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4"/>
  </p:notesMasterIdLst>
  <p:handoutMasterIdLst>
    <p:handoutMasterId r:id="rId175"/>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292" r:id="rId30"/>
    <p:sldId id="1965" r:id="rId31"/>
    <p:sldId id="2392" r:id="rId32"/>
    <p:sldId id="2393" r:id="rId33"/>
    <p:sldId id="2394" r:id="rId34"/>
    <p:sldId id="1967" r:id="rId35"/>
    <p:sldId id="1968" r:id="rId36"/>
    <p:sldId id="1969" r:id="rId37"/>
    <p:sldId id="2104" r:id="rId38"/>
    <p:sldId id="2112" r:id="rId39"/>
    <p:sldId id="2113" r:id="rId40"/>
    <p:sldId id="2114" r:id="rId41"/>
    <p:sldId id="2167" r:id="rId42"/>
    <p:sldId id="2317" r:id="rId43"/>
    <p:sldId id="2331" r:id="rId44"/>
    <p:sldId id="2332" r:id="rId45"/>
    <p:sldId id="2351" r:id="rId46"/>
    <p:sldId id="2008" r:id="rId47"/>
    <p:sldId id="2291" r:id="rId48"/>
    <p:sldId id="1945" r:id="rId49"/>
    <p:sldId id="2036" r:id="rId50"/>
    <p:sldId id="2037" r:id="rId51"/>
    <p:sldId id="2071" r:id="rId52"/>
    <p:sldId id="2218" r:id="rId53"/>
    <p:sldId id="2323" r:id="rId54"/>
    <p:sldId id="2333" r:id="rId55"/>
    <p:sldId id="2334" r:id="rId56"/>
    <p:sldId id="2335" r:id="rId57"/>
    <p:sldId id="2352" r:id="rId58"/>
    <p:sldId id="2353" r:id="rId59"/>
    <p:sldId id="1688" r:id="rId60"/>
    <p:sldId id="2322" r:id="rId61"/>
    <p:sldId id="2293" r:id="rId62"/>
    <p:sldId id="1705" r:id="rId63"/>
    <p:sldId id="1706" r:id="rId64"/>
    <p:sldId id="1707" r:id="rId65"/>
    <p:sldId id="1708" r:id="rId66"/>
    <p:sldId id="1709" r:id="rId67"/>
    <p:sldId id="1710" r:id="rId68"/>
    <p:sldId id="1790" r:id="rId69"/>
    <p:sldId id="2199" r:id="rId70"/>
    <p:sldId id="2319" r:id="rId71"/>
    <p:sldId id="2320" r:id="rId72"/>
    <p:sldId id="2321" r:id="rId73"/>
    <p:sldId id="2355" r:id="rId74"/>
    <p:sldId id="2354" r:id="rId75"/>
    <p:sldId id="2294" r:id="rId76"/>
    <p:sldId id="1679" r:id="rId77"/>
    <p:sldId id="2336" r:id="rId78"/>
    <p:sldId id="2328" r:id="rId79"/>
    <p:sldId id="2304" r:id="rId80"/>
    <p:sldId id="2337" r:id="rId81"/>
    <p:sldId id="2372" r:id="rId82"/>
    <p:sldId id="2373" r:id="rId83"/>
    <p:sldId id="2388" r:id="rId84"/>
    <p:sldId id="2368" r:id="rId85"/>
    <p:sldId id="2369" r:id="rId86"/>
    <p:sldId id="2386" r:id="rId87"/>
    <p:sldId id="2389" r:id="rId88"/>
    <p:sldId id="2390" r:id="rId89"/>
    <p:sldId id="2391" r:id="rId90"/>
    <p:sldId id="2377" r:id="rId91"/>
    <p:sldId id="2375" r:id="rId92"/>
    <p:sldId id="2363" r:id="rId93"/>
    <p:sldId id="2384" r:id="rId94"/>
    <p:sldId id="2364" r:id="rId95"/>
    <p:sldId id="2365" r:id="rId96"/>
    <p:sldId id="2382" r:id="rId97"/>
    <p:sldId id="2387" r:id="rId98"/>
    <p:sldId id="2381" r:id="rId99"/>
    <p:sldId id="2324" r:id="rId100"/>
    <p:sldId id="1375" r:id="rId101"/>
    <p:sldId id="1376" r:id="rId102"/>
    <p:sldId id="1400" r:id="rId103"/>
    <p:sldId id="2004" r:id="rId104"/>
    <p:sldId id="619" r:id="rId105"/>
    <p:sldId id="621" r:id="rId106"/>
    <p:sldId id="1561" r:id="rId107"/>
    <p:sldId id="1555" r:id="rId108"/>
    <p:sldId id="1601" r:id="rId109"/>
    <p:sldId id="1585" r:id="rId110"/>
    <p:sldId id="1586" r:id="rId111"/>
    <p:sldId id="1587" r:id="rId112"/>
    <p:sldId id="1588" r:id="rId113"/>
    <p:sldId id="1589" r:id="rId114"/>
    <p:sldId id="1590" r:id="rId115"/>
    <p:sldId id="1771" r:id="rId116"/>
    <p:sldId id="1772" r:id="rId117"/>
    <p:sldId id="1591" r:id="rId118"/>
    <p:sldId id="1592" r:id="rId119"/>
    <p:sldId id="1593" r:id="rId120"/>
    <p:sldId id="1594" r:id="rId121"/>
    <p:sldId id="1595" r:id="rId122"/>
    <p:sldId id="1596" r:id="rId123"/>
    <p:sldId id="1597" r:id="rId124"/>
    <p:sldId id="1598" r:id="rId125"/>
    <p:sldId id="1599" r:id="rId126"/>
    <p:sldId id="1600" r:id="rId127"/>
    <p:sldId id="1628" r:id="rId128"/>
    <p:sldId id="1638" r:id="rId129"/>
    <p:sldId id="1725" r:id="rId130"/>
    <p:sldId id="1726" r:id="rId131"/>
    <p:sldId id="1947" r:id="rId132"/>
    <p:sldId id="1975" r:id="rId133"/>
    <p:sldId id="1976" r:id="rId134"/>
    <p:sldId id="1977" r:id="rId135"/>
    <p:sldId id="2039" r:id="rId136"/>
    <p:sldId id="2060" r:id="rId137"/>
    <p:sldId id="2061" r:id="rId138"/>
    <p:sldId id="2097" r:id="rId139"/>
    <p:sldId id="2103" r:id="rId140"/>
    <p:sldId id="2063" r:id="rId141"/>
    <p:sldId id="2064" r:id="rId142"/>
    <p:sldId id="2065" r:id="rId143"/>
    <p:sldId id="2066" r:id="rId144"/>
    <p:sldId id="2067" r:id="rId145"/>
    <p:sldId id="2068" r:id="rId146"/>
    <p:sldId id="2069" r:id="rId147"/>
    <p:sldId id="2146" r:id="rId148"/>
    <p:sldId id="2147" r:id="rId149"/>
    <p:sldId id="2148" r:id="rId150"/>
    <p:sldId id="2158" r:id="rId151"/>
    <p:sldId id="2159" r:id="rId152"/>
    <p:sldId id="2157" r:id="rId153"/>
    <p:sldId id="2160" r:id="rId154"/>
    <p:sldId id="2216" r:id="rId155"/>
    <p:sldId id="2217" r:id="rId156"/>
    <p:sldId id="2219" r:id="rId157"/>
    <p:sldId id="2238" r:id="rId158"/>
    <p:sldId id="2239" r:id="rId159"/>
    <p:sldId id="2240" r:id="rId160"/>
    <p:sldId id="2242" r:id="rId161"/>
    <p:sldId id="2263" r:id="rId162"/>
    <p:sldId id="2276" r:id="rId163"/>
    <p:sldId id="2277" r:id="rId164"/>
    <p:sldId id="2278" r:id="rId165"/>
    <p:sldId id="2281" r:id="rId166"/>
    <p:sldId id="2282" r:id="rId167"/>
    <p:sldId id="2283" r:id="rId168"/>
    <p:sldId id="2284" r:id="rId169"/>
    <p:sldId id="2318" r:id="rId170"/>
    <p:sldId id="2329" r:id="rId171"/>
    <p:sldId id="2356" r:id="rId172"/>
    <p:sldId id="1701" r:id="rId17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4660" autoAdjust="0"/>
  </p:normalViewPr>
  <p:slideViewPr>
    <p:cSldViewPr>
      <p:cViewPr varScale="1">
        <p:scale>
          <a:sx n="64" d="100"/>
          <a:sy n="64" d="100"/>
        </p:scale>
        <p:origin x="1588" y="4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viewProps" Target="view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notesMaster" Target="notesMasters/notesMaster1.xml"/><Relationship Id="rId179"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handoutMaster" Target="handoutMasters/handout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802.11-20/0556r4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0178-00-0jtc-minutes-of-irvine-meeting-in-jan-2020.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4.wmf"/></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ieee802.org/1/files/public/docs2020/maint-randall-SC6CommentResponse8021ARFDIS2020-0320-v01.pdf"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1.emf"/><Relationship Id="rId5" Type="http://schemas.openxmlformats.org/officeDocument/2006/relationships/oleObject" Target="../embeddings/oleObject10.bin"/><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12.bin"/></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May 2020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a:solidFill>
                  <a:schemeClr val="accent2">
                    <a:lumMod val="50000"/>
                  </a:schemeClr>
                </a:solidFill>
              </a:rPr>
              <a:t>18 </a:t>
            </a:r>
            <a:r>
              <a:rPr lang="en-US" b="0" dirty="0">
                <a:solidFill>
                  <a:schemeClr val="accent2">
                    <a:lumMod val="50000"/>
                  </a:schemeClr>
                </a:solidFill>
              </a:rPr>
              <a:t>May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 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2020 in Irvine</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2"/>
            <a:r>
              <a:rPr lang="en-AU" dirty="0"/>
              <a:t>Review SC6 meeting in Feb 2020 in London</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2850212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9312439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Adrian.P.Stephens@intel.com</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15941415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23833330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a:t>
            </a:r>
            <a:r>
              <a:rPr lang="en-AU" i="1"/>
              <a:t>in May </a:t>
            </a:r>
            <a:r>
              <a:rPr lang="en-AU" i="1" dirty="0"/>
              <a:t>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3233178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3176505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2852344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in May 2020, as documented on slide 7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Jan 2020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meeting in Irvine, in Jan 2020, as documented in </a:t>
            </a:r>
            <a:r>
              <a:rPr lang="en-AU" i="1" dirty="0">
                <a:hlinkClick r:id="rId3"/>
              </a:rPr>
              <a:t>11-20-0178-00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063"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95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183927055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3663221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328"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116893043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37395555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28463028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67686202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(N17088)</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p>
          <a:p>
            <a:pPr lvl="1"/>
            <a:r>
              <a:rPr lang="en-AU" b="0" dirty="0">
                <a:solidFill>
                  <a:srgbClr val="FF0000"/>
                </a:solidFill>
              </a:rPr>
              <a:t>Need to check on out</a:t>
            </a:r>
            <a:r>
              <a:rPr lang="en-AU" dirty="0">
                <a:solidFill>
                  <a:srgbClr val="FF0000"/>
                </a:solidFill>
              </a:rPr>
              <a:t>put of virtual March 2020 meeting</a:t>
            </a:r>
            <a:endParaRPr lang="en-AU" b="0" dirty="0">
              <a:solidFill>
                <a:srgbClr val="FF0000"/>
              </a:solidFill>
            </a:endParaRPr>
          </a:p>
          <a:p>
            <a:pPr lvl="2"/>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088947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83684516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87947344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42685064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142018839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42516791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336761449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9649585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77085799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22320007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34058752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40066286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02925854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11530012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13894898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77131772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406622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62 standards through to PSDO ratification with 36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8217640"/>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29</a:t>
                      </a:r>
                    </a:p>
                  </a:txBody>
                  <a:tcPr/>
                </a:tc>
                <a:tc>
                  <a:txBody>
                    <a:bodyPr/>
                    <a:lstStyle/>
                    <a:p>
                      <a:pPr algn="ctr"/>
                      <a:r>
                        <a:rPr lang="en-AU" dirty="0"/>
                        <a:t>13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9</a:t>
                      </a:r>
                    </a:p>
                  </a:txBody>
                  <a:tcPr/>
                </a:tc>
                <a:tc>
                  <a:txBody>
                    <a:bodyPr/>
                    <a:lstStyle/>
                    <a:p>
                      <a:pPr algn="ctr"/>
                      <a:r>
                        <a:rPr lang="en-AU" dirty="0"/>
                        <a:t>12</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62</a:t>
                      </a:r>
                    </a:p>
                  </a:txBody>
                  <a:tcPr>
                    <a:lnT w="12700" cap="flat" cmpd="sng" algn="ctr">
                      <a:solidFill>
                        <a:schemeClr val="tx1"/>
                      </a:solidFill>
                      <a:prstDash val="solid"/>
                      <a:round/>
                      <a:headEnd type="none" w="med" len="med"/>
                      <a:tailEnd type="none" w="med" len="med"/>
                    </a:lnT>
                  </a:tcPr>
                </a:tc>
                <a:tc>
                  <a:txBody>
                    <a:bodyPr/>
                    <a:lstStyle/>
                    <a:p>
                      <a:pPr algn="ctr"/>
                      <a:r>
                        <a:rPr lang="en-AU" b="1" dirty="0"/>
                        <a:t>36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87047836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357531377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23652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2020</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918794"/>
              </p:ext>
            </p:extLst>
          </p:nvPr>
        </p:nvGraphicFramePr>
        <p:xfrm>
          <a:off x="761999" y="1712149"/>
          <a:ext cx="7696200" cy="22555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190837570"/>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.1Q-2018</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Jul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.1AR-Rev</a:t>
                      </a:r>
                    </a:p>
                  </a:txBody>
                  <a:tcPr marL="115147" marR="0"/>
                </a:tc>
                <a:tc>
                  <a:txBody>
                    <a:bodyPr/>
                    <a:lstStyle/>
                    <a:p>
                      <a:pPr algn="ctr"/>
                      <a:r>
                        <a:rPr lang="en-AU" sz="1600" b="0" dirty="0">
                          <a:solidFill>
                            <a:schemeClr val="tx1"/>
                          </a:solidFill>
                          <a:latin typeface="+mj-lt"/>
                          <a:cs typeface="Arial" panose="020B0604020202020204" pitchFamily="34" charset="0"/>
                        </a:rPr>
                        <a:t>D2.6</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a:t>
                      </a:r>
                      <a:r>
                        <a:rPr lang="en-AU" sz="1600" b="0" kern="1200" baseline="0" dirty="0">
                          <a:solidFill>
                            <a:schemeClr val="tx1"/>
                          </a:solidFill>
                          <a:latin typeface="+mn-lt"/>
                          <a:ea typeface="+mn-ea"/>
                          <a:cs typeface="+mn-cs"/>
                        </a:rPr>
                        <a:t> Oct 18</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14</a:t>
                      </a:r>
                      <a:r>
                        <a:rPr lang="en-AU" sz="1600" b="0" baseline="0" dirty="0">
                          <a:solidFill>
                            <a:schemeClr val="tx1"/>
                          </a:solidFill>
                          <a:latin typeface="+mj-lt"/>
                        </a:rPr>
                        <a:t> Nov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216655859"/>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a:t>.</a:t>
                      </a:r>
                      <a:r>
                        <a:rPr lang="en-AU" sz="1600" dirty="0">
                          <a:cs typeface="Arial" panose="020B0604020202020204" pitchFamily="34" charset="0"/>
                        </a:rPr>
                        <a:t>1AC/Cor-1</a:t>
                      </a:r>
                      <a:r>
                        <a:rPr lang="en-AU" sz="1600" dirty="0"/>
                        <a:t> </a:t>
                      </a:r>
                      <a:endParaRPr lang="en-AU" sz="1600" dirty="0">
                        <a:latin typeface="+mj-lt"/>
                        <a:cs typeface="Arial" panose="020B0604020202020204" pitchFamily="34" charset="0"/>
                      </a:endParaRP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a:t>
                      </a:r>
                      <a:r>
                        <a:rPr lang="en-AU" sz="1600" b="0" baseline="0" dirty="0">
                          <a:solidFill>
                            <a:schemeClr val="tx1"/>
                          </a:solidFill>
                          <a:latin typeface="+mj-lt"/>
                        </a:rPr>
                        <a:t> Mar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.1AE-Rev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a:latin typeface="+mj-lt"/>
                          <a:cs typeface="Arial" panose="020B0604020202020204" pitchFamily="34" charset="0"/>
                        </a:rPr>
                        <a:t>.1X-REV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Karen Randall</a:t>
            </a:r>
          </a:p>
          <a:p>
            <a:pPr lvl="1"/>
            <a:r>
              <a:rPr lang="en-AU" dirty="0"/>
              <a:t>John Messenger</a:t>
            </a:r>
          </a:p>
          <a:p>
            <a:pPr lvl="1"/>
            <a:r>
              <a:rPr lang="en-AU" dirty="0"/>
              <a:t>Paul Congdon</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2421203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is passed and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t>
            </a:r>
            <a:r>
              <a:rPr lang="en-AU" dirty="0">
                <a:solidFill>
                  <a:schemeClr val="accent2"/>
                </a:solidFill>
              </a:rPr>
              <a:t>and response required</a:t>
            </a:r>
          </a:p>
          <a:p>
            <a:pPr lvl="1"/>
            <a:r>
              <a:rPr lang="en-AU" dirty="0"/>
              <a:t>802.1Q-2018 FDIS ballot passed on 4 May 2020 (N17175)</a:t>
            </a:r>
          </a:p>
          <a:p>
            <a:pPr lvl="2"/>
            <a:r>
              <a:rPr lang="en-AU" dirty="0"/>
              <a:t>Passed 11/1 (China NB)/7 </a:t>
            </a:r>
          </a:p>
          <a:p>
            <a:pPr lvl="1"/>
            <a:r>
              <a:rPr lang="en-AU" dirty="0"/>
              <a:t>Response required – mostly a thank you</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30</a:t>
            </a:fld>
            <a:endParaRPr lang="en-US"/>
          </a:p>
        </p:txBody>
      </p:sp>
    </p:spTree>
    <p:extLst>
      <p:ext uri="{BB962C8B-B14F-4D97-AF65-F5344CB8AC3E}">
        <p14:creationId xmlns:p14="http://schemas.microsoft.com/office/powerpoint/2010/main" val="58370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ACF46-E7BF-49A3-8EA6-ED6393885804}"/>
              </a:ext>
            </a:extLst>
          </p:cNvPr>
          <p:cNvSpPr>
            <a:spLocks noGrp="1"/>
          </p:cNvSpPr>
          <p:nvPr>
            <p:ph type="title"/>
          </p:nvPr>
        </p:nvSpPr>
        <p:spPr/>
        <p:txBody>
          <a:bodyPr/>
          <a:lstStyle/>
          <a:p>
            <a:r>
              <a:rPr lang="en-AU" dirty="0"/>
              <a:t>The China NB provided a comment on the FDIS on IEEE 802.1Q-2018 </a:t>
            </a:r>
          </a:p>
        </p:txBody>
      </p:sp>
      <p:sp>
        <p:nvSpPr>
          <p:cNvPr id="3" name="Content Placeholder 2">
            <a:extLst>
              <a:ext uri="{FF2B5EF4-FFF2-40B4-BE49-F238E27FC236}">
                <a16:creationId xmlns:a16="http://schemas.microsoft.com/office/drawing/2014/main" id="{D6E3FC91-9924-444D-9545-B6017EF8A490}"/>
              </a:ext>
            </a:extLst>
          </p:cNvPr>
          <p:cNvSpPr>
            <a:spLocks noGrp="1"/>
          </p:cNvSpPr>
          <p:nvPr>
            <p:ph idx="1"/>
          </p:nvPr>
        </p:nvSpPr>
        <p:spPr/>
        <p:txBody>
          <a:bodyPr/>
          <a:lstStyle/>
          <a:p>
            <a:r>
              <a:rPr lang="en-AU" dirty="0"/>
              <a:t>Comment CN1</a:t>
            </a:r>
          </a:p>
          <a:p>
            <a:pPr lvl="1"/>
            <a:r>
              <a:rPr lang="en-US" i="1" dirty="0"/>
              <a:t>ISO/IEC/IEEE FDIS 8802-1Q (Ed 2), which is IEEE 802.1Q-2018, has incorporated IEEE 802.1Q-2014 and its 7 amendments and 1 corrigendum.</a:t>
            </a:r>
            <a:endParaRPr lang="en-AU" i="1" dirty="0"/>
          </a:p>
          <a:p>
            <a:pPr lvl="1"/>
            <a:r>
              <a:rPr lang="en-GB" i="1" dirty="0"/>
              <a:t>Regarding IEEE 802.1Q</a:t>
            </a:r>
            <a:r>
              <a:rPr lang="en-GB" i="1" baseline="30000" dirty="0"/>
              <a:t>TM</a:t>
            </a:r>
            <a:r>
              <a:rPr lang="en-GB" i="1" dirty="0"/>
              <a:t>-2014 project, China NB has already submitted the comments during its 60-day ballot and FDIS ballot against the references to IEEE 802.1X, which has</a:t>
            </a:r>
            <a:r>
              <a:rPr lang="en-US" i="1" dirty="0"/>
              <a:t> security problems including lack of specifications on pre-established trusted channel which IEEE 802.1X security is relying on, failing to achieve a real mutual authentication between the Supplicant and Authenticator, lack of independent identity for Authenticator resulting in losing the basic credential of identity legitimacy, etc. </a:t>
            </a:r>
          </a:p>
          <a:p>
            <a:pPr lvl="1"/>
            <a:r>
              <a:rPr lang="en-US" i="1" dirty="0"/>
              <a:t>…</a:t>
            </a:r>
            <a:endParaRPr lang="en-AU" i="1" dirty="0"/>
          </a:p>
        </p:txBody>
      </p:sp>
      <p:sp>
        <p:nvSpPr>
          <p:cNvPr id="4" name="Footer Placeholder 3">
            <a:extLst>
              <a:ext uri="{FF2B5EF4-FFF2-40B4-BE49-F238E27FC236}">
                <a16:creationId xmlns:a16="http://schemas.microsoft.com/office/drawing/2014/main" id="{BC2525CC-D379-4A34-9260-3E6D1B2D943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AA30555-F0F9-4078-B580-37A73A65268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3616975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ACF46-E7BF-49A3-8EA6-ED6393885804}"/>
              </a:ext>
            </a:extLst>
          </p:cNvPr>
          <p:cNvSpPr>
            <a:spLocks noGrp="1"/>
          </p:cNvSpPr>
          <p:nvPr>
            <p:ph type="title"/>
          </p:nvPr>
        </p:nvSpPr>
        <p:spPr/>
        <p:txBody>
          <a:bodyPr/>
          <a:lstStyle/>
          <a:p>
            <a:r>
              <a:rPr lang="en-AU" dirty="0"/>
              <a:t>The China NB provided a comment on the FDIS on IEEE 802.1Q-2018 </a:t>
            </a:r>
          </a:p>
        </p:txBody>
      </p:sp>
      <p:sp>
        <p:nvSpPr>
          <p:cNvPr id="3" name="Content Placeholder 2">
            <a:extLst>
              <a:ext uri="{FF2B5EF4-FFF2-40B4-BE49-F238E27FC236}">
                <a16:creationId xmlns:a16="http://schemas.microsoft.com/office/drawing/2014/main" id="{D6E3FC91-9924-444D-9545-B6017EF8A490}"/>
              </a:ext>
            </a:extLst>
          </p:cNvPr>
          <p:cNvSpPr>
            <a:spLocks noGrp="1"/>
          </p:cNvSpPr>
          <p:nvPr>
            <p:ph idx="1"/>
          </p:nvPr>
        </p:nvSpPr>
        <p:spPr/>
        <p:txBody>
          <a:bodyPr/>
          <a:lstStyle/>
          <a:p>
            <a:r>
              <a:rPr lang="en-AU" dirty="0"/>
              <a:t>Comment CN1</a:t>
            </a:r>
          </a:p>
          <a:p>
            <a:pPr lvl="1"/>
            <a:r>
              <a:rPr lang="en-US" i="1" dirty="0"/>
              <a:t>…</a:t>
            </a:r>
            <a:endParaRPr lang="en-AU" i="1" dirty="0"/>
          </a:p>
          <a:p>
            <a:pPr lvl="1"/>
            <a:r>
              <a:rPr lang="en-GB" i="1" dirty="0"/>
              <a:t>However, there is no further steps taken in this new 2018 version to resolve those comments. IEEE 802.1X is still the normative reference in IEEE 802.1Q-2018 and IEEE 802.1X is used in Clause </a:t>
            </a:r>
            <a:r>
              <a:rPr lang="en-US" i="1" dirty="0"/>
              <a:t>8.13.9, 10.1, 25.2 etc. </a:t>
            </a:r>
            <a:endParaRPr lang="en-AU" i="1" dirty="0"/>
          </a:p>
          <a:p>
            <a:pPr lvl="1"/>
            <a:r>
              <a:rPr lang="en-US" i="1" dirty="0"/>
              <a:t>The reply in 6N16943 has been noted. However, the response did not solve the security concerns about IEEE 802.1Q.</a:t>
            </a:r>
            <a:endParaRPr lang="en-AU" i="1" dirty="0"/>
          </a:p>
          <a:p>
            <a:pPr lvl="1"/>
            <a:r>
              <a:rPr lang="en-US" i="1" dirty="0"/>
              <a:t>Therefore, China NB cannot support the publication of IEEE 802.1Q-2018.</a:t>
            </a:r>
          </a:p>
          <a:p>
            <a:r>
              <a:rPr lang="en-US" dirty="0"/>
              <a:t>Proposed change CN1</a:t>
            </a:r>
          </a:p>
          <a:p>
            <a:pPr lvl="1"/>
            <a:r>
              <a:rPr lang="en-US" dirty="0"/>
              <a:t>None</a:t>
            </a:r>
            <a:endParaRPr lang="en-AU" dirty="0"/>
          </a:p>
        </p:txBody>
      </p:sp>
      <p:sp>
        <p:nvSpPr>
          <p:cNvPr id="4" name="Footer Placeholder 3">
            <a:extLst>
              <a:ext uri="{FF2B5EF4-FFF2-40B4-BE49-F238E27FC236}">
                <a16:creationId xmlns:a16="http://schemas.microsoft.com/office/drawing/2014/main" id="{BC2525CC-D379-4A34-9260-3E6D1B2D943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AA30555-F0F9-4078-B580-37A73A65268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12946220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0E287-71C3-4A6E-BF29-5107DE984708}"/>
              </a:ext>
            </a:extLst>
          </p:cNvPr>
          <p:cNvSpPr>
            <a:spLocks noGrp="1"/>
          </p:cNvSpPr>
          <p:nvPr>
            <p:ph type="title"/>
          </p:nvPr>
        </p:nvSpPr>
        <p:spPr/>
        <p:txBody>
          <a:bodyPr/>
          <a:lstStyle/>
          <a:p>
            <a:r>
              <a:rPr lang="en-AU" dirty="0"/>
              <a:t>A response is required for the comment on the FDIS on IEEE 802.1Q-2018 </a:t>
            </a:r>
          </a:p>
        </p:txBody>
      </p:sp>
      <p:sp>
        <p:nvSpPr>
          <p:cNvPr id="3" name="Content Placeholder 2">
            <a:extLst>
              <a:ext uri="{FF2B5EF4-FFF2-40B4-BE49-F238E27FC236}">
                <a16:creationId xmlns:a16="http://schemas.microsoft.com/office/drawing/2014/main" id="{3F6366BB-2090-4AB6-BF0D-DF98D7D8D7E4}"/>
              </a:ext>
            </a:extLst>
          </p:cNvPr>
          <p:cNvSpPr>
            <a:spLocks noGrp="1"/>
          </p:cNvSpPr>
          <p:nvPr>
            <p:ph idx="1"/>
          </p:nvPr>
        </p:nvSpPr>
        <p:spPr/>
        <p:txBody>
          <a:bodyPr/>
          <a:lstStyle/>
          <a:p>
            <a:pPr lvl="1"/>
            <a:r>
              <a:rPr lang="en-AU" dirty="0"/>
              <a:t>It is suggested that 802.1 WG thank the China NB for their comment and not that no change is proposed</a:t>
            </a:r>
          </a:p>
        </p:txBody>
      </p:sp>
      <p:sp>
        <p:nvSpPr>
          <p:cNvPr id="4" name="Footer Placeholder 3">
            <a:extLst>
              <a:ext uri="{FF2B5EF4-FFF2-40B4-BE49-F238E27FC236}">
                <a16:creationId xmlns:a16="http://schemas.microsoft.com/office/drawing/2014/main" id="{7951996E-1140-4181-97BF-94742881037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1126CDD-E541-4D2E-A7CC-84EF11E18D9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440951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60-day ballot closes in July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chemeClr val="accent2"/>
                </a:solidFill>
              </a:rPr>
              <a:t>closes 16 July 2020</a:t>
            </a:r>
          </a:p>
          <a:p>
            <a:pPr marL="174625" lvl="1" indent="-174625"/>
            <a:r>
              <a:rPr lang="en-AU" dirty="0"/>
              <a:t>PSDO start was on hold until 802.1Q-2018 is approved</a:t>
            </a:r>
          </a:p>
          <a:p>
            <a:pPr marL="357187" lvl="2" indent="-174625"/>
            <a:r>
              <a:rPr lang="en-AU" dirty="0"/>
              <a:t>Submission into PSDO process was approved by IEEE 802 EC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3038058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 60-day ballot closes in July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chemeClr val="accent2"/>
                </a:solidFill>
              </a:rPr>
              <a:t>closes 16 July 2020</a:t>
            </a:r>
          </a:p>
          <a:p>
            <a:pPr marL="174625" lvl="1" indent="-174625"/>
            <a:r>
              <a:rPr lang="en-AU" dirty="0"/>
              <a:t>PSDO start was on hold until 802.1Q-2018 is approved</a:t>
            </a:r>
          </a:p>
          <a:p>
            <a:pPr marL="357187" lvl="2" indent="-174625"/>
            <a:r>
              <a:rPr lang="en-AU" dirty="0"/>
              <a:t>Submission into PSDO process was approved by IEEE 802 EC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2615643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waiting for publication</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2"/>
            <a:r>
              <a:rPr lang="en-AU" dirty="0"/>
              <a:t>Response to China NB sent in Jan 2019 (N16912)</a:t>
            </a:r>
          </a:p>
          <a:p>
            <a:r>
              <a:rPr lang="en-AU" dirty="0"/>
              <a:t>FDIS ballot: </a:t>
            </a:r>
            <a:r>
              <a:rPr lang="en-AU" dirty="0">
                <a:solidFill>
                  <a:srgbClr val="00B050"/>
                </a:solidFill>
              </a:rPr>
              <a:t>passed &amp; responses sent</a:t>
            </a:r>
          </a:p>
          <a:p>
            <a:pPr lvl="1"/>
            <a:r>
              <a:rPr lang="en-AU" dirty="0"/>
              <a:t>802.1AR-Rev FDIS ballot passed on 4 May 2020</a:t>
            </a:r>
          </a:p>
          <a:p>
            <a:pPr lvl="2"/>
            <a:r>
              <a:rPr lang="en-AU" dirty="0"/>
              <a:t>Passed 10/1/7 (</a:t>
            </a:r>
            <a:r>
              <a:rPr lang="en-AU" dirty="0">
                <a:solidFill>
                  <a:srgbClr val="FF0000"/>
                </a:solidFill>
              </a:rPr>
              <a:t>N??????</a:t>
            </a:r>
            <a:r>
              <a:rPr lang="en-AU" dirty="0"/>
              <a:t>)</a:t>
            </a:r>
          </a:p>
          <a:p>
            <a:pPr lvl="2"/>
            <a:r>
              <a:rPr lang="en-AU" dirty="0">
                <a:hlinkClick r:id="rId3"/>
              </a:rPr>
              <a:t>Response</a:t>
            </a:r>
            <a:r>
              <a:rPr lang="en-AU" dirty="0"/>
              <a:t> to China NB sent in Apr 2020 (N17167)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763978395"/>
              </p:ext>
            </p:extLst>
          </p:nvPr>
        </p:nvGraphicFramePr>
        <p:xfrm>
          <a:off x="5562600" y="4114800"/>
          <a:ext cx="914400" cy="806450"/>
        </p:xfrm>
        <a:graphic>
          <a:graphicData uri="http://schemas.openxmlformats.org/presentationml/2006/ole">
            <mc:AlternateContent xmlns:mc="http://schemas.openxmlformats.org/markup-compatibility/2006">
              <mc:Choice xmlns:v="urn:schemas-microsoft-com:vml" Requires="v">
                <p:oleObj spid="_x0000_s287892"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5562600" y="4114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82670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a:t>
            </a:r>
            <a:r>
              <a:rPr lang="en-AU" dirty="0"/>
              <a:t> 60-day ballot closes in July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chemeClr val="accent2"/>
                </a:solidFill>
              </a:rPr>
              <a:t>closes 16 July 2020</a:t>
            </a:r>
          </a:p>
          <a:p>
            <a:pPr marL="174625" lvl="1" indent="-174625"/>
            <a:r>
              <a:rPr lang="en-AU" dirty="0"/>
              <a:t>PSDO start was on hold until 802.1Q-2018 is approved</a:t>
            </a:r>
          </a:p>
          <a:p>
            <a:pPr marL="357187" lvl="2" indent="-174625"/>
            <a:r>
              <a:rPr lang="en-AU" dirty="0"/>
              <a:t>Submission into PSDO process was approved by IEEE 802 EC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702511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waiting for publication</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passed</a:t>
            </a:r>
            <a:r>
              <a:rPr lang="en-AU" dirty="0">
                <a:solidFill>
                  <a:schemeClr val="accent2"/>
                </a:solidFill>
              </a:rPr>
              <a:t> &amp; waiting for publication</a:t>
            </a: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Publication was expected in about 8 weeks (as of end of Oct 2019)</a:t>
            </a:r>
          </a:p>
          <a:p>
            <a:pPr lvl="2"/>
            <a:r>
              <a:rPr lang="en-AU" dirty="0"/>
              <a:t>(Feb 2020) Jodi tells us it is now scheduled for publication by the end of the month</a:t>
            </a:r>
          </a:p>
          <a:p>
            <a:pPr lvl="1"/>
            <a:r>
              <a:rPr lang="en-AU" dirty="0"/>
              <a:t>IEEE 802.1AC/</a:t>
            </a:r>
            <a:r>
              <a:rPr lang="en-AU" dirty="0" err="1"/>
              <a:t>Cor</a:t>
            </a:r>
            <a:r>
              <a:rPr lang="en-AU" dirty="0"/>
              <a:t> 1 will be known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3468548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FDIS ballot closes in June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chemeClr val="accent2"/>
                </a:solidFill>
              </a:rPr>
              <a:t>closes 26 June 2020</a:t>
            </a:r>
          </a:p>
          <a:p>
            <a:pPr lvl="1"/>
            <a:r>
              <a:rPr lang="en-AU"/>
              <a:t>Will </a:t>
            </a:r>
            <a:r>
              <a:rPr lang="en-AU" dirty="0"/>
              <a:t>be called ISO/IEC/IEEE 8802-1X:2013/AMD2-2019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835615193"/>
              </p:ext>
            </p:extLst>
          </p:nvPr>
        </p:nvGraphicFramePr>
        <p:xfrm>
          <a:off x="5181600" y="4572000"/>
          <a:ext cx="914400" cy="806450"/>
        </p:xfrm>
        <a:graphic>
          <a:graphicData uri="http://schemas.openxmlformats.org/presentationml/2006/ole">
            <mc:AlternateContent xmlns:mc="http://schemas.openxmlformats.org/markup-compatibility/2006">
              <mc:Choice xmlns:v="urn:schemas-microsoft-com:vml" Requires="v">
                <p:oleObj spid="_x0000_s284877"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62172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FDIS ballot closes in June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chemeClr val="accent2"/>
                </a:solidFill>
              </a:rPr>
              <a:t>closes 26 June 2020</a:t>
            </a:r>
          </a:p>
          <a:p>
            <a:pPr lvl="1"/>
            <a:r>
              <a:rPr lang="en-AU" dirty="0"/>
              <a:t>Will be known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97962196"/>
              </p:ext>
            </p:extLst>
          </p:nvPr>
        </p:nvGraphicFramePr>
        <p:xfrm>
          <a:off x="5257800" y="4419600"/>
          <a:ext cx="914400" cy="806450"/>
        </p:xfrm>
        <a:graphic>
          <a:graphicData uri="http://schemas.openxmlformats.org/presentationml/2006/ole">
            <mc:AlternateContent xmlns:mc="http://schemas.openxmlformats.org/markup-compatibility/2006">
              <mc:Choice xmlns:v="urn:schemas-microsoft-com:vml" Requires="v">
                <p:oleObj spid="_x0000_s285903"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2578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0459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by IEEE 802 EC in Hawaii in Nov 2019</a:t>
            </a:r>
          </a:p>
          <a:p>
            <a:pPr lvl="2"/>
            <a:r>
              <a:rPr lang="en-AU" dirty="0"/>
              <a:t>(Jan 2020) Approved by </a:t>
            </a:r>
            <a:r>
              <a:rPr lang="en-AU" dirty="0" err="1"/>
              <a:t>RevCom</a:t>
            </a:r>
            <a:r>
              <a:rPr lang="en-AU" dirty="0"/>
              <a:t>, waiting for SB approval and then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427551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by IEEE 802 EC in Hawaii in Nov 2019</a:t>
            </a:r>
          </a:p>
          <a:p>
            <a:pPr lvl="2"/>
            <a:r>
              <a:rPr lang="en-AU" dirty="0"/>
              <a:t>(Jan 2020) Approved by </a:t>
            </a:r>
            <a:r>
              <a:rPr lang="en-AU" dirty="0" err="1"/>
              <a:t>RevCom</a:t>
            </a:r>
            <a:r>
              <a:rPr lang="en-AU" dirty="0"/>
              <a:t>, waiting for SB approval and then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948879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802.1Qcx</a:t>
            </a:r>
            <a:r>
              <a:rPr lang="en-AU" dirty="0">
                <a:cs typeface="Arial" panose="020B0604020202020204" pitchFamily="34" charset="0"/>
              </a:rPr>
              <a:t> </a:t>
            </a:r>
            <a:r>
              <a:rPr lang="en-US" dirty="0"/>
              <a:t>D2.0 was liaised in Jan 2020 (N</a:t>
            </a:r>
            <a:r>
              <a:rPr lang="en-AU" dirty="0"/>
              <a:t>17095)</a:t>
            </a:r>
            <a:endParaRPr lang="en-US" dirty="0"/>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4048733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802.1X-REV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Sponsor Ballot</a:t>
            </a:r>
          </a:p>
          <a:p>
            <a:pPr lvl="2"/>
            <a:r>
              <a:rPr lang="en-AU" dirty="0"/>
              <a:t>In Sept 2019, the 802.1 WG decided to hold off until 802.1Xck balloting is complete (now probably after June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941105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was liaised for information in Jan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196960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86501956"/>
              </p:ext>
            </p:extLst>
          </p:nvPr>
        </p:nvGraphicFramePr>
        <p:xfrm>
          <a:off x="152399" y="1600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140920613"/>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20505301"/>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588508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795304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 is on hold until FDIS on IEEE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on hold</a:t>
            </a:r>
          </a:p>
          <a:p>
            <a:pPr lvl="1"/>
            <a:r>
              <a:rPr lang="en-US" dirty="0"/>
              <a:t>FDIS approval for IEEE 802.3-REV will need to precede IEEE 802.3cb FDIS start, since IEEE 802.3cb is an amendment to IEEE 802.3-REV</a:t>
            </a:r>
          </a:p>
          <a:p>
            <a:pPr lvl="1"/>
            <a:r>
              <a:rPr lang="en-US" dirty="0"/>
              <a:t>Will be known as ISO/IEC/IEEE 8802-3:2020/</a:t>
            </a:r>
            <a:r>
              <a:rPr lang="en-US" dirty="0" err="1"/>
              <a:t>Amd</a:t>
            </a:r>
            <a:r>
              <a:rPr lang="en-US" dirty="0"/>
              <a:t> 2</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1333320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 is on hold until FDIS on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on hold</a:t>
            </a:r>
          </a:p>
          <a:p>
            <a:pPr lvl="1"/>
            <a:r>
              <a:rPr lang="en-AU" dirty="0"/>
              <a:t>Submission approved in Mar 2019</a:t>
            </a:r>
          </a:p>
          <a:p>
            <a:pPr lvl="2"/>
            <a:r>
              <a:rPr lang="en-AU" dirty="0"/>
              <a:t>Delayed until 802.</a:t>
            </a:r>
            <a:r>
              <a:rPr lang="en-AU" dirty="0">
                <a:cs typeface="Arial" panose="020B0604020202020204" pitchFamily="34" charset="0"/>
              </a:rPr>
              <a:t>3-REV FDIS is complete</a:t>
            </a:r>
            <a:endParaRPr lang="en-AU"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37710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FDIS ballot closes in July 2020</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Submitted in Feb 2019 (N16892)</a:t>
            </a: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closes 22 July 2020</a:t>
            </a:r>
          </a:p>
          <a:p>
            <a:pPr lvl="1"/>
            <a:r>
              <a:rPr lang="en-AU" dirty="0"/>
              <a:t>FDIS ballot closes on 22 July 2020, assuming it opens on schedule on 6 March 2020</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510491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is complete  (and IEEE publication)</a:t>
            </a:r>
            <a:endParaRPr lang="en-AU" dirty="0"/>
          </a:p>
          <a:p>
            <a:pPr lvl="2"/>
            <a:r>
              <a:rPr lang="en-AU" dirty="0"/>
              <a:t>Submission to PSDO approved in Mar 2019</a:t>
            </a:r>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9142999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15942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802.3cn D3.1 was liaised for information in Dec 2019 (N17086)</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8554847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802.3cm D3.1 was liaised for information in Dec 2019 (N17086)</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224028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3159285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802.3ch D3.0 was liaised for information in Dec 2019 (N17086)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42328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802.3ca D3.0 was liaised for information in Dec 2019 (N17086)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225950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49664478"/>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11aj</a:t>
                      </a:r>
                    </a:p>
                  </a:txBody>
                  <a:tcPr/>
                </a:tc>
                <a:tc>
                  <a:txBody>
                    <a:bodyPr/>
                    <a:lstStyle/>
                    <a:p>
                      <a:pPr algn="ctr"/>
                      <a:r>
                        <a:rPr lang="en-AU" sz="1600" b="0" dirty="0">
                          <a:solidFill>
                            <a:schemeClr val="tx1"/>
                          </a:solidFill>
                          <a:latin typeface="+mj-lt"/>
                          <a:cs typeface="Arial" panose="020B0604020202020204" pitchFamily="34" charset="0"/>
                        </a:rPr>
                        <a:t>D5.0</a:t>
                      </a: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Jul 19</a:t>
                      </a:r>
                      <a:endParaRPr lang="en-AU" sz="1600" b="0" dirty="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a:solidFill>
                            <a:schemeClr val="tx1"/>
                          </a:solidFill>
                          <a:latin typeface="+mj-lt"/>
                        </a:rPr>
                        <a:t>11ak</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a:solidFill>
                            <a:schemeClr val="tx1"/>
                          </a:solidFill>
                          <a:latin typeface="+mj-lt"/>
                        </a:rPr>
                        <a:t>11aq</a:t>
                      </a:r>
                    </a:p>
                  </a:txBody>
                  <a:tcPr/>
                </a:tc>
                <a:tc>
                  <a:txBody>
                    <a:bodyPr/>
                    <a:lstStyle/>
                    <a:p>
                      <a:pPr algn="ctr"/>
                      <a:r>
                        <a:rPr lang="en-AU" sz="1600" b="0" kern="1200" dirty="0">
                          <a:solidFill>
                            <a:schemeClr val="tx1"/>
                          </a:solidFill>
                          <a:latin typeface="+mn-lt"/>
                          <a:ea typeface="+mn-ea"/>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 </a:t>
                      </a:r>
                      <a:r>
                        <a:rPr lang="en-AU" sz="1600" b="0" baseline="0" dirty="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3416955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0011661"/>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6606012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2038302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802.11aj FDIS ballot closes 26 Jun 2020</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802.11aj drafts were liaised for information </a:t>
            </a:r>
          </a:p>
          <a:p>
            <a:pPr lvl="2"/>
            <a:r>
              <a:rPr lang="en-GB" dirty="0"/>
              <a:t>D5.0 in Jun 2017</a:t>
            </a:r>
          </a:p>
          <a:p>
            <a:pPr lvl="2"/>
            <a:r>
              <a:rPr lang="en-AU" dirty="0"/>
              <a:t>Published version liaised in July 2018 (N16817)</a:t>
            </a:r>
          </a:p>
          <a:p>
            <a:r>
              <a:rPr lang="en-US" dirty="0"/>
              <a:t>60-day</a:t>
            </a:r>
            <a:r>
              <a:rPr lang="en-AU" dirty="0"/>
              <a:t> pre-ballot: </a:t>
            </a:r>
            <a:r>
              <a:rPr lang="en-AU" dirty="0">
                <a:solidFill>
                  <a:srgbClr val="00B050"/>
                </a:solidFill>
              </a:rPr>
              <a:t>passed &amp; response sent</a:t>
            </a:r>
          </a:p>
          <a:p>
            <a:pPr lvl="1"/>
            <a:r>
              <a:rPr lang="en-AU" dirty="0"/>
              <a:t>802.11aj-2018 passed 60-day pre-ballot (N16897) on 10 Feb 2019</a:t>
            </a:r>
          </a:p>
          <a:p>
            <a:pPr lvl="2"/>
            <a:r>
              <a:rPr lang="en-AU" dirty="0"/>
              <a:t>Need? 7/0/12</a:t>
            </a:r>
          </a:p>
          <a:p>
            <a:pPr lvl="2"/>
            <a:r>
              <a:rPr lang="en-AU" dirty="0"/>
              <a:t>Submission? 6/0/13</a:t>
            </a:r>
          </a:p>
          <a:p>
            <a:pPr lvl="1"/>
            <a:r>
              <a:rPr lang="en-AU" dirty="0"/>
              <a:t>China NB voted “yes”/”abstain” but submitted two comments</a:t>
            </a:r>
          </a:p>
          <a:p>
            <a:pPr lvl="2"/>
            <a:r>
              <a:rPr lang="en-AU" dirty="0"/>
              <a:t>Response sent in July 2019 (11-19-1177-03)</a:t>
            </a:r>
          </a:p>
          <a:p>
            <a:r>
              <a:rPr lang="en-AU" dirty="0"/>
              <a:t>FDIS ballot: </a:t>
            </a:r>
            <a:r>
              <a:rPr lang="en-AU" dirty="0">
                <a:solidFill>
                  <a:schemeClr val="accent2"/>
                </a:solidFill>
              </a:rPr>
              <a:t>closes 26 Jun 2020</a:t>
            </a:r>
          </a:p>
          <a:p>
            <a:pPr lvl="1"/>
            <a:r>
              <a:rPr lang="en-AU" dirty="0"/>
              <a:t>Will be published as ISO/IEC/IEEE 8802-11:2018/AMD 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1741985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802.11ak FDIS ballot closes 26 Jun 2020</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802.11ak drafts were liaised for information </a:t>
            </a:r>
          </a:p>
          <a:p>
            <a:pPr lvl="2"/>
            <a:r>
              <a:rPr lang="en-GB" dirty="0"/>
              <a:t>D4.0 in Jun 2017</a:t>
            </a:r>
          </a:p>
          <a:p>
            <a:pPr lvl="2"/>
            <a:r>
              <a:rPr lang="en-AU" dirty="0"/>
              <a:t>Published version liaised in July 2018 (N16817)</a:t>
            </a:r>
            <a:endParaRPr lang="en-GB" dirty="0"/>
          </a:p>
          <a:p>
            <a:r>
              <a:rPr lang="en-US" dirty="0"/>
              <a:t>60-day</a:t>
            </a:r>
            <a:r>
              <a:rPr lang="en-AU" dirty="0"/>
              <a:t> pre-ballot: </a:t>
            </a:r>
            <a:r>
              <a:rPr lang="en-AU" dirty="0">
                <a:solidFill>
                  <a:srgbClr val="00B050"/>
                </a:solidFill>
              </a:rPr>
              <a:t>passed &amp; response sent</a:t>
            </a:r>
          </a:p>
          <a:p>
            <a:pPr lvl="1"/>
            <a:r>
              <a:rPr lang="en-AU" dirty="0"/>
              <a:t>802.11ak-2018 passed 60-day pre-ballot (N16898)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March 2019 (N16907)</a:t>
            </a:r>
          </a:p>
          <a:p>
            <a:r>
              <a:rPr lang="en-AU" dirty="0"/>
              <a:t>FDIS ballot: </a:t>
            </a:r>
            <a:r>
              <a:rPr lang="en-AU" dirty="0">
                <a:solidFill>
                  <a:schemeClr val="accent2"/>
                </a:solidFill>
              </a:rPr>
              <a:t>closes 26 Jun 2020</a:t>
            </a:r>
          </a:p>
          <a:p>
            <a:pPr lvl="1"/>
            <a:r>
              <a:rPr lang="en-AU" dirty="0"/>
              <a:t>Will be published as ISO/IEC/IEEE 8802-11:2018/AMD 4:20</a:t>
            </a:r>
            <a:r>
              <a:rPr lang="en-AU" dirty="0">
                <a:solidFill>
                  <a:srgbClr val="FF0000"/>
                </a:solidFill>
              </a:rPr>
              <a:t>xx</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3379086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802.11aq FDIS ballot closes 26 Jun 2020</a:t>
            </a:r>
            <a:endParaRPr lang="en-AU" dirty="0">
              <a:solidFill>
                <a:srgbClr val="FF0000"/>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802.11aq D8.0 was sent for liaison in Mar 2017</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802.11ak-2018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chemeClr val="accent2"/>
                </a:solidFill>
              </a:rPr>
              <a:t>closes 26 Jun 2020</a:t>
            </a:r>
          </a:p>
          <a:p>
            <a:pPr lvl="1"/>
            <a:r>
              <a:rPr lang="en-AU" dirty="0"/>
              <a:t>Will be published as ISO/IEC/IEEE 8802-11:2018/AMD 5:20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1675473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41127048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447526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2640005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a:t>
            </a:r>
            <a:r>
              <a:rPr lang="en-AU"/>
              <a:t>March 2020 (N17157)</a:t>
            </a:r>
            <a:endParaRPr lang="en-AU" dirty="0"/>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1942449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2597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45062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21122610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0734299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29098171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33929152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680289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76381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rPr>
                        <a:t>2 Sep 20</a:t>
                      </a:r>
                      <a:endParaRPr lang="en-AU" sz="1600" dirty="0">
                        <a:solidFill>
                          <a:schemeClr val="tx1"/>
                        </a:solidFill>
                        <a:latin typeface="+mj-lt"/>
                      </a:endParaRP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2286756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40150213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802.22-REV 60-day ballot closes in Sep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closes 2 Sep 2020</a:t>
            </a:r>
          </a:p>
          <a:p>
            <a:pPr lvl="1"/>
            <a:r>
              <a:rPr lang="en-AU" dirty="0"/>
              <a:t>802.22 </a:t>
            </a:r>
            <a:r>
              <a:rPr lang="en-AU"/>
              <a:t>WG is in </a:t>
            </a:r>
            <a:r>
              <a:rPr lang="en-AU" dirty="0"/>
              <a:t>hibernation and so comment resolution will be a little more challenging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5510148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held in February 2020 in London</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BSI</a:t>
            </a:r>
            <a:endParaRPr lang="en-AU" b="0" dirty="0"/>
          </a:p>
          <a:p>
            <a:r>
              <a:rPr lang="en-AU" dirty="0"/>
              <a:t>Dates</a:t>
            </a:r>
          </a:p>
          <a:p>
            <a:pPr lvl="1"/>
            <a:r>
              <a:rPr lang="en-AU" dirty="0"/>
              <a:t>3-7 Feb 2020</a:t>
            </a:r>
          </a:p>
          <a:p>
            <a:r>
              <a:rPr lang="en-AU" dirty="0"/>
              <a:t>Location</a:t>
            </a:r>
          </a:p>
          <a:p>
            <a:pPr lvl="1"/>
            <a:r>
              <a:rPr lang="en-AU" dirty="0"/>
              <a:t>BSI Group, Chiswick Tower, 389 Chiswick High Road, London, W4 4AL, UK</a:t>
            </a:r>
          </a:p>
          <a:p>
            <a:pPr lvl="2"/>
            <a:endParaRPr lang="en-US" dirty="0"/>
          </a:p>
        </p:txBody>
      </p:sp>
      <p:sp>
        <p:nvSpPr>
          <p:cNvPr id="6" name="Content Placeholder 5"/>
          <p:cNvSpPr>
            <a:spLocks noGrp="1"/>
          </p:cNvSpPr>
          <p:nvPr>
            <p:ph sz="half" idx="2"/>
          </p:nvPr>
        </p:nvSpPr>
        <p:spPr/>
        <p:txBody>
          <a:bodyPr/>
          <a:lstStyle/>
          <a:p>
            <a:r>
              <a:rPr lang="en-GB" dirty="0"/>
              <a:t>Deadlines (for WG1)</a:t>
            </a:r>
          </a:p>
          <a:p>
            <a:pPr lvl="1"/>
            <a:r>
              <a:rPr lang="en-GB" dirty="0"/>
              <a:t>New agenda items: 13 Dec 2019</a:t>
            </a:r>
          </a:p>
          <a:p>
            <a:pPr lvl="1"/>
            <a:r>
              <a:rPr lang="en-GB" dirty="0"/>
              <a:t>New contributions on existing agenda items: 17 Jan 2020</a:t>
            </a:r>
          </a:p>
          <a:p>
            <a:pPr lvl="1"/>
            <a:r>
              <a:rPr lang="en-GB" dirty="0"/>
              <a:t>New comments: 24 Jan 2020</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225246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Some IEEE 802 participants attended the SC6 meeting in London in person and remotely</a:t>
            </a:r>
          </a:p>
        </p:txBody>
      </p:sp>
      <p:sp>
        <p:nvSpPr>
          <p:cNvPr id="3" name="Content Placeholder 2"/>
          <p:cNvSpPr>
            <a:spLocks noGrp="1"/>
          </p:cNvSpPr>
          <p:nvPr>
            <p:ph idx="1"/>
          </p:nvPr>
        </p:nvSpPr>
        <p:spPr/>
        <p:txBody>
          <a:bodyPr/>
          <a:lstStyle/>
          <a:p>
            <a:pPr lvl="1"/>
            <a:r>
              <a:rPr lang="en-AU" dirty="0"/>
              <a:t>Attendees</a:t>
            </a:r>
          </a:p>
          <a:p>
            <a:pPr lvl="1"/>
            <a:endParaRPr lang="en-AU" dirty="0"/>
          </a:p>
          <a:p>
            <a:pPr lvl="1"/>
            <a:endParaRPr lang="en-AU" dirty="0"/>
          </a:p>
          <a:p>
            <a:pPr lvl="1"/>
            <a:endParaRPr lang="en-AU" dirty="0"/>
          </a:p>
          <a:p>
            <a:pPr lvl="1"/>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graphicFrame>
        <p:nvGraphicFramePr>
          <p:cNvPr id="6" name="Table 5">
            <a:extLst>
              <a:ext uri="{FF2B5EF4-FFF2-40B4-BE49-F238E27FC236}">
                <a16:creationId xmlns:a16="http://schemas.microsoft.com/office/drawing/2014/main" id="{E06C49EC-9885-4CAA-88D4-923DF9A43A33}"/>
              </a:ext>
            </a:extLst>
          </p:cNvPr>
          <p:cNvGraphicFramePr>
            <a:graphicFrameLocks noGrp="1"/>
          </p:cNvGraphicFramePr>
          <p:nvPr>
            <p:extLst>
              <p:ext uri="{D42A27DB-BD31-4B8C-83A1-F6EECF244321}">
                <p14:modId xmlns:p14="http://schemas.microsoft.com/office/powerpoint/2010/main" val="3786600827"/>
              </p:ext>
            </p:extLst>
          </p:nvPr>
        </p:nvGraphicFramePr>
        <p:xfrm>
          <a:off x="990600" y="2362200"/>
          <a:ext cx="7507150" cy="2042160"/>
        </p:xfrm>
        <a:graphic>
          <a:graphicData uri="http://schemas.openxmlformats.org/drawingml/2006/table">
            <a:tbl>
              <a:tblPr firstRow="1" bandRow="1">
                <a:tableStyleId>{21E4AEA4-8DFA-4A89-87EB-49C32662AFE0}</a:tableStyleId>
              </a:tblPr>
              <a:tblGrid>
                <a:gridCol w="1600200">
                  <a:extLst>
                    <a:ext uri="{9D8B030D-6E8A-4147-A177-3AD203B41FA5}">
                      <a16:colId xmlns:a16="http://schemas.microsoft.com/office/drawing/2014/main" val="282832206"/>
                    </a:ext>
                  </a:extLst>
                </a:gridCol>
                <a:gridCol w="1089213">
                  <a:extLst>
                    <a:ext uri="{9D8B030D-6E8A-4147-A177-3AD203B41FA5}">
                      <a16:colId xmlns:a16="http://schemas.microsoft.com/office/drawing/2014/main" val="86343932"/>
                    </a:ext>
                  </a:extLst>
                </a:gridCol>
                <a:gridCol w="1044387">
                  <a:extLst>
                    <a:ext uri="{9D8B030D-6E8A-4147-A177-3AD203B41FA5}">
                      <a16:colId xmlns:a16="http://schemas.microsoft.com/office/drawing/2014/main" val="2373595460"/>
                    </a:ext>
                  </a:extLst>
                </a:gridCol>
                <a:gridCol w="1143000">
                  <a:extLst>
                    <a:ext uri="{9D8B030D-6E8A-4147-A177-3AD203B41FA5}">
                      <a16:colId xmlns:a16="http://schemas.microsoft.com/office/drawing/2014/main" val="3297710799"/>
                    </a:ext>
                  </a:extLst>
                </a:gridCol>
                <a:gridCol w="2630350">
                  <a:extLst>
                    <a:ext uri="{9D8B030D-6E8A-4147-A177-3AD203B41FA5}">
                      <a16:colId xmlns:a16="http://schemas.microsoft.com/office/drawing/2014/main" val="937367653"/>
                    </a:ext>
                  </a:extLst>
                </a:gridCol>
              </a:tblGrid>
              <a:tr h="152400">
                <a:tc>
                  <a:txBody>
                    <a:bodyPr/>
                    <a:lstStyle/>
                    <a:p>
                      <a:r>
                        <a:rPr lang="en-AU" sz="1400" dirty="0"/>
                        <a:t>Name</a:t>
                      </a:r>
                    </a:p>
                  </a:txBody>
                  <a:tcPr/>
                </a:tc>
                <a:tc>
                  <a:txBody>
                    <a:bodyPr/>
                    <a:lstStyle/>
                    <a:p>
                      <a:pPr algn="ctr"/>
                      <a:r>
                        <a:rPr lang="en-AU" sz="1400" dirty="0"/>
                        <a:t>Attending</a:t>
                      </a:r>
                    </a:p>
                  </a:txBody>
                  <a:tcPr/>
                </a:tc>
                <a:tc>
                  <a:txBody>
                    <a:bodyPr/>
                    <a:lstStyle/>
                    <a:p>
                      <a:pPr algn="ctr"/>
                      <a:r>
                        <a:rPr lang="en-AU" sz="1400" dirty="0"/>
                        <a:t>SC6</a:t>
                      </a:r>
                    </a:p>
                  </a:txBody>
                  <a:tcPr/>
                </a:tc>
                <a:tc>
                  <a:txBody>
                    <a:bodyPr/>
                    <a:lstStyle/>
                    <a:p>
                      <a:pPr algn="ctr"/>
                      <a:r>
                        <a:rPr lang="en-AU" sz="1400" dirty="0"/>
                        <a:t>WG1</a:t>
                      </a:r>
                    </a:p>
                  </a:txBody>
                  <a:tcPr/>
                </a:tc>
                <a:tc>
                  <a:txBody>
                    <a:bodyPr/>
                    <a:lstStyle/>
                    <a:p>
                      <a:r>
                        <a:rPr lang="en-AU" sz="1400" dirty="0"/>
                        <a:t>Interest</a:t>
                      </a:r>
                    </a:p>
                  </a:txBody>
                  <a:tcPr/>
                </a:tc>
                <a:extLst>
                  <a:ext uri="{0D108BD9-81ED-4DB2-BD59-A6C34878D82A}">
                    <a16:rowId xmlns:a16="http://schemas.microsoft.com/office/drawing/2014/main" val="1005738202"/>
                  </a:ext>
                </a:extLst>
              </a:tr>
              <a:tr h="152400">
                <a:tc>
                  <a:txBody>
                    <a:bodyPr/>
                    <a:lstStyle/>
                    <a:p>
                      <a:r>
                        <a:rPr lang="en-AU" sz="1400" dirty="0"/>
                        <a:t>Stephen McCann</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 (BSI?)</a:t>
                      </a:r>
                      <a:endParaRPr lang="en-AU" sz="1400" dirty="0"/>
                    </a:p>
                  </a:txBody>
                  <a:tcPr/>
                </a:tc>
                <a:tc>
                  <a:txBody>
                    <a:bodyPr/>
                    <a:lstStyle/>
                    <a:p>
                      <a:pPr algn="ctr"/>
                      <a:r>
                        <a:rPr lang="en-AU" sz="1400" dirty="0">
                          <a:sym typeface="Wingdings" panose="05000000000000000000" pitchFamily="2" charset="2"/>
                        </a:rPr>
                        <a:t></a:t>
                      </a:r>
                      <a:endParaRPr lang="en-AU" sz="1400" dirty="0"/>
                    </a:p>
                  </a:txBody>
                  <a:tcPr/>
                </a:tc>
                <a:tc>
                  <a:txBody>
                    <a:bodyPr/>
                    <a:lstStyle/>
                    <a:p>
                      <a:r>
                        <a:rPr lang="en-AU" sz="1400" dirty="0"/>
                        <a:t>General</a:t>
                      </a:r>
                    </a:p>
                  </a:txBody>
                  <a:tcPr/>
                </a:tc>
                <a:extLst>
                  <a:ext uri="{0D108BD9-81ED-4DB2-BD59-A6C34878D82A}">
                    <a16:rowId xmlns:a16="http://schemas.microsoft.com/office/drawing/2014/main" val="2286321315"/>
                  </a:ext>
                </a:extLst>
              </a:tr>
              <a:tr h="152400">
                <a:tc>
                  <a:txBody>
                    <a:bodyPr/>
                    <a:lstStyle/>
                    <a:p>
                      <a:r>
                        <a:rPr lang="en-AU" sz="1400" dirty="0"/>
                        <a:t>David Law </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t>
                      </a:r>
                    </a:p>
                  </a:txBody>
                  <a:tcPr/>
                </a:tc>
                <a:extLst>
                  <a:ext uri="{0D108BD9-81ED-4DB2-BD59-A6C34878D82A}">
                    <a16:rowId xmlns:a16="http://schemas.microsoft.com/office/drawing/2014/main" val="1404177656"/>
                  </a:ext>
                </a:extLst>
              </a:tr>
              <a:tr h="152400">
                <a:tc>
                  <a:txBody>
                    <a:bodyPr/>
                    <a:lstStyle/>
                    <a:p>
                      <a:r>
                        <a:rPr lang="en-AU" sz="1400" dirty="0"/>
                        <a:t>Jodi </a:t>
                      </a:r>
                      <a:r>
                        <a:rPr lang="en-AU" sz="1400" dirty="0" err="1"/>
                        <a:t>Haasz</a:t>
                      </a:r>
                      <a:endParaRPr lang="en-AU" sz="1400" dirty="0"/>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&amp; WUR proposal</a:t>
                      </a:r>
                    </a:p>
                  </a:txBody>
                  <a:tcPr/>
                </a:tc>
                <a:extLst>
                  <a:ext uri="{0D108BD9-81ED-4DB2-BD59-A6C34878D82A}">
                    <a16:rowId xmlns:a16="http://schemas.microsoft.com/office/drawing/2014/main" val="723364859"/>
                  </a:ext>
                </a:extLst>
              </a:tr>
              <a:tr h="152400">
                <a:tc>
                  <a:txBody>
                    <a:bodyPr/>
                    <a:lstStyle/>
                    <a:p>
                      <a:r>
                        <a:rPr lang="en-AU" sz="1400" dirty="0"/>
                        <a:t>Peter Yee</a:t>
                      </a:r>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a:t>
                      </a:r>
                    </a:p>
                  </a:txBody>
                  <a:tcPr/>
                </a:tc>
                <a:extLst>
                  <a:ext uri="{0D108BD9-81ED-4DB2-BD59-A6C34878D82A}">
                    <a16:rowId xmlns:a16="http://schemas.microsoft.com/office/drawing/2014/main" val="1143319239"/>
                  </a:ext>
                </a:extLst>
              </a:tr>
              <a:tr h="152400">
                <a:tc>
                  <a:txBody>
                    <a:bodyPr/>
                    <a:lstStyle/>
                    <a:p>
                      <a:r>
                        <a:rPr lang="en-AU" sz="1400" dirty="0"/>
                        <a:t>James Lepp</a:t>
                      </a:r>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 (CAN)</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a:t>Closing plenary</a:t>
                      </a:r>
                      <a:endParaRPr lang="en-AU" sz="1400" dirty="0"/>
                    </a:p>
                  </a:txBody>
                  <a:tcPr/>
                </a:tc>
                <a:extLst>
                  <a:ext uri="{0D108BD9-81ED-4DB2-BD59-A6C34878D82A}">
                    <a16:rowId xmlns:a16="http://schemas.microsoft.com/office/drawing/2014/main" val="275489346"/>
                  </a:ext>
                </a:extLst>
              </a:tr>
            </a:tbl>
          </a:graphicData>
        </a:graphic>
      </p:graphicFrame>
    </p:spTree>
    <p:extLst>
      <p:ext uri="{BB962C8B-B14F-4D97-AF65-F5344CB8AC3E}">
        <p14:creationId xmlns:p14="http://schemas.microsoft.com/office/powerpoint/2010/main" val="30680536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SC6/WG1 Agenda</a:t>
            </a:r>
          </a:p>
          <a:p>
            <a:pPr marL="1588" lvl="1" indent="0">
              <a:buNone/>
            </a:pPr>
            <a:r>
              <a:rPr lang="en-AU" dirty="0"/>
              <a:t>1. Welcome</a:t>
            </a:r>
          </a:p>
          <a:p>
            <a:pPr marL="1588" lvl="1" indent="0">
              <a:buNone/>
            </a:pPr>
            <a:r>
              <a:rPr lang="en-AU" dirty="0"/>
              <a:t>2. Roll Call of Delegates</a:t>
            </a:r>
          </a:p>
          <a:p>
            <a:pPr marL="1588" lvl="1" indent="0">
              <a:buNone/>
            </a:pPr>
            <a:r>
              <a:rPr lang="en-AU" dirty="0"/>
              <a:t>3. ISO/IEC Codes of Conduct</a:t>
            </a:r>
          </a:p>
          <a:p>
            <a:pPr marL="1588" lvl="1" indent="0">
              <a:buNone/>
            </a:pPr>
            <a:r>
              <a:rPr lang="en-AU" dirty="0"/>
              <a:t>4. Approval of Agenda</a:t>
            </a:r>
          </a:p>
          <a:p>
            <a:pPr marL="1588" lvl="1" indent="0">
              <a:buNone/>
            </a:pPr>
            <a:r>
              <a:rPr lang="en-AU" dirty="0"/>
              <a:t>5. Review Interim Meeting Reports</a:t>
            </a:r>
          </a:p>
          <a:p>
            <a:pPr marL="1588" lvl="1" indent="0">
              <a:buNone/>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24003530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SC6/WG1 Agenda</a:t>
            </a:r>
          </a:p>
          <a:p>
            <a:pPr marL="1588" lvl="1" indent="0">
              <a:buNone/>
            </a:pPr>
            <a:r>
              <a:rPr lang="en-AU" dirty="0"/>
              <a:t>6. Active Work Items</a:t>
            </a:r>
          </a:p>
          <a:p>
            <a:pPr marL="184150" lvl="2" indent="0">
              <a:buNone/>
            </a:pPr>
            <a:r>
              <a:rPr lang="en-AU" dirty="0"/>
              <a:t>6.1 Near Field Communication Interface and Protocol -2 (NFCIP-2) </a:t>
            </a:r>
          </a:p>
          <a:p>
            <a:pPr marL="184150" lvl="2" indent="0">
              <a:buNone/>
            </a:pPr>
            <a:r>
              <a:rPr lang="en-AU" dirty="0"/>
              <a:t>6.2 Close Capacitive Coupling Communication Physical Layer (CCCC PHY) </a:t>
            </a:r>
          </a:p>
          <a:p>
            <a:pPr marL="184150" lvl="2" indent="0">
              <a:buNone/>
            </a:pPr>
            <a:r>
              <a:rPr lang="en-AU" dirty="0"/>
              <a:t>6.3 NWIP: Low Altitude Drone Area Network (LADAN)</a:t>
            </a:r>
          </a:p>
          <a:p>
            <a:r>
              <a:rPr lang="en-AU" b="0" dirty="0"/>
              <a:t>7. Ad-Hoc group updates related to WG 1</a:t>
            </a:r>
          </a:p>
          <a:p>
            <a:pPr marL="184150" lvl="2" indent="0">
              <a:buNone/>
            </a:pPr>
            <a:r>
              <a:rPr lang="en-AU" dirty="0">
                <a:solidFill>
                  <a:srgbClr val="FF0000"/>
                </a:solidFill>
              </a:rPr>
              <a:t>7</a:t>
            </a:r>
            <a:r>
              <a:rPr lang="en-AU" b="0" dirty="0">
                <a:solidFill>
                  <a:srgbClr val="FF0000"/>
                </a:solidFill>
              </a:rPr>
              <a:t>.1 Study Group on Wearable Devices </a:t>
            </a:r>
          </a:p>
          <a:p>
            <a:pPr marL="184150" lvl="2" indent="0">
              <a:buNone/>
            </a:pPr>
            <a:r>
              <a:rPr lang="en-AU" dirty="0"/>
              <a:t>7</a:t>
            </a:r>
            <a:r>
              <a:rPr lang="en-AU" b="0" dirty="0"/>
              <a:t>.2 Ad-Hoc Group on Networking for Block chain</a:t>
            </a:r>
          </a:p>
          <a:p>
            <a:pPr marL="184150" lvl="2" indent="0">
              <a:buNone/>
            </a:pPr>
            <a:r>
              <a:rPr lang="en-AU" dirty="0">
                <a:solidFill>
                  <a:srgbClr val="FF0000"/>
                </a:solidFill>
              </a:rPr>
              <a:t>7.3 Proposal on establishing Ad hoc Group on Trustworthiness</a:t>
            </a:r>
          </a:p>
          <a:p>
            <a:pPr marL="184150" lvl="2" indent="0">
              <a:buNone/>
            </a:pPr>
            <a:r>
              <a:rPr lang="en-AU" dirty="0">
                <a:solidFill>
                  <a:srgbClr val="FF0000"/>
                </a:solidFill>
              </a:rPr>
              <a:t>7.4 Proposal on establishing Advisory Group on Concept and Terminology</a:t>
            </a:r>
            <a:endParaRPr lang="en-AU" b="0" dirty="0">
              <a:solidFill>
                <a:srgbClr val="FF0000"/>
              </a:solidFill>
            </a:endParaRPr>
          </a:p>
          <a:p>
            <a:r>
              <a:rPr lang="en-AU" b="0" dirty="0"/>
              <a:t>…</a:t>
            </a: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9113415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7.1: It was observed that </a:t>
            </a:r>
            <a:r>
              <a:rPr lang="en-CA" dirty="0"/>
              <a:t>Wearable Devices overlapped with 802.15 work</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Re-activation of a Wearable Devices advisory group.</a:t>
            </a:r>
            <a:endParaRPr lang="en-AU" dirty="0"/>
          </a:p>
          <a:p>
            <a:pPr lvl="1"/>
            <a:r>
              <a:rPr lang="en-CA" dirty="0"/>
              <a:t>The IEEE 802 liaison officer shared his concerns that some of the concepts within this topic are similar to those in IEEE 802.15.4 (Personal Area Networks). </a:t>
            </a:r>
          </a:p>
          <a:p>
            <a:pPr lvl="1"/>
            <a:r>
              <a:rPr lang="en-CA" dirty="0"/>
              <a:t>The group was approved, but it’s existence will be re-considered at the next ISO/IEC JTC1 SC6 plenary (October 2020).</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graphicFrame>
        <p:nvGraphicFramePr>
          <p:cNvPr id="6" name="Object 5">
            <a:extLst>
              <a:ext uri="{FF2B5EF4-FFF2-40B4-BE49-F238E27FC236}">
                <a16:creationId xmlns:a16="http://schemas.microsoft.com/office/drawing/2014/main" id="{95BE35B9-CAAE-4F3B-8544-B5CA60C04698}"/>
              </a:ext>
            </a:extLst>
          </p:cNvPr>
          <p:cNvGraphicFramePr>
            <a:graphicFrameLocks noChangeAspect="1"/>
          </p:cNvGraphicFramePr>
          <p:nvPr>
            <p:extLst>
              <p:ext uri="{D42A27DB-BD31-4B8C-83A1-F6EECF244321}">
                <p14:modId xmlns:p14="http://schemas.microsoft.com/office/powerpoint/2010/main" val="2858531876"/>
              </p:ext>
            </p:extLst>
          </p:nvPr>
        </p:nvGraphicFramePr>
        <p:xfrm>
          <a:off x="990600" y="4191000"/>
          <a:ext cx="914400" cy="806450"/>
        </p:xfrm>
        <a:graphic>
          <a:graphicData uri="http://schemas.openxmlformats.org/presentationml/2006/ole">
            <mc:AlternateContent xmlns:mc="http://schemas.openxmlformats.org/markup-compatibility/2006">
              <mc:Choice xmlns:v="urn:schemas-microsoft-com:vml" Requires="v">
                <p:oleObj spid="_x0000_s298028"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990600" y="4191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346916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7.3:  China NB submitted a proposal to SC6/WG1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have submitted proposal to SC6/WG1 for an </a:t>
            </a:r>
            <a:r>
              <a:rPr lang="en-AU" i="1" dirty="0"/>
              <a:t>ad hoc </a:t>
            </a:r>
            <a:r>
              <a:rPr lang="en-AU" dirty="0"/>
              <a:t>on trustworthiness</a:t>
            </a:r>
          </a:p>
          <a:p>
            <a:pPr lvl="2"/>
            <a:r>
              <a:rPr lang="en-AU" dirty="0"/>
              <a:t>See N17076</a:t>
            </a:r>
          </a:p>
          <a:p>
            <a:pPr lvl="1"/>
            <a:r>
              <a:rPr lang="en-AU" dirty="0"/>
              <a:t>The proposal is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nvGraphicFramePr>
        <p:xfrm>
          <a:off x="2514600" y="2438400"/>
          <a:ext cx="914400" cy="806450"/>
        </p:xfrm>
        <a:graphic>
          <a:graphicData uri="http://schemas.openxmlformats.org/presentationml/2006/ole">
            <mc:AlternateContent xmlns:mc="http://schemas.openxmlformats.org/markup-compatibility/2006">
              <mc:Choice xmlns:v="urn:schemas-microsoft-com:vml" Requires="v">
                <p:oleObj spid="_x0000_s293937" name="Packager Shell Object" showAsIcon="1" r:id="rId3" imgW="914400" imgH="806400" progId="Package">
                  <p:embed/>
                </p:oleObj>
              </mc:Choice>
              <mc:Fallback>
                <p:oleObj name="Packager Shell Object" showAsIcon="1" r:id="rId3" imgW="914400" imgH="806400" progId="Package">
                  <p:embed/>
                  <p:pic>
                    <p:nvPicPr>
                      <p:cNvPr id="8" name="Object 7">
                        <a:extLst>
                          <a:ext uri="{FF2B5EF4-FFF2-40B4-BE49-F238E27FC236}">
                            <a16:creationId xmlns:a16="http://schemas.microsoft.com/office/drawing/2014/main" id="{52AF3A8E-5C6B-4061-A037-AFAFA20BF3C5}"/>
                          </a:ext>
                        </a:extLst>
                      </p:cNvPr>
                      <p:cNvPicPr/>
                      <p:nvPr/>
                    </p:nvPicPr>
                    <p:blipFill>
                      <a:blip r:embed="rId4"/>
                      <a:stretch>
                        <a:fillRect/>
                      </a:stretch>
                    </p:blipFill>
                    <p:spPr>
                      <a:xfrm>
                        <a:off x="25146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955415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7.3:  China NB submitted a proposal to SC6/WG1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is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is: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6177019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305800" cy="1066800"/>
          </a:xfrm>
        </p:spPr>
        <p:txBody>
          <a:bodyPr/>
          <a:lstStyle/>
          <a:p>
            <a:r>
              <a:rPr lang="en-AU" dirty="0"/>
              <a:t>7.3: An IEEE 802 participant reported on the discussion of the </a:t>
            </a:r>
            <a:r>
              <a:rPr lang="en-CA" i="1" dirty="0"/>
              <a:t>Trustworthiness ad-hoc </a:t>
            </a:r>
            <a:r>
              <a:rPr lang="en-CA" dirty="0"/>
              <a:t>group</a:t>
            </a:r>
            <a:r>
              <a:rPr lang="en-AU" dirty="0"/>
              <a:t> proposal</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It was agreed to allow this ad-hoc to proceed, but it’s existence will be re-considered at the next ISO/IEC JTC1 SC6 plenary (October 2020).</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graphicFrame>
        <p:nvGraphicFramePr>
          <p:cNvPr id="6" name="Object 5">
            <a:extLst>
              <a:ext uri="{FF2B5EF4-FFF2-40B4-BE49-F238E27FC236}">
                <a16:creationId xmlns:a16="http://schemas.microsoft.com/office/drawing/2014/main" id="{83B30CEA-C8C7-4A7B-93B3-0FE826CD0B0A}"/>
              </a:ext>
            </a:extLst>
          </p:cNvPr>
          <p:cNvGraphicFramePr>
            <a:graphicFrameLocks noChangeAspect="1"/>
          </p:cNvGraphicFramePr>
          <p:nvPr>
            <p:extLst>
              <p:ext uri="{D42A27DB-BD31-4B8C-83A1-F6EECF244321}">
                <p14:modId xmlns:p14="http://schemas.microsoft.com/office/powerpoint/2010/main" val="886088278"/>
              </p:ext>
            </p:extLst>
          </p:nvPr>
        </p:nvGraphicFramePr>
        <p:xfrm>
          <a:off x="7629525" y="5851525"/>
          <a:ext cx="914400" cy="806450"/>
        </p:xfrm>
        <a:graphic>
          <a:graphicData uri="http://schemas.openxmlformats.org/presentationml/2006/ole">
            <mc:AlternateContent xmlns:mc="http://schemas.openxmlformats.org/markup-compatibility/2006">
              <mc:Choice xmlns:v="urn:schemas-microsoft-com:vml" Requires="v">
                <p:oleObj spid="_x0000_s295983" name="Acrobat Document" showAsIcon="1" r:id="rId3" imgW="914597" imgH="806311" progId="AcroExch.Document.DC">
                  <p:embed/>
                </p:oleObj>
              </mc:Choice>
              <mc:Fallback>
                <p:oleObj name="Acrobat Document" showAsIcon="1" r:id="rId3" imgW="914597" imgH="806311" progId="AcroExch.Document.DC">
                  <p:embed/>
                  <p:pic>
                    <p:nvPicPr>
                      <p:cNvPr id="6" name="Object 5">
                        <a:extLst>
                          <a:ext uri="{FF2B5EF4-FFF2-40B4-BE49-F238E27FC236}">
                            <a16:creationId xmlns:a16="http://schemas.microsoft.com/office/drawing/2014/main" id="{2EFEC5DB-8B2C-461E-9950-89E889E98C9E}"/>
                          </a:ext>
                        </a:extLst>
                      </p:cNvPr>
                      <p:cNvPicPr/>
                      <p:nvPr/>
                    </p:nvPicPr>
                    <p:blipFill>
                      <a:blip r:embed="rId4"/>
                      <a:stretch>
                        <a:fillRect/>
                      </a:stretch>
                    </p:blipFill>
                    <p:spPr>
                      <a:xfrm>
                        <a:off x="7629525" y="5851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15539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7.3: There is a call for participation in the </a:t>
            </a:r>
            <a:r>
              <a:rPr lang="en-CA" i="1" dirty="0"/>
              <a:t>Trustworthiness ad-hoc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Ms.Yujiao</a:t>
            </a:r>
            <a:r>
              <a:rPr lang="en-AU" dirty="0"/>
              <a:t> LI (yujiao.li@iwncomm.com) was appointed as the Convenor of the </a:t>
            </a:r>
            <a:r>
              <a:rPr lang="en-CA" i="1" dirty="0"/>
              <a:t>Trustworthiness ad-hoc </a:t>
            </a:r>
            <a:endParaRPr lang="en-AU" dirty="0"/>
          </a:p>
          <a:p>
            <a:pPr lvl="1"/>
            <a:r>
              <a:rPr lang="en-AU" dirty="0"/>
              <a:t>A request has been made by SC6 for participants to volunteer for the </a:t>
            </a:r>
            <a:r>
              <a:rPr lang="en-CA" i="1" dirty="0"/>
              <a:t>Trustworthiness ad-hoc</a:t>
            </a:r>
            <a:r>
              <a:rPr lang="en-AU" dirty="0"/>
              <a:t> (N17152), with a due date of 17 March 2020</a:t>
            </a:r>
          </a:p>
          <a:p>
            <a:pPr lvl="2"/>
            <a:r>
              <a:rPr lang="en-AU" dirty="0"/>
              <a:t>The Convenor has agreed to an extension until  20 March 2020</a:t>
            </a:r>
          </a:p>
          <a:p>
            <a:pPr lvl="1"/>
            <a:r>
              <a:rPr lang="en-AU" dirty="0"/>
              <a:t>Does anyone want to participate?</a:t>
            </a:r>
          </a:p>
          <a:p>
            <a:pPr lvl="2"/>
            <a:r>
              <a:rPr lang="en-AU" dirty="0"/>
              <a:t>Andrew Myles</a:t>
            </a:r>
          </a:p>
          <a:p>
            <a:pPr lvl="2"/>
            <a:r>
              <a:rPr lang="en-AU" dirty="0"/>
              <a:t>Peter Yee</a:t>
            </a:r>
          </a:p>
          <a:p>
            <a:pPr lvl="2"/>
            <a:r>
              <a:rPr lang="en-AU" dirty="0"/>
              <a:t>Stephen McCann (through BSI)</a:t>
            </a:r>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38581021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7.4: SC6 approved an </a:t>
            </a:r>
            <a:r>
              <a:rPr lang="en-AU" i="1" dirty="0"/>
              <a:t>Advisory Group on Concepts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An </a:t>
            </a:r>
            <a:r>
              <a:rPr lang="en-AU" i="1" dirty="0"/>
              <a:t>Advisory Group on Concepts and Terminology </a:t>
            </a:r>
            <a:r>
              <a:rPr lang="en-AU" dirty="0"/>
              <a:t>(AG-CT) was proposed to address issues with concepts &amp; terminology across SC6 WGs</a:t>
            </a:r>
          </a:p>
          <a:p>
            <a:pPr lvl="2"/>
            <a:r>
              <a:rPr lang="en-AU" i="1" dirty="0"/>
              <a:t>Defining what types of terminological issue are to be addressed by AG-CT, reflecting the needs of SC 6 and the evolving nature of concept and terminology work;</a:t>
            </a:r>
          </a:p>
          <a:p>
            <a:pPr lvl="2"/>
            <a:r>
              <a:rPr lang="en-AU" i="1" dirty="0"/>
              <a:t>Identifying and prioritising terminology issues within existing and emerging projects for attention;</a:t>
            </a:r>
          </a:p>
          <a:p>
            <a:pPr lvl="2"/>
            <a:r>
              <a:rPr lang="en-AU" i="1" dirty="0"/>
              <a:t>Utilising existing standards, ISO/IEC deliverables and good practice from other TC/SCs relating to the development and management of concepts and terminology as input into resolution processes and advice;</a:t>
            </a:r>
          </a:p>
          <a:p>
            <a:pPr lvl="2"/>
            <a:r>
              <a:rPr lang="en-AU" i="1" dirty="0"/>
              <a:t>Establishing appropriate repositories (new or reusing) for supporting the progress, recommendations and updating of documents;</a:t>
            </a:r>
          </a:p>
          <a:p>
            <a:pPr lvl="2"/>
            <a:r>
              <a:rPr lang="en-AU" i="1" dirty="0"/>
              <a:t>Providing concept and terminology advice to SC 6 WG Management, project editors and rapporteurs.</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20280319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7.4: Does anyone form IEEE 802 want to participate in the </a:t>
            </a:r>
            <a:r>
              <a:rPr lang="en-AU" i="1" dirty="0"/>
              <a:t>Advisory Group on Concept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It is not obvious it is of direct interest to IEEE 802</a:t>
            </a:r>
          </a:p>
          <a:p>
            <a:pPr lvl="1"/>
            <a:r>
              <a:rPr lang="en-AU" dirty="0"/>
              <a:t>However, it has been highlighted today because an IEEE 802 attendee expressed a view that the AG might be misused to the detriment of IEEE 802</a:t>
            </a:r>
          </a:p>
          <a:p>
            <a:pPr lvl="1"/>
            <a:r>
              <a:rPr lang="en-AU" dirty="0"/>
              <a:t>Does anyone want to participate?</a:t>
            </a:r>
          </a:p>
          <a:p>
            <a:pPr lvl="2"/>
            <a:r>
              <a:rPr lang="en-AU" dirty="0"/>
              <a:t>Andrew Myles</a:t>
            </a:r>
          </a:p>
          <a:p>
            <a:pPr lvl="1"/>
            <a:endParaRPr lang="en-AU" dirty="0"/>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597512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not meet F2F in May 2020 but may meet virtually</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a:t>
            </a:r>
          </a:p>
          <a:p>
            <a:pPr algn="ctr">
              <a:defRPr/>
            </a:pPr>
            <a:r>
              <a:rPr lang="en-US" sz="1600" b="1" dirty="0">
                <a:latin typeface="+mj-lt"/>
              </a:rPr>
              <a:t>?? May 2020</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Draft SC6/WG1 Agenda</a:t>
            </a:r>
          </a:p>
          <a:p>
            <a:pPr marL="1588" lvl="1" indent="0">
              <a:buNone/>
            </a:pPr>
            <a:r>
              <a:rPr lang="en-AU" dirty="0"/>
              <a:t>8. Liaison</a:t>
            </a:r>
          </a:p>
          <a:p>
            <a:pPr marL="184150" lvl="2" indent="0">
              <a:buNone/>
            </a:pPr>
            <a:r>
              <a:rPr lang="en-AU" dirty="0"/>
              <a:t>8.1 Liaisons with other SDOs  </a:t>
            </a:r>
          </a:p>
          <a:p>
            <a:pPr marL="530225" lvl="3" indent="0">
              <a:buNone/>
            </a:pPr>
            <a:r>
              <a:rPr lang="en-AU" dirty="0"/>
              <a:t>JTC 1/SC 17: Cards and security devices for personal identification </a:t>
            </a:r>
          </a:p>
          <a:p>
            <a:pPr marL="530225" lvl="3" indent="0">
              <a:buNone/>
            </a:pPr>
            <a:r>
              <a:rPr lang="en-AU" dirty="0"/>
              <a:t>JTC 1/SC 27: IT Security techniques </a:t>
            </a:r>
          </a:p>
          <a:p>
            <a:pPr marL="530225" lvl="3" indent="0">
              <a:buNone/>
            </a:pPr>
            <a:r>
              <a:rPr lang="en-AU" dirty="0"/>
              <a:t>JTC 1/SC 41: Internet of Things and related technologies </a:t>
            </a:r>
          </a:p>
          <a:p>
            <a:pPr marL="530225" lvl="3" indent="0">
              <a:buNone/>
            </a:pPr>
            <a:r>
              <a:rPr lang="en-AU" dirty="0">
                <a:solidFill>
                  <a:srgbClr val="FF0000"/>
                </a:solidFill>
              </a:rPr>
              <a:t>IEEE 802 </a:t>
            </a:r>
          </a:p>
          <a:p>
            <a:pPr marL="788988" lvl="4" indent="0">
              <a:buNone/>
            </a:pPr>
            <a:r>
              <a:rPr lang="en-AU" dirty="0">
                <a:solidFill>
                  <a:srgbClr val="FF0000"/>
                </a:solidFill>
              </a:rPr>
              <a:t>Note: Stephen McCann presented Liaison Report of IEEE 802 (6N16919)</a:t>
            </a:r>
          </a:p>
          <a:p>
            <a:pPr marL="530225" lvl="3" indent="0">
              <a:buNone/>
            </a:pPr>
            <a:r>
              <a:rPr lang="en-AU" dirty="0"/>
              <a:t>NFC Forum </a:t>
            </a:r>
          </a:p>
          <a:p>
            <a:pPr marL="530225" lvl="3" indent="0">
              <a:buNone/>
            </a:pPr>
            <a:r>
              <a:rPr lang="en-AU" dirty="0"/>
              <a:t>IEC TC 100/TA 15 </a:t>
            </a:r>
          </a:p>
          <a:p>
            <a:pPr marL="530225" lvl="3" indent="0">
              <a:buNone/>
            </a:pPr>
            <a:r>
              <a:rPr lang="en-AU" dirty="0"/>
              <a:t>ECMA International </a:t>
            </a:r>
          </a:p>
          <a:p>
            <a:pPr marL="184150" lvl="2" indent="0">
              <a:buNone/>
            </a:pPr>
            <a:r>
              <a:rPr lang="en-AU" dirty="0"/>
              <a:t>8.2 Review liaison status</a:t>
            </a:r>
          </a:p>
          <a:p>
            <a:pPr marL="1588" lvl="1" indent="0">
              <a:buNone/>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21034150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Draft SC6/WG1 Agenda</a:t>
            </a:r>
          </a:p>
          <a:p>
            <a:pPr marL="1588" lvl="1" indent="0">
              <a:buNone/>
            </a:pPr>
            <a:r>
              <a:rPr lang="en-AU" dirty="0"/>
              <a:t>9. Introduction of New Item</a:t>
            </a:r>
          </a:p>
          <a:p>
            <a:pPr marL="184150" lvl="2" indent="0">
              <a:buNone/>
            </a:pPr>
            <a:r>
              <a:rPr lang="en-AU" dirty="0"/>
              <a:t>9.1 Proposal on revision of ISO/IEC 23917:2005</a:t>
            </a:r>
          </a:p>
          <a:p>
            <a:pPr marL="184150" lvl="2" indent="0">
              <a:buNone/>
            </a:pPr>
            <a:r>
              <a:rPr lang="en-AU" dirty="0"/>
              <a:t>9.2 Proposal on revision of ISO/IEC 23917:2005</a:t>
            </a:r>
          </a:p>
          <a:p>
            <a:pPr marL="184150" lvl="2" indent="0">
              <a:buNone/>
            </a:pPr>
            <a:r>
              <a:rPr lang="en-AU" dirty="0">
                <a:solidFill>
                  <a:srgbClr val="FF0000"/>
                </a:solidFill>
              </a:rPr>
              <a:t>9.3 Korean NB contribution on NWIP of Variable Low Power Wake up OOK signal and Radio</a:t>
            </a:r>
          </a:p>
          <a:p>
            <a:pPr marL="184150" lvl="2" indent="0">
              <a:buNone/>
            </a:pPr>
            <a:r>
              <a:rPr lang="en-AU" dirty="0"/>
              <a:t>9.4 Korean NB contribution on Conductive Fabric Area Network</a:t>
            </a:r>
          </a:p>
          <a:p>
            <a:pPr marL="1588" lvl="1" indent="0">
              <a:buNone/>
            </a:pPr>
            <a:r>
              <a:rPr lang="en-AU" dirty="0"/>
              <a:t>10. Other Business</a:t>
            </a:r>
          </a:p>
          <a:p>
            <a:pPr marL="184150" lvl="2" indent="0">
              <a:buNone/>
            </a:pPr>
            <a:r>
              <a:rPr lang="en-AU" dirty="0"/>
              <a:t>10.1 Improvement of WG 1 Organization</a:t>
            </a:r>
          </a:p>
          <a:p>
            <a:pPr marL="184150" lvl="2" indent="0">
              <a:buNone/>
            </a:pPr>
            <a:r>
              <a:rPr lang="en-AU" dirty="0"/>
              <a:t>10.2 Information from ISO Central Secretariat</a:t>
            </a:r>
          </a:p>
          <a:p>
            <a:pPr marL="1588" lvl="1" indent="0">
              <a:buNone/>
            </a:pPr>
            <a:r>
              <a:rPr lang="en-AU" dirty="0"/>
              <a:t>11. Development, Review, and Approval of Draft WG1 Resolutions </a:t>
            </a:r>
          </a:p>
          <a:p>
            <a:pPr marL="1588" lvl="1" indent="0">
              <a:buNone/>
            </a:pPr>
            <a:r>
              <a:rPr lang="en-AU" dirty="0"/>
              <a:t>12. Close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21437058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p:txBody>
          <a:bodyPr/>
          <a:lstStyle/>
          <a:p>
            <a:r>
              <a:rPr lang="en-AU" dirty="0"/>
              <a:t>9.3: Korea NB experts submitted a proposal to SC6 for a WUR standard for Wi-Fi (&amp; other technologies)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again</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7940722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9.3: An IEEE 802 participant reported on the discussion of the WUR proposal</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a:xfrm>
            <a:off x="685800" y="1905000"/>
            <a:ext cx="7772400" cy="4114800"/>
          </a:xfrm>
        </p:spPr>
        <p:txBody>
          <a:bodyPr/>
          <a:lstStyle/>
          <a:p>
            <a:r>
              <a:rPr lang="en-AU" dirty="0"/>
              <a:t>Low Power Wake up Study and Comment request report</a:t>
            </a:r>
          </a:p>
          <a:p>
            <a:pPr lvl="1"/>
            <a:r>
              <a:rPr lang="en-AU" dirty="0"/>
              <a:t>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pPr lvl="1"/>
            <a:r>
              <a:rPr lang="en-AU" dirty="0"/>
              <a:t>The activity was approved as a preliminary work item (PWI) (see N2013) with comments requested by Oct 2020</a:t>
            </a:r>
          </a:p>
          <a:p>
            <a:pPr lvl="2"/>
            <a:r>
              <a:rPr lang="en-AU" dirty="0"/>
              <a:t>Does 802.11 </a:t>
            </a:r>
            <a:r>
              <a:rPr lang="en-AU" dirty="0" err="1"/>
              <a:t>TGba</a:t>
            </a:r>
            <a:r>
              <a:rPr lang="en-AU" dirty="0"/>
              <a:t> want to provide comments?</a:t>
            </a:r>
          </a:p>
          <a:p>
            <a:pPr lvl="1"/>
            <a:r>
              <a:rPr lang="en-AU" dirty="0"/>
              <a:t>Note: the copyright is not owned by the IEEE-SA, which means any objection needs to come from the copyright owners</a:t>
            </a:r>
          </a:p>
          <a:p>
            <a:pPr lvl="2"/>
            <a:endParaRPr lang="en-CA"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graphicFrame>
        <p:nvGraphicFramePr>
          <p:cNvPr id="7" name="Object 6">
            <a:extLst>
              <a:ext uri="{FF2B5EF4-FFF2-40B4-BE49-F238E27FC236}">
                <a16:creationId xmlns:a16="http://schemas.microsoft.com/office/drawing/2014/main" id="{70064FB9-6CF2-40C6-9FF4-08547295E4EB}"/>
              </a:ext>
            </a:extLst>
          </p:cNvPr>
          <p:cNvGraphicFramePr>
            <a:graphicFrameLocks noChangeAspect="1"/>
          </p:cNvGraphicFramePr>
          <p:nvPr>
            <p:extLst>
              <p:ext uri="{D42A27DB-BD31-4B8C-83A1-F6EECF244321}">
                <p14:modId xmlns:p14="http://schemas.microsoft.com/office/powerpoint/2010/main" val="3850621986"/>
              </p:ext>
            </p:extLst>
          </p:nvPr>
        </p:nvGraphicFramePr>
        <p:xfrm>
          <a:off x="8001000" y="4953000"/>
          <a:ext cx="914400" cy="806450"/>
        </p:xfrm>
        <a:graphic>
          <a:graphicData uri="http://schemas.openxmlformats.org/presentationml/2006/ole">
            <mc:AlternateContent xmlns:mc="http://schemas.openxmlformats.org/markup-compatibility/2006">
              <mc:Choice xmlns:v="urn:schemas-microsoft-com:vml" Requires="v">
                <p:oleObj spid="_x0000_s297006"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8001000" y="4953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589287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experts submitted a new Wi-Fi related standards proposals to SC6/WG7</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 group of Chinese experts submitted drafts (attached) to ISO/IEC JTC1/SC6/WG7 for:</a:t>
            </a:r>
          </a:p>
          <a:p>
            <a:pPr lvl="2"/>
            <a:r>
              <a:rPr lang="en-AU" dirty="0"/>
              <a:t>Wireless LAN Access Control - Part 1: Networking Architecture Specification (7N218)</a:t>
            </a:r>
          </a:p>
          <a:p>
            <a:pPr lvl="2"/>
            <a:r>
              <a:rPr lang="en-AU" dirty="0"/>
              <a:t>Wireless LAN Access Control - Part 2: Technical Specification for Dispatching Platform (7N219)</a:t>
            </a:r>
          </a:p>
          <a:p>
            <a:pPr lvl="1"/>
            <a:r>
              <a:rPr lang="en-AU" dirty="0"/>
              <a:t>The Chinese experts are from</a:t>
            </a:r>
          </a:p>
          <a:p>
            <a:pPr lvl="2"/>
            <a:r>
              <a:rPr lang="en-AU" dirty="0"/>
              <a:t>China Telecom</a:t>
            </a:r>
          </a:p>
          <a:p>
            <a:pPr lvl="2"/>
            <a:r>
              <a:rPr lang="en-AU" dirty="0"/>
              <a:t>WAPI Alliance</a:t>
            </a:r>
          </a:p>
          <a:p>
            <a:pPr lvl="2"/>
            <a:r>
              <a:rPr lang="en-AU" dirty="0"/>
              <a:t>H3C</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916341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The WG7 activity is for a standard that allocates APs to ACs for load balancing &amp; backup</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forward of the drafts states:</a:t>
            </a:r>
          </a:p>
          <a:p>
            <a:pPr lvl="2"/>
            <a:r>
              <a:rPr lang="en-AU" b="0" i="1" dirty="0"/>
              <a:t>A WLAN cloud access control dispatching technology is proposed for assigning an optimal access controller (AC) to a large number of access points (APs) in different regions in large scale deployment of a WLAN network.</a:t>
            </a:r>
          </a:p>
          <a:p>
            <a:pPr lvl="2"/>
            <a:r>
              <a:rPr lang="en-AU" b="0" i="1" dirty="0"/>
              <a:t>The WLAN cloud access control dispatching technology consists of the following two parts:</a:t>
            </a:r>
          </a:p>
          <a:p>
            <a:pPr lvl="3"/>
            <a:r>
              <a:rPr lang="en-AU" b="0" i="1" dirty="0"/>
              <a:t>1) WLAN Access Control—Part 1: Networking architecture specification;</a:t>
            </a:r>
          </a:p>
          <a:p>
            <a:pPr lvl="3"/>
            <a:r>
              <a:rPr lang="en-AU" b="0" i="1" dirty="0"/>
              <a:t>2) WLAN Access Control—Part 2: Technical Specification for Dispatching Platform</a:t>
            </a:r>
            <a:endParaRPr lang="en-AU" i="1" dirty="0"/>
          </a:p>
          <a:p>
            <a:pPr lvl="1"/>
            <a:r>
              <a:rPr lang="en-AU" dirty="0"/>
              <a:t>The drafts seem to provide a mechanism based on CAPWAP that allows APs to be allocated to ACs with load balancing &amp; backup</a:t>
            </a:r>
          </a:p>
          <a:p>
            <a:pPr lvl="1"/>
            <a:r>
              <a:rPr lang="en-AU" dirty="0"/>
              <a:t>There is a risk that the standardisation of this concept by ISO/IEC JTC1/SC6 will result in this particular version being required in China (or at least by China Telecom) and elsewhere</a:t>
            </a:r>
          </a:p>
          <a:p>
            <a:pPr marL="1588" lvl="1" indent="0">
              <a:buNone/>
            </a:pPr>
            <a:endParaRPr lang="en-AU" dirty="0"/>
          </a:p>
          <a:p>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184128527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AE78514B-D4F8-4E52-983C-718F99CAF13D}"/>
              </a:ext>
            </a:extLst>
          </p:cNvPr>
          <p:cNvSpPr>
            <a:spLocks noGrp="1"/>
          </p:cNvSpPr>
          <p:nvPr>
            <p:ph type="title"/>
          </p:nvPr>
        </p:nvSpPr>
        <p:spPr/>
        <p:txBody>
          <a:bodyPr/>
          <a:lstStyle/>
          <a:p>
            <a:r>
              <a:rPr lang="en-AU" dirty="0"/>
              <a:t>SC6 agreed to ballot NPs for standards that allocate APs to ACs with load balancing &amp; backup </a:t>
            </a:r>
          </a:p>
        </p:txBody>
      </p:sp>
      <p:sp>
        <p:nvSpPr>
          <p:cNvPr id="3" name="Content Placeholder 2">
            <a:extLst>
              <a:ext uri="{FF2B5EF4-FFF2-40B4-BE49-F238E27FC236}">
                <a16:creationId xmlns:a16="http://schemas.microsoft.com/office/drawing/2014/main" id="{19C55F78-8C41-4EB9-ABC3-CD57309028AE}"/>
              </a:ext>
            </a:extLst>
          </p:cNvPr>
          <p:cNvSpPr>
            <a:spLocks noGrp="1"/>
          </p:cNvSpPr>
          <p:nvPr>
            <p:ph idx="1"/>
          </p:nvPr>
        </p:nvSpPr>
        <p:spPr/>
        <p:txBody>
          <a:bodyPr/>
          <a:lstStyle/>
          <a:p>
            <a:pPr lvl="1"/>
            <a:r>
              <a:rPr lang="en-AU" dirty="0"/>
              <a:t>It was agreed at the London SC6 meeting to ballot NPs for projects to develop the two standards</a:t>
            </a:r>
          </a:p>
          <a:p>
            <a:pPr lvl="2"/>
            <a:r>
              <a:rPr lang="en-AU" dirty="0"/>
              <a:t>N17137 – NP ballot for part 1</a:t>
            </a:r>
          </a:p>
          <a:p>
            <a:pPr lvl="2"/>
            <a:r>
              <a:rPr lang="en-AU" dirty="0"/>
              <a:t>N17138 - Part 1: Networking architecture specification</a:t>
            </a:r>
          </a:p>
          <a:p>
            <a:pPr lvl="2"/>
            <a:r>
              <a:rPr lang="en-AU" dirty="0"/>
              <a:t>N17139 – NP ballot for part 2</a:t>
            </a:r>
          </a:p>
          <a:p>
            <a:pPr lvl="2"/>
            <a:r>
              <a:rPr lang="en-AU" dirty="0"/>
              <a:t>N17140 - Part 2 Technical Specification for Dispatching Platform</a:t>
            </a:r>
          </a:p>
          <a:p>
            <a:pPr lvl="2"/>
            <a:endParaRPr lang="en-AU" dirty="0"/>
          </a:p>
          <a:p>
            <a:pPr lvl="2"/>
            <a:endParaRPr lang="en-AU" dirty="0"/>
          </a:p>
          <a:p>
            <a:pPr lvl="2"/>
            <a:endParaRPr lang="en-AU" dirty="0"/>
          </a:p>
          <a:p>
            <a:pPr lvl="1"/>
            <a:r>
              <a:rPr lang="en-AU" dirty="0"/>
              <a:t>Should IEEE 802 worry about this?</a:t>
            </a:r>
          </a:p>
          <a:p>
            <a:pPr lvl="1"/>
            <a:r>
              <a:rPr lang="en-AU" dirty="0"/>
              <a:t>(May 2020) The ballot failed, with not enough participants, but they have two weeks to find two more</a:t>
            </a:r>
          </a:p>
          <a:p>
            <a:pPr lvl="1"/>
            <a:endParaRPr lang="en-AU" dirty="0"/>
          </a:p>
        </p:txBody>
      </p:sp>
      <p:sp>
        <p:nvSpPr>
          <p:cNvPr id="4" name="Footer Placeholder 3">
            <a:extLst>
              <a:ext uri="{FF2B5EF4-FFF2-40B4-BE49-F238E27FC236}">
                <a16:creationId xmlns:a16="http://schemas.microsoft.com/office/drawing/2014/main" id="{6A7EEB3E-382B-4877-BA50-66B1B483EAA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4F0B88-FE6B-472D-9FA3-2C255A16211D}"/>
              </a:ext>
            </a:extLst>
          </p:cNvPr>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graphicFrame>
        <p:nvGraphicFramePr>
          <p:cNvPr id="7" name="Object 6">
            <a:extLst>
              <a:ext uri="{FF2B5EF4-FFF2-40B4-BE49-F238E27FC236}">
                <a16:creationId xmlns:a16="http://schemas.microsoft.com/office/drawing/2014/main" id="{58BD693C-4E41-4A26-AE48-8E4979774AC7}"/>
              </a:ext>
            </a:extLst>
          </p:cNvPr>
          <p:cNvGraphicFramePr>
            <a:graphicFrameLocks noChangeAspect="1"/>
          </p:cNvGraphicFramePr>
          <p:nvPr>
            <p:extLst>
              <p:ext uri="{D42A27DB-BD31-4B8C-83A1-F6EECF244321}">
                <p14:modId xmlns:p14="http://schemas.microsoft.com/office/powerpoint/2010/main" val="3934653561"/>
              </p:ext>
            </p:extLst>
          </p:nvPr>
        </p:nvGraphicFramePr>
        <p:xfrm>
          <a:off x="914400" y="4038600"/>
          <a:ext cx="914400" cy="806450"/>
        </p:xfrm>
        <a:graphic>
          <a:graphicData uri="http://schemas.openxmlformats.org/presentationml/2006/ole">
            <mc:AlternateContent xmlns:mc="http://schemas.openxmlformats.org/markup-compatibility/2006">
              <mc:Choice xmlns:v="urn:schemas-microsoft-com:vml" Requires="v">
                <p:oleObj spid="_x0000_s292085"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914400" y="4038600"/>
                        <a:ext cx="914400" cy="8064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3BDC13B-5F7C-4D67-8E30-67D56C7D434F}"/>
              </a:ext>
            </a:extLst>
          </p:cNvPr>
          <p:cNvGraphicFramePr>
            <a:graphicFrameLocks noChangeAspect="1"/>
          </p:cNvGraphicFramePr>
          <p:nvPr>
            <p:extLst>
              <p:ext uri="{D42A27DB-BD31-4B8C-83A1-F6EECF244321}">
                <p14:modId xmlns:p14="http://schemas.microsoft.com/office/powerpoint/2010/main" val="3822588018"/>
              </p:ext>
            </p:extLst>
          </p:nvPr>
        </p:nvGraphicFramePr>
        <p:xfrm>
          <a:off x="1752600" y="4038600"/>
          <a:ext cx="914400" cy="806450"/>
        </p:xfrm>
        <a:graphic>
          <a:graphicData uri="http://schemas.openxmlformats.org/presentationml/2006/ole">
            <mc:AlternateContent xmlns:mc="http://schemas.openxmlformats.org/markup-compatibility/2006">
              <mc:Choice xmlns:v="urn:schemas-microsoft-com:vml" Requires="v">
                <p:oleObj spid="_x0000_s292086" name="Acrobat Document" showAsIcon="1" r:id="rId5" imgW="914597" imgH="806311" progId="AcroExch.Document.DC">
                  <p:embed/>
                </p:oleObj>
              </mc:Choice>
              <mc:Fallback>
                <p:oleObj name="Acrobat Document" showAsIcon="1" r:id="rId5" imgW="914597" imgH="806311" progId="AcroExch.Document.DC">
                  <p:embed/>
                  <p:pic>
                    <p:nvPicPr>
                      <p:cNvPr id="0" name=""/>
                      <p:cNvPicPr/>
                      <p:nvPr/>
                    </p:nvPicPr>
                    <p:blipFill>
                      <a:blip r:embed="rId6"/>
                      <a:stretch>
                        <a:fillRect/>
                      </a:stretch>
                    </p:blipFill>
                    <p:spPr>
                      <a:xfrm>
                        <a:off x="1752600" y="4038600"/>
                        <a:ext cx="914400" cy="8064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E0791E1-86B3-4679-B7FB-B34ECD3817C5}"/>
              </a:ext>
            </a:extLst>
          </p:cNvPr>
          <p:cNvGraphicFramePr>
            <a:graphicFrameLocks noChangeAspect="1"/>
          </p:cNvGraphicFramePr>
          <p:nvPr>
            <p:extLst>
              <p:ext uri="{D42A27DB-BD31-4B8C-83A1-F6EECF244321}">
                <p14:modId xmlns:p14="http://schemas.microsoft.com/office/powerpoint/2010/main" val="1013366434"/>
              </p:ext>
            </p:extLst>
          </p:nvPr>
        </p:nvGraphicFramePr>
        <p:xfrm>
          <a:off x="2590800" y="4048125"/>
          <a:ext cx="914400" cy="806450"/>
        </p:xfrm>
        <a:graphic>
          <a:graphicData uri="http://schemas.openxmlformats.org/presentationml/2006/ole">
            <mc:AlternateContent xmlns:mc="http://schemas.openxmlformats.org/markup-compatibility/2006">
              <mc:Choice xmlns:v="urn:schemas-microsoft-com:vml" Requires="v">
                <p:oleObj spid="_x0000_s292087" name="Acrobat Document" showAsIcon="1" r:id="rId7" imgW="914597" imgH="806311" progId="AcroExch.Document.DC">
                  <p:embed/>
                </p:oleObj>
              </mc:Choice>
              <mc:Fallback>
                <p:oleObj name="Acrobat Document" showAsIcon="1" r:id="rId7" imgW="914597" imgH="806311" progId="AcroExch.Document.DC">
                  <p:embed/>
                  <p:pic>
                    <p:nvPicPr>
                      <p:cNvPr id="0" name=""/>
                      <p:cNvPicPr/>
                      <p:nvPr/>
                    </p:nvPicPr>
                    <p:blipFill>
                      <a:blip r:embed="rId8"/>
                      <a:stretch>
                        <a:fillRect/>
                      </a:stretch>
                    </p:blipFill>
                    <p:spPr>
                      <a:xfrm>
                        <a:off x="2590800" y="4048125"/>
                        <a:ext cx="914400" cy="8064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6699309-B90C-45CE-A0C1-564335B9C541}"/>
              </a:ext>
            </a:extLst>
          </p:cNvPr>
          <p:cNvGraphicFramePr>
            <a:graphicFrameLocks noChangeAspect="1"/>
          </p:cNvGraphicFramePr>
          <p:nvPr>
            <p:extLst>
              <p:ext uri="{D42A27DB-BD31-4B8C-83A1-F6EECF244321}">
                <p14:modId xmlns:p14="http://schemas.microsoft.com/office/powerpoint/2010/main" val="2536502396"/>
              </p:ext>
            </p:extLst>
          </p:nvPr>
        </p:nvGraphicFramePr>
        <p:xfrm>
          <a:off x="3410948" y="4067583"/>
          <a:ext cx="914400" cy="806450"/>
        </p:xfrm>
        <a:graphic>
          <a:graphicData uri="http://schemas.openxmlformats.org/presentationml/2006/ole">
            <mc:AlternateContent xmlns:mc="http://schemas.openxmlformats.org/markup-compatibility/2006">
              <mc:Choice xmlns:v="urn:schemas-microsoft-com:vml" Requires="v">
                <p:oleObj spid="_x0000_s292088" name="Acrobat Document" showAsIcon="1" r:id="rId9" imgW="914597" imgH="806311" progId="AcroExch.Document.DC">
                  <p:embed/>
                </p:oleObj>
              </mc:Choice>
              <mc:Fallback>
                <p:oleObj name="Acrobat Document" showAsIcon="1" r:id="rId9" imgW="914597" imgH="806311" progId="AcroExch.Document.DC">
                  <p:embed/>
                  <p:pic>
                    <p:nvPicPr>
                      <p:cNvPr id="0" name=""/>
                      <p:cNvPicPr/>
                      <p:nvPr/>
                    </p:nvPicPr>
                    <p:blipFill>
                      <a:blip r:embed="rId10"/>
                      <a:stretch>
                        <a:fillRect/>
                      </a:stretch>
                    </p:blipFill>
                    <p:spPr>
                      <a:xfrm>
                        <a:off x="3410948" y="406758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6151048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An IEEE 802 participant reported on other topics</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China NB</a:t>
            </a:r>
            <a:endParaRPr lang="en-AU" dirty="0"/>
          </a:p>
          <a:p>
            <a:pPr lvl="1"/>
            <a:r>
              <a:rPr lang="en-CA" dirty="0"/>
              <a:t>The China NB was unable to attend the face to face meeting due to the COVID-19 virus. </a:t>
            </a:r>
          </a:p>
          <a:p>
            <a:pPr lvl="1"/>
            <a:r>
              <a:rPr lang="en-CA" dirty="0"/>
              <a:t>Although they attended by teleconference, they did not participate in very many discussions. </a:t>
            </a:r>
          </a:p>
          <a:p>
            <a:pPr lvl="1"/>
            <a:r>
              <a:rPr lang="en-CA" dirty="0"/>
              <a:t>The SC6 WG1 meeting was chaired by a Korean delegate in their absence.</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9062841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Oct 2020 in Vienna, Austria</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19-23 Oct 2020</a:t>
            </a:r>
          </a:p>
          <a:p>
            <a:r>
              <a:rPr lang="en-AU" dirty="0"/>
              <a:t>Location</a:t>
            </a:r>
          </a:p>
          <a:p>
            <a:pPr lvl="1"/>
            <a:r>
              <a:rPr lang="en-AU" dirty="0"/>
              <a:t>Vienna, Austria</a:t>
            </a:r>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a:t>
            </a:r>
          </a:p>
          <a:p>
            <a:r>
              <a:rPr lang="en-GB" dirty="0"/>
              <a:t>Deadlines (for WG1)</a:t>
            </a:r>
          </a:p>
          <a:p>
            <a:pPr lvl="1"/>
            <a:r>
              <a:rPr lang="en-GB" dirty="0"/>
              <a:t>New agenda items: 21 Sep 2020</a:t>
            </a:r>
          </a:p>
          <a:p>
            <a:pPr lvl="1"/>
            <a:r>
              <a:rPr lang="en-GB" dirty="0"/>
              <a:t>New contributions on existing agenda items: 5 Oct 2020</a:t>
            </a:r>
          </a:p>
          <a:p>
            <a:pPr lvl="1"/>
            <a:r>
              <a:rPr lang="en-GB" dirty="0"/>
              <a:t>New comments: 12 Oct 2020</a:t>
            </a:r>
          </a:p>
          <a:p>
            <a:r>
              <a:rPr lang="en-GB" dirty="0"/>
              <a:t>Following meeting</a:t>
            </a:r>
          </a:p>
          <a:p>
            <a:pPr lvl="1"/>
            <a:r>
              <a:rPr lang="en-GB" dirty="0"/>
              <a:t>Jun/Jul 2021 in Spain</a:t>
            </a:r>
          </a:p>
          <a:p>
            <a:pPr lvl="1"/>
            <a:r>
              <a:rPr lang="en-GB" dirty="0"/>
              <a:t>Mar/Apr 2022 in Tanzania</a:t>
            </a:r>
          </a:p>
          <a:p>
            <a:pPr lvl="1"/>
            <a:r>
              <a:rPr lang="en-GB" dirty="0"/>
              <a:t>Dec/Jan 2022 in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8512890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124320472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16203</Words>
  <Application>Microsoft Office PowerPoint</Application>
  <PresentationFormat>On-screen Show (4:3)</PresentationFormat>
  <Paragraphs>2551</Paragraphs>
  <Slides>172</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172</vt:i4>
      </vt:variant>
    </vt:vector>
  </HeadingPairs>
  <TitlesOfParts>
    <vt:vector size="178" baseType="lpstr">
      <vt:lpstr>Arial</vt:lpstr>
      <vt:lpstr>Times New Roman</vt:lpstr>
      <vt:lpstr>Wingdings</vt:lpstr>
      <vt:lpstr>802-11-Submission</vt:lpstr>
      <vt:lpstr>Acrobat Document</vt:lpstr>
      <vt:lpstr>Packager Shell Object</vt:lpstr>
      <vt:lpstr>IEEE 802 JTC1 Standing Committee May 2020 agenda virtually</vt:lpstr>
      <vt:lpstr>This document will be used to provide information for any IEEE 802 JTC1 SC meetings in May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not meet F2F in May 2020 but may meet virtually</vt:lpstr>
      <vt:lpstr>The IEEE 802 JTC1 SC regular meeting has a high level list of agenda items to be considered</vt:lpstr>
      <vt:lpstr>The IEEE 802 JTC1 SC will consider approving its agenda</vt:lpstr>
      <vt:lpstr>The IEEE 802 JTC1 SC will consider approval of the minutes of its Jan 2020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62 standards through to PSDO ratification with 36 in-process</vt:lpstr>
      <vt:lpstr>IEEE 802.1 WG has sent 29 standards completely through the PSDO ratification process</vt:lpstr>
      <vt:lpstr>IEEE 802.1 WG has sent 29 standards completely through the PSDO ratification process</vt:lpstr>
      <vt:lpstr>IEEE 802.1 WG has sent 29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is passed and requires a response</vt:lpstr>
      <vt:lpstr>The China NB provided a comment on the FDIS on IEEE 802.1Q-2018 </vt:lpstr>
      <vt:lpstr>The China NB provided a comment on the FDIS on IEEE 802.1Q-2018 </vt:lpstr>
      <vt:lpstr>A response is required for the comment on the FDIS on IEEE 802.1Q-2018 </vt:lpstr>
      <vt:lpstr>IEEE 802.1Qcc 60-day ballot closes in July 2020</vt:lpstr>
      <vt:lpstr>IEEE 802.1Qcp 60-day ballot closes in July 2020</vt:lpstr>
      <vt:lpstr>IEEE 802.1AR-Rev is waiting for publication </vt:lpstr>
      <vt:lpstr>IEEE 802.1Qcy 60-day ballot closes in July 2020</vt:lpstr>
      <vt:lpstr>IEEE 802.1AC/Cor-1 is waiting for publication</vt:lpstr>
      <vt:lpstr>IEEE 802.1Xck FDIS ballot closes in June 2020</vt:lpstr>
      <vt:lpstr>IEEE 802.1AE-Rev FDIS ballot closes in June 2020</vt:lpstr>
      <vt:lpstr>IEEE 802.1AS-Rev will be sent to 60-day ballot soon</vt:lpstr>
      <vt:lpstr>IEEE 802.1AX-REV will be sent to 60-day ballot soon</vt:lpstr>
      <vt:lpstr>IEEE 802.1Qcx was liaised for information in Jan 2020</vt:lpstr>
      <vt:lpstr>IEEE 802.1X-REV will be liaised when appropriate</vt:lpstr>
      <vt:lpstr>IEEE 802.1CMde was liaised for information in Jan 2020</vt:lpstr>
      <vt:lpstr>IEEE 802.3 has 11 standards in the pipeline for ratification under the PSDO process</vt:lpstr>
      <vt:lpstr>IEEE 802.3 WG has a number of regular participants in IEEE 802 JTC1 SC activities</vt:lpstr>
      <vt:lpstr>IEEE 802.3cb is on hold until FDIS on IEEE 802.3-REV completes</vt:lpstr>
      <vt:lpstr>IEEE 802.3cd is on hold until FDIS on 802.3-REV completes</vt:lpstr>
      <vt:lpstr>IEEE 802.3-REV FDIS ballot closes in July 2020</vt:lpstr>
      <vt:lpstr>IEEE 802.3bt is on hold until FDIS on 802.3-REV is completed</vt:lpstr>
      <vt:lpstr>IEEE 802.3.2 is on hold until FDIS on 802.3-REV is completed</vt:lpstr>
      <vt:lpstr>IEEE 802.3cg is on hold until FDIS on 802.3-REV is completed</vt:lpstr>
      <vt:lpstr>IEEE 802.3cn was liaised for information in Dec 2019</vt:lpstr>
      <vt:lpstr>IEEE 802.3cm was liaised for information in Dec 2019</vt:lpstr>
      <vt:lpstr>IEEE 802.3cq was liaised for information in Dec 2019</vt:lpstr>
      <vt:lpstr>IEEE 802.3ch was liaised for information in Dec 2019</vt:lpstr>
      <vt:lpstr>IEEE 802.3ca was liaised for information in Dec 2019</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IEEE 802.11aj FDIS ballot closes 26 Jun 2020</vt:lpstr>
      <vt:lpstr>IEEE 802.11ak FDIS ballot closes 26 Jun 2020</vt:lpstr>
      <vt:lpstr>IEEE 802.11aq FDIS ballot closes 26 Jun 2020</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IEEE 802.22-REV 60-day ballot closes in Sep 2020</vt:lpstr>
      <vt:lpstr>The last SC6 meeting was held in February 2020 in London</vt:lpstr>
      <vt:lpstr>Some IEEE 802 participants attended the SC6 meeting in London in person and remotely</vt:lpstr>
      <vt:lpstr>The agenda for the SC6/WG1 meeting was mostly not relevant to IEEE 802</vt:lpstr>
      <vt:lpstr>The agenda for the SC6/WG1 meeting was mostly not relevant to IEEE 802</vt:lpstr>
      <vt:lpstr>7.1: It was observed that Wearable Devices overlapped with 802.15 work</vt:lpstr>
      <vt:lpstr>7.3:  China NB submitted a proposal to SC6/WG1 for an ad hoc on trustworthiness</vt:lpstr>
      <vt:lpstr>7.3:  China NB submitted a proposal to SC6/WG1 for an ad hoc on trustworthiness</vt:lpstr>
      <vt:lpstr>7.3: An IEEE 802 participant reported on the discussion of the Trustworthiness ad-hoc group proposal</vt:lpstr>
      <vt:lpstr>7.3: There is a call for participation in the Trustworthiness ad-hoc </vt:lpstr>
      <vt:lpstr>7.4: SC6 approved an Advisory Group on Concepts and Terminology</vt:lpstr>
      <vt:lpstr>7.4: Does anyone form IEEE 802 want to participate in the Advisory Group on Concept and Terminology</vt:lpstr>
      <vt:lpstr>The agenda for the SC6/WG1 meeting was mostly not relevant to IEEE 802</vt:lpstr>
      <vt:lpstr>The agenda for the SC6/WG1 meeting was mostly not relevant to IEEE 802</vt:lpstr>
      <vt:lpstr>9.3: Korea NB experts submitted a proposal to SC6 for a WUR standard for Wi-Fi (&amp; other technologies) </vt:lpstr>
      <vt:lpstr>9.3: An IEEE 802 participant reported on the discussion of the WUR proposal</vt:lpstr>
      <vt:lpstr>China NB experts submitted a new Wi-Fi related standards proposals to SC6/WG7</vt:lpstr>
      <vt:lpstr>The WG7 activity is for a standard that allocates APs to ACs for load balancing &amp; backup</vt:lpstr>
      <vt:lpstr>SC6 agreed to ballot NPs for standards that allocate APs to ACs with load balancing &amp; backup </vt:lpstr>
      <vt:lpstr>An IEEE 802 participant reported on other topics</vt:lpstr>
      <vt:lpstr>The next SC6 meeting will be held Oct 2020 in Vienna, Austria</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2020-05-18T02:22:25Z</dcterms:modified>
</cp:coreProperties>
</file>