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4"/>
  </p:notesMasterIdLst>
  <p:handoutMasterIdLst>
    <p:handoutMasterId r:id="rId115"/>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 id="394" r:id="rId99"/>
    <p:sldId id="395" r:id="rId100"/>
    <p:sldId id="396" r:id="rId101"/>
    <p:sldId id="397" r:id="rId102"/>
    <p:sldId id="398" r:id="rId103"/>
    <p:sldId id="399" r:id="rId104"/>
    <p:sldId id="400" r:id="rId105"/>
    <p:sldId id="401" r:id="rId106"/>
    <p:sldId id="403" r:id="rId107"/>
    <p:sldId id="404" r:id="rId108"/>
    <p:sldId id="405" r:id="rId109"/>
    <p:sldId id="406" r:id="rId110"/>
    <p:sldId id="407" r:id="rId111"/>
    <p:sldId id="408" r:id="rId112"/>
    <p:sldId id="409" r:id="rId1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viewProps" Target="view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notesMaster" Target="notesMasters/notesMaster1.xml"/><Relationship Id="rId119"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280396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105</a:t>
            </a:fld>
            <a:endParaRPr lang="en-US"/>
          </a:p>
        </p:txBody>
      </p:sp>
    </p:spTree>
    <p:extLst>
      <p:ext uri="{BB962C8B-B14F-4D97-AF65-F5344CB8AC3E}">
        <p14:creationId xmlns:p14="http://schemas.microsoft.com/office/powerpoint/2010/main" val="1596535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737369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111</a:t>
            </a:fld>
            <a:endParaRPr lang="en-US"/>
          </a:p>
        </p:txBody>
      </p:sp>
    </p:spTree>
    <p:extLst>
      <p:ext uri="{BB962C8B-B14F-4D97-AF65-F5344CB8AC3E}">
        <p14:creationId xmlns:p14="http://schemas.microsoft.com/office/powerpoint/2010/main" val="301754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802.11-20/0538r29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1/dcn/20/11-20-0792-00-00ax-crs-on-miscellaneous-phy-cid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0822-00-00ax-miscellaneous-6ghz-channelization-cids.docx" TargetMode="External"/><Relationship Id="rId5" Type="http://schemas.openxmlformats.org/officeDocument/2006/relationships/hyperlink" Target="https://mentor.ieee.org/802.11/dcn/20/11-20-0717-07-00ax-cr-misc-phy.docx" TargetMode="External"/><Relationship Id="rId4" Type="http://schemas.openxmlformats.org/officeDocument/2006/relationships/hyperlink" Target="https://mentor.ieee.org/802.11/dcn/20/11-20-0833-00-00ax-cr-smoothing.docx"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0/11-20-0833-00-00ax-cr-smooth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0862-00-00ax-sa1-phy-cr.docx" TargetMode="External"/><Relationship Id="rId5" Type="http://schemas.openxmlformats.org/officeDocument/2006/relationships/hyperlink" Target="https://mentor.ieee.org/802.11/dcn/20/11-20-0852-01-00ax-cr-for-bss-color-related-cids.docx" TargetMode="External"/><Relationship Id="rId4" Type="http://schemas.openxmlformats.org/officeDocument/2006/relationships/hyperlink" Target="https://mentor.ieee.org/802.11/dcn/20/11-20-0851-00-00ax-comment-resolution-related-to-qtp.docx" TargetMode="Externa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18/11-18-0806-01-00ax-phy-miscellaneous-cids.docx" TargetMode="External"/><Relationship Id="rId7" Type="http://schemas.openxmlformats.org/officeDocument/2006/relationships/hyperlink" Target="https://mentor.ieee.org/802.11/dcn/20/11-20-0874-00-00ax-some-phy-cids-for-d6-0.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0857-00-00ax-sa-ballot-cr-for-ftm-related.docx" TargetMode="External"/><Relationship Id="rId5" Type="http://schemas.openxmlformats.org/officeDocument/2006/relationships/hyperlink" Target="https://mentor.ieee.org/802.11/dcn/20/11-20-0852-03-00ax-cr-for-bss-color-related-cids.docx-" TargetMode="External"/><Relationship Id="rId4" Type="http://schemas.openxmlformats.org/officeDocument/2006/relationships/hyperlink" Target="https://mentor.ieee.org/802.11/dcn/20/11-20-0833-00-00ax-cr-smoothing.docx"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0/11-20-0792-00-00ax-crs-on-miscellaneous-phy-cids.docx" TargetMode="External"/><Relationship Id="rId3" Type="http://schemas.openxmlformats.org/officeDocument/2006/relationships/hyperlink" Target="https://mentor.ieee.org/802.11/dcn/20/11-20-0795-00-00ax-cr-for-cid-24270.docx" TargetMode="External"/><Relationship Id="rId7" Type="http://schemas.openxmlformats.org/officeDocument/2006/relationships/hyperlink" Target="https://mentor.ieee.org/802.11/dcn/20/11-20-0717-06-00ax-cr-misc-phy.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618-00-00ax-cr-for-cid-24101-preamble-puncture.docx" TargetMode="External"/><Relationship Id="rId5" Type="http://schemas.openxmlformats.org/officeDocument/2006/relationships/hyperlink" Target="https://mentor.ieee.org/802.11/dcn/20/11-20-0497-06-00ax-misc-cr-on-d6-0.doc" TargetMode="External"/><Relationship Id="rId10" Type="http://schemas.openxmlformats.org/officeDocument/2006/relationships/hyperlink" Target="https://mentor.ieee.org/802.11/dcn/20/11-20-0833-00-00ax-cr-smoothing.docx" TargetMode="External"/><Relationship Id="rId4" Type="http://schemas.openxmlformats.org/officeDocument/2006/relationships/hyperlink" Target="https://mentor.ieee.org/802.11/dcn/20/11-20-0597-01-00ax-cr-preamble-puncturing-mask.docx" TargetMode="External"/><Relationship Id="rId9" Type="http://schemas.openxmlformats.org/officeDocument/2006/relationships/hyperlink" Target="https://mentor.ieee.org/802.11/dcn/20/11-20-0822-00-00ax-miscellaneous-6ghz-channelization-cids.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359"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79C2-0387-AB42-B700-2AE77B59BE00}"/>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764A086-971C-C743-AA74-B39A6F311718}"/>
              </a:ext>
            </a:extLst>
          </p:cNvPr>
          <p:cNvSpPr>
            <a:spLocks noGrp="1"/>
          </p:cNvSpPr>
          <p:nvPr>
            <p:ph idx="1"/>
          </p:nvPr>
        </p:nvSpPr>
        <p:spPr/>
        <p:txBody>
          <a:bodyPr/>
          <a:lstStyle/>
          <a:p>
            <a:r>
              <a:rPr lang="en-US" dirty="0"/>
              <a:t>Do you support the direction proposed in doc 11-20/0618r2 related to 160 MHz and 80+80 MHz puncturing?</a:t>
            </a:r>
          </a:p>
          <a:p>
            <a:endParaRPr lang="en-US" dirty="0"/>
          </a:p>
          <a:p>
            <a:r>
              <a:rPr lang="en-US" dirty="0"/>
              <a:t>Y/N/A: 13/11/9</a:t>
            </a:r>
          </a:p>
        </p:txBody>
      </p:sp>
      <p:sp>
        <p:nvSpPr>
          <p:cNvPr id="4" name="Slide Number Placeholder 3">
            <a:extLst>
              <a:ext uri="{FF2B5EF4-FFF2-40B4-BE49-F238E27FC236}">
                <a16:creationId xmlns:a16="http://schemas.microsoft.com/office/drawing/2014/main" id="{427180A2-CF23-CB4A-98FD-E97EC6CF494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79125064-835E-C141-9914-7F0782D951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DCEDA-2B8A-BA45-B2F7-BC5896259E9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3679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2CBC0-AC46-FB4C-8844-C436277FAED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E6032F18-4B3F-3F4A-A7A1-4F9CE68A7AE2}"/>
              </a:ext>
            </a:extLst>
          </p:cNvPr>
          <p:cNvSpPr>
            <a:spLocks noGrp="1"/>
          </p:cNvSpPr>
          <p:nvPr>
            <p:ph idx="1"/>
          </p:nvPr>
        </p:nvSpPr>
        <p:spPr/>
        <p:txBody>
          <a:bodyPr/>
          <a:lstStyle/>
          <a:p>
            <a:r>
              <a:rPr lang="en-US" dirty="0"/>
              <a:t>Do you support the direction proposed in doc 11-20/0497r7 related to 160 MHz and 80+80 MHz puncturing?</a:t>
            </a:r>
          </a:p>
          <a:p>
            <a:endParaRPr lang="en-US" dirty="0"/>
          </a:p>
          <a:p>
            <a:r>
              <a:rPr lang="en-US" dirty="0"/>
              <a:t>Y/N/A: 15/9/9</a:t>
            </a:r>
          </a:p>
          <a:p>
            <a:endParaRPr lang="en-US" dirty="0"/>
          </a:p>
        </p:txBody>
      </p:sp>
      <p:sp>
        <p:nvSpPr>
          <p:cNvPr id="4" name="Slide Number Placeholder 3">
            <a:extLst>
              <a:ext uri="{FF2B5EF4-FFF2-40B4-BE49-F238E27FC236}">
                <a16:creationId xmlns:a16="http://schemas.microsoft.com/office/drawing/2014/main" id="{EA4A060A-18F5-1C49-AAC9-FE4C1F172DD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ED07A21-5DB7-D64A-81CD-870E77F2C7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D90D55E-74EF-B545-B5DB-69DF1FACF6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774704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D5CD-36BA-034A-9337-6AC1EB2E1F73}"/>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1B389AD0-5709-EA47-826F-A2B97BFFAC5C}"/>
              </a:ext>
            </a:extLst>
          </p:cNvPr>
          <p:cNvSpPr>
            <a:spLocks noGrp="1"/>
          </p:cNvSpPr>
          <p:nvPr>
            <p:ph idx="1"/>
          </p:nvPr>
        </p:nvSpPr>
        <p:spPr/>
        <p:txBody>
          <a:bodyPr/>
          <a:lstStyle/>
          <a:p>
            <a:r>
              <a:rPr lang="en-CA" dirty="0"/>
              <a:t>Do you support for "case 7" allowing no puncturing in P80 and not allowing more than 2 adjacent 20M punctured across 160 </a:t>
            </a:r>
            <a:r>
              <a:rPr lang="en-CA" dirty="0" err="1"/>
              <a:t>MHz.</a:t>
            </a:r>
            <a:r>
              <a:rPr lang="en-CA" dirty="0"/>
              <a:t> Any additional restrictions on S80 puncturing are TBD?</a:t>
            </a:r>
          </a:p>
          <a:p>
            <a:endParaRPr lang="en-CA" dirty="0"/>
          </a:p>
          <a:p>
            <a:r>
              <a:rPr lang="en-CA" dirty="0"/>
              <a:t>Case 7 is the value of bandwidth in HE SIG-A field.</a:t>
            </a:r>
          </a:p>
          <a:p>
            <a:endParaRPr lang="en-CA" dirty="0"/>
          </a:p>
          <a:p>
            <a:r>
              <a:rPr lang="en-CA" dirty="0"/>
              <a:t>Y/N/A: 16/13/8</a:t>
            </a:r>
          </a:p>
        </p:txBody>
      </p:sp>
      <p:sp>
        <p:nvSpPr>
          <p:cNvPr id="4" name="Slide Number Placeholder 3">
            <a:extLst>
              <a:ext uri="{FF2B5EF4-FFF2-40B4-BE49-F238E27FC236}">
                <a16:creationId xmlns:a16="http://schemas.microsoft.com/office/drawing/2014/main" id="{551F7E69-5ECD-0248-9A8C-C12A464F63B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4497E44-2F6A-DE4F-93AD-073881D259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C389295-4275-BB4E-A1F6-6251C86EB2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314589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1FA46-357A-1345-B4C8-30364D5B476C}"/>
              </a:ext>
            </a:extLst>
          </p:cNvPr>
          <p:cNvSpPr>
            <a:spLocks noGrp="1"/>
          </p:cNvSpPr>
          <p:nvPr>
            <p:ph type="title"/>
          </p:nvPr>
        </p:nvSpPr>
        <p:spPr/>
        <p:txBody>
          <a:bodyPr/>
          <a:lstStyle/>
          <a:p>
            <a:r>
              <a:rPr lang="en-US" dirty="0"/>
              <a:t>CR Motion #1049</a:t>
            </a:r>
          </a:p>
        </p:txBody>
      </p:sp>
      <p:sp>
        <p:nvSpPr>
          <p:cNvPr id="3" name="Content Placeholder 2">
            <a:extLst>
              <a:ext uri="{FF2B5EF4-FFF2-40B4-BE49-F238E27FC236}">
                <a16:creationId xmlns:a16="http://schemas.microsoft.com/office/drawing/2014/main" id="{C6B54C33-F92D-0042-818B-BE16C81592DF}"/>
              </a:ext>
            </a:extLst>
          </p:cNvPr>
          <p:cNvSpPr>
            <a:spLocks noGrp="1"/>
          </p:cNvSpPr>
          <p:nvPr>
            <p:ph idx="1"/>
          </p:nvPr>
        </p:nvSpPr>
        <p:spPr/>
        <p:txBody>
          <a:bodyPr/>
          <a:lstStyle/>
          <a:p>
            <a:r>
              <a:rPr lang="en-US" dirty="0"/>
              <a:t>Move to accept resolutions to CIDs 24326 and 24407 in doc 11-20/0717r7</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F1A8FC7-55A5-5443-AC12-BFCEE8D155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5B819011-A737-3943-976A-AA23BA2024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05EC779-0277-6B45-9AAF-E61FB0FB54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862744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a:t>
            </a:r>
            <a:r>
              <a:rPr lang="en-US" baseline="30000" dirty="0"/>
              <a:t>nd</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3"/>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5"/>
              </a:rPr>
              <a:t>https://mentor.ieee.org/802.11/dcn/20/11-20-0717-07-00ax-cr-misc-phy.docx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strike="sngStrike" dirty="0">
                <a:latin typeface="Calibri" panose="020F0502020204030204" pitchFamily="34" charset="0"/>
                <a:cs typeface="Calibri" panose="020F0502020204030204" pitchFamily="34" charset="0"/>
                <a:hlinkClick r:id="rId6"/>
              </a:rPr>
              <a:t>https://mentor.ieee.org/802.11/dcn/20/11-20-0822-00-00ax-miscellaneous-6ghz-channelization-cids.docx</a:t>
            </a:r>
            <a:r>
              <a:rPr lang="en-CA" sz="1400" strike="sngStrike" dirty="0">
                <a:latin typeface="Calibri" panose="020F0502020204030204" pitchFamily="34" charset="0"/>
                <a:cs typeface="Calibri" panose="020F0502020204030204" pitchFamily="34" charset="0"/>
              </a:rPr>
              <a:t> - Thomas </a:t>
            </a:r>
            <a:r>
              <a:rPr lang="en-CA" sz="1400" strike="sngStrike" dirty="0" err="1">
                <a:latin typeface="Calibri" panose="020F0502020204030204" pitchFamily="34" charset="0"/>
                <a:cs typeface="Calibri" panose="020F0502020204030204" pitchFamily="34" charset="0"/>
              </a:rPr>
              <a:t>Derham</a:t>
            </a:r>
            <a:endParaRPr lang="en-CA" sz="1400" strike="sngStrike"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64856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https://mentor.ieee.org/802.11/dcn/20/11-20-0833-00-00ax-cr-smoothing.docx</a:t>
            </a:r>
            <a:r>
              <a:rPr lang="en-US" sz="1400" strike="sngStrike" dirty="0">
                <a:latin typeface="Calibri" panose="020F0502020204030204" pitchFamily="34" charset="0"/>
                <a:cs typeface="Calibri" panose="020F0502020204030204" pitchFamily="34" charset="0"/>
              </a:rPr>
              <a:t> - Ron </a:t>
            </a:r>
            <a:r>
              <a:rPr lang="en-US" sz="1400" strike="sngStrike" dirty="0" err="1">
                <a:latin typeface="Calibri" panose="020F0502020204030204" pitchFamily="34" charset="0"/>
                <a:cs typeface="Calibri" panose="020F0502020204030204" pitchFamily="34" charset="0"/>
              </a:rPr>
              <a:t>Porat</a:t>
            </a:r>
            <a:endParaRPr lang="en-US" sz="1400" strike="sngStrike"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https://mentor.ieee.org/802.11/dcn/20/11-20-0851-00-00ax-comment-resolution-related-to-qtp.docx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Kaiying</a:t>
            </a:r>
            <a:r>
              <a:rPr lang="en-US" sz="1400" dirty="0">
                <a:latin typeface="Calibri" panose="020F0502020204030204" pitchFamily="34" charset="0"/>
                <a:cs typeface="Calibri" panose="020F0502020204030204" pitchFamily="34" charset="0"/>
              </a:rPr>
              <a:t> Lu</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https://mentor.ieee.org/802.11/dcn/20/11-20-0852-01-00ax-cr-for-bss-color-related-cids.docx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https://mentor.ieee.org/802.11/dcn/20/11-20-0862-00-00ax-sa1-phy-cr.docx</a:t>
            </a:r>
            <a:r>
              <a:rPr lang="en-US" sz="1400" dirty="0">
                <a:latin typeface="Calibri" panose="020F0502020204030204" pitchFamily="34" charset="0"/>
                <a:cs typeface="Calibri" panose="020F0502020204030204" pitchFamily="34" charset="0"/>
              </a:rPr>
              <a:t> - Youhan Kim</a:t>
            </a: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602818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https://mentor.ieee.org/802.11/dcn/18/11-18-0806-01-00ax-phy-miscellaneous-cids.docx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Bin Tian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https://mentor.ieee.org/802.11/dcn/20/11-20-0851-02-00ax-comment-resolution-related-to-qtp.docx – Kaiying Lu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https://mentor.ieee.org/802.11/dcn/20/11-20-0852-03-00ax-cr-for-bss-color-related-cids.docx-</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https://mentor.ieee.org/802.11/dcn/20/11-20-0833-00-00ax-cr-smoothing.docx</a:t>
            </a:r>
            <a:r>
              <a:rPr lang="en-US" sz="1800" dirty="0">
                <a:latin typeface="Calibri" panose="020F0502020204030204" pitchFamily="34" charset="0"/>
                <a:cs typeface="Calibri" panose="020F0502020204030204" pitchFamily="34" charset="0"/>
              </a:rPr>
              <a:t> - Ron </a:t>
            </a:r>
            <a:r>
              <a:rPr lang="en-US" sz="1800" dirty="0" err="1">
                <a:latin typeface="Calibri" panose="020F0502020204030204" pitchFamily="34" charset="0"/>
                <a:cs typeface="Calibri" panose="020F0502020204030204" pitchFamily="34" charset="0"/>
              </a:rPr>
              <a:t>Porat</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https://mentor.ieee.org/802.11/dcn/20/11-20-0857-00-00ax-sa-ballot-cr-for-ftm-related.docx</a:t>
            </a:r>
            <a:r>
              <a:rPr lang="en-US" sz="1800" dirty="0">
                <a:latin typeface="Calibri" panose="020F0502020204030204" pitchFamily="34" charset="0"/>
                <a:cs typeface="Calibri" panose="020F0502020204030204" pitchFamily="34" charset="0"/>
              </a:rPr>
              <a:t> - Jonathan </a:t>
            </a:r>
            <a:r>
              <a:rPr lang="en-US" sz="1800" dirty="0" err="1">
                <a:latin typeface="Calibri" panose="020F0502020204030204" pitchFamily="34" charset="0"/>
                <a:cs typeface="Calibri" panose="020F0502020204030204" pitchFamily="34" charset="0"/>
              </a:rPr>
              <a:t>Segev</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https://mentor.ieee.org/802.11/dcn/20/11-20-0874-00-00ax-some-phy-cids-for-d6-0.docx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Jianhan</a:t>
            </a:r>
            <a:r>
              <a:rPr lang="en-US" sz="1800" dirty="0">
                <a:latin typeface="Calibri" panose="020F0502020204030204" pitchFamily="34" charset="0"/>
                <a:cs typeface="Calibri" panose="020F0502020204030204" pitchFamily="34" charset="0"/>
              </a:rPr>
              <a:t> Liu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037051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887810846"/>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11-20/0792</a:t>
                      </a:r>
                    </a:p>
                  </a:txBody>
                  <a:tcPr/>
                </a:tc>
                <a:tc>
                  <a:txBody>
                    <a:bodyPr/>
                    <a:lstStyle/>
                    <a:p>
                      <a:pPr lvl="0"/>
                      <a:r>
                        <a:rPr lang="en-GB" sz="1800" kern="1200" dirty="0">
                          <a:solidFill>
                            <a:schemeClr val="dk1"/>
                          </a:solidFill>
                          <a:effectLst/>
                          <a:latin typeface="+mn-lt"/>
                          <a:ea typeface="+mn-ea"/>
                          <a:cs typeface="+mn-cs"/>
                        </a:rPr>
                        <a:t>24046, 24502, 24560, 24561</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r h="370840">
                <a:tc>
                  <a:txBody>
                    <a:bodyPr/>
                    <a:lstStyle/>
                    <a:p>
                      <a:r>
                        <a:rPr lang="en-US" dirty="0"/>
                        <a:t>11-20/0851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24016, 24158, 24159, 24160</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878172318"/>
                  </a:ext>
                </a:extLst>
              </a:tr>
            </a:tbl>
          </a:graphicData>
        </a:graphic>
      </p:graphicFrame>
    </p:spTree>
    <p:extLst>
      <p:ext uri="{BB962C8B-B14F-4D97-AF65-F5344CB8AC3E}">
        <p14:creationId xmlns:p14="http://schemas.microsoft.com/office/powerpoint/2010/main" val="16952553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7CEB8-68E0-5146-AE9C-98CBDEAFDAFC}"/>
              </a:ext>
            </a:extLst>
          </p:cNvPr>
          <p:cNvSpPr>
            <a:spLocks noGrp="1"/>
          </p:cNvSpPr>
          <p:nvPr>
            <p:ph type="title"/>
          </p:nvPr>
        </p:nvSpPr>
        <p:spPr/>
        <p:txBody>
          <a:bodyPr/>
          <a:lstStyle/>
          <a:p>
            <a:r>
              <a:rPr lang="en-US" dirty="0"/>
              <a:t>CR Motion # 1050</a:t>
            </a:r>
          </a:p>
        </p:txBody>
      </p:sp>
      <p:sp>
        <p:nvSpPr>
          <p:cNvPr id="6" name="Content Placeholder 5">
            <a:extLst>
              <a:ext uri="{FF2B5EF4-FFF2-40B4-BE49-F238E27FC236}">
                <a16:creationId xmlns:a16="http://schemas.microsoft.com/office/drawing/2014/main" id="{C7A5E1DD-E4E7-1F48-8836-3DB05FC566B0}"/>
              </a:ext>
            </a:extLst>
          </p:cNvPr>
          <p:cNvSpPr>
            <a:spLocks noGrp="1"/>
          </p:cNvSpPr>
          <p:nvPr>
            <p:ph idx="1"/>
          </p:nvPr>
        </p:nvSpPr>
        <p:spPr/>
        <p:txBody>
          <a:bodyPr/>
          <a:lstStyle/>
          <a:p>
            <a:r>
              <a:rPr lang="en-US" dirty="0"/>
              <a:t>Move to accept resolutions to CIDs </a:t>
            </a:r>
            <a:r>
              <a:rPr lang="en-GB" kern="1200" dirty="0">
                <a:solidFill>
                  <a:schemeClr val="dk1"/>
                </a:solidFill>
              </a:rPr>
              <a:t>24046, 24502, 24560, 24561</a:t>
            </a:r>
            <a:r>
              <a:rPr lang="en-US" kern="1200" dirty="0">
                <a:solidFill>
                  <a:schemeClr val="dk1"/>
                </a:solidFill>
              </a:rPr>
              <a:t> in doc 11-20/0792r1</a:t>
            </a:r>
          </a:p>
          <a:p>
            <a:endParaRPr lang="en-US" kern="1200" dirty="0">
              <a:solidFill>
                <a:schemeClr val="dk1"/>
              </a:solidFill>
            </a:endParaRPr>
          </a:p>
          <a:p>
            <a:r>
              <a:rPr lang="en-US" kern="1200" dirty="0">
                <a:solidFill>
                  <a:schemeClr val="dk1"/>
                </a:solidFill>
              </a:rPr>
              <a:t>Move: Bin Tian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24E7B7D5-9EA4-8B49-84A2-192F4FA85474}"/>
              </a:ext>
            </a:extLst>
          </p:cNvPr>
          <p:cNvSpPr>
            <a:spLocks noGrp="1"/>
          </p:cNvSpPr>
          <p:nvPr>
            <p:ph type="sldNum" idx="12"/>
          </p:nvPr>
        </p:nvSpPr>
        <p:spPr/>
        <p:txBody>
          <a:bodyPr/>
          <a:lstStyle/>
          <a:p>
            <a:r>
              <a:rPr lang="en-GB"/>
              <a:t>Slide </a:t>
            </a:r>
            <a:fld id="{06B781AF-4CCF-49B0-A572-DE54FBE5D942}" type="slidenum">
              <a:rPr lang="en-GB" smtClean="0"/>
              <a:pPr/>
              <a:t>108</a:t>
            </a:fld>
            <a:endParaRPr lang="en-GB"/>
          </a:p>
        </p:txBody>
      </p:sp>
      <p:sp>
        <p:nvSpPr>
          <p:cNvPr id="4" name="Footer Placeholder 3">
            <a:extLst>
              <a:ext uri="{FF2B5EF4-FFF2-40B4-BE49-F238E27FC236}">
                <a16:creationId xmlns:a16="http://schemas.microsoft.com/office/drawing/2014/main" id="{002F71FA-E442-4C4C-8948-B3467A3D031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FC8DC70-3837-3449-A057-522884D3898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4589939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7C41-4EC4-1348-8787-4B2EFE16AC46}"/>
              </a:ext>
            </a:extLst>
          </p:cNvPr>
          <p:cNvSpPr>
            <a:spLocks noGrp="1"/>
          </p:cNvSpPr>
          <p:nvPr>
            <p:ph type="title"/>
          </p:nvPr>
        </p:nvSpPr>
        <p:spPr/>
        <p:txBody>
          <a:bodyPr/>
          <a:lstStyle/>
          <a:p>
            <a:r>
              <a:rPr lang="en-US" dirty="0"/>
              <a:t>CR Motion #1051</a:t>
            </a:r>
          </a:p>
        </p:txBody>
      </p:sp>
      <p:sp>
        <p:nvSpPr>
          <p:cNvPr id="3" name="Content Placeholder 2">
            <a:extLst>
              <a:ext uri="{FF2B5EF4-FFF2-40B4-BE49-F238E27FC236}">
                <a16:creationId xmlns:a16="http://schemas.microsoft.com/office/drawing/2014/main" id="{71E9F513-AF97-0647-862A-6EF8AF328540}"/>
              </a:ext>
            </a:extLst>
          </p:cNvPr>
          <p:cNvSpPr>
            <a:spLocks noGrp="1"/>
          </p:cNvSpPr>
          <p:nvPr>
            <p:ph idx="1"/>
          </p:nvPr>
        </p:nvSpPr>
        <p:spPr/>
        <p:txBody>
          <a:bodyPr/>
          <a:lstStyle/>
          <a:p>
            <a:r>
              <a:rPr lang="en-US" dirty="0"/>
              <a:t>Move to accept resolutions to CIDs </a:t>
            </a:r>
            <a:r>
              <a:rPr lang="en-GB" kern="1200" dirty="0">
                <a:solidFill>
                  <a:schemeClr val="dk1"/>
                </a:solidFill>
              </a:rPr>
              <a:t>24016, 24158, 24159, 24160</a:t>
            </a:r>
            <a:r>
              <a:rPr lang="en-US" kern="1200" dirty="0">
                <a:solidFill>
                  <a:schemeClr val="dk1"/>
                </a:solidFill>
              </a:rPr>
              <a:t> in doc 11-20/0851r3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Kaiying</a:t>
            </a:r>
            <a:r>
              <a:rPr lang="en-US" kern="1200" dirty="0">
                <a:solidFill>
                  <a:schemeClr val="dk1"/>
                </a:solidFill>
              </a:rPr>
              <a:t> Lu			Second: Jarkko </a:t>
            </a:r>
            <a:r>
              <a:rPr lang="en-US" kern="1200" dirty="0" err="1">
                <a:solidFill>
                  <a:schemeClr val="dk1"/>
                </a:solidFill>
              </a:rPr>
              <a:t>Kneckt</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C0D625AB-C808-AB43-ABA7-B1A752D1AAA9}"/>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11CD2E1C-5D1E-5A44-8036-9AA64E28AE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BD2F2D-A2DE-424B-898C-891F4F8C7C1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7636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C743-4773-7049-95A3-2494CCA28994}"/>
              </a:ext>
            </a:extLst>
          </p:cNvPr>
          <p:cNvSpPr>
            <a:spLocks noGrp="1"/>
          </p:cNvSpPr>
          <p:nvPr>
            <p:ph type="title"/>
          </p:nvPr>
        </p:nvSpPr>
        <p:spPr/>
        <p:txBody>
          <a:bodyPr/>
          <a:lstStyle/>
          <a:p>
            <a:r>
              <a:rPr lang="en-US" dirty="0"/>
              <a:t>CR Motion #1052</a:t>
            </a:r>
          </a:p>
        </p:txBody>
      </p:sp>
      <p:sp>
        <p:nvSpPr>
          <p:cNvPr id="3" name="Content Placeholder 2">
            <a:extLst>
              <a:ext uri="{FF2B5EF4-FFF2-40B4-BE49-F238E27FC236}">
                <a16:creationId xmlns:a16="http://schemas.microsoft.com/office/drawing/2014/main" id="{11689397-73BA-E245-8E88-7AE8AE772F80}"/>
              </a:ext>
            </a:extLst>
          </p:cNvPr>
          <p:cNvSpPr>
            <a:spLocks noGrp="1"/>
          </p:cNvSpPr>
          <p:nvPr>
            <p:ph idx="1"/>
          </p:nvPr>
        </p:nvSpPr>
        <p:spPr/>
        <p:txBody>
          <a:bodyPr/>
          <a:lstStyle/>
          <a:p>
            <a:r>
              <a:rPr lang="en-US" dirty="0"/>
              <a:t>Move to accept resolutions to CIDs </a:t>
            </a:r>
            <a:r>
              <a:rPr lang="en-GB" dirty="0"/>
              <a:t>24375 and 24376</a:t>
            </a:r>
            <a:r>
              <a:rPr lang="en-CA" dirty="0"/>
              <a:t> in doc 11-20/0852r5</a:t>
            </a:r>
          </a:p>
          <a:p>
            <a:endParaRPr lang="en-CA" dirty="0"/>
          </a:p>
          <a:p>
            <a:r>
              <a:rPr lang="en-CA" dirty="0"/>
              <a:t>Move: </a:t>
            </a:r>
            <a:r>
              <a:rPr lang="en-CA" dirty="0" err="1"/>
              <a:t>Xiaofei</a:t>
            </a:r>
            <a:r>
              <a:rPr lang="en-CA" dirty="0"/>
              <a:t> Wang			Second: Rui Yang</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6EA4E64C-6146-764A-B8E6-E908F7F7EB6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171A6839-7FB8-844E-9877-5BF20AD3D6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149BBB0-210B-3648-A177-161216171D0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64876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11</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21777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53204092"/>
              </p:ext>
            </p:extLst>
          </p:nvPr>
        </p:nvGraphicFramePr>
        <p:xfrm>
          <a:off x="1752600" y="2895600"/>
          <a:ext cx="9093202" cy="741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11-20/0862</a:t>
                      </a:r>
                    </a:p>
                  </a:txBody>
                  <a:tcPr/>
                </a:tc>
                <a:tc>
                  <a:txBody>
                    <a:bodyPr/>
                    <a:lstStyle/>
                    <a:p>
                      <a:r>
                        <a:rPr lang="en-GB" sz="1800" kern="1200" dirty="0">
                          <a:solidFill>
                            <a:schemeClr val="dk1"/>
                          </a:solidFill>
                          <a:effectLst/>
                          <a:latin typeface="+mn-lt"/>
                          <a:ea typeface="+mn-ea"/>
                          <a:cs typeface="+mn-cs"/>
                        </a:rPr>
                        <a:t>24447, 24544, 24448, 24476, 24188, 24190, 24263, 24264, 24279, 24519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94492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a:t>
            </a:r>
            <a:r>
              <a:rPr lang="en-US"/>
              <a:t>: 17/0/6</a:t>
            </a:r>
            <a:endParaRPr lang="en-US" dirty="0"/>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https://mentor.ieee.org/802.11/dcn/20/11-20-0597-01-00ax-cr-preamble-puncturing-mask.docx</a:t>
            </a:r>
            <a:r>
              <a:rPr lang="en-US" sz="18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7"/>
              </a:rPr>
              <a:t>https://mentor.ieee.org/802.11/dcn/20/11-20-0717-06-00ax-cr-misc-phy.docx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8"/>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9"/>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10"/>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44084657"/>
              </p:ext>
            </p:extLst>
          </p:nvPr>
        </p:nvGraphicFramePr>
        <p:xfrm>
          <a:off x="1246718" y="183039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r h="370840">
                <a:tc>
                  <a:txBody>
                    <a:bodyPr/>
                    <a:lstStyle/>
                    <a:p>
                      <a:r>
                        <a:rPr lang="en-US" dirty="0"/>
                        <a:t>11-20/0597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24032, 24103, 24148, 24265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62800923"/>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18DC-0A4B-9F4F-B33E-E479E6320423}"/>
              </a:ext>
            </a:extLst>
          </p:cNvPr>
          <p:cNvSpPr>
            <a:spLocks noGrp="1"/>
          </p:cNvSpPr>
          <p:nvPr>
            <p:ph type="title"/>
          </p:nvPr>
        </p:nvSpPr>
        <p:spPr/>
        <p:txBody>
          <a:bodyPr/>
          <a:lstStyle/>
          <a:p>
            <a:r>
              <a:rPr lang="en-US" dirty="0"/>
              <a:t>CR Motion #1047</a:t>
            </a:r>
          </a:p>
        </p:txBody>
      </p:sp>
      <p:sp>
        <p:nvSpPr>
          <p:cNvPr id="6" name="Content Placeholder 5">
            <a:extLst>
              <a:ext uri="{FF2B5EF4-FFF2-40B4-BE49-F238E27FC236}">
                <a16:creationId xmlns:a16="http://schemas.microsoft.com/office/drawing/2014/main" id="{B3A85155-8022-1547-B554-3FF059CBFC45}"/>
              </a:ext>
            </a:extLst>
          </p:cNvPr>
          <p:cNvSpPr>
            <a:spLocks noGrp="1"/>
          </p:cNvSpPr>
          <p:nvPr>
            <p:ph idx="1"/>
          </p:nvPr>
        </p:nvSpPr>
        <p:spPr/>
        <p:txBody>
          <a:bodyPr/>
          <a:lstStyle/>
          <a:p>
            <a:r>
              <a:rPr lang="en-US" dirty="0"/>
              <a:t>Move to accept resolution to CID 24270 in doc 11-20/0795r1</a:t>
            </a:r>
          </a:p>
          <a:p>
            <a:endParaRPr lang="en-US" dirty="0"/>
          </a:p>
          <a:p>
            <a:r>
              <a:rPr lang="en-US" dirty="0"/>
              <a:t>Move: Po-Kai Huang		Second: </a:t>
            </a:r>
            <a:r>
              <a:rPr lang="en-US" dirty="0" err="1"/>
              <a:t>Xiaogang</a:t>
            </a:r>
            <a:r>
              <a:rPr lang="en-US" dirty="0"/>
              <a:t> Chen</a:t>
            </a:r>
          </a:p>
          <a:p>
            <a:r>
              <a:rPr lang="en-US" dirty="0"/>
              <a:t>Approved with unanimous consent</a:t>
            </a:r>
          </a:p>
        </p:txBody>
      </p:sp>
      <p:sp>
        <p:nvSpPr>
          <p:cNvPr id="5" name="Slide Number Placeholder 4">
            <a:extLst>
              <a:ext uri="{FF2B5EF4-FFF2-40B4-BE49-F238E27FC236}">
                <a16:creationId xmlns:a16="http://schemas.microsoft.com/office/drawing/2014/main" id="{4DEF5C46-B58D-634B-ABFC-CDDFEA6602E7}"/>
              </a:ext>
            </a:extLst>
          </p:cNvPr>
          <p:cNvSpPr>
            <a:spLocks noGrp="1"/>
          </p:cNvSpPr>
          <p:nvPr>
            <p:ph type="sldNum" idx="12"/>
          </p:nvPr>
        </p:nvSpPr>
        <p:spPr/>
        <p:txBody>
          <a:bodyPr/>
          <a:lstStyle/>
          <a:p>
            <a:r>
              <a:rPr lang="en-GB"/>
              <a:t>Slide </a:t>
            </a:r>
            <a:fld id="{06B781AF-4CCF-49B0-A572-DE54FBE5D942}" type="slidenum">
              <a:rPr lang="en-GB" smtClean="0"/>
              <a:pPr/>
              <a:t>98</a:t>
            </a:fld>
            <a:endParaRPr lang="en-GB"/>
          </a:p>
        </p:txBody>
      </p:sp>
      <p:sp>
        <p:nvSpPr>
          <p:cNvPr id="4" name="Footer Placeholder 3">
            <a:extLst>
              <a:ext uri="{FF2B5EF4-FFF2-40B4-BE49-F238E27FC236}">
                <a16:creationId xmlns:a16="http://schemas.microsoft.com/office/drawing/2014/main" id="{2AD935AD-B141-4F49-B404-8757362F724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A2C8750-2B44-9B4D-AEB2-CAB114B59CC9}"/>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8526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61D-9F9B-924F-B0FD-6A28F2C2D224}"/>
              </a:ext>
            </a:extLst>
          </p:cNvPr>
          <p:cNvSpPr>
            <a:spLocks noGrp="1"/>
          </p:cNvSpPr>
          <p:nvPr>
            <p:ph type="title"/>
          </p:nvPr>
        </p:nvSpPr>
        <p:spPr/>
        <p:txBody>
          <a:bodyPr/>
          <a:lstStyle/>
          <a:p>
            <a:r>
              <a:rPr lang="en-US" dirty="0"/>
              <a:t>CR Motion # 1048</a:t>
            </a:r>
          </a:p>
        </p:txBody>
      </p:sp>
      <p:sp>
        <p:nvSpPr>
          <p:cNvPr id="3" name="Content Placeholder 2">
            <a:extLst>
              <a:ext uri="{FF2B5EF4-FFF2-40B4-BE49-F238E27FC236}">
                <a16:creationId xmlns:a16="http://schemas.microsoft.com/office/drawing/2014/main" id="{DFAAEFD1-0A7C-D74E-AD7A-FB088F003DCE}"/>
              </a:ext>
            </a:extLst>
          </p:cNvPr>
          <p:cNvSpPr>
            <a:spLocks noGrp="1"/>
          </p:cNvSpPr>
          <p:nvPr>
            <p:ph idx="1"/>
          </p:nvPr>
        </p:nvSpPr>
        <p:spPr/>
        <p:txBody>
          <a:bodyPr/>
          <a:lstStyle/>
          <a:p>
            <a:r>
              <a:rPr lang="en-US" dirty="0"/>
              <a:t>Move to accept resolutions to CIDs </a:t>
            </a:r>
            <a:r>
              <a:rPr lang="en-GB" kern="1200" dirty="0">
                <a:solidFill>
                  <a:schemeClr val="dk1"/>
                </a:solidFill>
              </a:rPr>
              <a:t>24032, 24103, 24148, 24265</a:t>
            </a:r>
            <a:r>
              <a:rPr lang="en-CA" dirty="0"/>
              <a:t> </a:t>
            </a:r>
            <a:r>
              <a:rPr lang="en-CA" kern="1200" dirty="0">
                <a:solidFill>
                  <a:schemeClr val="dk1"/>
                </a:solidFill>
              </a:rPr>
              <a:t> in doc 11-20/0597r1</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Xiaogang</a:t>
            </a:r>
            <a:r>
              <a:rPr lang="en-CA" kern="1200" dirty="0">
                <a:solidFill>
                  <a:schemeClr val="dk1"/>
                </a:solidFill>
              </a:rPr>
              <a:t> Chen		Second:</a:t>
            </a:r>
            <a:r>
              <a:rPr lang="en-US" dirty="0"/>
              <a:t> Po-Kai Huang</a:t>
            </a:r>
          </a:p>
          <a:p>
            <a:r>
              <a:rPr lang="en-US" dirty="0"/>
              <a:t>Approved with unanimous consent</a:t>
            </a:r>
          </a:p>
        </p:txBody>
      </p:sp>
      <p:sp>
        <p:nvSpPr>
          <p:cNvPr id="4" name="Slide Number Placeholder 3">
            <a:extLst>
              <a:ext uri="{FF2B5EF4-FFF2-40B4-BE49-F238E27FC236}">
                <a16:creationId xmlns:a16="http://schemas.microsoft.com/office/drawing/2014/main" id="{AE1EC46A-C657-AB4E-8068-82C2A8E960F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D3B20E4-800F-F340-B7DF-D1874DEF55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FCE0FF-2806-624A-B76B-8D27DC9E25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0888971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5172</TotalTime>
  <Words>9237</Words>
  <Application>Microsoft Macintosh PowerPoint</Application>
  <PresentationFormat>Widescreen</PresentationFormat>
  <Paragraphs>1275</Paragraphs>
  <Slides>112</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112</vt:i4>
      </vt:variant>
    </vt:vector>
  </HeadingPairs>
  <TitlesOfParts>
    <vt:vector size="119"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lpstr>CR Motion #1047</vt:lpstr>
      <vt:lpstr>CR Motion # 1048</vt:lpstr>
      <vt:lpstr>SP #1</vt:lpstr>
      <vt:lpstr>SP #2</vt:lpstr>
      <vt:lpstr>SP #3</vt:lpstr>
      <vt:lpstr>CR Motion #1049</vt:lpstr>
      <vt:lpstr>June 2nd  Teleconference Agenda</vt:lpstr>
      <vt:lpstr>June 4th   Teleconference Agenda</vt:lpstr>
      <vt:lpstr>June 9th   Teleconference Agenda</vt:lpstr>
      <vt:lpstr>Candidate CIDs</vt:lpstr>
      <vt:lpstr>CR Motion # 1050</vt:lpstr>
      <vt:lpstr>CR Motion #1051</vt:lpstr>
      <vt:lpstr>CR Motion #1052</vt:lpstr>
      <vt:lpstr>June 11th   Teleconference Agenda</vt:lpstr>
      <vt:lpstr>Candidate CIDs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295</cp:revision>
  <cp:lastPrinted>1601-01-01T00:00:00Z</cp:lastPrinted>
  <dcterms:created xsi:type="dcterms:W3CDTF">2019-08-14T12:42:27Z</dcterms:created>
  <dcterms:modified xsi:type="dcterms:W3CDTF">2020-06-10T11:11:47Z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