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2"/>
  </p:notesMasterIdLst>
  <p:handoutMasterIdLst>
    <p:handoutMasterId r:id="rId173"/>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48" r:id="rId103"/>
    <p:sldId id="549" r:id="rId104"/>
    <p:sldId id="550" r:id="rId105"/>
    <p:sldId id="551" r:id="rId106"/>
    <p:sldId id="552" r:id="rId107"/>
    <p:sldId id="553" r:id="rId108"/>
    <p:sldId id="554" r:id="rId109"/>
    <p:sldId id="555" r:id="rId110"/>
    <p:sldId id="556" r:id="rId111"/>
    <p:sldId id="539" r:id="rId112"/>
    <p:sldId id="540" r:id="rId113"/>
    <p:sldId id="541" r:id="rId114"/>
    <p:sldId id="542" r:id="rId115"/>
    <p:sldId id="543" r:id="rId116"/>
    <p:sldId id="544" r:id="rId117"/>
    <p:sldId id="545" r:id="rId118"/>
    <p:sldId id="546" r:id="rId119"/>
    <p:sldId id="557" r:id="rId120"/>
    <p:sldId id="558" r:id="rId121"/>
    <p:sldId id="559" r:id="rId122"/>
    <p:sldId id="560" r:id="rId123"/>
    <p:sldId id="561" r:id="rId124"/>
    <p:sldId id="562" r:id="rId125"/>
    <p:sldId id="563" r:id="rId126"/>
    <p:sldId id="564" r:id="rId127"/>
    <p:sldId id="529" r:id="rId128"/>
    <p:sldId id="530" r:id="rId129"/>
    <p:sldId id="533" r:id="rId130"/>
    <p:sldId id="535" r:id="rId131"/>
    <p:sldId id="536" r:id="rId132"/>
    <p:sldId id="537" r:id="rId133"/>
    <p:sldId id="538" r:id="rId134"/>
    <p:sldId id="569" r:id="rId135"/>
    <p:sldId id="570" r:id="rId136"/>
    <p:sldId id="571" r:id="rId137"/>
    <p:sldId id="572" r:id="rId138"/>
    <p:sldId id="573" r:id="rId139"/>
    <p:sldId id="574" r:id="rId140"/>
    <p:sldId id="575" r:id="rId141"/>
    <p:sldId id="565" r:id="rId142"/>
    <p:sldId id="566" r:id="rId143"/>
    <p:sldId id="567" r:id="rId144"/>
    <p:sldId id="568" r:id="rId145"/>
    <p:sldId id="315" r:id="rId146"/>
    <p:sldId id="312" r:id="rId147"/>
    <p:sldId id="318" r:id="rId148"/>
    <p:sldId id="472" r:id="rId149"/>
    <p:sldId id="473" r:id="rId150"/>
    <p:sldId id="474" r:id="rId151"/>
    <p:sldId id="475" r:id="rId152"/>
    <p:sldId id="476" r:id="rId153"/>
    <p:sldId id="477" r:id="rId154"/>
    <p:sldId id="478" r:id="rId155"/>
    <p:sldId id="480" r:id="rId156"/>
    <p:sldId id="481" r:id="rId157"/>
    <p:sldId id="479" r:id="rId158"/>
    <p:sldId id="482" r:id="rId159"/>
    <p:sldId id="484" r:id="rId160"/>
    <p:sldId id="483" r:id="rId161"/>
    <p:sldId id="485" r:id="rId162"/>
    <p:sldId id="486" r:id="rId163"/>
    <p:sldId id="487" r:id="rId164"/>
    <p:sldId id="471" r:id="rId165"/>
    <p:sldId id="259" r:id="rId166"/>
    <p:sldId id="260" r:id="rId167"/>
    <p:sldId id="261" r:id="rId168"/>
    <p:sldId id="262" r:id="rId169"/>
    <p:sldId id="263" r:id="rId170"/>
    <p:sldId id="264" r:id="rId17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6A0498E9-A71F-4F69-AA2F-B019A7350842}">
          <p14:sldIdLst/>
        </p14:section>
        <p14:section name="June 10 Telecon" id="{14CCC70F-EEA4-4DD2-9985-57423B9A2585}">
          <p14:sldIdLst>
            <p14:sldId id="548"/>
            <p14:sldId id="549"/>
            <p14:sldId id="550"/>
            <p14:sldId id="551"/>
            <p14:sldId id="552"/>
            <p14:sldId id="553"/>
            <p14:sldId id="554"/>
            <p14:sldId id="555"/>
            <p14:sldId id="556"/>
            <p14:sldId id="539"/>
            <p14:sldId id="540"/>
            <p14:sldId id="541"/>
            <p14:sldId id="542"/>
            <p14:sldId id="543"/>
            <p14:sldId id="544"/>
            <p14:sldId id="545"/>
            <p14:sldId id="546"/>
          </p14:sldIdLst>
        </p14:section>
        <p14:section name="June 17 Telecon" id="{F00931FF-2BCE-465E-831A-F9233A47D4B6}">
          <p14:sldIdLst>
            <p14:sldId id="557"/>
            <p14:sldId id="558"/>
            <p14:sldId id="559"/>
            <p14:sldId id="560"/>
            <p14:sldId id="561"/>
            <p14:sldId id="562"/>
            <p14:sldId id="563"/>
            <p14:sldId id="564"/>
          </p14:sldIdLst>
        </p14:section>
        <p14:section name="June 24 Telecon" id="{5216BDE0-2260-40E9-89F3-10CCE6C71029}">
          <p14:sldIdLst>
            <p14:sldId id="529"/>
            <p14:sldId id="530"/>
            <p14:sldId id="533"/>
            <p14:sldId id="535"/>
            <p14:sldId id="536"/>
            <p14:sldId id="537"/>
            <p14:sldId id="538"/>
          </p14:sldIdLst>
        </p14:section>
        <p14:section name="June 25 Telecon" id="{DD1A5A34-54B4-438D-B87D-FEF4A03A84DB}">
          <p14:sldIdLst/>
        </p14:section>
        <p14:section name="July 1 Telecon" id="{6EF0D20E-9CD3-4981-8AC2-171F84531D0D}">
          <p14:sldIdLst>
            <p14:sldId id="569"/>
            <p14:sldId id="570"/>
            <p14:sldId id="571"/>
            <p14:sldId id="572"/>
            <p14:sldId id="573"/>
            <p14:sldId id="574"/>
            <p14:sldId id="575"/>
            <p14:sldId id="565"/>
            <p14:sldId id="566"/>
            <p14:sldId id="567"/>
            <p14:sldId id="56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807" autoAdjust="0"/>
  </p:normalViewPr>
  <p:slideViewPr>
    <p:cSldViewPr>
      <p:cViewPr varScale="1">
        <p:scale>
          <a:sx n="119" d="100"/>
          <a:sy n="119" d="100"/>
        </p:scale>
        <p:origin x="132" y="270"/>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viewProps" Target="viewProps.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6/29/2020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109</a:t>
            </a:fld>
            <a:endParaRPr lang="en-US"/>
          </a:p>
        </p:txBody>
      </p:sp>
    </p:spTree>
    <p:extLst>
      <p:ext uri="{BB962C8B-B14F-4D97-AF65-F5344CB8AC3E}">
        <p14:creationId xmlns:p14="http://schemas.microsoft.com/office/powerpoint/2010/main" val="3221507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117</a:t>
            </a:fld>
            <a:endParaRPr lang="en-US"/>
          </a:p>
        </p:txBody>
      </p:sp>
    </p:spTree>
    <p:extLst>
      <p:ext uri="{BB962C8B-B14F-4D97-AF65-F5344CB8AC3E}">
        <p14:creationId xmlns:p14="http://schemas.microsoft.com/office/powerpoint/2010/main" val="423652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125</a:t>
            </a:fld>
            <a:endParaRPr lang="en-US"/>
          </a:p>
        </p:txBody>
      </p:sp>
    </p:spTree>
    <p:extLst>
      <p:ext uri="{BB962C8B-B14F-4D97-AF65-F5344CB8AC3E}">
        <p14:creationId xmlns:p14="http://schemas.microsoft.com/office/powerpoint/2010/main" val="1126682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132</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139</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143</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165</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166</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167</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168</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169</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802.11-20/0537r27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2020-06-29</a:t>
            </a:r>
          </a:p>
        </p:txBody>
      </p:sp>
      <p:sp>
        <p:nvSpPr>
          <p:cNvPr id="6" name="Date Placeholder 3"/>
          <p:cNvSpPr>
            <a:spLocks noGrp="1"/>
          </p:cNvSpPr>
          <p:nvPr>
            <p:ph type="dt" idx="10"/>
          </p:nvPr>
        </p:nvSpPr>
        <p:spPr/>
        <p:txBody>
          <a:bodyPr/>
          <a:lstStyle/>
          <a:p>
            <a:r>
              <a:rPr lang="en-US"/>
              <a:t>July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87"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11-20-0797 	LMR/FTM Replay Counter (Ali Raissinia) – 35 min </a:t>
            </a:r>
          </a:p>
          <a:p>
            <a:pPr lvl="1" algn="just">
              <a:spcBef>
                <a:spcPct val="20000"/>
              </a:spcBef>
              <a:buFontTx/>
              <a:buChar char="•"/>
            </a:pPr>
            <a:r>
              <a:rPr lang="en-US" sz="1400" dirty="0"/>
              <a:t>11-20-0806	lb249-cids (Nehru Bhandaru) – 10min</a:t>
            </a:r>
          </a:p>
          <a:p>
            <a:pPr lvl="1" algn="just">
              <a:spcBef>
                <a:spcPct val="20000"/>
              </a:spcBef>
              <a:buFontTx/>
              <a:buChar char="•"/>
            </a:pPr>
            <a:r>
              <a:rPr lang="en-US" sz="1400" dirty="0"/>
              <a:t>11-20-0799 	resolutions to a few LB249 CIDs-part-4 (Ganesh Venkatesan) – 20min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4024075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763693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11-20-0797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Do you agree to add an LMR/FTM Replay counter to the 11az spec?</a:t>
            </a:r>
          </a:p>
          <a:p>
            <a:endParaRPr lang="en-US" b="0" dirty="0"/>
          </a:p>
          <a:p>
            <a:r>
              <a:rPr lang="en-US" dirty="0"/>
              <a:t>Results (Y/N/A): 10/0/4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913708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11-20-0806</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3357 and 3523 depicted in document 11-20-806r1.</a:t>
            </a:r>
          </a:p>
          <a:p>
            <a:endParaRPr lang="en-US" b="0" dirty="0"/>
          </a:p>
          <a:p>
            <a:r>
              <a:rPr lang="en-US" dirty="0"/>
              <a:t>Results (Y/N/A): </a:t>
            </a:r>
            <a:r>
              <a:rPr lang="en-US" b="0" dirty="0"/>
              <a:t>14/0/0</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1748783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11-20-0799 	resolutions to a few LB249 CIDs-part-4 (Ganesh Venkatesan) – for completion</a:t>
            </a:r>
          </a:p>
          <a:p>
            <a:pPr lvl="1" algn="just">
              <a:spcBef>
                <a:spcPct val="20000"/>
              </a:spcBef>
              <a:buFontTx/>
              <a:buChar char="•"/>
            </a:pPr>
            <a:r>
              <a:rPr lang="en-US" sz="1400" dirty="0"/>
              <a:t>11-20-0800 	resolutions to a few LB249 CIDs-part-5  (Ganesh Venkatesan) </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0839131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429544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4669872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3361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4650846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 1hr</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136929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6250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11-20-0788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3013, 3014, 3015, 3102, 3283, 3355, 3389, 3016, 3017, 3827, 3888, 3324, 3434, 3962, 3287, 3435, 4004 and 4005 depicted in document 11-20-0788r2.</a:t>
            </a:r>
          </a:p>
          <a:p>
            <a:endParaRPr lang="en-US" b="0" dirty="0"/>
          </a:p>
          <a:p>
            <a:r>
              <a:rPr lang="en-US" dirty="0"/>
              <a:t>Results (Y/N/A): </a:t>
            </a:r>
            <a:r>
              <a:rPr lang="en-US" b="0" dirty="0"/>
              <a:t> 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9788163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466689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4260900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9748936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119311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4621238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11-20-0799 	resolutions to a few LB249 CIDs-part-4 (Ganesh Venkatesan) – 20 min</a:t>
            </a:r>
          </a:p>
          <a:p>
            <a:pPr lvl="1" algn="just">
              <a:spcBef>
                <a:spcPct val="20000"/>
              </a:spcBef>
              <a:buFontTx/>
              <a:buChar char="•"/>
            </a:pPr>
            <a:r>
              <a:rPr lang="en-US" sz="1400" dirty="0"/>
              <a:t>11-20-0800 	resolutions to a few LB249 CIDs-part-5  (Ganesh Venkatesan)  - 20min</a:t>
            </a:r>
          </a:p>
          <a:p>
            <a:pPr lvl="1" algn="just">
              <a:spcBef>
                <a:spcPct val="20000"/>
              </a:spcBef>
              <a:buFontTx/>
              <a:buChar char="•"/>
            </a:pPr>
            <a:r>
              <a:rPr lang="en-US" sz="1400" dirty="0"/>
              <a:t>11-20-0836     11az Secure LTF design (Bin Tian)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68974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8257370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3232 and 3440 depicted in document 11-20-0800r1?</a:t>
            </a:r>
          </a:p>
          <a:p>
            <a:endParaRPr lang="en-US" b="0" dirty="0"/>
          </a:p>
          <a:p>
            <a:r>
              <a:rPr lang="en-US" dirty="0"/>
              <a:t>Results (Y/N/A): 15/0/3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8604146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11-20-0836     11az Secure LTF design (Bin Tian)</a:t>
            </a:r>
          </a:p>
          <a:p>
            <a:pPr lvl="1" algn="just">
              <a:spcBef>
                <a:spcPct val="20000"/>
              </a:spcBef>
              <a:buFontTx/>
              <a:buChar char="•"/>
            </a:pPr>
            <a:r>
              <a:rPr lang="en-US" sz="1400" dirty="0"/>
              <a:t>11-20-0889	LMR replay counter (Nehru Bhandaru) </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10105954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5322665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8750696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40182815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1543390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24</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11-20-0836     11az Secure LTF design (Bin Tian) – 1hr</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11-20-0889	LMR replay counter (Nehru Bhandaru) </a:t>
            </a:r>
          </a:p>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1st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11-20-0889	LMR replay counter (Nehru Bhandaru) </a:t>
            </a:r>
          </a:p>
          <a:p>
            <a:pPr lvl="1" algn="just">
              <a:spcBef>
                <a:spcPct val="20000"/>
              </a:spcBef>
              <a:buFontTx/>
              <a:buChar char="•"/>
            </a:pPr>
            <a:r>
              <a:rPr lang="en-US" sz="1400" dirty="0"/>
              <a:t>11-20-0698	LB 249 CID 3940 resolution (Assaf Kasher)</a:t>
            </a:r>
          </a:p>
          <a:p>
            <a:pPr lvl="1" algn="just">
              <a:spcBef>
                <a:spcPct val="20000"/>
              </a:spcBef>
              <a:buFontTx/>
              <a:buChar char="•"/>
            </a:pPr>
            <a:endParaRPr lang="en-US" sz="1400" dirty="0"/>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11-20-0836     11az Secure LTF design (Bin Tian)</a:t>
            </a:r>
          </a:p>
          <a:p>
            <a:pPr lvl="1" algn="just">
              <a:spcBef>
                <a:spcPct val="20000"/>
              </a:spcBef>
              <a:buFontTx/>
              <a:buChar char="•"/>
            </a:pPr>
            <a:r>
              <a:rPr lang="en-US" sz="1400" dirty="0"/>
              <a:t>11-20-0964	Attacks to Fully Random 64QAM Sounding Signal (Qinghua Li)</a:t>
            </a:r>
          </a:p>
          <a:p>
            <a:pPr lvl="1" algn="just">
              <a:spcBef>
                <a:spcPct val="20000"/>
              </a:spcBef>
              <a:buFontTx/>
              <a:buChar char="•"/>
            </a:pPr>
            <a:r>
              <a:rPr lang="en-US" sz="1400" dirty="0"/>
              <a:t>11-20-0963 	cid-3880-kdk-hltk (Nehru Bhandaru)</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 – newly announced</a:t>
            </a:r>
          </a:p>
          <a:p>
            <a:pPr>
              <a:buFont typeface="Arial" panose="020B0604020202020204" pitchFamily="34" charset="0"/>
              <a:buChar char="•"/>
            </a:pPr>
            <a:r>
              <a:rPr lang="en-US" altLang="en-US" b="0" dirty="0"/>
              <a:t>Aug. 12		(Wednesday), 13:00 ET – 14:30 ET – newly announced</a:t>
            </a:r>
          </a:p>
          <a:p>
            <a:pPr>
              <a:buFont typeface="Arial" panose="020B0604020202020204" pitchFamily="34" charset="0"/>
              <a:buChar char="•"/>
            </a:pPr>
            <a:r>
              <a:rPr lang="en-US" altLang="en-US" b="0" dirty="0"/>
              <a:t>Aug. 19		(Wednesday), 13:00 ET – 14:30 ET – newly announced</a:t>
            </a:r>
          </a:p>
          <a:p>
            <a:pPr>
              <a:buFont typeface="Arial" panose="020B0604020202020204" pitchFamily="34" charset="0"/>
              <a:buChar char="•"/>
            </a:pPr>
            <a:r>
              <a:rPr lang="en-US" altLang="en-US" b="0" dirty="0"/>
              <a:t>Aug. 26		(Wednesday), 13:00 ET – 14:30 ET – newly announced</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25</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11-20-0771r2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165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166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167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168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169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Submission 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54256</TotalTime>
  <Words>7970</Words>
  <Application>Microsoft Office PowerPoint</Application>
  <PresentationFormat>Widescreen</PresentationFormat>
  <Paragraphs>1634</Paragraphs>
  <Slides>170</Slides>
  <Notes>26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170</vt:i4>
      </vt:variant>
    </vt:vector>
  </HeadingPairs>
  <TitlesOfParts>
    <vt:vector size="177"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Submission 11-20-0759</vt:lpstr>
      <vt:lpstr>Submission 11-20-0759</vt:lpstr>
      <vt:lpstr>Submission 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10</vt:lpstr>
      <vt:lpstr>Review submissions</vt:lpstr>
      <vt:lpstr>Submission 11-20-0797</vt:lpstr>
      <vt:lpstr>Submission 11-20-0806</vt:lpstr>
      <vt:lpstr>Submission pipeline</vt:lpstr>
      <vt:lpstr>Scheduled Telecons</vt:lpstr>
      <vt:lpstr>Scheduled Telecons</vt:lpstr>
      <vt:lpstr>AOB?</vt:lpstr>
      <vt:lpstr>Adjourn</vt:lpstr>
      <vt:lpstr>Teleconference Agenda June 3</vt:lpstr>
      <vt:lpstr>Review submissions</vt:lpstr>
      <vt:lpstr>Submission 11-20-0788</vt:lpstr>
      <vt:lpstr>Submission pipeline</vt:lpstr>
      <vt:lpstr>Scheduled Telecons</vt:lpstr>
      <vt:lpstr>Scheduled Telecons</vt:lpstr>
      <vt:lpstr>AOB?</vt:lpstr>
      <vt:lpstr>Adjourn</vt:lpstr>
      <vt:lpstr>Teleconference Agenda June 17</vt:lpstr>
      <vt:lpstr>Review submissions</vt:lpstr>
      <vt:lpstr>Submission 11-20-0800</vt:lpstr>
      <vt:lpstr>Submission pipeline</vt:lpstr>
      <vt:lpstr>Scheduled Telecons</vt:lpstr>
      <vt:lpstr>Scheduled Telecons</vt:lpstr>
      <vt:lpstr>AOB?</vt:lpstr>
      <vt:lpstr>Adjourn</vt:lpstr>
      <vt:lpstr>Teleconference Agenda June 24</vt:lpstr>
      <vt:lpstr>Review submissions</vt:lpstr>
      <vt:lpstr>Submission pipeline</vt:lpstr>
      <vt:lpstr>Scheduled Telecons</vt:lpstr>
      <vt:lpstr>Scheduled Telecons</vt:lpstr>
      <vt:lpstr>AOB?</vt:lpstr>
      <vt:lpstr>Adjourn</vt:lpstr>
      <vt:lpstr>Teleconference Agenda July 1st </vt:lpstr>
      <vt:lpstr>Review submissions</vt:lpstr>
      <vt:lpstr>Submission pipeline</vt:lpstr>
      <vt:lpstr>Scheduled Telecons</vt:lpstr>
      <vt:lpstr>Scheduled Telecons</vt:lpstr>
      <vt:lpstr>AOB?</vt:lpstr>
      <vt:lpstr>Adjourn</vt:lpstr>
      <vt:lpstr>Teleconference Agenda June 25</vt:lpstr>
      <vt:lpstr>Review submissions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362</cp:revision>
  <cp:lastPrinted>1601-01-01T00:00:00Z</cp:lastPrinted>
  <dcterms:created xsi:type="dcterms:W3CDTF">2018-08-06T10:28:59Z</dcterms:created>
  <dcterms:modified xsi:type="dcterms:W3CDTF">2020-06-29T21:48:31Z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60756b58-94d3-481b-b4a0-9ee013fd38f7</vt:lpwstr>
  </property>
  <property fmtid="{D5CDD505-2E9C-101B-9397-08002B2CF9AE}" pid="3" name="CTP_TimeStamp">
    <vt:lpwstr>2020-06-29 21:48:30Z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