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54"/>
  </p:notesMasterIdLst>
  <p:handoutMasterIdLst>
    <p:handoutMasterId r:id="rId155"/>
  </p:handoutMasterIdLst>
  <p:sldIdLst>
    <p:sldId id="256" r:id="rId2"/>
    <p:sldId id="265" r:id="rId3"/>
    <p:sldId id="257" r:id="rId4"/>
    <p:sldId id="266" r:id="rId5"/>
    <p:sldId id="267" r:id="rId6"/>
    <p:sldId id="268" r:id="rId7"/>
    <p:sldId id="269" r:id="rId8"/>
    <p:sldId id="270" r:id="rId9"/>
    <p:sldId id="271" r:id="rId10"/>
    <p:sldId id="276" r:id="rId11"/>
    <p:sldId id="407" r:id="rId12"/>
    <p:sldId id="408" r:id="rId13"/>
    <p:sldId id="409" r:id="rId14"/>
    <p:sldId id="410" r:id="rId15"/>
    <p:sldId id="411" r:id="rId16"/>
    <p:sldId id="412" r:id="rId17"/>
    <p:sldId id="413" r:id="rId18"/>
    <p:sldId id="272" r:id="rId19"/>
    <p:sldId id="414" r:id="rId20"/>
    <p:sldId id="415" r:id="rId21"/>
    <p:sldId id="336" r:id="rId22"/>
    <p:sldId id="343" r:id="rId23"/>
    <p:sldId id="418" r:id="rId24"/>
    <p:sldId id="417" r:id="rId25"/>
    <p:sldId id="342" r:id="rId26"/>
    <p:sldId id="416" r:id="rId27"/>
    <p:sldId id="289" r:id="rId28"/>
    <p:sldId id="290" r:id="rId29"/>
    <p:sldId id="419" r:id="rId30"/>
    <p:sldId id="420" r:id="rId31"/>
    <p:sldId id="427" r:id="rId32"/>
    <p:sldId id="422" r:id="rId33"/>
    <p:sldId id="423" r:id="rId34"/>
    <p:sldId id="424" r:id="rId35"/>
    <p:sldId id="425" r:id="rId36"/>
    <p:sldId id="426" r:id="rId37"/>
    <p:sldId id="428" r:id="rId38"/>
    <p:sldId id="429" r:id="rId39"/>
    <p:sldId id="431" r:id="rId40"/>
    <p:sldId id="432" r:id="rId41"/>
    <p:sldId id="433" r:id="rId42"/>
    <p:sldId id="434" r:id="rId43"/>
    <p:sldId id="435" r:id="rId44"/>
    <p:sldId id="436" r:id="rId45"/>
    <p:sldId id="437" r:id="rId46"/>
    <p:sldId id="438" r:id="rId47"/>
    <p:sldId id="439" r:id="rId48"/>
    <p:sldId id="440" r:id="rId49"/>
    <p:sldId id="441" r:id="rId50"/>
    <p:sldId id="442" r:id="rId51"/>
    <p:sldId id="443" r:id="rId52"/>
    <p:sldId id="444" r:id="rId53"/>
    <p:sldId id="445" r:id="rId54"/>
    <p:sldId id="450" r:id="rId55"/>
    <p:sldId id="451" r:id="rId56"/>
    <p:sldId id="446" r:id="rId57"/>
    <p:sldId id="447" r:id="rId58"/>
    <p:sldId id="448" r:id="rId59"/>
    <p:sldId id="449" r:id="rId60"/>
    <p:sldId id="452" r:id="rId61"/>
    <p:sldId id="453" r:id="rId62"/>
    <p:sldId id="454" r:id="rId63"/>
    <p:sldId id="457" r:id="rId64"/>
    <p:sldId id="458" r:id="rId65"/>
    <p:sldId id="459" r:id="rId66"/>
    <p:sldId id="460" r:id="rId67"/>
    <p:sldId id="461" r:id="rId68"/>
    <p:sldId id="468" r:id="rId69"/>
    <p:sldId id="469" r:id="rId70"/>
    <p:sldId id="462" r:id="rId71"/>
    <p:sldId id="463" r:id="rId72"/>
    <p:sldId id="464" r:id="rId73"/>
    <p:sldId id="465" r:id="rId74"/>
    <p:sldId id="470" r:id="rId75"/>
    <p:sldId id="466" r:id="rId76"/>
    <p:sldId id="467" r:id="rId77"/>
    <p:sldId id="503" r:id="rId78"/>
    <p:sldId id="504" r:id="rId79"/>
    <p:sldId id="505" r:id="rId80"/>
    <p:sldId id="506" r:id="rId81"/>
    <p:sldId id="507" r:id="rId82"/>
    <p:sldId id="508" r:id="rId83"/>
    <p:sldId id="509" r:id="rId84"/>
    <p:sldId id="510" r:id="rId85"/>
    <p:sldId id="511" r:id="rId86"/>
    <p:sldId id="512" r:id="rId87"/>
    <p:sldId id="513" r:id="rId88"/>
    <p:sldId id="488" r:id="rId89"/>
    <p:sldId id="491" r:id="rId90"/>
    <p:sldId id="516" r:id="rId91"/>
    <p:sldId id="517" r:id="rId92"/>
    <p:sldId id="502" r:id="rId93"/>
    <p:sldId id="514" r:id="rId94"/>
    <p:sldId id="494" r:id="rId95"/>
    <p:sldId id="495" r:id="rId96"/>
    <p:sldId id="496" r:id="rId97"/>
    <p:sldId id="497" r:id="rId98"/>
    <p:sldId id="518" r:id="rId99"/>
    <p:sldId id="519" r:id="rId100"/>
    <p:sldId id="527" r:id="rId101"/>
    <p:sldId id="528" r:id="rId102"/>
    <p:sldId id="548" r:id="rId103"/>
    <p:sldId id="549" r:id="rId104"/>
    <p:sldId id="550" r:id="rId105"/>
    <p:sldId id="551" r:id="rId106"/>
    <p:sldId id="552" r:id="rId107"/>
    <p:sldId id="553" r:id="rId108"/>
    <p:sldId id="554" r:id="rId109"/>
    <p:sldId id="555" r:id="rId110"/>
    <p:sldId id="556" r:id="rId111"/>
    <p:sldId id="539" r:id="rId112"/>
    <p:sldId id="540" r:id="rId113"/>
    <p:sldId id="541" r:id="rId114"/>
    <p:sldId id="542" r:id="rId115"/>
    <p:sldId id="543" r:id="rId116"/>
    <p:sldId id="544" r:id="rId117"/>
    <p:sldId id="545" r:id="rId118"/>
    <p:sldId id="546" r:id="rId119"/>
    <p:sldId id="529" r:id="rId120"/>
    <p:sldId id="530" r:id="rId121"/>
    <p:sldId id="547" r:id="rId122"/>
    <p:sldId id="533" r:id="rId123"/>
    <p:sldId id="535" r:id="rId124"/>
    <p:sldId id="536" r:id="rId125"/>
    <p:sldId id="537" r:id="rId126"/>
    <p:sldId id="538" r:id="rId127"/>
    <p:sldId id="315" r:id="rId128"/>
    <p:sldId id="312" r:id="rId129"/>
    <p:sldId id="318" r:id="rId130"/>
    <p:sldId id="472" r:id="rId131"/>
    <p:sldId id="473" r:id="rId132"/>
    <p:sldId id="474" r:id="rId133"/>
    <p:sldId id="475" r:id="rId134"/>
    <p:sldId id="476" r:id="rId135"/>
    <p:sldId id="477" r:id="rId136"/>
    <p:sldId id="478" r:id="rId137"/>
    <p:sldId id="480" r:id="rId138"/>
    <p:sldId id="481" r:id="rId139"/>
    <p:sldId id="479" r:id="rId140"/>
    <p:sldId id="482" r:id="rId141"/>
    <p:sldId id="484" r:id="rId142"/>
    <p:sldId id="483" r:id="rId143"/>
    <p:sldId id="485" r:id="rId144"/>
    <p:sldId id="486" r:id="rId145"/>
    <p:sldId id="487" r:id="rId146"/>
    <p:sldId id="471" r:id="rId147"/>
    <p:sldId id="259" r:id="rId148"/>
    <p:sldId id="260" r:id="rId149"/>
    <p:sldId id="261" r:id="rId150"/>
    <p:sldId id="262" r:id="rId151"/>
    <p:sldId id="263" r:id="rId152"/>
    <p:sldId id="264" r:id="rId153"/>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521415D9-36F7-43E2-AB2F-B90AF26B5E84}">
      <p14:sectionLst xmlns:p14="http://schemas.microsoft.com/office/powerpoint/2010/main">
        <p14:section name="Default Section" id="{F1D38888-79E6-4B8F-A7E5-96BDED502F2F}">
          <p14:sldIdLst>
            <p14:sldId id="256"/>
            <p14:sldId id="265"/>
            <p14:sldId id="257"/>
            <p14:sldId id="266"/>
            <p14:sldId id="267"/>
            <p14:sldId id="268"/>
            <p14:sldId id="269"/>
            <p14:sldId id="270"/>
            <p14:sldId id="271"/>
            <p14:sldId id="276"/>
            <p14:sldId id="407"/>
            <p14:sldId id="408"/>
            <p14:sldId id="409"/>
            <p14:sldId id="410"/>
            <p14:sldId id="411"/>
            <p14:sldId id="412"/>
            <p14:sldId id="413"/>
            <p14:sldId id="272"/>
            <p14:sldId id="414"/>
            <p14:sldId id="415"/>
          </p14:sldIdLst>
        </p14:section>
        <p14:section name="Mar. 25 Telecon" id="{C39A0ACE-7902-4CA4-A7DB-9FF67058AA84}">
          <p14:sldIdLst>
            <p14:sldId id="336"/>
            <p14:sldId id="343"/>
            <p14:sldId id="418"/>
            <p14:sldId id="417"/>
            <p14:sldId id="342"/>
            <p14:sldId id="416"/>
            <p14:sldId id="289"/>
            <p14:sldId id="290"/>
          </p14:sldIdLst>
        </p14:section>
        <p14:section name="Apr. 1 Telecon" id="{984BE4A6-5839-4606-B2A3-FFE103EF75D7}">
          <p14:sldIdLst>
            <p14:sldId id="419"/>
            <p14:sldId id="420"/>
            <p14:sldId id="427"/>
            <p14:sldId id="422"/>
            <p14:sldId id="423"/>
            <p14:sldId id="424"/>
            <p14:sldId id="425"/>
            <p14:sldId id="426"/>
          </p14:sldIdLst>
        </p14:section>
        <p14:section name="Apr. 8 Telecon" id="{1741D85F-0BD3-4287-B424-1CAF7CCF74DF}">
          <p14:sldIdLst>
            <p14:sldId id="428"/>
            <p14:sldId id="429"/>
            <p14:sldId id="431"/>
            <p14:sldId id="432"/>
            <p14:sldId id="433"/>
            <p14:sldId id="434"/>
            <p14:sldId id="435"/>
          </p14:sldIdLst>
        </p14:section>
        <p14:section name="Apr. 15 Telecon" id="{CDE034DA-B211-45A3-B575-058EE97A856F}">
          <p14:sldIdLst>
            <p14:sldId id="436"/>
            <p14:sldId id="437"/>
            <p14:sldId id="438"/>
            <p14:sldId id="439"/>
            <p14:sldId id="440"/>
            <p14:sldId id="441"/>
            <p14:sldId id="442"/>
          </p14:sldIdLst>
        </p14:section>
        <p14:section name="Apr. 22 Telecon" id="{726B2EF0-7B5C-400D-B39D-4AE30FD53AFB}">
          <p14:sldIdLst>
            <p14:sldId id="443"/>
            <p14:sldId id="444"/>
            <p14:sldId id="445"/>
            <p14:sldId id="450"/>
            <p14:sldId id="451"/>
            <p14:sldId id="446"/>
            <p14:sldId id="447"/>
            <p14:sldId id="448"/>
            <p14:sldId id="449"/>
          </p14:sldIdLst>
        </p14:section>
        <p14:section name="May 6 Telecon" id="{AA550350-F38C-4010-B591-CD114B7296E4}">
          <p14:sldIdLst>
            <p14:sldId id="452"/>
            <p14:sldId id="453"/>
            <p14:sldId id="454"/>
            <p14:sldId id="457"/>
            <p14:sldId id="458"/>
            <p14:sldId id="459"/>
            <p14:sldId id="460"/>
          </p14:sldIdLst>
        </p14:section>
        <p14:section name="May 13 Telecon" id="{15F1946A-1D5D-4E9A-8151-4A9E7F31870E}">
          <p14:sldIdLst>
            <p14:sldId id="461"/>
            <p14:sldId id="468"/>
            <p14:sldId id="469"/>
            <p14:sldId id="462"/>
            <p14:sldId id="463"/>
            <p14:sldId id="464"/>
            <p14:sldId id="465"/>
            <p14:sldId id="470"/>
            <p14:sldId id="466"/>
            <p14:sldId id="467"/>
          </p14:sldIdLst>
        </p14:section>
        <p14:section name="May 20 Telecon" id="{E7AB0908-B158-4327-A075-1871F823714D}">
          <p14:sldIdLst>
            <p14:sldId id="503"/>
            <p14:sldId id="504"/>
            <p14:sldId id="505"/>
            <p14:sldId id="506"/>
            <p14:sldId id="507"/>
            <p14:sldId id="508"/>
            <p14:sldId id="509"/>
            <p14:sldId id="510"/>
            <p14:sldId id="511"/>
            <p14:sldId id="512"/>
            <p14:sldId id="513"/>
          </p14:sldIdLst>
        </p14:section>
        <p14:section name="May 27 Telecon" id="{66E22D36-91C5-4EFF-89EF-EDA29542ECBF}">
          <p14:sldIdLst>
            <p14:sldId id="488"/>
            <p14:sldId id="491"/>
            <p14:sldId id="516"/>
            <p14:sldId id="517"/>
            <p14:sldId id="502"/>
            <p14:sldId id="514"/>
            <p14:sldId id="494"/>
            <p14:sldId id="495"/>
            <p14:sldId id="496"/>
            <p14:sldId id="497"/>
          </p14:sldIdLst>
        </p14:section>
        <p14:section name="May 28 Telecon" id="{58CACD30-4AAA-44A9-AEF4-73324C30CAA2}">
          <p14:sldIdLst>
            <p14:sldId id="518"/>
            <p14:sldId id="519"/>
            <p14:sldId id="527"/>
            <p14:sldId id="528"/>
          </p14:sldIdLst>
        </p14:section>
        <p14:section name="June 3 Telecon" id="{6A0498E9-A71F-4F69-AA2F-B019A7350842}">
          <p14:sldIdLst/>
        </p14:section>
        <p14:section name="June 10 Telecon" id="{14CCC70F-EEA4-4DD2-9985-57423B9A2585}">
          <p14:sldIdLst>
            <p14:sldId id="548"/>
            <p14:sldId id="549"/>
            <p14:sldId id="550"/>
            <p14:sldId id="551"/>
            <p14:sldId id="552"/>
            <p14:sldId id="553"/>
            <p14:sldId id="554"/>
            <p14:sldId id="555"/>
            <p14:sldId id="556"/>
            <p14:sldId id="539"/>
            <p14:sldId id="540"/>
            <p14:sldId id="541"/>
            <p14:sldId id="542"/>
            <p14:sldId id="543"/>
            <p14:sldId id="544"/>
            <p14:sldId id="545"/>
            <p14:sldId id="546"/>
          </p14:sldIdLst>
        </p14:section>
        <p14:section name="June 17 Telecon" id="{F00931FF-2BCE-465E-831A-F9233A47D4B6}">
          <p14:sldIdLst>
            <p14:sldId id="529"/>
            <p14:sldId id="530"/>
            <p14:sldId id="547"/>
            <p14:sldId id="533"/>
            <p14:sldId id="535"/>
            <p14:sldId id="536"/>
            <p14:sldId id="537"/>
            <p14:sldId id="538"/>
          </p14:sldIdLst>
        </p14:section>
        <p14:section name="Backup" id="{62682A0D-7317-4EE9-B56C-63AD74488E19}">
          <p14:sldIdLst>
            <p14:sldId id="315"/>
            <p14:sldId id="312"/>
            <p14:sldId id="318"/>
            <p14:sldId id="472"/>
            <p14:sldId id="473"/>
            <p14:sldId id="474"/>
            <p14:sldId id="475"/>
            <p14:sldId id="476"/>
            <p14:sldId id="477"/>
            <p14:sldId id="478"/>
            <p14:sldId id="480"/>
            <p14:sldId id="481"/>
            <p14:sldId id="479"/>
            <p14:sldId id="482"/>
            <p14:sldId id="484"/>
            <p14:sldId id="483"/>
            <p14:sldId id="485"/>
            <p14:sldId id="486"/>
            <p14:sldId id="487"/>
            <p14:sldId id="471"/>
            <p14:sldId id="259"/>
            <p14:sldId id="260"/>
            <p14:sldId id="261"/>
            <p14:sldId id="262"/>
            <p14:sldId id="263"/>
            <p14:sldId id="264"/>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673" autoAdjust="0"/>
    <p:restoredTop sz="96807" autoAdjust="0"/>
  </p:normalViewPr>
  <p:slideViewPr>
    <p:cSldViewPr>
      <p:cViewPr varScale="1">
        <p:scale>
          <a:sx n="130" d="100"/>
          <a:sy n="130" d="100"/>
        </p:scale>
        <p:origin x="156" y="228"/>
      </p:cViewPr>
      <p:guideLst>
        <p:guide orient="horz" pos="2160"/>
        <p:guide pos="3840"/>
      </p:guideLst>
    </p:cSldViewPr>
  </p:slideViewPr>
  <p:outlineViewPr>
    <p:cViewPr varScale="1">
      <p:scale>
        <a:sx n="170" d="200"/>
        <a:sy n="170" d="200"/>
      </p:scale>
      <p:origin x="0" y="0"/>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notesMaster" Target="notesMasters/notesMaster1.xml"/><Relationship Id="rId159" Type="http://schemas.openxmlformats.org/officeDocument/2006/relationships/tableStyles" Target="tableStyle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handoutMaster" Target="handoutMasters/handoutMaster1.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slide" Target="slides/slide144.xml"/><Relationship Id="rId153" Type="http://schemas.openxmlformats.org/officeDocument/2006/relationships/slide" Target="slides/slide152.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6/15/2020</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65</a:t>
            </a:fld>
            <a:endParaRPr lang="en-US"/>
          </a:p>
        </p:txBody>
      </p:sp>
    </p:spTree>
    <p:extLst>
      <p:ext uri="{BB962C8B-B14F-4D97-AF65-F5344CB8AC3E}">
        <p14:creationId xmlns:p14="http://schemas.microsoft.com/office/powerpoint/2010/main" val="39309250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75</a:t>
            </a:fld>
            <a:endParaRPr lang="en-US"/>
          </a:p>
        </p:txBody>
      </p:sp>
    </p:spTree>
    <p:extLst>
      <p:ext uri="{BB962C8B-B14F-4D97-AF65-F5344CB8AC3E}">
        <p14:creationId xmlns:p14="http://schemas.microsoft.com/office/powerpoint/2010/main" val="34895005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86</a:t>
            </a:fld>
            <a:endParaRPr lang="en-US"/>
          </a:p>
        </p:txBody>
      </p:sp>
    </p:spTree>
    <p:extLst>
      <p:ext uri="{BB962C8B-B14F-4D97-AF65-F5344CB8AC3E}">
        <p14:creationId xmlns:p14="http://schemas.microsoft.com/office/powerpoint/2010/main" val="5888272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96</a:t>
            </a:fld>
            <a:endParaRPr lang="en-US"/>
          </a:p>
        </p:txBody>
      </p:sp>
    </p:spTree>
    <p:extLst>
      <p:ext uri="{BB962C8B-B14F-4D97-AF65-F5344CB8AC3E}">
        <p14:creationId xmlns:p14="http://schemas.microsoft.com/office/powerpoint/2010/main" val="28157165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100</a:t>
            </a:fld>
            <a:endParaRPr lang="en-US"/>
          </a:p>
        </p:txBody>
      </p:sp>
    </p:spTree>
    <p:extLst>
      <p:ext uri="{BB962C8B-B14F-4D97-AF65-F5344CB8AC3E}">
        <p14:creationId xmlns:p14="http://schemas.microsoft.com/office/powerpoint/2010/main" val="18144180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109</a:t>
            </a:fld>
            <a:endParaRPr lang="en-US"/>
          </a:p>
        </p:txBody>
      </p:sp>
    </p:spTree>
    <p:extLst>
      <p:ext uri="{BB962C8B-B14F-4D97-AF65-F5344CB8AC3E}">
        <p14:creationId xmlns:p14="http://schemas.microsoft.com/office/powerpoint/2010/main" val="32215071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117</a:t>
            </a:fld>
            <a:endParaRPr lang="en-US"/>
          </a:p>
        </p:txBody>
      </p:sp>
    </p:spTree>
    <p:extLst>
      <p:ext uri="{BB962C8B-B14F-4D97-AF65-F5344CB8AC3E}">
        <p14:creationId xmlns:p14="http://schemas.microsoft.com/office/powerpoint/2010/main" val="42365226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125</a:t>
            </a:fld>
            <a:endParaRPr lang="en-US"/>
          </a:p>
        </p:txBody>
      </p:sp>
    </p:spTree>
    <p:extLst>
      <p:ext uri="{BB962C8B-B14F-4D97-AF65-F5344CB8AC3E}">
        <p14:creationId xmlns:p14="http://schemas.microsoft.com/office/powerpoint/2010/main" val="41887806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6A824DE9-FED7-4AB7-8253-E7DBD107D396}" type="slidenum">
              <a:rPr lang="en-US"/>
              <a:pPr/>
              <a:t>147</a:t>
            </a:fld>
            <a:endParaRPr lang="en-US"/>
          </a:p>
        </p:txBody>
      </p:sp>
      <p:sp>
        <p:nvSpPr>
          <p:cNvPr id="15361"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5362"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1047729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D310956-CE0F-4B68-9CE0-7A7604BB42D7}" type="slidenum">
              <a:rPr lang="en-US"/>
              <a:pPr/>
              <a:t>148</a:t>
            </a:fld>
            <a:endParaRPr lang="en-US"/>
          </a:p>
        </p:txBody>
      </p:sp>
      <p:sp>
        <p:nvSpPr>
          <p:cNvPr id="16385"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6386"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165585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a:t>
            </a:fld>
            <a:endParaRPr lang="en-US"/>
          </a:p>
        </p:txBody>
      </p:sp>
    </p:spTree>
    <p:extLst>
      <p:ext uri="{BB962C8B-B14F-4D97-AF65-F5344CB8AC3E}">
        <p14:creationId xmlns:p14="http://schemas.microsoft.com/office/powerpoint/2010/main" val="13072805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AAB5CE2-8DD9-4D73-A363-75B54562E72E}" type="slidenum">
              <a:rPr lang="en-US"/>
              <a:pPr/>
              <a:t>149</a:t>
            </a:fld>
            <a:endParaRPr lang="en-US"/>
          </a:p>
        </p:txBody>
      </p:sp>
      <p:sp>
        <p:nvSpPr>
          <p:cNvPr id="1740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741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761652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150</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888892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151</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152</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18</a:t>
            </a:fld>
            <a:endParaRPr lang="en-US"/>
          </a:p>
        </p:txBody>
      </p:sp>
    </p:spTree>
    <p:extLst>
      <p:ext uri="{BB962C8B-B14F-4D97-AF65-F5344CB8AC3E}">
        <p14:creationId xmlns:p14="http://schemas.microsoft.com/office/powerpoint/2010/main" val="18488836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27</a:t>
            </a:fld>
            <a:endParaRPr lang="en-US"/>
          </a:p>
        </p:txBody>
      </p:sp>
    </p:spTree>
    <p:extLst>
      <p:ext uri="{BB962C8B-B14F-4D97-AF65-F5344CB8AC3E}">
        <p14:creationId xmlns:p14="http://schemas.microsoft.com/office/powerpoint/2010/main" val="5234823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35</a:t>
            </a:fld>
            <a:endParaRPr lang="en-US"/>
          </a:p>
        </p:txBody>
      </p:sp>
    </p:spTree>
    <p:extLst>
      <p:ext uri="{BB962C8B-B14F-4D97-AF65-F5344CB8AC3E}">
        <p14:creationId xmlns:p14="http://schemas.microsoft.com/office/powerpoint/2010/main" val="2457180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42</a:t>
            </a:fld>
            <a:endParaRPr lang="en-US"/>
          </a:p>
        </p:txBody>
      </p:sp>
    </p:spTree>
    <p:extLst>
      <p:ext uri="{BB962C8B-B14F-4D97-AF65-F5344CB8AC3E}">
        <p14:creationId xmlns:p14="http://schemas.microsoft.com/office/powerpoint/2010/main" val="25042070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49</a:t>
            </a:fld>
            <a:endParaRPr lang="en-US"/>
          </a:p>
        </p:txBody>
      </p:sp>
    </p:spTree>
    <p:extLst>
      <p:ext uri="{BB962C8B-B14F-4D97-AF65-F5344CB8AC3E}">
        <p14:creationId xmlns:p14="http://schemas.microsoft.com/office/powerpoint/2010/main" val="14668399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58</a:t>
            </a:fld>
            <a:endParaRPr lang="en-US"/>
          </a:p>
        </p:txBody>
      </p:sp>
    </p:spTree>
    <p:extLst>
      <p:ext uri="{BB962C8B-B14F-4D97-AF65-F5344CB8AC3E}">
        <p14:creationId xmlns:p14="http://schemas.microsoft.com/office/powerpoint/2010/main" val="10899205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June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Jonathan Segev, Intel corporation</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June 2020</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June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June 2020</a:t>
            </a:r>
            <a:endParaRPr lang="en-GB"/>
          </a:p>
        </p:txBody>
      </p:sp>
      <p:sp>
        <p:nvSpPr>
          <p:cNvPr id="6" name="Footer Placeholder 5"/>
          <p:cNvSpPr>
            <a:spLocks noGrp="1"/>
          </p:cNvSpPr>
          <p:nvPr>
            <p:ph type="ftr" idx="11"/>
          </p:nvPr>
        </p:nvSpPr>
        <p:spPr/>
        <p:txBody>
          <a:bodyPr/>
          <a:lstStyle>
            <a:lvl1pPr>
              <a:defRPr/>
            </a:lvl1pPr>
          </a:lstStyle>
          <a:p>
            <a:r>
              <a:rPr lang="en-GB"/>
              <a:t>Jonathan Segev, Intel corporation</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June 2020</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a:t>Jonathan Segev, Intel corporation</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June 2020</a:t>
            </a:r>
            <a:endParaRPr lang="en-GB"/>
          </a:p>
        </p:txBody>
      </p:sp>
      <p:sp>
        <p:nvSpPr>
          <p:cNvPr id="4" name="Footer Placeholder 3"/>
          <p:cNvSpPr>
            <a:spLocks noGrp="1"/>
          </p:cNvSpPr>
          <p:nvPr>
            <p:ph type="ftr" idx="11"/>
          </p:nvPr>
        </p:nvSpPr>
        <p:spPr/>
        <p:txBody>
          <a:bodyPr/>
          <a:lstStyle>
            <a:lvl1pPr>
              <a:defRPr/>
            </a:lvl1pPr>
          </a:lstStyle>
          <a:p>
            <a:r>
              <a:rPr lang="en-GB"/>
              <a:t>Jonathan Segev, Intel corporation</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June 2020</a:t>
            </a:r>
            <a:endParaRPr lang="en-GB"/>
          </a:p>
        </p:txBody>
      </p:sp>
      <p:sp>
        <p:nvSpPr>
          <p:cNvPr id="3" name="Footer Placeholder 2"/>
          <p:cNvSpPr>
            <a:spLocks noGrp="1"/>
          </p:cNvSpPr>
          <p:nvPr>
            <p:ph type="ftr" idx="11"/>
          </p:nvPr>
        </p:nvSpPr>
        <p:spPr/>
        <p:txBody>
          <a:bodyPr/>
          <a:lstStyle>
            <a:lvl1pPr>
              <a:defRPr/>
            </a:lvl1pPr>
          </a:lstStyle>
          <a:p>
            <a:r>
              <a:rPr lang="en-GB"/>
              <a:t>Jonathan Segev, Intel corporation</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June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June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June 2020</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Jonathan Segev, Intel corporation</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802.11-20/0537r22</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hyperlink" Target="http://standards.ieee.org/develop/policies/opman/sect6.html#6.3" TargetMode="External"/><Relationship Id="rId2" Type="http://schemas.openxmlformats.org/officeDocument/2006/relationships/hyperlink" Target="http://standards.ieee.org/develop/policies/bylaws/sect6-7.html#6" TargetMode="External"/><Relationship Id="rId1" Type="http://schemas.openxmlformats.org/officeDocument/2006/relationships/slideLayout" Target="../slideLayouts/slideLayout2.xml"/><Relationship Id="rId4" Type="http://schemas.openxmlformats.org/officeDocument/2006/relationships/hyperlink" Target="http://standards.ieee.org/about/sasb/patcom/materials.htm" TargetMode="Externa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www.ieee802.org/11/Rules/rules.shtml" TargetMode="External"/><Relationship Id="rId3" Type="http://schemas.openxmlformats.org/officeDocument/2006/relationships/hyperlink" Target="https://mentor.ieee.org/802-ec/dcn/17/ec-17-0090-22-0PNP-ieee-802-lmsc-operations-manual.pdf" TargetMode="External"/><Relationship Id="rId7" Type="http://schemas.openxmlformats.org/officeDocument/2006/relationships/hyperlink" Target="https://mentor.ieee.org/802-ec/dcn/16/ec-16-0180-05-00EC-ieee-802-participation-slide.pptx" TargetMode="External"/><Relationship Id="rId2" Type="http://schemas.openxmlformats.org/officeDocument/2006/relationships/hyperlink" Target="http://standards.ieee.org/board/aud/LMSC.pdf" TargetMode="External"/><Relationship Id="rId1" Type="http://schemas.openxmlformats.org/officeDocument/2006/relationships/slideLayout" Target="../slideLayouts/slideLayout2.xml"/><Relationship Id="rId6" Type="http://schemas.openxmlformats.org/officeDocument/2006/relationships/hyperlink" Target="https://mentor.ieee.org/802-ec/dcn/17/ec-17-0120-27-0PNP-ieee-802-lmsc-chairs-guidelines.pdf" TargetMode="External"/><Relationship Id="rId5" Type="http://schemas.openxmlformats.org/officeDocument/2006/relationships/hyperlink" Target="http://grouper.ieee.org/groups/802/PNP/approved/IEEE_802_LMSC_OM_approved_120725.pdf" TargetMode="External"/><Relationship Id="rId10" Type="http://schemas.openxmlformats.org/officeDocument/2006/relationships/hyperlink" Target="https://mentor.ieee.org/802.11/dcn/14/11-14-0629-22-0000-802-11-operations-manual.docx" TargetMode="External"/><Relationship Id="rId4" Type="http://schemas.openxmlformats.org/officeDocument/2006/relationships/hyperlink" Target="http://www.ieee802.org/PNP/approved/IEEE_802_WG_PandP_v19.pdf" TargetMode="External"/><Relationship Id="rId9" Type="http://schemas.openxmlformats.org/officeDocument/2006/relationships/hyperlink" Target="http://www.ieee802.org/devdocs.shtml"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mailto:jonathan.segev@intel.com" TargetMode="External"/><Relationship Id="rId2" Type="http://schemas.openxmlformats.org/officeDocument/2006/relationships/hyperlink" Target="mailto:akasher@qti.qualcom.com"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imat.ieee.org/attendance" TargetMode="External"/><Relationship Id="rId2" Type="http://schemas.openxmlformats.org/officeDocument/2006/relationships/hyperlink" Target="https://imat.ieee.org/" TargetMode="External"/><Relationship Id="rId1" Type="http://schemas.openxmlformats.org/officeDocument/2006/relationships/slideLayout" Target="../slideLayouts/slideLayout2.xml"/><Relationship Id="rId5" Type="http://schemas.openxmlformats.org/officeDocument/2006/relationships/hyperlink" Target="https://mentor.ieee.org/802.11/documents?is_dcn=DCN,%20Title,%20Author%20or%20Affiliation&amp;is_group=00az" TargetMode="External"/><Relationship Id="rId4" Type="http://schemas.openxmlformats.org/officeDocument/2006/relationships/hyperlink" Target="http://grouper.ieee.org/groups/802/11/"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tandards.ieee.org/develop/policies/antitrust.pdf" TargetMode="Externa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TGaz</a:t>
            </a:r>
            <a:r>
              <a:rPr lang="en-US" altLang="en-US" dirty="0"/>
              <a:t> Next Generation Positioning </a:t>
            </a:r>
            <a:br>
              <a:rPr lang="en-US" altLang="en-US" dirty="0"/>
            </a:br>
            <a:r>
              <a:rPr lang="en-US" altLang="en-US" dirty="0"/>
              <a:t>March – July Teleconference Agenda</a:t>
            </a:r>
            <a:endParaRPr lang="en-GB" dirty="0"/>
          </a:p>
        </p:txBody>
      </p:sp>
      <p:sp>
        <p:nvSpPr>
          <p:cNvPr id="3074" name="Rectangle 2"/>
          <p:cNvSpPr>
            <a:spLocks noGrp="1" noChangeArrowheads="1"/>
          </p:cNvSpPr>
          <p:nvPr>
            <p:ph type="subTitle" idx="1"/>
          </p:nvPr>
        </p:nvSpPr>
        <p:spPr>
          <a:xfrm>
            <a:off x="1828800" y="1731664"/>
            <a:ext cx="8534400" cy="476250"/>
          </a:xfrm>
          <a:ln/>
        </p:spPr>
        <p:txBody>
          <a:bodyPr/>
          <a:lstStyle/>
          <a:p>
            <a:pP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2020-06-09</a:t>
            </a:r>
          </a:p>
        </p:txBody>
      </p:sp>
      <p:sp>
        <p:nvSpPr>
          <p:cNvPr id="6" name="Date Placeholder 3"/>
          <p:cNvSpPr>
            <a:spLocks noGrp="1"/>
          </p:cNvSpPr>
          <p:nvPr>
            <p:ph type="dt" idx="10"/>
          </p:nvPr>
        </p:nvSpPr>
        <p:spPr/>
        <p:txBody>
          <a:bodyPr/>
          <a:lstStyle/>
          <a:p>
            <a:r>
              <a:rPr lang="en-US"/>
              <a:t>June 2020</a:t>
            </a:r>
            <a:endParaRPr lang="en-GB" dirty="0"/>
          </a:p>
        </p:txBody>
      </p:sp>
      <p:sp>
        <p:nvSpPr>
          <p:cNvPr id="7" name="Footer Placeholder 4"/>
          <p:cNvSpPr>
            <a:spLocks noGrp="1"/>
          </p:cNvSpPr>
          <p:nvPr>
            <p:ph type="ftr" idx="11"/>
          </p:nvPr>
        </p:nvSpPr>
        <p:spPr/>
        <p:txBody>
          <a:bodyPr/>
          <a:lstStyle/>
          <a:p>
            <a:r>
              <a:rPr lang="en-GB"/>
              <a:t>Jonathan Segev, Intel corporation</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3590017014"/>
              </p:ext>
            </p:extLst>
          </p:nvPr>
        </p:nvGraphicFramePr>
        <p:xfrm>
          <a:off x="993775" y="2404434"/>
          <a:ext cx="10542588" cy="2470150"/>
        </p:xfrm>
        <a:graphic>
          <a:graphicData uri="http://schemas.openxmlformats.org/presentationml/2006/ole">
            <mc:AlternateContent xmlns:mc="http://schemas.openxmlformats.org/markup-compatibility/2006">
              <mc:Choice xmlns:v="urn:schemas-microsoft-com:vml" Requires="v">
                <p:oleObj spid="_x0000_s3267" name="Document" r:id="rId4" imgW="10822609" imgH="2534496" progId="Word.Document.8">
                  <p:embed/>
                </p:oleObj>
              </mc:Choice>
              <mc:Fallback>
                <p:oleObj name="Document" r:id="rId4" imgW="10822609" imgH="2534496" progId="Word.Document.8">
                  <p:embed/>
                  <p:pic>
                    <p:nvPicPr>
                      <p:cNvPr id="0" name="Picture 3"/>
                      <p:cNvPicPr>
                        <a:picLocks noChangeAspect="1" noChangeArrowheads="1"/>
                      </p:cNvPicPr>
                      <p:nvPr/>
                    </p:nvPicPr>
                    <p:blipFill>
                      <a:blip r:embed="rId5"/>
                      <a:srcRect/>
                      <a:stretch>
                        <a:fillRect/>
                      </a:stretch>
                    </p:blipFill>
                    <p:spPr bwMode="auto">
                      <a:xfrm>
                        <a:off x="993775" y="2404434"/>
                        <a:ext cx="10542588" cy="2470150"/>
                      </a:xfrm>
                      <a:prstGeom prst="rect">
                        <a:avLst/>
                      </a:prstGeom>
                      <a:noFill/>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p:txBody>
          <a:bodyPr/>
          <a:lstStyle/>
          <a:p>
            <a:pPr>
              <a:lnSpc>
                <a:spcPct val="80000"/>
              </a:lnSpc>
            </a:pPr>
            <a:endParaRPr lang="en-US" altLang="en-US" sz="700" u="sng" dirty="0">
              <a:solidFill>
                <a:srgbClr val="FF0000"/>
              </a:solidFill>
            </a:endParaRP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br>
              <a:rPr lang="en-US" altLang="en-US" sz="2000" b="1" dirty="0">
                <a:solidFill>
                  <a:schemeClr val="tx1"/>
                </a:solidFill>
                <a:latin typeface="Calibri" panose="020F0502020204030204" pitchFamily="34" charset="0"/>
                <a:cs typeface="Calibri" panose="020F0502020204030204" pitchFamily="34" charset="0"/>
              </a:rPr>
            </a:b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2"/>
              </a:rPr>
              <a:t>http://standards.ieee.org/develop/policies/bylaws/sect6-7.html#6</a:t>
            </a:r>
            <a:r>
              <a:rPr lang="en-US" altLang="en-US" sz="1600" b="1" dirty="0">
                <a:solidFill>
                  <a:schemeClr val="tx1"/>
                </a:solidFill>
                <a:latin typeface="Calibri" panose="020F0502020204030204" pitchFamily="34" charset="0"/>
                <a:cs typeface="Calibri" panose="020F0502020204030204" pitchFamily="34" charset="0"/>
              </a:rPr>
              <a:t>) </a:t>
            </a:r>
          </a:p>
          <a:p>
            <a:pPr marL="914400" lvl="2" indent="0">
              <a:lnSpc>
                <a:spcPct val="90000"/>
              </a:lnSpc>
              <a:buSzPct val="150000"/>
            </a:pPr>
            <a:r>
              <a:rPr lang="en-US" altLang="en-US" sz="1600" b="1" dirty="0">
                <a:solidFill>
                  <a:schemeClr val="tx1"/>
                </a:solidFill>
                <a:latin typeface="Calibri" panose="020F0502020204030204" pitchFamily="34" charset="0"/>
                <a:cs typeface="Calibri" panose="020F0502020204030204" pitchFamily="34" charset="0"/>
              </a:rPr>
              <a:t>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3"/>
              </a:rPr>
              <a:t>http://standards.ieee.org/develop/policies/opman/sect6.html#6.3</a:t>
            </a:r>
            <a:r>
              <a:rPr lang="en-US" altLang="en-US" sz="1600" b="1" dirty="0">
                <a:solidFill>
                  <a:schemeClr val="tx1"/>
                </a:solidFill>
                <a:latin typeface="Calibri" panose="020F0502020204030204" pitchFamily="34" charset="0"/>
                <a:cs typeface="Calibri" panose="020F0502020204030204" pitchFamily="34" charset="0"/>
              </a:rPr>
              <a:t>) </a:t>
            </a:r>
          </a:p>
          <a:p>
            <a:pPr lvl="1">
              <a:lnSpc>
                <a:spcPct val="90000"/>
              </a:lnSpc>
              <a:buFont typeface="Monotype Sorts"/>
              <a:buNone/>
            </a:pPr>
            <a:endParaRPr lang="en-US" altLang="en-US" dirty="0"/>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hlinkClick r:id="rId4"/>
              </a:rPr>
              <a:t>http://standards.ieee.org/about/sasb/patcom/materials.htm</a:t>
            </a:r>
            <a:r>
              <a:rPr lang="en-US" altLang="en-US" b="1" i="1" dirty="0">
                <a:solidFill>
                  <a:schemeClr val="tx1"/>
                </a:solidFill>
                <a:latin typeface="Calibri" panose="020F0502020204030204" pitchFamily="34" charset="0"/>
                <a:cs typeface="Calibri" panose="020F0502020204030204" pitchFamily="34" charset="0"/>
              </a:rPr>
              <a:t> </a:t>
            </a:r>
          </a:p>
          <a:p>
            <a:pPr lvl="1">
              <a:lnSpc>
                <a:spcPct val="90000"/>
              </a:lnSpc>
              <a:spcBef>
                <a:spcPct val="0"/>
              </a:spcBef>
              <a:buFont typeface="Monotype Sorts"/>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dirty="0">
                <a:solidFill>
                  <a:schemeClr val="tx1"/>
                </a:solidFill>
                <a:latin typeface="Calibri" panose="020F0502020204030204" pitchFamily="34" charset="0"/>
                <a:cs typeface="Calibri" panose="020F0502020204030204" pitchFamily="34" charset="0"/>
              </a:rPr>
              <a:t>	</a:t>
            </a:r>
            <a:r>
              <a:rPr lang="en-US" altLang="en-US" sz="2800" b="1" dirty="0">
                <a:solidFill>
                  <a:schemeClr val="tx1"/>
                </a:solidFill>
                <a:latin typeface="Calibri" panose="020F0502020204030204" pitchFamily="34" charset="0"/>
                <a:cs typeface="Calibri" panose="020F0502020204030204" pitchFamily="34" charset="0"/>
              </a:rPr>
              <a:t>If you have questions, contact the IEEE-SA Standards Board Patent Committee Administrator at patcom@ieee.org</a:t>
            </a: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
        <p:nvSpPr>
          <p:cNvPr id="7" name="Text Box 7">
            <a:extLst>
              <a:ext uri="{FF2B5EF4-FFF2-40B4-BE49-F238E27FC236}">
                <a16:creationId xmlns:a16="http://schemas.microsoft.com/office/drawing/2014/main" id="{2BD2B973-A9A5-4E5A-BD4B-E53956EE2E16}"/>
              </a:ext>
            </a:extLst>
          </p:cNvPr>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71621552"/>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576486197"/>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276665522"/>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June 10</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(3min)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(12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11-20-0797 	LMR/FTM Replay Counter (Ali Raissinia) – 35 min </a:t>
            </a:r>
          </a:p>
          <a:p>
            <a:pPr lvl="1" algn="just">
              <a:spcBef>
                <a:spcPct val="20000"/>
              </a:spcBef>
              <a:buFontTx/>
              <a:buChar char="•"/>
            </a:pPr>
            <a:r>
              <a:rPr lang="en-US" sz="1400" dirty="0"/>
              <a:t>11-20-0806	lb249-cids (Nehru Bhandaru) – 10min</a:t>
            </a:r>
          </a:p>
          <a:p>
            <a:pPr lvl="1" algn="just">
              <a:spcBef>
                <a:spcPct val="20000"/>
              </a:spcBef>
              <a:buFontTx/>
              <a:buChar char="•"/>
            </a:pPr>
            <a:r>
              <a:rPr lang="en-US" sz="1400" dirty="0"/>
              <a:t>11-20-0799 	resolutions to a few LB249 CIDs-part-4 (Ganesh Venkatesan) – 20min </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240240757"/>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376369301"/>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11-20-0797</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Do you agree to add an LMR/FTM Replay counter to the 11az spec?</a:t>
            </a:r>
          </a:p>
          <a:p>
            <a:endParaRPr lang="en-US" b="0" dirty="0"/>
          </a:p>
          <a:p>
            <a:r>
              <a:rPr lang="en-US" dirty="0"/>
              <a:t>Results (Y/N/A): 10/0/4</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104</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391370824"/>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11-20-0806</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3357 and 3523 depicted in document 11-20-806r1.</a:t>
            </a:r>
          </a:p>
          <a:p>
            <a:endParaRPr lang="en-US" b="0" dirty="0"/>
          </a:p>
          <a:p>
            <a:r>
              <a:rPr lang="en-US" dirty="0"/>
              <a:t>Results (Y/N/A): </a:t>
            </a:r>
            <a:r>
              <a:rPr lang="en-US" b="0" dirty="0"/>
              <a:t>14/0/0</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105</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617487832"/>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11-20-0799 	resolutions to a few LB249 CIDs-part-4 (Ganesh Venkatesan) – for completion</a:t>
            </a:r>
          </a:p>
          <a:p>
            <a:pPr lvl="1" algn="just">
              <a:spcBef>
                <a:spcPct val="20000"/>
              </a:spcBef>
              <a:buFontTx/>
              <a:buChar char="•"/>
            </a:pPr>
            <a:r>
              <a:rPr lang="en-US" sz="1400" dirty="0"/>
              <a:t>11-20-0800 	resolutions to a few LB249 CIDs-part-5  (Ganesh Venkatesan) </a:t>
            </a:r>
          </a:p>
          <a:p>
            <a:pPr lvl="1" algn="just">
              <a:spcBef>
                <a:spcPct val="20000"/>
              </a:spcBef>
              <a:buFontTx/>
              <a:buChar char="•"/>
            </a:pPr>
            <a:r>
              <a:rPr lang="en-US" sz="1400" dirty="0"/>
              <a:t>11-20-0836     11az Secure LTF design (Bin Tian)</a:t>
            </a:r>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106</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008391318"/>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107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542954411"/>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646698727"/>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7336151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9381D-498F-4C09-A385-5E7B21EFC3D5}"/>
              </a:ext>
            </a:extLst>
          </p:cNvPr>
          <p:cNvSpPr>
            <a:spLocks noGrp="1"/>
          </p:cNvSpPr>
          <p:nvPr>
            <p:ph type="title"/>
          </p:nvPr>
        </p:nvSpPr>
        <p:spPr/>
        <p:txBody>
          <a:bodyPr/>
          <a:lstStyle/>
          <a:p>
            <a:r>
              <a:rPr lang="en-US" altLang="en-US" dirty="0"/>
              <a:t>Instructions for Chairs of </a:t>
            </a:r>
            <a:br>
              <a:rPr lang="en-US" altLang="en-US" dirty="0"/>
            </a:br>
            <a:r>
              <a:rPr lang="en-US" altLang="en-US" dirty="0"/>
              <a:t>standards development activities</a:t>
            </a:r>
            <a:endParaRPr lang="en-US" dirty="0"/>
          </a:p>
        </p:txBody>
      </p:sp>
      <p:sp>
        <p:nvSpPr>
          <p:cNvPr id="3" name="Content Placeholder 2">
            <a:extLst>
              <a:ext uri="{FF2B5EF4-FFF2-40B4-BE49-F238E27FC236}">
                <a16:creationId xmlns:a16="http://schemas.microsoft.com/office/drawing/2014/main" id="{FCC9B7F8-4564-4C97-B98D-59A952A879D7}"/>
              </a:ext>
            </a:extLst>
          </p:cNvPr>
          <p:cNvSpPr>
            <a:spLocks noGrp="1"/>
          </p:cNvSpPr>
          <p:nvPr>
            <p:ph idx="1"/>
          </p:nvPr>
        </p:nvSpPr>
        <p:spPr/>
        <p:txBody>
          <a:bodyPr/>
          <a:lstStyle/>
          <a:p>
            <a:pPr>
              <a:spcBef>
                <a:spcPts val="0"/>
              </a:spcBef>
              <a:spcAft>
                <a:spcPts val="0"/>
              </a:spcAft>
              <a:buClrTx/>
              <a:buSzPct val="120000"/>
              <a:buFont typeface="Arial" panose="020B0604020202020204" pitchFamily="34" charset="0"/>
              <a:buChar char="•"/>
            </a:pPr>
            <a:r>
              <a:rPr lang="en-US" altLang="en-US" sz="2133" dirty="0">
                <a:latin typeface="Montserrat" panose="00000500000000000000" pitchFamily="2" charset="0"/>
                <a:cs typeface="Calibri" pitchFamily="34" charset="0"/>
              </a:rPr>
              <a:t>At the beginning of each standards development meeting the chair or a designee is to:</a:t>
            </a:r>
          </a:p>
          <a:p>
            <a:pPr marL="714375" lvl="2" indent="-342900">
              <a:buSzPct val="150000"/>
              <a:buFont typeface="Arial" panose="020B0604020202020204" pitchFamily="34" charset="0"/>
              <a:buChar char="•"/>
            </a:pPr>
            <a:r>
              <a:rPr lang="en-US" altLang="en-US" sz="1867" dirty="0"/>
              <a:t>Show the following slides (or provide them beforehand)</a:t>
            </a:r>
          </a:p>
          <a:p>
            <a:pPr marL="714375" lvl="2" indent="-342900">
              <a:buSzPct val="150000"/>
              <a:buFont typeface="Arial" panose="020B0604020202020204" pitchFamily="34" charset="0"/>
              <a:buChar char="•"/>
            </a:pPr>
            <a:r>
              <a:rPr lang="en-US" altLang="en-US" sz="1867" dirty="0"/>
              <a:t>Advise the standards development group participants that: </a:t>
            </a:r>
          </a:p>
          <a:p>
            <a:pPr marL="714375" lvl="2" indent="-342900">
              <a:buSzPct val="150000"/>
              <a:buFont typeface="Arial" panose="020B0604020202020204" pitchFamily="34" charset="0"/>
              <a:buChar char="•"/>
            </a:pPr>
            <a:r>
              <a:rPr lang="en-US" altLang="en-US" sz="1867" dirty="0"/>
              <a:t>IEEE SA’s copyright policy is described in Clause 7 of the IEEE SA Standards Board Bylaws and Clause 6.1 of the IEEE SA Standards Board Operations Manual;</a:t>
            </a:r>
          </a:p>
          <a:p>
            <a:pPr marL="714375" lvl="2" indent="-342900">
              <a:buSzPct val="150000"/>
              <a:buFont typeface="Arial" panose="020B0604020202020204" pitchFamily="34" charset="0"/>
              <a:buChar char="•"/>
            </a:pPr>
            <a:r>
              <a:rPr lang="en-US" altLang="en-US" sz="1867" dirty="0"/>
              <a:t>Any material submitted during standards development, whether verbal, recorded, or in written form, is a Contribution and shall comply with the IEEE SA Copyright Policy; </a:t>
            </a:r>
          </a:p>
          <a:p>
            <a:pPr marL="714375" lvl="2" indent="-342900">
              <a:buSzPct val="150000"/>
              <a:buFont typeface="Arial" panose="020B0604020202020204" pitchFamily="34" charset="0"/>
              <a:buChar char="•"/>
            </a:pPr>
            <a:r>
              <a:rPr lang="en-US" altLang="en-US" sz="1867" dirty="0"/>
              <a:t>Instruct the Secretary to record in the minutes of the relevant meeting: </a:t>
            </a:r>
          </a:p>
          <a:p>
            <a:pPr marL="714375" lvl="2" indent="-342900">
              <a:buSzPct val="150000"/>
              <a:buFont typeface="Arial" panose="020B0604020202020204" pitchFamily="34" charset="0"/>
              <a:buChar char="•"/>
            </a:pPr>
            <a:r>
              <a:rPr lang="en-US" altLang="en-US" sz="1867" dirty="0"/>
              <a:t>That the foregoing information was provided and that the copyright slides were shown (or provided beforehand). </a:t>
            </a:r>
          </a:p>
          <a:p>
            <a:endParaRPr lang="en-US" dirty="0"/>
          </a:p>
        </p:txBody>
      </p:sp>
      <p:sp>
        <p:nvSpPr>
          <p:cNvPr id="4" name="Slide Number Placeholder 3">
            <a:extLst>
              <a:ext uri="{FF2B5EF4-FFF2-40B4-BE49-F238E27FC236}">
                <a16:creationId xmlns:a16="http://schemas.microsoft.com/office/drawing/2014/main" id="{C4C408C7-984E-4847-B383-5EA6A6453288}"/>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6A5591B6-54E4-4223-8222-2A70F3CAF683}"/>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A7920B7-5FE0-48DA-BAD8-840E92CF33D9}"/>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555663044"/>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946508460"/>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June 3</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(5min)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(15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11-20-0788	CR for control frames related CIDs (Dibakar Das) – 1hr</a:t>
            </a:r>
          </a:p>
          <a:p>
            <a:pPr lvl="1" algn="just">
              <a:spcBef>
                <a:spcPct val="20000"/>
              </a:spcBef>
              <a:buFontTx/>
              <a:buChar char="•"/>
            </a:pPr>
            <a:r>
              <a:rPr lang="en-US" sz="1400" dirty="0"/>
              <a:t>11-20-0797 	LMR/FTM Replay Counter (Ali Raissinia) – 30 min </a:t>
            </a:r>
          </a:p>
          <a:p>
            <a:pPr lvl="1" algn="just">
              <a:spcBef>
                <a:spcPct val="20000"/>
              </a:spcBef>
              <a:buFontTx/>
              <a:buChar char="•"/>
            </a:pPr>
            <a:r>
              <a:rPr lang="en-US" sz="1400" dirty="0"/>
              <a:t>11-20-0806	lb249-cids (Nehru Bhandaru) – as time permits</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71369298"/>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19625042"/>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11-20-0788</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 3013, 3014, 3015, 3102, 3283, 3355, 3389, 3016, 3017, 3827, 3888, 3324, 3434, 3962, 3287, 3435, 4004 and 4005 depicted in document 11-20-0788r2.</a:t>
            </a:r>
          </a:p>
          <a:p>
            <a:endParaRPr lang="en-US" b="0" dirty="0"/>
          </a:p>
          <a:p>
            <a:r>
              <a:rPr lang="en-US" dirty="0"/>
              <a:t>Results (Y/N/A): </a:t>
            </a:r>
            <a:r>
              <a:rPr lang="en-US" b="0" dirty="0"/>
              <a:t> 12/0/1</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113</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097881630"/>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11-20-0797 	LMR/FTM Replay Counter (Ali Raissinia)</a:t>
            </a:r>
          </a:p>
          <a:p>
            <a:pPr lvl="1" algn="just">
              <a:spcBef>
                <a:spcPct val="20000"/>
              </a:spcBef>
              <a:buFontTx/>
              <a:buChar char="•"/>
            </a:pPr>
            <a:r>
              <a:rPr lang="en-US" sz="1400" dirty="0"/>
              <a:t>11-20-0806	lb249-cids (Nehru Bhandaru) </a:t>
            </a:r>
          </a:p>
          <a:p>
            <a:pPr lvl="1" algn="just">
              <a:spcBef>
                <a:spcPct val="20000"/>
              </a:spcBef>
              <a:buFontTx/>
              <a:buChar char="•"/>
            </a:pPr>
            <a:r>
              <a:rPr lang="en-US" sz="1400" dirty="0"/>
              <a:t>11-20-0799 	resolutions to a few LB249 CIDs-part-4 (Ganesh Venkatesan)</a:t>
            </a:r>
          </a:p>
          <a:p>
            <a:pPr lvl="1" algn="just">
              <a:spcBef>
                <a:spcPct val="20000"/>
              </a:spcBef>
              <a:buFontTx/>
              <a:buChar char="•"/>
            </a:pPr>
            <a:r>
              <a:rPr lang="en-US" sz="1400" dirty="0"/>
              <a:t>11-20-0800 	resolutions to a few LB249 CIDs-part-5  (Ganesh Venkatesan)</a:t>
            </a:r>
          </a:p>
          <a:p>
            <a:pPr lvl="1" algn="just">
              <a:spcBef>
                <a:spcPct val="20000"/>
              </a:spcBef>
              <a:buFontTx/>
              <a:buChar char="•"/>
            </a:pPr>
            <a:r>
              <a:rPr lang="en-US" sz="1400" dirty="0"/>
              <a:t>11-20-0836     11az Secure LTF design (Bin Tian)</a:t>
            </a:r>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114</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546668910"/>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June 10	 	(Wednesday), 13:00 ET – 14:30 ET</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115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642609001"/>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997489368"/>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4211931134"/>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746212389"/>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June 17</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(3min)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(12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11-20-0799 	resolutions to a few LB249 CIDs-part-4 (Ganesh Venkatesan) – for completion</a:t>
            </a:r>
          </a:p>
          <a:p>
            <a:pPr lvl="1" algn="just">
              <a:spcBef>
                <a:spcPct val="20000"/>
              </a:spcBef>
              <a:buFontTx/>
              <a:buChar char="•"/>
            </a:pPr>
            <a:r>
              <a:rPr lang="en-US" sz="1400" dirty="0"/>
              <a:t>11-20-0800 	resolutions to a few LB249 CIDs-part-5  (Ganesh Venkatesan) </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6627455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C00A3-DB52-46F6-8BA3-8C6D8FF5DEBE}"/>
              </a:ext>
            </a:extLst>
          </p:cNvPr>
          <p:cNvSpPr>
            <a:spLocks noGrp="1"/>
          </p:cNvSpPr>
          <p:nvPr>
            <p:ph type="title"/>
          </p:nvPr>
        </p:nvSpPr>
        <p:spPr/>
        <p:txBody>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0CC06F6C-0FB2-4558-ABFA-963A2CE51776}"/>
              </a:ext>
            </a:extLst>
          </p:cNvPr>
          <p:cNvSpPr>
            <a:spLocks noGrp="1"/>
          </p:cNvSpPr>
          <p:nvPr>
            <p:ph idx="1"/>
          </p:nvPr>
        </p:nvSpPr>
        <p:spPr/>
        <p:txBody>
          <a:bodyPr/>
          <a:lstStyle/>
          <a:p>
            <a:pPr>
              <a:buFont typeface="Arial" panose="020B0604020202020204" pitchFamily="34" charset="0"/>
              <a:buChar char="•"/>
            </a:pPr>
            <a:r>
              <a:rPr lang="en-US" altLang="en-US" sz="2133" dirty="0"/>
              <a:t>By participating in this activity, you agree to comply with the IEEE Code of Ethics, all applicable laws, and all IEEE policies and procedures including, but not limited to, the IEEE SA Copyright Policy. </a:t>
            </a:r>
          </a:p>
          <a:p>
            <a:pPr marL="457200" indent="-457200">
              <a:spcBef>
                <a:spcPts val="0"/>
              </a:spcBef>
              <a:spcAft>
                <a:spcPts val="0"/>
              </a:spcAft>
              <a:buClr>
                <a:srgbClr val="CC3300"/>
              </a:buClr>
              <a:buSzPct val="50000"/>
              <a:buFont typeface="Arial" panose="020B0604020202020204" pitchFamily="34" charset="0"/>
              <a:buChar char="•"/>
            </a:pPr>
            <a:endParaRPr lang="en-US" altLang="en-US" sz="2933" dirty="0">
              <a:latin typeface="Calibri" pitchFamily="34" charset="0"/>
              <a:cs typeface="Calibri" pitchFamily="34" charset="0"/>
            </a:endParaRPr>
          </a:p>
          <a:p>
            <a:pPr marL="857250" lvl="1" indent="-342900">
              <a:buSzPct val="150000"/>
              <a:buFont typeface="Arial" panose="020B0604020202020204" pitchFamily="34" charset="0"/>
              <a:buChar char="•"/>
            </a:pPr>
            <a:r>
              <a:rPr lang="en-US" altLang="en-US" sz="2067" dirty="0"/>
              <a:t>Previously Published material (copyright assertion indicated) shall not be presented/submitted to the Working Group nor incorporated into a Working Group draft unless permission is granted. </a:t>
            </a:r>
          </a:p>
          <a:p>
            <a:pPr marL="857250" lvl="1" indent="-342900">
              <a:buSzPct val="150000"/>
              <a:buFont typeface="Arial" panose="020B0604020202020204" pitchFamily="34" charset="0"/>
              <a:buChar char="•"/>
            </a:pPr>
            <a:r>
              <a:rPr lang="en-US" altLang="en-US" sz="2067" dirty="0"/>
              <a:t>Prior to presentation or submission, you shall notify the Working Group Chair of previously Published material and should assist the Chair in obtaining copyright permission acceptable to IEEE SA.</a:t>
            </a:r>
          </a:p>
          <a:p>
            <a:pPr marL="857250" lvl="1" indent="-342900">
              <a:buSzPct val="150000"/>
              <a:buFont typeface="Arial" panose="020B0604020202020204" pitchFamily="34" charset="0"/>
              <a:buChar char="•"/>
            </a:pPr>
            <a:r>
              <a:rPr lang="en-US" altLang="en-US" sz="2067" dirty="0"/>
              <a:t>For material that is not previously Published, IEEE is automatically granted a license to use any material that is presented or submitted.</a:t>
            </a:r>
          </a:p>
          <a:p>
            <a:pPr marL="1257300" lvl="2" indent="-342900">
              <a:buSzPct val="150000"/>
              <a:buFont typeface="Arial" panose="020B0604020202020204" pitchFamily="34" charset="0"/>
              <a:buChar char="•"/>
            </a:pPr>
            <a:endParaRPr lang="en-US" altLang="en-US" sz="1867" dirty="0"/>
          </a:p>
          <a:p>
            <a:endParaRPr lang="en-US" dirty="0"/>
          </a:p>
        </p:txBody>
      </p:sp>
      <p:sp>
        <p:nvSpPr>
          <p:cNvPr id="4" name="Slide Number Placeholder 3">
            <a:extLst>
              <a:ext uri="{FF2B5EF4-FFF2-40B4-BE49-F238E27FC236}">
                <a16:creationId xmlns:a16="http://schemas.microsoft.com/office/drawing/2014/main" id="{A2CB711C-7186-4CEE-93A2-5B6066F641EB}"/>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id="{902AB1CD-967A-4C97-BD34-D9BC1AF6A29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DC4397C-3B7B-4F45-BF1C-6EA5A0FA6867}"/>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973913653"/>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040588220"/>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 and ? depicted in document 11-20-??.</a:t>
            </a:r>
          </a:p>
          <a:p>
            <a:endParaRPr lang="en-US" b="0" dirty="0"/>
          </a:p>
          <a:p>
            <a:r>
              <a:rPr lang="en-US" dirty="0"/>
              <a:t>Results (Y/N/A): </a:t>
            </a:r>
            <a:r>
              <a:rPr lang="en-US" b="0" dirty="0"/>
              <a:t>14/0/0</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121</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34753613"/>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a:t>11-20-0800 </a:t>
            </a:r>
            <a:r>
              <a:rPr lang="en-US" sz="1400" dirty="0"/>
              <a:t>	resolutions to a few LB249 CIDs-part-5  (Ganesh Venkatesan) </a:t>
            </a:r>
          </a:p>
          <a:p>
            <a:pPr lvl="1" algn="just">
              <a:spcBef>
                <a:spcPct val="20000"/>
              </a:spcBef>
              <a:buFontTx/>
              <a:buChar char="•"/>
            </a:pPr>
            <a:r>
              <a:rPr lang="en-US" sz="1400" dirty="0"/>
              <a:t>11-20-0836     11az Secure LTF design (Bin Tian)</a:t>
            </a:r>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122</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11177033"/>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22		(Wednesday), 13:00 ET – 14:30 ET</a:t>
            </a:r>
          </a:p>
          <a:p>
            <a:pPr>
              <a:buFont typeface="Arial" panose="020B0604020202020204" pitchFamily="34" charset="0"/>
              <a:buChar char="•"/>
            </a:pPr>
            <a:r>
              <a:rPr lang="en-US" altLang="en-US" b="0" dirty="0"/>
              <a:t>July 29		(Wednesday), 13:00 ET – 14:30 ET</a:t>
            </a:r>
          </a:p>
          <a:p>
            <a:pPr>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123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485989182"/>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313194133"/>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965472291"/>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431113585"/>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Backup</a:t>
            </a:r>
          </a:p>
        </p:txBody>
      </p:sp>
      <p:sp>
        <p:nvSpPr>
          <p:cNvPr id="3" name="Content Placeholder 2"/>
          <p:cNvSpPr>
            <a:spLocks noGrp="1"/>
          </p:cNvSpPr>
          <p:nvPr>
            <p:ph idx="1"/>
          </p:nvPr>
        </p:nvSpPr>
        <p:spPr/>
        <p:txBody>
          <a:bodyPr/>
          <a:lstStyle/>
          <a:p>
            <a:r>
              <a:rPr lang="en-US" dirty="0"/>
              <a:t>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21284206"/>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adopt text</a:t>
            </a:r>
          </a:p>
        </p:txBody>
      </p:sp>
      <p:sp>
        <p:nvSpPr>
          <p:cNvPr id="3" name="Content Placeholder 2"/>
          <p:cNvSpPr>
            <a:spLocks noGrp="1"/>
          </p:cNvSpPr>
          <p:nvPr>
            <p:ph idx="1"/>
          </p:nvPr>
        </p:nvSpPr>
        <p:spPr/>
        <p:txBody>
          <a:bodyPr/>
          <a:lstStyle/>
          <a:p>
            <a:r>
              <a:rPr lang="en-US" dirty="0"/>
              <a:t>Motion</a:t>
            </a:r>
          </a:p>
          <a:p>
            <a:pPr marL="0" indent="0"/>
            <a:r>
              <a:rPr lang="en-US" b="0" dirty="0"/>
              <a:t>Move to adopt document 11-18-xxxx r? to the 802.11az draft, instruct the technical editor to incorporate it in the 802.11az draft amendment text and empower the editor to perform editorial changes.</a:t>
            </a:r>
          </a:p>
          <a:p>
            <a:pPr marL="0" indent="0"/>
            <a:endParaRPr lang="en-US" b="0" dirty="0"/>
          </a:p>
          <a:p>
            <a:r>
              <a:rPr lang="en-US" dirty="0"/>
              <a:t>Moved: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611601519"/>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11-20/140 “Meeting Minutes January 2020 session” posted to Mentor January 13</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11-20/14r0 as </a:t>
            </a:r>
            <a:r>
              <a:rPr lang="en-US" sz="2000" b="0" dirty="0" err="1"/>
              <a:t>TGaz</a:t>
            </a:r>
            <a:r>
              <a:rPr lang="en-US" sz="2000" b="0" dirty="0"/>
              <a:t> meeting minutes for the Jan. 2020 meeting. </a:t>
            </a:r>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7292032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867B5-056F-4B22-A63A-98560D29CB8B}"/>
              </a:ext>
            </a:extLst>
          </p:cNvPr>
          <p:cNvSpPr>
            <a:spLocks noGrp="1"/>
          </p:cNvSpPr>
          <p:nvPr>
            <p:ph type="title"/>
          </p:nvPr>
        </p:nvSpPr>
        <p:spPr/>
        <p:txBody>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7671ACA1-CCAE-47EC-BBF1-CCE10AC9F0D1}"/>
              </a:ext>
            </a:extLst>
          </p:cNvPr>
          <p:cNvSpPr>
            <a:spLocks noGrp="1"/>
          </p:cNvSpPr>
          <p:nvPr>
            <p:ph idx="1"/>
          </p:nvPr>
        </p:nvSpPr>
        <p:spPr>
          <a:xfrm>
            <a:off x="914401" y="1700809"/>
            <a:ext cx="10361084" cy="4393606"/>
          </a:xfrm>
        </p:spPr>
        <p:txBody>
          <a:bodyPr/>
          <a:lstStyle/>
          <a:p>
            <a:pPr marL="400050">
              <a:buSzPct val="150000"/>
              <a:buFont typeface="Arial" panose="020B0604020202020204" pitchFamily="34" charset="0"/>
              <a:buChar char="•"/>
            </a:pPr>
            <a:r>
              <a:rPr lang="en-US" sz="1800" dirty="0"/>
              <a:t>The IEEE SA Copyright Policy is described in the IEEE SA Standards Board Bylaws and IEEE SA Standards Board Operations Manual”</a:t>
            </a:r>
          </a:p>
          <a:p>
            <a:pPr marL="800100" lvl="1">
              <a:buSzPct val="150000"/>
              <a:buFont typeface="Arial" panose="020B0604020202020204" pitchFamily="34" charset="0"/>
              <a:buChar char="•"/>
            </a:pPr>
            <a:r>
              <a:rPr lang="en-US" sz="1800" dirty="0"/>
              <a:t>IEEE SA Copyright Policy, see </a:t>
            </a:r>
            <a:br>
              <a:rPr lang="en-US" sz="1800" dirty="0"/>
            </a:br>
            <a:r>
              <a:rPr lang="en-US" sz="1800" dirty="0"/>
              <a:t>	Clause 7 of the IEEE SA Standards Board Bylaws</a:t>
            </a:r>
            <a:br>
              <a:rPr lang="en-US" sz="1800" dirty="0"/>
            </a:br>
            <a:r>
              <a:rPr lang="en-US" sz="1800" dirty="0"/>
              <a:t> 	</a:t>
            </a:r>
            <a:r>
              <a:rPr lang="en-US" sz="1600" dirty="0">
                <a:hlinkClick r:id="rId2"/>
              </a:rPr>
              <a:t>https://standards.ieee.org/about/policies/bylaws/sect6-7.html#7</a:t>
            </a:r>
            <a:br>
              <a:rPr lang="en-US" sz="1600" dirty="0"/>
            </a:br>
            <a:r>
              <a:rPr lang="en-US" sz="1800" dirty="0"/>
              <a:t>	Clause 6.1 of the IEEE SA Standards Board Operations Manual</a:t>
            </a:r>
            <a:br>
              <a:rPr lang="en-US" sz="1800" dirty="0"/>
            </a:br>
            <a:r>
              <a:rPr lang="en-US" sz="1800" dirty="0"/>
              <a:t>	</a:t>
            </a:r>
            <a:r>
              <a:rPr lang="en-US" sz="1600" dirty="0">
                <a:hlinkClick r:id="rId3"/>
              </a:rPr>
              <a:t>https://standards.ieee.org/about/policies/opman/sect6.html</a:t>
            </a:r>
            <a:endParaRPr lang="en-US" sz="1600" dirty="0"/>
          </a:p>
          <a:p>
            <a:pPr marL="400050">
              <a:buSzPct val="150000"/>
              <a:buFont typeface="Arial" panose="020B0604020202020204" pitchFamily="34" charset="0"/>
              <a:buChar char="•"/>
            </a:pPr>
            <a:r>
              <a:rPr lang="en-US" sz="1800" dirty="0"/>
              <a:t>IEEE SA Copyright Permission</a:t>
            </a:r>
          </a:p>
          <a:p>
            <a:pPr marL="800100" lvl="1">
              <a:buSzPct val="150000"/>
              <a:buFont typeface="Arial" panose="020B0604020202020204" pitchFamily="34" charset="0"/>
              <a:buChar char="•"/>
            </a:pPr>
            <a:r>
              <a:rPr lang="en-US" sz="1600" dirty="0">
                <a:hlinkClick r:id="rId4"/>
              </a:rPr>
              <a:t>https://standards.ieee.org/content/dam/ieee-standards/standards/web/documents/other/permissionltrs.zip</a:t>
            </a:r>
            <a:endParaRPr lang="en-US" sz="1600" dirty="0"/>
          </a:p>
          <a:p>
            <a:pPr marL="400050">
              <a:buSzPct val="150000"/>
              <a:buFont typeface="Arial" panose="020B0604020202020204" pitchFamily="34" charset="0"/>
              <a:buChar char="•"/>
            </a:pPr>
            <a:r>
              <a:rPr lang="en-US" sz="1800" dirty="0"/>
              <a:t>IEEE SA Copyright FAQs</a:t>
            </a:r>
          </a:p>
          <a:p>
            <a:pPr marL="800100" lvl="1">
              <a:buSzPct val="150000"/>
              <a:buFont typeface="Arial" panose="020B0604020202020204" pitchFamily="34" charset="0"/>
              <a:buChar char="•"/>
            </a:pPr>
            <a:r>
              <a:rPr lang="en-US" sz="1600" dirty="0">
                <a:hlinkClick r:id="rId5"/>
              </a:rPr>
              <a:t>http://standards.ieee.org/faqs/copyrights.html/</a:t>
            </a:r>
            <a:endParaRPr lang="en-US" sz="1600" dirty="0"/>
          </a:p>
          <a:p>
            <a:pPr marL="400050">
              <a:buSzPct val="150000"/>
              <a:buFont typeface="Arial" panose="020B0604020202020204" pitchFamily="34" charset="0"/>
              <a:buChar char="•"/>
            </a:pPr>
            <a:r>
              <a:rPr lang="en-US" sz="1800" dirty="0"/>
              <a:t>IEEE SA Best Practices for IEEE Standards Development </a:t>
            </a:r>
          </a:p>
          <a:p>
            <a:pPr marL="800100" lvl="1">
              <a:buSzPct val="150000"/>
              <a:buFont typeface="Arial" panose="020B0604020202020204" pitchFamily="34" charset="0"/>
              <a:buChar char="•"/>
            </a:pPr>
            <a:r>
              <a:rPr lang="en-US" sz="1600" dirty="0">
                <a:hlinkClick r:id="rId6"/>
              </a:rPr>
              <a:t>http://standards.ieee.org/develop/policies/best_practices_for_ieee_standards_development_051215.pdf</a:t>
            </a:r>
            <a:endParaRPr lang="en-US" sz="1600" dirty="0"/>
          </a:p>
          <a:p>
            <a:pPr marL="400050">
              <a:buSzPct val="150000"/>
              <a:buFont typeface="Arial" panose="020B0604020202020204" pitchFamily="34" charset="0"/>
              <a:buChar char="•"/>
            </a:pPr>
            <a:r>
              <a:rPr lang="en-US" sz="1800" dirty="0"/>
              <a:t>Distribution of Draft Standards (see 6.1.3 of the SASB Operations Manual)</a:t>
            </a:r>
          </a:p>
          <a:p>
            <a:pPr marL="800100" lvl="1">
              <a:buSzPct val="150000"/>
              <a:buFont typeface="Arial" panose="020B0604020202020204" pitchFamily="34" charset="0"/>
              <a:buChar char="•"/>
            </a:pPr>
            <a:r>
              <a:rPr lang="en-US" sz="1600" dirty="0">
                <a:hlinkClick r:id="rId3"/>
              </a:rPr>
              <a:t>https://standards.ieee.org/about/policies/opman/sect6.html</a:t>
            </a:r>
            <a:endParaRPr lang="en-US" sz="1600" dirty="0"/>
          </a:p>
          <a:p>
            <a:pPr marL="1200150" lvl="2" indent="-285750">
              <a:buSzPct val="150000"/>
              <a:buFont typeface="Arial" panose="020B0604020202020204" pitchFamily="34" charset="0"/>
              <a:buChar char="•"/>
            </a:pPr>
            <a:endParaRPr lang="en-US" altLang="en-US" sz="1600" dirty="0"/>
          </a:p>
          <a:p>
            <a:endParaRPr lang="en-US" dirty="0"/>
          </a:p>
        </p:txBody>
      </p:sp>
      <p:sp>
        <p:nvSpPr>
          <p:cNvPr id="4" name="Slide Number Placeholder 3">
            <a:extLst>
              <a:ext uri="{FF2B5EF4-FFF2-40B4-BE49-F238E27FC236}">
                <a16:creationId xmlns:a16="http://schemas.microsoft.com/office/drawing/2014/main" id="{0244AEF8-B7C8-4DB3-9F05-59E54AA53D93}"/>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02D09226-2F44-4C45-81F3-123E0BBC5508}"/>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A3F1F8B9-0E84-4058-9F56-76BABF9321DE}"/>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637885761"/>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11-20/249 “</a:t>
            </a:r>
            <a:r>
              <a:rPr lang="en-US" sz="2000" b="0" dirty="0" err="1"/>
              <a:t>TGaz</a:t>
            </a:r>
            <a:r>
              <a:rPr lang="en-US" sz="2000" b="0" dirty="0"/>
              <a:t> telecon minutes January 8</a:t>
            </a:r>
            <a:r>
              <a:rPr lang="en-US" sz="2000" b="0" baseline="30000" dirty="0"/>
              <a:t>th</a:t>
            </a:r>
            <a:r>
              <a:rPr lang="en-US" sz="2000" b="0" dirty="0"/>
              <a:t> 2020” posted to Mentor January 29</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11-20/249r0 as </a:t>
            </a:r>
            <a:r>
              <a:rPr lang="en-US" sz="2000" b="0" dirty="0" err="1"/>
              <a:t>TGaz</a:t>
            </a:r>
            <a:r>
              <a:rPr lang="en-US" sz="2000" b="0" dirty="0"/>
              <a:t> meeting minutes for the Jan. 8</a:t>
            </a:r>
            <a:r>
              <a:rPr lang="en-US" sz="2000" b="0" baseline="30000" dirty="0"/>
              <a:t>th</a:t>
            </a:r>
            <a:r>
              <a:rPr lang="en-US" sz="2000" b="0" dirty="0"/>
              <a:t> 2020 telecon. </a:t>
            </a:r>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563446950"/>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11-20/251 “</a:t>
            </a:r>
            <a:r>
              <a:rPr lang="en-US" sz="2000" b="0" dirty="0" err="1"/>
              <a:t>TGaz</a:t>
            </a:r>
            <a:r>
              <a:rPr lang="en-US" sz="2000" b="0" dirty="0"/>
              <a:t> telecon minutes January-February 2020” posted to Mentor Mar. 25</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11-20/251r0 as </a:t>
            </a:r>
            <a:r>
              <a:rPr lang="en-US" sz="2000" b="0" dirty="0" err="1"/>
              <a:t>TGaz</a:t>
            </a:r>
            <a:r>
              <a:rPr lang="en-US" sz="2000" b="0" dirty="0"/>
              <a:t> meeting minutes for the Jan. 29</a:t>
            </a:r>
            <a:r>
              <a:rPr lang="en-US" sz="2000" b="0" baseline="30000" dirty="0"/>
              <a:t>th</a:t>
            </a:r>
            <a:r>
              <a:rPr lang="en-US" sz="2000" b="0" dirty="0"/>
              <a:t>, Feb. 5</a:t>
            </a:r>
            <a:r>
              <a:rPr lang="en-US" sz="2000" b="0" baseline="30000" dirty="0"/>
              <a:t>th</a:t>
            </a:r>
            <a:r>
              <a:rPr lang="en-US" sz="2000" b="0" dirty="0"/>
              <a:t> , Feb. 12</a:t>
            </a:r>
            <a:r>
              <a:rPr lang="en-US" sz="2000" b="0" baseline="30000" dirty="0"/>
              <a:t>th</a:t>
            </a:r>
            <a:r>
              <a:rPr lang="en-US" sz="2000" b="0" dirty="0"/>
              <a:t> and Mar. 4 2020 telecons. </a:t>
            </a:r>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026454083"/>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11-20/419 “Ad Hoc Meeting Minutes Mar 2020 Session” posted to Mentor Apr. 10</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11-20/419r1 as </a:t>
            </a:r>
            <a:r>
              <a:rPr lang="en-US" sz="2000" b="0" dirty="0" err="1"/>
              <a:t>TGaz</a:t>
            </a:r>
            <a:r>
              <a:rPr lang="en-US" sz="2000" b="0" dirty="0"/>
              <a:t> meeting minutes for the Mar. Ad-hoc meeting.</a:t>
            </a:r>
          </a:p>
          <a:p>
            <a:pPr marL="0" indent="0"/>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22261938"/>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11-20/592 “Telecom Meeting Minutes Apr 2020” posted to Mentor Apr. 10</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11-20/592r0 as </a:t>
            </a:r>
            <a:r>
              <a:rPr lang="en-US" sz="2000" b="0" dirty="0" err="1"/>
              <a:t>TGaz</a:t>
            </a:r>
            <a:r>
              <a:rPr lang="en-US" sz="2000" b="0" dirty="0"/>
              <a:t> meeting minutes for the Apr. 8</a:t>
            </a:r>
            <a:r>
              <a:rPr lang="en-US" sz="2000" b="0" baseline="30000" dirty="0"/>
              <a:t>th</a:t>
            </a:r>
            <a:r>
              <a:rPr lang="en-US" sz="2000" b="0" dirty="0"/>
              <a:t> telecon.</a:t>
            </a:r>
          </a:p>
          <a:p>
            <a:pPr marL="0" indent="0"/>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754550944"/>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11-20-0159 </a:t>
            </a:r>
            <a:r>
              <a:rPr lang="en-US" sz="1800" dirty="0" err="1"/>
              <a:t>TGaz</a:t>
            </a:r>
            <a:r>
              <a:rPr lang="en-US" sz="1800" dirty="0"/>
              <a:t> LB249 CR for various comments without section numbers </a:t>
            </a:r>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11-20-0159r1 for CIDs 3862, 3878, 3892, 3854, 3489, 3511, 3533, 3535, 3566 and 3592</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Jan. 30 telecon (Y/N/A): 8/0/0</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134</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379373851"/>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11-20-0256 LB240 CR for Various Unassigned Comments Part2 </a:t>
            </a:r>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11-20-0256r1 for CIDs 3829, 3511, 3630, 3708, 3709 and 3716</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Feb. 5 telecon (Y/N/A): 9/0/0</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135</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4280472281"/>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lb249-crs-nb</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11-20-0249r1 for CIDs 517, 3514, 3515, 3522, 3406, 3519, 3407, 3408, 3536, 3409, 3414, 3833, 3448 and 3521</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Mar. Ad Hoc (Y/N/A): 7/0/1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136</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945603746"/>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LB249-Clause-9-4-CIDs</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11-20-0388r2 for CIDs 3648, 3026, 3027, 3262, 3573, 3574, 3575, 3028, 3029, 3638, 3916, 3918, 4002, 3042 and 4003</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Mar. Ad Hoc (Y/N/A): 9/0/1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137</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230229844"/>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CR for Section 11.22.6.4.4</a:t>
            </a:r>
          </a:p>
          <a:p>
            <a:pPr marL="0" indent="0"/>
            <a:endParaRPr lang="en-US" sz="1800" dirty="0"/>
          </a:p>
          <a:p>
            <a:pPr marL="0" indent="0"/>
            <a:r>
              <a:rPr lang="en-US" dirty="0"/>
              <a:t>Motion </a:t>
            </a:r>
            <a:r>
              <a:rPr lang="en-US" b="0" dirty="0"/>
              <a:t>###:</a:t>
            </a:r>
            <a:endParaRPr lang="en-US" dirty="0"/>
          </a:p>
          <a:p>
            <a:pPr marL="0" indent="0"/>
            <a:r>
              <a:rPr lang="en-US" sz="2000" b="0" dirty="0"/>
              <a:t>Move to adopt the resolutions depicted by document 11-20-0379r1 for CIDs 3722, 3727, 3728, 3730, 3731, 3732, 3733, 3735, 3738, 3739, 3908, 3255, 3256, 3257, 3258, 3742, 3743, 3745, 3746, 3467, 3259, 3747 and 3260</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1200" b="0" dirty="0"/>
          </a:p>
          <a:p>
            <a:pPr marL="0" indent="0"/>
            <a:r>
              <a:rPr lang="en-US" sz="1600" b="0" dirty="0"/>
              <a:t>Results from the Mar. Ad Hoc (Y/N/A): 10/0/1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138</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280565109"/>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comment resolution LB249 - Section 9.1.3.1.19</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11-20-0366r1 for CIDs 3503, 3504, 3193, 3009, 3101, 3192, 3848, 3894, 3010, 3011, 3222, 3431 and 3710</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Mar. Ad Hoc (Y/N/A): 10/0/1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139</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9998158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D5DEE-C8DA-4C6B-8BED-5EA3EF765966}"/>
              </a:ext>
            </a:extLst>
          </p:cNvPr>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a:extLst>
              <a:ext uri="{FF2B5EF4-FFF2-40B4-BE49-F238E27FC236}">
                <a16:creationId xmlns:a16="http://schemas.microsoft.com/office/drawing/2014/main" id="{7C9C6ED2-3037-4E43-8F84-9580D81E57F4}"/>
              </a:ext>
            </a:extLst>
          </p:cNvPr>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800" dirty="0">
                <a:hlinkClick r:id="rId2"/>
              </a:rPr>
              <a:t>IEEE Code of Ethics</a:t>
            </a:r>
            <a:endParaRPr lang="en-US" sz="1800" dirty="0"/>
          </a:p>
          <a:p>
            <a:pPr lvl="1">
              <a:buFont typeface="Arial" panose="020B0604020202020204" pitchFamily="34" charset="0"/>
              <a:buChar char="•"/>
            </a:pPr>
            <a:r>
              <a:rPr lang="en-US" sz="1800" dirty="0">
                <a:hlinkClick r:id="rId3"/>
              </a:rPr>
              <a:t>IEEE Code of Conduct</a:t>
            </a:r>
            <a:endParaRPr lang="en-US" sz="180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800" i="1" dirty="0"/>
              <a:t>Uphold the highest standards of integrity, responsible behavior, and ethical and professional conduct</a:t>
            </a:r>
          </a:p>
          <a:p>
            <a:pPr lvl="1">
              <a:buFont typeface="Arial" panose="020B0604020202020204" pitchFamily="34" charset="0"/>
              <a:buChar char="•"/>
            </a:pPr>
            <a:r>
              <a:rPr lang="en-US" sz="1800" i="1" dirty="0"/>
              <a:t>Treat people fairly and with respect, to not engage in harassment, discrimination, or retaliation, and to protect people's privacy.</a:t>
            </a:r>
          </a:p>
          <a:p>
            <a:pPr lvl="1">
              <a:buFont typeface="Arial" panose="020B0604020202020204" pitchFamily="34" charset="0"/>
              <a:buChar char="•"/>
            </a:pPr>
            <a:r>
              <a:rPr lang="en-US" sz="1800" i="1"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a:p>
            <a:endParaRPr lang="en-US" dirty="0"/>
          </a:p>
        </p:txBody>
      </p:sp>
      <p:sp>
        <p:nvSpPr>
          <p:cNvPr id="4" name="Slide Number Placeholder 3">
            <a:extLst>
              <a:ext uri="{FF2B5EF4-FFF2-40B4-BE49-F238E27FC236}">
                <a16:creationId xmlns:a16="http://schemas.microsoft.com/office/drawing/2014/main" id="{EE6641B8-FC1C-4C01-BDA8-2FDEE38EE1EC}"/>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F8DECA6E-672A-4DCF-8287-9FDE96C3C220}"/>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67C40B0B-DEA2-4E68-BDD5-D6DC977CCFFE}"/>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407287324"/>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comment resolution LB249 - Section 11.22.6.4.3 part 2</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11-20-0368r2 for CIDs 3115, 3242, 3719, 3701, 3702, 3906, 3703, 3705, 3706, 3707, 3711, 3712, 3685, 3686, 3713, 3657, 3714, 3715, 3247 and 3907</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Mar. 25 telecon (Y/N/A): 11/0/1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140</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4294208220"/>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lb-249-crs2-nb</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11-20-0530r0 for CIDs 3524, 3525 and 3526</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Apr. 8</a:t>
            </a:r>
            <a:r>
              <a:rPr lang="en-US" sz="1600" b="0" baseline="30000" dirty="0"/>
              <a:t>th</a:t>
            </a:r>
            <a:r>
              <a:rPr lang="en-US" sz="1600" b="0" dirty="0"/>
              <a:t> (Y/N/A): 8/0/4</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141</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666666676"/>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CR-11.22.6.4.3.2-11.22.6.5</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11-20-0607r1 for CIDs 3676, 3677, 3678, 3680, 3811 and 3126</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Apr. 15</a:t>
            </a:r>
            <a:r>
              <a:rPr lang="en-US" sz="1600" b="0" baseline="30000" dirty="0"/>
              <a:t>h</a:t>
            </a:r>
            <a:r>
              <a:rPr lang="en-US" sz="1600" b="0" dirty="0"/>
              <a:t> (Y/N/A): 13/0/4</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142</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865711571"/>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LB249 Resolution Editorial Batch 1-434</a:t>
            </a:r>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11-20-0642r0 for CID resolutions depicted by the document</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Apr. 22</a:t>
            </a:r>
            <a:r>
              <a:rPr lang="en-US" sz="1600" b="0" baseline="30000" dirty="0"/>
              <a:t>nd</a:t>
            </a:r>
            <a:r>
              <a:rPr lang="en-US" sz="1600" b="0" dirty="0"/>
              <a:t>  (Y/N/A): 12/0/1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143</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844734115"/>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CR remaining CIDs 11.22.6.4.3.2, 11.22.6.5</a:t>
            </a:r>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11-20-0641r0 for CID 3679</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Apr. 22</a:t>
            </a:r>
            <a:r>
              <a:rPr lang="en-US" sz="1600" b="0" baseline="30000" dirty="0"/>
              <a:t>nd</a:t>
            </a:r>
            <a:r>
              <a:rPr lang="en-US" sz="1600" b="0" dirty="0"/>
              <a:t> (Y/N/A): 7/1/7</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144</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584872198"/>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Max Number of LTF</a:t>
            </a:r>
          </a:p>
          <a:p>
            <a:pPr marL="0" indent="0"/>
            <a:endParaRPr lang="en-US" dirty="0"/>
          </a:p>
          <a:p>
            <a:pPr marL="0" indent="0"/>
            <a:r>
              <a:rPr lang="en-US" dirty="0"/>
              <a:t>Motion </a:t>
            </a:r>
            <a:r>
              <a:rPr lang="en-US" b="0" dirty="0"/>
              <a:t>###:</a:t>
            </a:r>
            <a:endParaRPr lang="en-US" dirty="0"/>
          </a:p>
          <a:p>
            <a:pPr marL="0" indent="0"/>
            <a:r>
              <a:rPr lang="en-US" sz="2000" b="0" dirty="0"/>
              <a:t>Move to adopt the draft changes depicted by document 11-20-0707r3</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a:t>
            </a:r>
            <a:r>
              <a:rPr lang="en-US" sz="1600" b="0"/>
              <a:t>the May 13</a:t>
            </a:r>
            <a:r>
              <a:rPr lang="en-US" sz="1600" b="0" baseline="30000"/>
              <a:t>th</a:t>
            </a:r>
            <a:r>
              <a:rPr lang="en-US" sz="1600" b="0"/>
              <a:t> (</a:t>
            </a:r>
            <a:r>
              <a:rPr lang="en-US" sz="1600" b="0" dirty="0"/>
              <a:t>Y/N/A</a:t>
            </a:r>
            <a:r>
              <a:rPr lang="en-US" sz="1600" b="0"/>
              <a:t>): 17/0/3</a:t>
            </a:r>
            <a:endParaRPr lang="en-US" sz="1600" b="0" dirty="0"/>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145</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761215612"/>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16E20F-0EC1-4567-827B-6FF1AF8836B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9CFF188-344A-49C7-B5D2-FFF5818B34EE}"/>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EB09FABB-BEAE-4254-B6E2-8207EED38AF4}"/>
              </a:ext>
            </a:extLst>
          </p:cNvPr>
          <p:cNvSpPr>
            <a:spLocks noGrp="1"/>
          </p:cNvSpPr>
          <p:nvPr>
            <p:ph type="sldNum" idx="12"/>
          </p:nvPr>
        </p:nvSpPr>
        <p:spPr/>
        <p:txBody>
          <a:bodyPr/>
          <a:lstStyle/>
          <a:p>
            <a:r>
              <a:rPr lang="en-GB"/>
              <a:t>Slide </a:t>
            </a:r>
            <a:fld id="{440F5867-744E-4AA6-B0ED-4C44D2DFBB7B}" type="slidenum">
              <a:rPr lang="en-GB" smtClean="0"/>
              <a:pPr/>
              <a:t>146</a:t>
            </a:fld>
            <a:endParaRPr lang="en-GB" dirty="0"/>
          </a:p>
        </p:txBody>
      </p:sp>
      <p:sp>
        <p:nvSpPr>
          <p:cNvPr id="5" name="Footer Placeholder 4">
            <a:extLst>
              <a:ext uri="{FF2B5EF4-FFF2-40B4-BE49-F238E27FC236}">
                <a16:creationId xmlns:a16="http://schemas.microsoft.com/office/drawing/2014/main" id="{119FBC5A-8A9C-4AB5-B0FC-96D028943F0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7BD777B9-FCDA-4CC0-91E1-6D7B4CACBD26}"/>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107394941"/>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2/4</a:t>
            </a:r>
          </a:p>
        </p:txBody>
      </p:sp>
      <p:sp>
        <p:nvSpPr>
          <p:cNvPr id="6146"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5. Menu select View, Master, Slide Master, select the top master page (theme slide master).  Place the document designator in the right hand side of the header.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Document designator example "doc.: IEEE 802.11-04/9876r0"      , or </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                                                  "doc.: IEEE 802.11-04/9876r2"</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6. Menu select Insert, Header and Footer (5 data fields):</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Slide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Date &amp;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Notes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Data and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Header = document designator (e.g. “doc.: IEEE 802.11-04/9876r0”)</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Click "Apply to all".</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7. Delete the four template instruction slides.</a:t>
            </a:r>
          </a:p>
        </p:txBody>
      </p:sp>
      <p:sp>
        <p:nvSpPr>
          <p:cNvPr id="6" name="Slide Number Placeholder 5"/>
          <p:cNvSpPr>
            <a:spLocks noGrp="1"/>
          </p:cNvSpPr>
          <p:nvPr>
            <p:ph type="sldNum" idx="12"/>
          </p:nvPr>
        </p:nvSpPr>
        <p:spPr/>
        <p:txBody>
          <a:bodyPr/>
          <a:lstStyle/>
          <a:p>
            <a:r>
              <a:rPr lang="en-GB"/>
              <a:t>Slide </a:t>
            </a:r>
            <a:fld id="{6C8F0547-AFA8-4805-9A22-12721CDE959F}" type="slidenum">
              <a:rPr lang="en-GB"/>
              <a:pPr/>
              <a:t>147</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June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3/4</a:t>
            </a:r>
          </a:p>
        </p:txBody>
      </p:sp>
      <p:sp>
        <p:nvSpPr>
          <p:cNvPr id="7170" name="Rectangle 2"/>
          <p:cNvSpPr>
            <a:spLocks noGrp="1" noChangeArrowheads="1"/>
          </p:cNvSpPr>
          <p:nvPr>
            <p:ph idx="1"/>
          </p:nvPr>
        </p:nvSpPr>
        <p:spPr>
          <a:ln/>
        </p:spPr>
        <p:txBody>
          <a:bodyPr/>
          <a:lstStyle/>
          <a:p>
            <a:pPr marL="341313" indent="-34131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u="sng"/>
              <a:t>PowerPoint Submission Preparation Summary:</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Things to do:	7</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Fields to fill in:	12</a:t>
            </a:r>
          </a:p>
        </p:txBody>
      </p:sp>
      <p:sp>
        <p:nvSpPr>
          <p:cNvPr id="6" name="Slide Number Placeholder 5"/>
          <p:cNvSpPr>
            <a:spLocks noGrp="1"/>
          </p:cNvSpPr>
          <p:nvPr>
            <p:ph type="sldNum" idx="12"/>
          </p:nvPr>
        </p:nvSpPr>
        <p:spPr/>
        <p:txBody>
          <a:bodyPr/>
          <a:lstStyle/>
          <a:p>
            <a:r>
              <a:rPr lang="en-GB"/>
              <a:t>Slide </a:t>
            </a:r>
            <a:fld id="{640FCA93-0460-4BB8-89C2-809FD46B8F3F}" type="slidenum">
              <a:rPr lang="en-GB"/>
              <a:pPr/>
              <a:t>148</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June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802.11 Template Instructions 4/4</a:t>
            </a:r>
            <a:br>
              <a:rPr lang="en-GB" dirty="0"/>
            </a:br>
            <a:r>
              <a:rPr lang="en-GB" dirty="0"/>
              <a:t>Recommendations</a:t>
            </a:r>
          </a:p>
        </p:txBody>
      </p:sp>
      <p:sp>
        <p:nvSpPr>
          <p:cNvPr id="8194"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a) Always create a new presentation using the template, rather than using someone else's presentation.</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b) For quick and easy creation of new 802.11 submissions, place the 802.11 template files in the template folder area on your computer.  Typical locations are:</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c:\Program Files\Microsoft Office\Templates\802.11,        or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c:\Documents and Settings\User Name\Application Data\Microsoft\Templates\802.11</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To create a new submission from within PowerPoint, menu select File, New, then select the appropriate 802.11 template file.</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 </a:t>
            </a:r>
            <a:r>
              <a:rPr lang="en-GB" u="sng" dirty="0"/>
              <a:t>When you update or revise your presentation</a:t>
            </a:r>
            <a:r>
              <a:rPr lang="en-GB" dirty="0"/>
              <a:t>, remember to check all </a:t>
            </a:r>
            <a:r>
              <a:rPr lang="en-GB" u="sng" dirty="0"/>
              <a:t>6 fields</a:t>
            </a:r>
            <a:r>
              <a:rPr lang="en-GB" dirty="0"/>
              <a:t> in steps 5 and 6 for the correct values.</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rev: 2010-03-01</a:t>
            </a:r>
          </a:p>
        </p:txBody>
      </p:sp>
      <p:sp>
        <p:nvSpPr>
          <p:cNvPr id="6" name="Slide Number Placeholder 5"/>
          <p:cNvSpPr>
            <a:spLocks noGrp="1"/>
          </p:cNvSpPr>
          <p:nvPr>
            <p:ph type="sldNum" idx="12"/>
          </p:nvPr>
        </p:nvSpPr>
        <p:spPr/>
        <p:txBody>
          <a:bodyPr/>
          <a:lstStyle/>
          <a:p>
            <a:r>
              <a:rPr lang="en-GB"/>
              <a:t>Slide </a:t>
            </a:r>
            <a:fld id="{376AAD83-5B70-4C1C-AF28-E722C9F0524D}" type="slidenum">
              <a:rPr lang="en-GB"/>
              <a:pPr/>
              <a:t>149</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June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40E08-CCA3-4D3E-AEAE-A7FACF56B421}"/>
              </a:ext>
            </a:extLst>
          </p:cNvPr>
          <p:cNvSpPr>
            <a:spLocks noGrp="1"/>
          </p:cNvSpPr>
          <p:nvPr>
            <p:ph type="title"/>
          </p:nvPr>
        </p:nvSpPr>
        <p:spPr>
          <a:xfrm>
            <a:off x="914401" y="685801"/>
            <a:ext cx="10361084" cy="798983"/>
          </a:xfrm>
        </p:spPr>
        <p:txBody>
          <a:bodyPr/>
          <a:lstStyle/>
          <a:p>
            <a:r>
              <a:rPr lang="en-US" sz="2800" dirty="0"/>
              <a:t>Participants in the IEEE-SA “individual process” shall</a:t>
            </a:r>
            <a:br>
              <a:rPr lang="en-US" sz="2800" dirty="0"/>
            </a:br>
            <a:r>
              <a:rPr lang="en-US" sz="2800" dirty="0"/>
              <a:t>act independently of others, including employers</a:t>
            </a:r>
          </a:p>
        </p:txBody>
      </p:sp>
      <p:sp>
        <p:nvSpPr>
          <p:cNvPr id="3" name="Content Placeholder 2">
            <a:extLst>
              <a:ext uri="{FF2B5EF4-FFF2-40B4-BE49-F238E27FC236}">
                <a16:creationId xmlns:a16="http://schemas.microsoft.com/office/drawing/2014/main" id="{F526F47A-3B9D-4696-A759-6B3DFB860B77}"/>
              </a:ext>
            </a:extLst>
          </p:cNvPr>
          <p:cNvSpPr>
            <a:spLocks noGrp="1"/>
          </p:cNvSpPr>
          <p:nvPr>
            <p:ph idx="1"/>
          </p:nvPr>
        </p:nvSpPr>
        <p:spPr>
          <a:xfrm>
            <a:off x="914401" y="1700809"/>
            <a:ext cx="10361084" cy="4393606"/>
          </a:xfrm>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pPr>
              <a:buFont typeface="Arial" panose="020B0604020202020204" pitchFamily="34" charset="0"/>
              <a:buChar char="•"/>
            </a:pPr>
            <a:r>
              <a:rPr lang="en-US" sz="2000" dirty="0"/>
              <a:t>This means participants:</a:t>
            </a:r>
          </a:p>
          <a:p>
            <a:pPr lvl="1">
              <a:buFont typeface="Arial" panose="020B0604020202020204" pitchFamily="34" charset="0"/>
              <a:buChar char="•"/>
            </a:pPr>
            <a:r>
              <a:rPr lang="en-US" sz="1800" b="1" dirty="0">
                <a:solidFill>
                  <a:srgbClr val="00B050"/>
                </a:solidFill>
              </a:rPr>
              <a:t>Shall act &amp; vote </a:t>
            </a:r>
            <a:r>
              <a:rPr lang="en-US" sz="1800" dirty="0"/>
              <a:t>based on their personal &amp; independent opinions derived from their expertise, knowledge, and qualifications</a:t>
            </a:r>
          </a:p>
          <a:p>
            <a:pPr lvl="1">
              <a:buFont typeface="Arial" panose="020B0604020202020204" pitchFamily="34" charset="0"/>
              <a:buChar char="•"/>
            </a:pPr>
            <a:r>
              <a:rPr lang="en-US" sz="1800" b="1" dirty="0">
                <a:solidFill>
                  <a:srgbClr val="FF0000"/>
                </a:solidFill>
              </a:rPr>
              <a:t>Shall not act or vote </a:t>
            </a:r>
            <a:r>
              <a:rPr lang="en-US" sz="180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800" b="1"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2000" dirty="0"/>
              <a:t>By participating in standards activities using the “</a:t>
            </a:r>
            <a:r>
              <a:rPr lang="en-US" sz="2000" i="1" dirty="0"/>
              <a:t>individual process</a:t>
            </a:r>
            <a:r>
              <a:rPr lang="en-US" sz="2000" dirty="0"/>
              <a:t>”, you are deemed to accept these requirements; if you are unable to satisfy these requirements then you shall immediately cease any participation</a:t>
            </a:r>
          </a:p>
          <a:p>
            <a:endParaRPr lang="en-US" dirty="0"/>
          </a:p>
        </p:txBody>
      </p:sp>
      <p:sp>
        <p:nvSpPr>
          <p:cNvPr id="4" name="Slide Number Placeholder 3">
            <a:extLst>
              <a:ext uri="{FF2B5EF4-FFF2-40B4-BE49-F238E27FC236}">
                <a16:creationId xmlns:a16="http://schemas.microsoft.com/office/drawing/2014/main" id="{59D86CC0-33BF-4C00-A7A4-C5103662E342}"/>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96261505-27DD-41D0-8E2B-B9D15FA0F588}"/>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FE19497-391C-4125-BC18-B393DE4B555B}"/>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391688069"/>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9218" name="Rectangle 2"/>
          <p:cNvSpPr>
            <a:spLocks noGrp="1" noChangeArrowheads="1"/>
          </p:cNvSpPr>
          <p:nvPr>
            <p:ph idx="1"/>
          </p:nvPr>
        </p:nvSpPr>
        <p:spPr>
          <a:ln/>
        </p:spPr>
        <p:txBody>
          <a:bodyPr/>
          <a:lstStyle/>
          <a:p>
            <a:pPr>
              <a:buFont typeface="Times New Roman" pitchFamily="16" charset="0"/>
              <a:buChar char="•"/>
            </a:pPr>
            <a:r>
              <a:rPr lang="en-GB"/>
              <a:t>[begin placing presentation body text here]</a:t>
            </a:r>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150</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June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151</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June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2" name="Content Placeholder 1"/>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152</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June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2A7BD1-9BED-4378-8F03-6216A076641D}"/>
              </a:ext>
            </a:extLst>
          </p:cNvPr>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a:extLst>
              <a:ext uri="{FF2B5EF4-FFF2-40B4-BE49-F238E27FC236}">
                <a16:creationId xmlns:a16="http://schemas.microsoft.com/office/drawing/2014/main" id="{895D588B-82FF-4BB6-9D77-8D907E5547A7}"/>
              </a:ext>
            </a:extLst>
          </p:cNvPr>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800" dirty="0"/>
              <a:t>This means no participant may exercise “</a:t>
            </a:r>
            <a:r>
              <a:rPr lang="en-US" sz="1800" i="1" dirty="0"/>
              <a:t>authority, leadership, or influence by reason of superior leverage, strength, or representation to the exclusion of fair and equitable consideration of other viewpoints</a:t>
            </a:r>
            <a:r>
              <a:rPr lang="en-US" sz="1800" dirty="0"/>
              <a:t>” or “</a:t>
            </a:r>
            <a:r>
              <a:rPr lang="en-US" sz="1800" i="1" dirty="0"/>
              <a:t>to hinder the progress of the standards development activity</a:t>
            </a:r>
            <a:r>
              <a:rPr lang="en-US" sz="180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a:p>
            <a:endParaRPr lang="en-US" dirty="0"/>
          </a:p>
        </p:txBody>
      </p:sp>
      <p:sp>
        <p:nvSpPr>
          <p:cNvPr id="4" name="Slide Number Placeholder 3">
            <a:extLst>
              <a:ext uri="{FF2B5EF4-FFF2-40B4-BE49-F238E27FC236}">
                <a16:creationId xmlns:a16="http://schemas.microsoft.com/office/drawing/2014/main" id="{2D1327A7-BCDD-471B-880B-68C5DC7672EC}"/>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28F3C2B7-DAF1-4549-9719-366CD8CE2C6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E9DF7CC4-8212-49D5-BF5F-10757093C41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9589008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7D9D7-C959-48E2-8347-87FB53507919}"/>
              </a:ext>
            </a:extLst>
          </p:cNvPr>
          <p:cNvSpPr>
            <a:spLocks noGrp="1"/>
          </p:cNvSpPr>
          <p:nvPr>
            <p:ph type="title"/>
          </p:nvPr>
        </p:nvSpPr>
        <p:spPr/>
        <p:txBody>
          <a:bodyPr/>
          <a:lstStyle/>
          <a:p>
            <a:r>
              <a:rPr lang="en-US" dirty="0"/>
              <a:t>IEEE SA Policy Documents</a:t>
            </a:r>
          </a:p>
        </p:txBody>
      </p:sp>
      <p:sp>
        <p:nvSpPr>
          <p:cNvPr id="3" name="Content Placeholder 2">
            <a:extLst>
              <a:ext uri="{FF2B5EF4-FFF2-40B4-BE49-F238E27FC236}">
                <a16:creationId xmlns:a16="http://schemas.microsoft.com/office/drawing/2014/main" id="{E82EEE88-48DE-4859-8699-DF7E4EC8F6ED}"/>
              </a:ext>
            </a:extLst>
          </p:cNvPr>
          <p:cNvSpPr>
            <a:spLocks noGrp="1"/>
          </p:cNvSpPr>
          <p:nvPr>
            <p:ph idx="1"/>
          </p:nvPr>
        </p:nvSpPr>
        <p:spPr>
          <a:xfrm>
            <a:off x="914401" y="1751013"/>
            <a:ext cx="10361084" cy="4343401"/>
          </a:xfrm>
        </p:spPr>
        <p:txBody>
          <a:bodyPr/>
          <a:lstStyle/>
          <a:p>
            <a:r>
              <a:rPr lang="en-US" dirty="0"/>
              <a:t>IEEE Code of Ethics</a:t>
            </a:r>
          </a:p>
          <a:p>
            <a:pPr lvl="1"/>
            <a:r>
              <a:rPr lang="en-US" dirty="0">
                <a:hlinkClick r:id="rId2"/>
              </a:rPr>
              <a:t>http://www.ieee.org/about/corporate/governance/p7-8.html</a:t>
            </a:r>
            <a:r>
              <a:rPr lang="en-US" dirty="0"/>
              <a:t> </a:t>
            </a:r>
          </a:p>
          <a:p>
            <a:r>
              <a:rPr lang="en-US" dirty="0"/>
              <a:t>IEEE Standards Association (IEEE-SA) Affiliation FAQ</a:t>
            </a:r>
          </a:p>
          <a:p>
            <a:pPr lvl="1"/>
            <a:r>
              <a:rPr lang="en-US" dirty="0">
                <a:hlinkClick r:id="rId3"/>
              </a:rPr>
              <a:t>http://standards.ieee.org/faqs/affiliation.html</a:t>
            </a:r>
            <a:r>
              <a:rPr lang="en-US" dirty="0"/>
              <a:t> </a:t>
            </a:r>
          </a:p>
          <a:p>
            <a:r>
              <a:rPr lang="en-US" dirty="0"/>
              <a:t>Antitrust and Competition Policy</a:t>
            </a:r>
          </a:p>
          <a:p>
            <a:pPr lvl="1"/>
            <a:r>
              <a:rPr lang="en-US" dirty="0">
                <a:hlinkClick r:id="rId4"/>
              </a:rPr>
              <a:t>http://standards.ieee.org/resources/antitrust-guidelines.pdf</a:t>
            </a:r>
            <a:r>
              <a:rPr lang="en-US" dirty="0"/>
              <a:t>  </a:t>
            </a:r>
            <a:endParaRPr lang="en-US" dirty="0">
              <a:hlinkClick r:id="rId5"/>
            </a:endParaRPr>
          </a:p>
          <a:p>
            <a:r>
              <a:rPr lang="en-US" dirty="0"/>
              <a:t>Letter of Assurance Form</a:t>
            </a:r>
          </a:p>
          <a:p>
            <a:pPr lvl="1"/>
            <a:r>
              <a:rPr lang="en-US" dirty="0">
                <a:hlinkClick r:id="rId6"/>
              </a:rPr>
              <a:t>http://standards.ieee.org/develop/policies/bylaws/sect6-7.html#loa</a:t>
            </a:r>
            <a:r>
              <a:rPr lang="en-US" dirty="0"/>
              <a:t> </a:t>
            </a:r>
          </a:p>
          <a:p>
            <a:pPr lvl="1"/>
            <a:r>
              <a:rPr lang="en-US" dirty="0">
                <a:hlinkClick r:id="rId5"/>
              </a:rPr>
              <a:t>https://development.standards.ieee.org/myproject/Public//mytools/mob/loa.pdf</a:t>
            </a:r>
          </a:p>
          <a:p>
            <a:r>
              <a:rPr lang="en-US" dirty="0"/>
              <a:t>IEEE-SA Patent Committee FAQ &amp; Patent slides</a:t>
            </a:r>
          </a:p>
          <a:p>
            <a:pPr lvl="1"/>
            <a:r>
              <a:rPr lang="en-US" dirty="0">
                <a:hlinkClick r:id="rId7"/>
              </a:rPr>
              <a:t>http://standards.ieee.org/board/pat/faq.pdf</a:t>
            </a:r>
            <a:r>
              <a:rPr lang="en-US" dirty="0"/>
              <a:t> and </a:t>
            </a:r>
            <a:r>
              <a:rPr lang="en-US" dirty="0">
                <a:hlinkClick r:id="rId5"/>
              </a:rPr>
              <a:t>http://standards.ieee.org/board/pat/pat-slideset.ppt</a:t>
            </a:r>
            <a:r>
              <a:rPr lang="en-US" dirty="0"/>
              <a:t> </a:t>
            </a:r>
          </a:p>
          <a:p>
            <a:pPr>
              <a:buNone/>
            </a:pPr>
            <a:endParaRPr lang="en-GB" sz="1200" dirty="0"/>
          </a:p>
          <a:p>
            <a:endParaRPr lang="en-US" dirty="0"/>
          </a:p>
        </p:txBody>
      </p:sp>
      <p:sp>
        <p:nvSpPr>
          <p:cNvPr id="4" name="Slide Number Placeholder 3">
            <a:extLst>
              <a:ext uri="{FF2B5EF4-FFF2-40B4-BE49-F238E27FC236}">
                <a16:creationId xmlns:a16="http://schemas.microsoft.com/office/drawing/2014/main" id="{860BF99C-1593-4E31-B040-51A5B30284AC}"/>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BBAD4E8E-71BA-45BE-9C0D-60E8520D27E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33E165B6-163C-4F2F-A330-74EE3956B570}"/>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1935525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SA Rules Documents</a:t>
            </a:r>
          </a:p>
        </p:txBody>
      </p:sp>
      <p:sp>
        <p:nvSpPr>
          <p:cNvPr id="3" name="Content Placeholder 2"/>
          <p:cNvSpPr>
            <a:spLocks noGrp="1"/>
          </p:cNvSpPr>
          <p:nvPr>
            <p:ph idx="1"/>
          </p:nvPr>
        </p:nvSpPr>
        <p:spPr>
          <a:xfrm>
            <a:off x="914400" y="1830391"/>
            <a:ext cx="10798223" cy="4264024"/>
          </a:xfrm>
        </p:spPr>
        <p:txBody>
          <a:bodyPr/>
          <a:lstStyle/>
          <a:p>
            <a:pPr lvl="0" defTabSz="914400" eaLnBrk="0" hangingPunct="0">
              <a:spcBef>
                <a:spcPct val="20000"/>
              </a:spcBef>
              <a:buClrTx/>
              <a:buSzTx/>
              <a:buFontTx/>
              <a:buChar char="•"/>
              <a:defRPr/>
            </a:pPr>
            <a:endParaRPr lang="en-US" dirty="0"/>
          </a:p>
          <a:p>
            <a:pPr lvl="0" defTabSz="914400" eaLnBrk="0" hangingPunct="0">
              <a:spcBef>
                <a:spcPct val="20000"/>
              </a:spcBef>
              <a:buClrTx/>
              <a:buSzTx/>
              <a:buFontTx/>
              <a:buChar char="•"/>
              <a:defRPr/>
            </a:pPr>
            <a:r>
              <a:rPr lang="en-US" dirty="0"/>
              <a:t>The current version of the IEEE-SA Standards Board Bylaws is available at: </a:t>
            </a:r>
          </a:p>
          <a:p>
            <a:pPr lvl="1" defTabSz="914400" eaLnBrk="0" hangingPunct="0">
              <a:spcBef>
                <a:spcPct val="20000"/>
              </a:spcBef>
              <a:buClrTx/>
              <a:buSzTx/>
              <a:defRPr/>
            </a:pPr>
            <a:r>
              <a:rPr lang="en-US" sz="2400" dirty="0">
                <a:hlinkClick r:id="rId3"/>
              </a:rPr>
              <a:t>http://standards.ieee.org/develop/policies/bylaws/index.html</a:t>
            </a:r>
            <a:r>
              <a:rPr lang="en-US" sz="2400" dirty="0"/>
              <a:t> (HTML version) </a:t>
            </a:r>
          </a:p>
          <a:p>
            <a:pPr lvl="1" defTabSz="914400" eaLnBrk="0" hangingPunct="0">
              <a:spcBef>
                <a:spcPct val="20000"/>
              </a:spcBef>
              <a:buClrTx/>
              <a:buSzTx/>
              <a:defRPr/>
            </a:pPr>
            <a:r>
              <a:rPr lang="en-US" sz="2400" dirty="0">
                <a:hlinkClick r:id="rId4"/>
              </a:rPr>
              <a:t>http://standards.ieee.org/develop/policies/bylaws/sb_bylaws.pdf</a:t>
            </a:r>
            <a:r>
              <a:rPr lang="en-US" sz="2400" dirty="0"/>
              <a:t> (PDF version)</a:t>
            </a:r>
            <a:r>
              <a:rPr lang="en-US" sz="1800" dirty="0"/>
              <a:t> </a:t>
            </a:r>
          </a:p>
          <a:p>
            <a:pPr lvl="0" defTabSz="914400" eaLnBrk="0" hangingPunct="0">
              <a:spcBef>
                <a:spcPct val="20000"/>
              </a:spcBef>
              <a:buClrTx/>
              <a:buSzTx/>
              <a:defRPr/>
            </a:pPr>
            <a:br>
              <a:rPr lang="en-US" sz="1600" dirty="0"/>
            </a:br>
            <a:endParaRPr lang="en-US" sz="1600" dirty="0"/>
          </a:p>
          <a:p>
            <a:pPr lvl="0" defTabSz="914400" eaLnBrk="0" hangingPunct="0">
              <a:spcBef>
                <a:spcPct val="20000"/>
              </a:spcBef>
              <a:buClrTx/>
              <a:buSzTx/>
              <a:buFontTx/>
              <a:buChar char="•"/>
              <a:defRPr/>
            </a:pPr>
            <a:r>
              <a:rPr lang="en-US" dirty="0"/>
              <a:t>The current version of the IEEE-SA Standards Board Operations Manual is available at: </a:t>
            </a:r>
          </a:p>
          <a:p>
            <a:pPr lvl="1" defTabSz="914400" eaLnBrk="0" hangingPunct="0">
              <a:spcBef>
                <a:spcPct val="20000"/>
              </a:spcBef>
              <a:buClrTx/>
              <a:buSzTx/>
              <a:defRPr/>
            </a:pPr>
            <a:r>
              <a:rPr lang="en-US" sz="2400" dirty="0">
                <a:hlinkClick r:id="rId5"/>
              </a:rPr>
              <a:t>http://standards.ieee.org/develop/policies/opman/index.html</a:t>
            </a:r>
            <a:r>
              <a:rPr lang="en-US" sz="2400" dirty="0"/>
              <a:t> (HTML version) </a:t>
            </a:r>
          </a:p>
          <a:p>
            <a:pPr lvl="1" defTabSz="914400" eaLnBrk="0" hangingPunct="0">
              <a:spcBef>
                <a:spcPct val="20000"/>
              </a:spcBef>
              <a:buClrTx/>
              <a:buSzTx/>
              <a:defRPr/>
            </a:pPr>
            <a:r>
              <a:rPr lang="en-US" sz="2400" dirty="0">
                <a:hlinkClick r:id="rId6"/>
              </a:rPr>
              <a:t>http://standards.ieee.org/develop/policies/opman/sb_om.pdf</a:t>
            </a:r>
            <a:r>
              <a:rPr lang="en-US" sz="2400" dirty="0"/>
              <a:t> (PDF version) </a:t>
            </a:r>
          </a:p>
          <a:p>
            <a:pPr lvl="0" defTabSz="914400" eaLnBrk="0" hangingPunct="0">
              <a:spcBef>
                <a:spcPct val="20000"/>
              </a:spcBef>
              <a:buClrTx/>
              <a:buSzTx/>
              <a:defRPr/>
            </a:pPr>
            <a:endParaRPr lang="en-GB" sz="1200"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6646741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9EAFFD-A63C-4806-B36A-FDB3DA79B804}"/>
              </a:ext>
            </a:extLst>
          </p:cNvPr>
          <p:cNvSpPr>
            <a:spLocks noGrp="1"/>
          </p:cNvSpPr>
          <p:nvPr>
            <p:ph type="title"/>
          </p:nvPr>
        </p:nvSpPr>
        <p:spPr/>
        <p:txBody>
          <a:bodyPr/>
          <a:lstStyle/>
          <a:p>
            <a:r>
              <a:rPr lang="en-US" dirty="0"/>
              <a:t>IEEE 802 Ground Rules</a:t>
            </a:r>
          </a:p>
        </p:txBody>
      </p:sp>
      <p:sp>
        <p:nvSpPr>
          <p:cNvPr id="3" name="Content Placeholder 2">
            <a:extLst>
              <a:ext uri="{FF2B5EF4-FFF2-40B4-BE49-F238E27FC236}">
                <a16:creationId xmlns:a16="http://schemas.microsoft.com/office/drawing/2014/main" id="{AA2E66CF-1199-4401-85E7-EC54CBC31898}"/>
              </a:ext>
            </a:extLst>
          </p:cNvPr>
          <p:cNvSpPr>
            <a:spLocks noGrp="1"/>
          </p:cNvSpPr>
          <p:nvPr>
            <p:ph idx="1"/>
          </p:nvPr>
        </p:nvSpPr>
        <p:spPr/>
        <p:txBody>
          <a:bodyPr/>
          <a:lstStyle/>
          <a:p>
            <a:pPr indent="-457200">
              <a:buFont typeface="Arial" panose="020B0604020202020204" pitchFamily="34" charset="0"/>
              <a:buChar char="•"/>
            </a:pPr>
            <a:r>
              <a:rPr lang="en-US" dirty="0">
                <a:cs typeface="DejaVu Sans" pitchFamily="34" charset="0"/>
              </a:rPr>
              <a:t>Respect … give it, get it</a:t>
            </a:r>
          </a:p>
          <a:p>
            <a:pPr indent="-457200">
              <a:buFont typeface="Arial" panose="020B0604020202020204" pitchFamily="34" charset="0"/>
              <a:buChar char="•"/>
            </a:pPr>
            <a:r>
              <a:rPr lang="en-US" dirty="0">
                <a:cs typeface="DejaVu Sans" pitchFamily="34" charset="0"/>
              </a:rPr>
              <a:t>NO product pitches</a:t>
            </a:r>
          </a:p>
          <a:p>
            <a:pPr indent="-457200">
              <a:buFont typeface="Arial" panose="020B0604020202020204" pitchFamily="34" charset="0"/>
              <a:buChar char="•"/>
            </a:pPr>
            <a:r>
              <a:rPr lang="en-US" dirty="0">
                <a:cs typeface="DejaVu Sans" pitchFamily="34" charset="0"/>
              </a:rPr>
              <a:t>NO corporate pitches</a:t>
            </a:r>
          </a:p>
          <a:p>
            <a:pPr indent="-457200">
              <a:buFont typeface="Arial" panose="020B0604020202020204" pitchFamily="34" charset="0"/>
              <a:buChar char="•"/>
            </a:pPr>
            <a:r>
              <a:rPr lang="en-US" dirty="0">
                <a:cs typeface="DejaVu Sans" pitchFamily="34" charset="0"/>
              </a:rPr>
              <a:t>NO prices</a:t>
            </a:r>
          </a:p>
          <a:p>
            <a:pPr indent="-457200">
              <a:buFont typeface="Arial" panose="020B0604020202020204" pitchFamily="34" charset="0"/>
              <a:buChar char="•"/>
            </a:pPr>
            <a:r>
              <a:rPr lang="en-US" dirty="0">
                <a:cs typeface="DejaVu Sans" pitchFamily="34" charset="0"/>
              </a:rPr>
              <a:t>NO restrictive notices – (no confidentially notices in email)</a:t>
            </a:r>
          </a:p>
          <a:p>
            <a:pPr indent="-457200">
              <a:buFont typeface="Arial" panose="020B0604020202020204" pitchFamily="34" charset="0"/>
              <a:buChar char="•"/>
            </a:pPr>
            <a:r>
              <a:rPr lang="en-US" dirty="0">
                <a:cs typeface="DejaVu Sans" pitchFamily="34" charset="0"/>
              </a:rPr>
              <a:t>Presentations must be openly available</a:t>
            </a:r>
          </a:p>
          <a:p>
            <a:endParaRPr lang="en-US" dirty="0"/>
          </a:p>
        </p:txBody>
      </p:sp>
      <p:sp>
        <p:nvSpPr>
          <p:cNvPr id="4" name="Slide Number Placeholder 3">
            <a:extLst>
              <a:ext uri="{FF2B5EF4-FFF2-40B4-BE49-F238E27FC236}">
                <a16:creationId xmlns:a16="http://schemas.microsoft.com/office/drawing/2014/main" id="{2F38F93E-E7B4-4037-B49B-013B2239B90B}"/>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2DC6924C-5B2A-4369-BAF1-60422B9B5FC6}"/>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F34D0F77-3728-49EB-902A-704204CA4083}"/>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9657353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1" y="2708920"/>
            <a:ext cx="10361084" cy="3385494"/>
          </a:xfrm>
        </p:spPr>
        <p:txBody>
          <a:bodyPr/>
          <a:lstStyle/>
          <a:p>
            <a:pPr algn="ctr">
              <a:lnSpc>
                <a:spcPct val="90000"/>
              </a:lnSpc>
              <a:buFontTx/>
              <a:buNone/>
            </a:pPr>
            <a:r>
              <a:rPr lang="en-US" altLang="en-US" sz="4400" dirty="0" err="1">
                <a:cs typeface="Times New Roman" panose="02020603050405020304" pitchFamily="18" charset="0"/>
              </a:rPr>
              <a:t>Telecon</a:t>
            </a:r>
            <a:r>
              <a:rPr lang="en-US" altLang="en-US" sz="4400" dirty="0">
                <a:cs typeface="Times New Roman" panose="02020603050405020304" pitchFamily="18" charset="0"/>
              </a:rPr>
              <a:t> Agenda </a:t>
            </a:r>
          </a:p>
          <a:p>
            <a:pPr algn="ctr">
              <a:lnSpc>
                <a:spcPct val="90000"/>
              </a:lnSpc>
              <a:buFontTx/>
              <a:buNone/>
            </a:pPr>
            <a:endParaRPr lang="en-US" altLang="en-US" dirty="0">
              <a:cs typeface="Times New Roman" panose="02020603050405020304" pitchFamily="18" charset="0"/>
            </a:endParaRPr>
          </a:p>
          <a:p>
            <a:pPr marL="1524000">
              <a:lnSpc>
                <a:spcPct val="90000"/>
              </a:lnSpc>
              <a:buFontTx/>
              <a:buNone/>
            </a:pPr>
            <a:r>
              <a:rPr lang="en-US" altLang="en-US" dirty="0">
                <a:cs typeface="Times New Roman" panose="02020603050405020304" pitchFamily="18" charset="0"/>
              </a:rPr>
              <a:t>Chair: </a:t>
            </a:r>
            <a:r>
              <a:rPr lang="en-US" altLang="en-US" b="0" dirty="0">
                <a:cs typeface="Times New Roman" panose="02020603050405020304" pitchFamily="18" charset="0"/>
              </a:rPr>
              <a:t>Jonathan Segev </a:t>
            </a:r>
            <a:r>
              <a:rPr lang="en-US" altLang="en-US" sz="1800" b="0" dirty="0">
                <a:cs typeface="Times New Roman" panose="02020603050405020304" pitchFamily="18" charset="0"/>
              </a:rPr>
              <a:t>(Intel Corporation)</a:t>
            </a:r>
          </a:p>
          <a:p>
            <a:pPr marL="1524000">
              <a:lnSpc>
                <a:spcPct val="90000"/>
              </a:lnSpc>
            </a:pPr>
            <a:r>
              <a:rPr lang="en-US" altLang="en-US" dirty="0">
                <a:cs typeface="Times New Roman" panose="02020603050405020304" pitchFamily="18" charset="0"/>
              </a:rPr>
              <a:t>Vice Chair: </a:t>
            </a:r>
            <a:r>
              <a:rPr lang="en-US" altLang="en-US" b="0" dirty="0">
                <a:cs typeface="Times New Roman" panose="02020603050405020304" pitchFamily="18" charset="0"/>
              </a:rPr>
              <a:t>Assaf Kasher </a:t>
            </a:r>
            <a:r>
              <a:rPr lang="en-US" altLang="en-US" sz="1800" b="0" dirty="0">
                <a:cs typeface="Times New Roman" panose="02020603050405020304" pitchFamily="18" charset="0"/>
              </a:rPr>
              <a:t>(Qualcomm)</a:t>
            </a:r>
          </a:p>
          <a:p>
            <a:pPr marL="1524000">
              <a:lnSpc>
                <a:spcPct val="90000"/>
              </a:lnSpc>
              <a:buFontTx/>
              <a:buNone/>
            </a:pPr>
            <a:r>
              <a:rPr lang="en-US" altLang="en-US" dirty="0">
                <a:cs typeface="Times New Roman" panose="02020603050405020304" pitchFamily="18" charset="0"/>
              </a:rPr>
              <a:t>Technical Editor: </a:t>
            </a:r>
            <a:r>
              <a:rPr lang="en-US" altLang="en-US" b="0" dirty="0">
                <a:cs typeface="Times New Roman" panose="02020603050405020304" pitchFamily="18" charset="0"/>
              </a:rPr>
              <a:t>Chao Chun Wang </a:t>
            </a:r>
            <a:r>
              <a:rPr lang="en-US" altLang="en-US" sz="1800" b="0" dirty="0">
                <a:cs typeface="Times New Roman" panose="02020603050405020304" pitchFamily="18" charset="0"/>
              </a:rPr>
              <a:t>(</a:t>
            </a:r>
            <a:r>
              <a:rPr lang="en-US" altLang="en-US" sz="1800" b="0" dirty="0" err="1">
                <a:cs typeface="Times New Roman" panose="02020603050405020304" pitchFamily="18" charset="0"/>
              </a:rPr>
              <a:t>MediaTek</a:t>
            </a:r>
            <a:r>
              <a:rPr lang="en-US" altLang="en-US" sz="1800" b="0" dirty="0">
                <a:cs typeface="Times New Roman" panose="02020603050405020304" pitchFamily="18" charset="0"/>
              </a:rPr>
              <a:t>), </a:t>
            </a:r>
            <a:r>
              <a:rPr lang="en-US" altLang="en-US" b="0" dirty="0">
                <a:cs typeface="Times New Roman" panose="02020603050405020304" pitchFamily="18" charset="0"/>
              </a:rPr>
              <a:t>Roy Want </a:t>
            </a:r>
            <a:r>
              <a:rPr lang="en-US" altLang="en-US" sz="1800" b="0" dirty="0">
                <a:cs typeface="Times New Roman" panose="02020603050405020304" pitchFamily="18" charset="0"/>
              </a:rPr>
              <a:t>(Google)</a:t>
            </a:r>
          </a:p>
          <a:p>
            <a:pPr marL="1524000">
              <a:lnSpc>
                <a:spcPct val="90000"/>
              </a:lnSpc>
              <a:buFontTx/>
              <a:buNone/>
            </a:pPr>
            <a:r>
              <a:rPr lang="en-US" altLang="en-US" dirty="0">
                <a:cs typeface="Times New Roman" panose="02020603050405020304" pitchFamily="18" charset="0"/>
              </a:rPr>
              <a:t>Secretary (acting)</a:t>
            </a:r>
            <a:r>
              <a:rPr lang="en-US" altLang="en-US" b="0" dirty="0">
                <a:cs typeface="Times New Roman" panose="02020603050405020304" pitchFamily="18" charset="0"/>
              </a:rPr>
              <a:t>: Assaf Kasher </a:t>
            </a:r>
            <a:r>
              <a:rPr lang="en-US" altLang="en-US" sz="1800" b="0" dirty="0">
                <a:cs typeface="Times New Roman" panose="02020603050405020304" pitchFamily="18" charset="0"/>
              </a:rPr>
              <a:t>(Qualcomm)</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
        <p:nvSpPr>
          <p:cNvPr id="7" name="Title 1"/>
          <p:cNvSpPr>
            <a:spLocks noGrp="1"/>
          </p:cNvSpPr>
          <p:nvPr>
            <p:ph type="title"/>
          </p:nvPr>
        </p:nvSpPr>
        <p:spPr>
          <a:xfrm>
            <a:off x="914401" y="685801"/>
            <a:ext cx="10361084" cy="1663079"/>
          </a:xfrm>
        </p:spPr>
        <p:txBody>
          <a:bodyPr/>
          <a:lstStyle/>
          <a:p>
            <a:r>
              <a:rPr lang="en-US" altLang="en-US" sz="4000" dirty="0">
                <a:solidFill>
                  <a:srgbClr val="0000FF"/>
                </a:solidFill>
                <a:cs typeface="Times New Roman" panose="02020603050405020304" pitchFamily="18" charset="0"/>
              </a:rPr>
              <a:t>IEEE 802.11</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Task Group AZ</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Next Generation Positioning </a:t>
            </a:r>
            <a:endParaRPr lang="en-US" sz="4000" dirty="0"/>
          </a:p>
        </p:txBody>
      </p:sp>
    </p:spTree>
    <p:extLst>
      <p:ext uri="{BB962C8B-B14F-4D97-AF65-F5344CB8AC3E}">
        <p14:creationId xmlns:p14="http://schemas.microsoft.com/office/powerpoint/2010/main" val="15585008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AE60AC-FC90-43B0-A5DF-6AE8F7E48DA7}"/>
              </a:ext>
            </a:extLst>
          </p:cNvPr>
          <p:cNvSpPr>
            <a:spLocks noGrp="1"/>
          </p:cNvSpPr>
          <p:nvPr>
            <p:ph type="title"/>
          </p:nvPr>
        </p:nvSpPr>
        <p:spPr>
          <a:xfrm>
            <a:off x="914401" y="685801"/>
            <a:ext cx="10361084" cy="763591"/>
          </a:xfrm>
        </p:spPr>
        <p:txBody>
          <a:bodyPr/>
          <a:lstStyle/>
          <a:p>
            <a:r>
              <a:rPr lang="en-US" dirty="0"/>
              <a:t>IEEE 802 Rules Documents </a:t>
            </a:r>
          </a:p>
        </p:txBody>
      </p:sp>
      <p:sp>
        <p:nvSpPr>
          <p:cNvPr id="3" name="Content Placeholder 2">
            <a:extLst>
              <a:ext uri="{FF2B5EF4-FFF2-40B4-BE49-F238E27FC236}">
                <a16:creationId xmlns:a16="http://schemas.microsoft.com/office/drawing/2014/main" id="{53129AE0-154C-44C2-BB01-C9AED5640D70}"/>
              </a:ext>
            </a:extLst>
          </p:cNvPr>
          <p:cNvSpPr>
            <a:spLocks noGrp="1"/>
          </p:cNvSpPr>
          <p:nvPr>
            <p:ph idx="1"/>
          </p:nvPr>
        </p:nvSpPr>
        <p:spPr>
          <a:xfrm>
            <a:off x="914401" y="1340768"/>
            <a:ext cx="10361084" cy="4768080"/>
          </a:xfrm>
        </p:spPr>
        <p:txBody>
          <a:bodyPr/>
          <a:lstStyle/>
          <a:p>
            <a:r>
              <a:rPr lang="en-US" sz="2000" dirty="0"/>
              <a:t>IEEE 802 Policies &amp; Procedures (Approved June 2014)</a:t>
            </a:r>
          </a:p>
          <a:p>
            <a:pPr lvl="1"/>
            <a:r>
              <a:rPr lang="en-US" sz="1800" dirty="0">
                <a:hlinkClick r:id="rId2"/>
              </a:rPr>
              <a:t>http://standards.ieee.org/board/aud/LMSC.pdf</a:t>
            </a:r>
            <a:endParaRPr lang="en-US" sz="1800" dirty="0"/>
          </a:p>
          <a:p>
            <a:r>
              <a:rPr lang="en-US" sz="2000" dirty="0"/>
              <a:t>IEEE 802 Operations Manual (Approved 13 July 2018)</a:t>
            </a:r>
          </a:p>
          <a:p>
            <a:pPr lvl="1">
              <a:lnSpc>
                <a:spcPct val="80000"/>
              </a:lnSpc>
              <a:defRPr/>
            </a:pPr>
            <a:r>
              <a:rPr lang="en-US" altLang="en-US" sz="1800" dirty="0">
                <a:hlinkClick r:id="rId3"/>
              </a:rPr>
              <a:t>https://mentor.ieee.org/802-ec/dcn/17/ec-17-0090-22-0PNP-ieee-802-lmsc-operations-manual.pdf</a:t>
            </a:r>
            <a:r>
              <a:rPr lang="en-US" altLang="en-US" sz="1800" dirty="0"/>
              <a:t> </a:t>
            </a:r>
          </a:p>
          <a:p>
            <a:pPr>
              <a:lnSpc>
                <a:spcPct val="80000"/>
              </a:lnSpc>
              <a:defRPr/>
            </a:pPr>
            <a:r>
              <a:rPr lang="en-US" sz="2000" dirty="0"/>
              <a:t>IEEE 802 Working Group Policies &amp; Procedures (29 July 2016)</a:t>
            </a:r>
            <a:r>
              <a:rPr lang="en-US" altLang="en-US" sz="2000" dirty="0"/>
              <a:t> </a:t>
            </a:r>
          </a:p>
          <a:p>
            <a:pPr lvl="1"/>
            <a:r>
              <a:rPr lang="en-US" altLang="en-US" sz="1800" dirty="0">
                <a:hlinkClick r:id="rId4"/>
              </a:rPr>
              <a:t>http://www.ieee802.org/PNP/approved/IEEE_802_WG_PandP_v19.pdf</a:t>
            </a:r>
            <a:r>
              <a:rPr lang="en-US" altLang="en-US" sz="1800" dirty="0"/>
              <a:t> </a:t>
            </a:r>
          </a:p>
          <a:p>
            <a:r>
              <a:rPr lang="en-US" sz="2000" dirty="0"/>
              <a:t>IEEE 802 LMSC Chair's Guidelines (Approved 13 July 2018)</a:t>
            </a:r>
            <a:endParaRPr lang="en-US" sz="2000" dirty="0">
              <a:hlinkClick r:id="rId5"/>
            </a:endParaRPr>
          </a:p>
          <a:p>
            <a:pPr lvl="1"/>
            <a:r>
              <a:rPr lang="en-US" sz="1800" dirty="0">
                <a:hlinkClick r:id="rId6"/>
              </a:rPr>
              <a:t>https://mentor.ieee.org/802-ec/dcn/17/ec-17-0120-27-0PNP-ieee-802-lmsc-chairs-guidelines.pdf</a:t>
            </a:r>
            <a:r>
              <a:rPr lang="en-US" sz="1800" dirty="0"/>
              <a:t> </a:t>
            </a:r>
          </a:p>
          <a:p>
            <a:r>
              <a:rPr lang="en-US" sz="2000" dirty="0"/>
              <a:t>Participation in IEEE 802 Meetings</a:t>
            </a:r>
          </a:p>
          <a:p>
            <a:pPr lvl="1"/>
            <a:r>
              <a:rPr lang="en-US" sz="1800" u="sng" dirty="0">
                <a:hlinkClick r:id="rId7"/>
              </a:rPr>
              <a:t>https://mentor.ieee.org/802-ec/dcn/16/ec-16-0180-05-00EC-ieee-802-participation-slide.pptx</a:t>
            </a:r>
            <a:endParaRPr lang="en-US" sz="1600" dirty="0"/>
          </a:p>
          <a:p>
            <a:r>
              <a:rPr lang="en-US" sz="2000" dirty="0"/>
              <a:t>Policies and Procedures hierarchy: </a:t>
            </a:r>
            <a:r>
              <a:rPr lang="en-US" sz="2000" b="0" dirty="0">
                <a:hlinkClick r:id="rId8"/>
              </a:rPr>
              <a:t>http://www.ieee802.org/11/Rules/rules.shtml</a:t>
            </a:r>
            <a:endParaRPr lang="en-US" sz="2000" b="0" dirty="0"/>
          </a:p>
          <a:p>
            <a:pPr marL="342900" lvl="1" indent="-342900">
              <a:buFontTx/>
              <a:buChar char="•"/>
            </a:pPr>
            <a:r>
              <a:rPr lang="en-US" altLang="en-US" sz="1800" b="1" dirty="0"/>
              <a:t>IEEE 802 Procedural document website: </a:t>
            </a:r>
            <a:r>
              <a:rPr lang="en-US" altLang="en-US" sz="1800" dirty="0">
                <a:hlinkClick r:id="rId9"/>
              </a:rPr>
              <a:t>http://www.ieee802.org/devdocs.shtml</a:t>
            </a:r>
            <a:r>
              <a:rPr lang="en-US" altLang="en-US" sz="1800" dirty="0"/>
              <a:t> </a:t>
            </a:r>
          </a:p>
          <a:p>
            <a:r>
              <a:rPr lang="en-US" sz="2000" dirty="0"/>
              <a:t>IEEE 802.11 WG Operations Manual (Approved 13 July 2018):</a:t>
            </a:r>
          </a:p>
          <a:p>
            <a:pPr lvl="1"/>
            <a:r>
              <a:rPr lang="en-US" altLang="en-US" sz="1800" dirty="0">
                <a:hlinkClick r:id="rId10"/>
              </a:rPr>
              <a:t>https://mentor.ieee.org/802.11/dcn/14/11-14-0629-22-0000-802-11-operations-manual.docx</a:t>
            </a:r>
            <a:endParaRPr lang="en-US" sz="1800" dirty="0"/>
          </a:p>
          <a:p>
            <a:endParaRPr lang="en-US" dirty="0"/>
          </a:p>
        </p:txBody>
      </p:sp>
      <p:sp>
        <p:nvSpPr>
          <p:cNvPr id="4" name="Slide Number Placeholder 3">
            <a:extLst>
              <a:ext uri="{FF2B5EF4-FFF2-40B4-BE49-F238E27FC236}">
                <a16:creationId xmlns:a16="http://schemas.microsoft.com/office/drawing/2014/main" id="{F7AB0DEE-B75D-4F9D-8547-3D3A0FCBB9A3}"/>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0F91ADEB-41AD-4208-8901-68E8AF7B8E9E}"/>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7AC68828-28ED-4DFE-BE1B-A085FB5C0529}"/>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5149861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March 25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(8 min).</a:t>
            </a:r>
          </a:p>
          <a:p>
            <a:pPr algn="just">
              <a:spcBef>
                <a:spcPct val="20000"/>
              </a:spcBef>
              <a:buFontTx/>
              <a:buChar char="•"/>
            </a:pPr>
            <a:r>
              <a:rPr lang="en-US" sz="1800" b="0" dirty="0"/>
              <a:t>Attendance reminder - Please send an e-mail to Assaf Kasher (</a:t>
            </a:r>
            <a:r>
              <a:rPr lang="en-US" altLang="en-US" sz="1800" b="0" dirty="0">
                <a:hlinkClick r:id="rId2"/>
              </a:rPr>
              <a:t>akasher@qti.qualcom.com</a:t>
            </a:r>
            <a:r>
              <a:rPr lang="en-US" sz="1800" b="0" dirty="0"/>
              <a:t>)  and/or Jonathan Segev (</a:t>
            </a:r>
            <a:r>
              <a:rPr lang="en-US" sz="1800" b="0" dirty="0">
                <a:hlinkClick r:id="rId3"/>
              </a:rPr>
              <a:t>jonathan.segev@intel.com</a:t>
            </a:r>
            <a:r>
              <a:rPr lang="en-US" sz="1800" b="0" dirty="0"/>
              <a:t>) . </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11-20-0368 Comment resolution LB249 section 11.22.6.4.3 part 2 (Christian Berger) – 25min </a:t>
            </a:r>
          </a:p>
          <a:p>
            <a:pPr lvl="1" algn="just">
              <a:spcBef>
                <a:spcPct val="20000"/>
              </a:spcBef>
              <a:buFontTx/>
              <a:buChar char="•"/>
            </a:pPr>
            <a:r>
              <a:rPr lang="en-US" sz="1400" dirty="0"/>
              <a:t>11-20-0385 Some Passive Ranging Considerations (Erik Lindskog) – 1hr (as time permits)</a:t>
            </a:r>
          </a:p>
          <a:p>
            <a:pPr algn="just">
              <a:spcBef>
                <a:spcPct val="20000"/>
              </a:spcBef>
              <a:buFontTx/>
              <a:buChar char="•"/>
            </a:pPr>
            <a:r>
              <a:rPr lang="en-US" sz="1800" b="0" dirty="0"/>
              <a:t>Review submission pipeline (5 min) </a:t>
            </a:r>
            <a:endParaRPr lang="en-US" altLang="en-US" sz="1400" b="0" dirty="0"/>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0252266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9928175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E48DD1-8F1E-494B-945A-8697C3056686}"/>
              </a:ext>
            </a:extLst>
          </p:cNvPr>
          <p:cNvSpPr>
            <a:spLocks noGrp="1"/>
          </p:cNvSpPr>
          <p:nvPr>
            <p:ph type="title"/>
          </p:nvPr>
        </p:nvSpPr>
        <p:spPr/>
        <p:txBody>
          <a:bodyPr/>
          <a:lstStyle/>
          <a:p>
            <a:r>
              <a:rPr lang="en-US" dirty="0"/>
              <a:t>Submission 11-20-368</a:t>
            </a:r>
          </a:p>
        </p:txBody>
      </p:sp>
      <p:sp>
        <p:nvSpPr>
          <p:cNvPr id="3" name="Content Placeholder 2">
            <a:extLst>
              <a:ext uri="{FF2B5EF4-FFF2-40B4-BE49-F238E27FC236}">
                <a16:creationId xmlns:a16="http://schemas.microsoft.com/office/drawing/2014/main" id="{BF4B33AC-DA41-4405-977D-74D97DBF08CF}"/>
              </a:ext>
            </a:extLst>
          </p:cNvPr>
          <p:cNvSpPr>
            <a:spLocks noGrp="1"/>
          </p:cNvSpPr>
          <p:nvPr>
            <p:ph idx="1"/>
          </p:nvPr>
        </p:nvSpPr>
        <p:spPr/>
        <p:txBody>
          <a:bodyPr/>
          <a:lstStyle/>
          <a:p>
            <a:r>
              <a:rPr lang="en-US" dirty="0" err="1"/>
              <a:t>Strawpoll</a:t>
            </a:r>
            <a:endParaRPr lang="en-US" dirty="0"/>
          </a:p>
          <a:p>
            <a:r>
              <a:rPr lang="en-US" dirty="0"/>
              <a:t>O1: Adopt the resolution as presented.</a:t>
            </a:r>
          </a:p>
          <a:p>
            <a:r>
              <a:rPr lang="en-US" dirty="0"/>
              <a:t>O2: Remove ‘In the secured mode’, leave text in current section and change to a note.</a:t>
            </a:r>
          </a:p>
          <a:p>
            <a:endParaRPr lang="en-US" dirty="0"/>
          </a:p>
          <a:p>
            <a:r>
              <a:rPr lang="en-US" dirty="0"/>
              <a:t>O1/O2/Neither/A: 2/9/0/3</a:t>
            </a:r>
          </a:p>
        </p:txBody>
      </p:sp>
      <p:sp>
        <p:nvSpPr>
          <p:cNvPr id="4" name="Slide Number Placeholder 3">
            <a:extLst>
              <a:ext uri="{FF2B5EF4-FFF2-40B4-BE49-F238E27FC236}">
                <a16:creationId xmlns:a16="http://schemas.microsoft.com/office/drawing/2014/main" id="{2F8D53A8-338D-4918-B14C-BC0765F07266}"/>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a:extLst>
              <a:ext uri="{FF2B5EF4-FFF2-40B4-BE49-F238E27FC236}">
                <a16:creationId xmlns:a16="http://schemas.microsoft.com/office/drawing/2014/main" id="{952B73DB-FC34-4AF7-9A30-48AFCAF2EC14}"/>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EC81D1CB-E51E-4805-AB70-81C6385CEC92}"/>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0988400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11-20-368</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CID resolutions </a:t>
            </a:r>
            <a:r>
              <a:rPr lang="en-GB" b="0" dirty="0"/>
              <a:t>3115, 3242, 3719, 3701, 3702, 3906, 3703, 3705, 3706, 3707, 3711, 3712, 3685, 3686, 3713, 3657, 3714, 3715, 3247 </a:t>
            </a:r>
            <a:r>
              <a:rPr lang="en-US" b="0" dirty="0"/>
              <a:t>and </a:t>
            </a:r>
            <a:r>
              <a:rPr lang="en-GB" b="0" dirty="0"/>
              <a:t>3907 </a:t>
            </a:r>
            <a:r>
              <a:rPr lang="en-US" b="0" dirty="0"/>
              <a:t>depicted in document 11-20-0368r2?</a:t>
            </a:r>
          </a:p>
          <a:p>
            <a:endParaRPr lang="en-US" b="0" dirty="0"/>
          </a:p>
          <a:p>
            <a:r>
              <a:rPr lang="en-US" dirty="0"/>
              <a:t>Results (Y/N/A): 11/0/1</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0064895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buFont typeface="Arial" panose="020B0604020202020204" pitchFamily="34" charset="0"/>
              <a:buChar char="•"/>
            </a:pPr>
            <a:r>
              <a:rPr lang="en-US" dirty="0"/>
              <a:t>11-20-0385 Some Passive Ranging Considerations (Erik Lindskog)</a:t>
            </a: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5734809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1 		(Wednesday), 13:00 ET – 14:30 ET</a:t>
            </a:r>
          </a:p>
          <a:p>
            <a:pPr>
              <a:buFont typeface="Arial" panose="020B0604020202020204" pitchFamily="34" charset="0"/>
              <a:buChar char="•"/>
            </a:pPr>
            <a:r>
              <a:rPr lang="en-US" altLang="en-US" b="0" dirty="0"/>
              <a:t>Apr. 8 		(Wednesday) , 13:00 ET – 14:30 ET – secretary </a:t>
            </a:r>
          </a:p>
          <a:p>
            <a:pPr>
              <a:buFont typeface="Arial" panose="020B0604020202020204" pitchFamily="34" charset="0"/>
              <a:buChar char="•"/>
            </a:pPr>
            <a:r>
              <a:rPr lang="en-US" altLang="en-US" b="0" dirty="0"/>
              <a:t>Apr. 15		(Wednesday) , 13:00 ET – 14:30 ET</a:t>
            </a:r>
          </a:p>
          <a:p>
            <a:pPr>
              <a:buFont typeface="Arial" panose="020B0604020202020204" pitchFamily="34" charset="0"/>
              <a:buChar char="•"/>
            </a:pPr>
            <a:r>
              <a:rPr lang="en-US" altLang="en-US" b="0" dirty="0"/>
              <a:t>Apr. 22 	(Wednesday), 13:00 ET – 14:30 ET</a:t>
            </a:r>
          </a:p>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 – WFA interop event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4064332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8965137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4263725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Apr. 1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(8 min).</a:t>
            </a:r>
          </a:p>
          <a:p>
            <a:pPr algn="just">
              <a:spcBef>
                <a:spcPct val="20000"/>
              </a:spcBef>
              <a:buFontTx/>
              <a:buChar char="•"/>
            </a:pPr>
            <a:r>
              <a:rPr lang="en-US" sz="1800" b="0" dirty="0"/>
              <a:t>Attendance reminder – we’re now using IMAT.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11-20-0385 Some Passive Ranging Considerations (Erik Lindskog) – 1hr</a:t>
            </a:r>
          </a:p>
          <a:p>
            <a:pPr lvl="1" algn="just">
              <a:spcBef>
                <a:spcPct val="20000"/>
              </a:spcBef>
              <a:buFontTx/>
              <a:buChar char="•"/>
            </a:pPr>
            <a:r>
              <a:rPr lang="en-US" sz="1400" dirty="0"/>
              <a:t>11-20-0530 proposed resolution to a few lb249 comments (Nehru Bhandaru) – next meeting</a:t>
            </a:r>
          </a:p>
          <a:p>
            <a:pPr algn="just">
              <a:spcBef>
                <a:spcPct val="20000"/>
              </a:spcBef>
              <a:buFontTx/>
              <a:buChar char="•"/>
            </a:pPr>
            <a:r>
              <a:rPr lang="en-US" sz="1800" b="0" dirty="0"/>
              <a:t>Review submission pipeline (5 min) </a:t>
            </a:r>
            <a:endParaRPr lang="en-US" altLang="en-US" sz="1400" b="0" dirty="0"/>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7632806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indent="12700" algn="just">
              <a:spcBef>
                <a:spcPct val="20000"/>
              </a:spcBef>
            </a:pPr>
            <a:r>
              <a:rPr lang="en-US" altLang="en-US" dirty="0"/>
              <a:t>This submission contains the agenda for IEEE 802.11 </a:t>
            </a:r>
            <a:r>
              <a:rPr lang="en-US" altLang="en-US" dirty="0" err="1"/>
              <a:t>TGaz</a:t>
            </a:r>
            <a:r>
              <a:rPr lang="en-US" altLang="en-US" dirty="0"/>
              <a:t> Next Generation Positioning of teleconferences running between the March 25 and July IEEE meetings.</a:t>
            </a:r>
          </a:p>
          <a:p>
            <a:pPr indent="12700" algn="just">
              <a:spcBef>
                <a:spcPct val="20000"/>
              </a:spcBef>
            </a:pP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June 2020</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370912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F3B5F-CB69-435A-82DD-45214BDC13B1}"/>
              </a:ext>
            </a:extLst>
          </p:cNvPr>
          <p:cNvSpPr>
            <a:spLocks noGrp="1"/>
          </p:cNvSpPr>
          <p:nvPr>
            <p:ph type="title"/>
          </p:nvPr>
        </p:nvSpPr>
        <p:spPr/>
        <p:txBody>
          <a:bodyPr/>
          <a:lstStyle/>
          <a:p>
            <a:r>
              <a:rPr lang="en-US" dirty="0"/>
              <a:t>Submission 11-20-385</a:t>
            </a:r>
          </a:p>
        </p:txBody>
      </p:sp>
      <p:sp>
        <p:nvSpPr>
          <p:cNvPr id="3" name="Content Placeholder 2">
            <a:extLst>
              <a:ext uri="{FF2B5EF4-FFF2-40B4-BE49-F238E27FC236}">
                <a16:creationId xmlns:a16="http://schemas.microsoft.com/office/drawing/2014/main" id="{D545B0F4-41FB-4AB7-9F3B-EECBC7FC3826}"/>
              </a:ext>
            </a:extLst>
          </p:cNvPr>
          <p:cNvSpPr>
            <a:spLocks noGrp="1"/>
          </p:cNvSpPr>
          <p:nvPr>
            <p:ph idx="1"/>
          </p:nvPr>
        </p:nvSpPr>
        <p:spPr/>
        <p:txBody>
          <a:bodyPr/>
          <a:lstStyle/>
          <a:p>
            <a:r>
              <a:rPr lang="en-US" dirty="0" err="1"/>
              <a:t>Strawpoll</a:t>
            </a:r>
            <a:endParaRPr lang="en-US" dirty="0"/>
          </a:p>
          <a:p>
            <a:r>
              <a:rPr lang="en-US" b="0" dirty="0"/>
              <a:t>Do you support making Passive TB Ranging more similar to TB Ranging and a little more flexible, along the lines described in 11-20-385, in order to make it easier to enable Passive TB Ranging when TB Ranging is supported, without significantly degrading the performance of Passive TB Ranging?</a:t>
            </a:r>
          </a:p>
          <a:p>
            <a:endParaRPr lang="en-US" dirty="0"/>
          </a:p>
          <a:p>
            <a:r>
              <a:rPr lang="en-US" dirty="0"/>
              <a:t>Results (Y/N/A): </a:t>
            </a:r>
            <a:r>
              <a:rPr lang="en-US" b="0" dirty="0"/>
              <a:t>1/2/7</a:t>
            </a:r>
          </a:p>
        </p:txBody>
      </p:sp>
      <p:sp>
        <p:nvSpPr>
          <p:cNvPr id="4" name="Slide Number Placeholder 3">
            <a:extLst>
              <a:ext uri="{FF2B5EF4-FFF2-40B4-BE49-F238E27FC236}">
                <a16:creationId xmlns:a16="http://schemas.microsoft.com/office/drawing/2014/main" id="{1D4E40B0-6A7A-42A7-93E3-FB55581B0E48}"/>
              </a:ext>
            </a:extLst>
          </p:cNvPr>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a:extLst>
              <a:ext uri="{FF2B5EF4-FFF2-40B4-BE49-F238E27FC236}">
                <a16:creationId xmlns:a16="http://schemas.microsoft.com/office/drawing/2014/main" id="{58201459-CCB5-4805-8803-B497E1662855}"/>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722FDCFF-AADB-4184-9D61-E2A5820E507B}"/>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441602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CID resolutions ?? depicted in document 11-20-???r?</a:t>
            </a:r>
          </a:p>
          <a:p>
            <a:endParaRPr lang="en-US" b="0" dirty="0"/>
          </a:p>
          <a:p>
            <a:r>
              <a:rPr lang="en-US" dirty="0"/>
              <a:t>Results (Y/N/A):</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6702407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dirty="0"/>
              <a:t>11-20-0530 proposed resolution to a few lb249 comments (Nehru Bhandaru) </a:t>
            </a:r>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233435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8 		(Wednesday) , 13:00 ET – 14:30 ET – secretary </a:t>
            </a:r>
          </a:p>
          <a:p>
            <a:pPr>
              <a:buFont typeface="Arial" panose="020B0604020202020204" pitchFamily="34" charset="0"/>
              <a:buChar char="•"/>
            </a:pPr>
            <a:r>
              <a:rPr lang="en-US" altLang="en-US" b="0" dirty="0"/>
              <a:t>Apr. 15		(Wednesday) , 13:00 ET – 14:30 ET</a:t>
            </a:r>
          </a:p>
          <a:p>
            <a:pPr>
              <a:buFont typeface="Arial" panose="020B0604020202020204" pitchFamily="34" charset="0"/>
              <a:buChar char="•"/>
            </a:pPr>
            <a:r>
              <a:rPr lang="en-US" altLang="en-US" b="0" dirty="0"/>
              <a:t>Apr. 22 	(Wednesday), 13:00 ET – 14:30 ET</a:t>
            </a:r>
          </a:p>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 – WFA interop event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8860824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3290006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95007475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Apr. 8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(13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600" dirty="0"/>
              <a:t>11-20-0530 proposed resolution to a few lb249 comments (Nehru Bhandaru)</a:t>
            </a:r>
          </a:p>
          <a:p>
            <a:pPr algn="just">
              <a:spcBef>
                <a:spcPct val="20000"/>
              </a:spcBef>
              <a:buFontTx/>
              <a:buChar char="•"/>
            </a:pPr>
            <a:r>
              <a:rPr lang="en-US" sz="1800" b="0" dirty="0"/>
              <a:t>Review submission pipeline (5 min) </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8082011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516635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11-20-0530</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3524, 3525 and 3526 depicted in document 11-20-530r0.</a:t>
            </a:r>
          </a:p>
          <a:p>
            <a:endParaRPr lang="en-US" b="0" dirty="0"/>
          </a:p>
          <a:p>
            <a:r>
              <a:rPr lang="en-US" dirty="0"/>
              <a:t>Results (Y/N/A):8/0/4</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39</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043861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345977"/>
          </a:xfrm>
        </p:spPr>
        <p:txBody>
          <a:bodyPr/>
          <a:lstStyle/>
          <a:p>
            <a:r>
              <a:rPr lang="en-US" altLang="en-US" sz="4400" dirty="0"/>
              <a:t>Logistics</a:t>
            </a:r>
            <a:endParaRPr lang="en-US" sz="4400" dirty="0"/>
          </a:p>
        </p:txBody>
      </p:sp>
      <p:sp>
        <p:nvSpPr>
          <p:cNvPr id="3" name="Content Placeholder 2"/>
          <p:cNvSpPr>
            <a:spLocks noGrp="1"/>
          </p:cNvSpPr>
          <p:nvPr>
            <p:ph idx="1"/>
          </p:nvPr>
        </p:nvSpPr>
        <p:spPr>
          <a:xfrm>
            <a:off x="551384" y="1268760"/>
            <a:ext cx="11017223" cy="4825655"/>
          </a:xfrm>
        </p:spPr>
        <p:txBody>
          <a:bodyPr/>
          <a:lstStyle/>
          <a:p>
            <a:pPr marL="457200" indent="-457200"/>
            <a:r>
              <a:rPr lang="en-US" altLang="en-US" sz="2000" dirty="0"/>
              <a:t>Attendance:</a:t>
            </a:r>
            <a:endParaRPr lang="en-US" altLang="en-US" sz="2000" dirty="0">
              <a:hlinkClick r:id="rId2"/>
            </a:endParaRPr>
          </a:p>
          <a:p>
            <a:pPr lvl="1"/>
            <a:r>
              <a:rPr lang="en-US" altLang="en-US" sz="1800" dirty="0"/>
              <a:t>Please register by logging to IMAT and register your attendance per WG chair guidance:</a:t>
            </a:r>
          </a:p>
          <a:p>
            <a:pPr lvl="1"/>
            <a:r>
              <a:rPr lang="en-US" sz="1800" dirty="0">
                <a:hlinkClick r:id="rId3"/>
              </a:rPr>
              <a:t>https://imat.ieee.org/attendance</a:t>
            </a:r>
            <a:endParaRPr lang="en-US" sz="1800" dirty="0"/>
          </a:p>
          <a:p>
            <a:pPr lvl="1"/>
            <a:r>
              <a:rPr lang="en-US" altLang="en-US" sz="1800" dirty="0"/>
              <a:t>Attendees are required to register their attendance. </a:t>
            </a:r>
          </a:p>
          <a:p>
            <a:pPr lvl="1"/>
            <a:endParaRPr lang="en-US" altLang="en-US" sz="1800" dirty="0"/>
          </a:p>
          <a:p>
            <a:r>
              <a:rPr lang="en-US" altLang="en-US" sz="2000" dirty="0"/>
              <a:t>Meeting coordinates: </a:t>
            </a:r>
          </a:p>
          <a:p>
            <a:r>
              <a:rPr lang="en-US" altLang="en-US" sz="1800" dirty="0"/>
              <a:t>	</a:t>
            </a:r>
            <a:r>
              <a:rPr lang="en-US" altLang="en-US" sz="1800" b="0" dirty="0"/>
              <a:t>Wed. 13:00 ET/10:00AM PT for 1:30 hrs.</a:t>
            </a:r>
          </a:p>
          <a:p>
            <a:r>
              <a:rPr lang="en-US" altLang="en-US" sz="1800" b="0" dirty="0"/>
              <a:t>	We are using WebEx, meeting credentials can be found in the IEEE 802.11 calendar </a:t>
            </a:r>
            <a:r>
              <a:rPr lang="en-US" altLang="en-US" sz="1800" b="0" dirty="0">
                <a:hlinkClick r:id="rId4"/>
              </a:rPr>
              <a:t>here</a:t>
            </a:r>
            <a:r>
              <a:rPr lang="en-US" altLang="en-US" sz="1800" b="0" dirty="0"/>
              <a:t>.</a:t>
            </a:r>
          </a:p>
          <a:p>
            <a:endParaRPr lang="en-US" altLang="en-US" sz="1800" dirty="0"/>
          </a:p>
          <a:p>
            <a:r>
              <a:rPr lang="en-US" altLang="en-US" sz="2000" dirty="0"/>
              <a:t>Documentation</a:t>
            </a:r>
          </a:p>
          <a:p>
            <a:pPr lvl="1"/>
            <a:r>
              <a:rPr lang="en-US" altLang="en-US" sz="1800" dirty="0">
                <a:hlinkClick r:id="rId5"/>
              </a:rPr>
              <a:t>https://mentor.ieee.org/802.11/documents</a:t>
            </a:r>
            <a:endParaRPr lang="en-US" altLang="en-US" sz="1800" dirty="0"/>
          </a:p>
          <a:p>
            <a:pPr lvl="1"/>
            <a:r>
              <a:rPr lang="en-US" altLang="en-US" sz="1800" dirty="0"/>
              <a:t>Use “</a:t>
            </a:r>
            <a:r>
              <a:rPr lang="en-US" altLang="en-US" sz="1800" dirty="0" err="1"/>
              <a:t>TGaz</a:t>
            </a:r>
            <a:r>
              <a:rPr lang="en-US" altLang="en-US" sz="1800" dirty="0"/>
              <a:t>” folder for documents relating to the </a:t>
            </a:r>
            <a:r>
              <a:rPr lang="en-US" altLang="en-US" sz="1800" dirty="0" err="1"/>
              <a:t>TGaz</a:t>
            </a:r>
            <a:r>
              <a:rPr lang="en-US" altLang="en-US" sz="1800" dirty="0"/>
              <a:t> activity.</a:t>
            </a:r>
          </a:p>
          <a:p>
            <a:pPr lvl="1"/>
            <a:endParaRPr lang="en-US" altLang="en-US" sz="1800" dirty="0"/>
          </a:p>
          <a:p>
            <a:endParaRPr lang="en-US" sz="2000" dirty="0"/>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7617671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dirty="0"/>
              <a:t>11-20-017r4 Proposed resolutions for editorial comments.</a:t>
            </a:r>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7254405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22 	(Wednesday), 13:00 ET – 14:30 ET</a:t>
            </a:r>
          </a:p>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 – WFA interop event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6664983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0715958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91562140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Apr. 15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(13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11-20-017r4 Proposed resolutions for editorial comments (Roy Want) – 20min</a:t>
            </a:r>
          </a:p>
          <a:p>
            <a:pPr lvl="1" algn="just">
              <a:spcBef>
                <a:spcPct val="20000"/>
              </a:spcBef>
              <a:buFontTx/>
              <a:buChar char="•"/>
            </a:pPr>
            <a:r>
              <a:rPr lang="en-US" sz="1400" dirty="0"/>
              <a:t>11-20-0607 CR for Section 11.22.6.4.3.2, 11.22.6.5 (Dibakar Das) – As time permits </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4117531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74488248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11-20-0607</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a:t>
            </a:r>
            <a:r>
              <a:rPr lang="en-GB" b="0" dirty="0"/>
              <a:t>3676, 3677, 3678, 3680, 3811 and 3126 </a:t>
            </a:r>
            <a:r>
              <a:rPr lang="en-US" b="0" dirty="0"/>
              <a:t>depicted in document 11-20-607r1</a:t>
            </a:r>
          </a:p>
          <a:p>
            <a:endParaRPr lang="en-US" b="0" dirty="0"/>
          </a:p>
          <a:p>
            <a:r>
              <a:rPr lang="en-US" dirty="0"/>
              <a:t>Results (Y/N/A): 13/0/4</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46</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30000333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dirty="0"/>
              <a:t>11-20-607 CR for Section 11.22.6.4.3.2, 11.22.6.5 (Dibakar Das) </a:t>
            </a:r>
          </a:p>
          <a:p>
            <a:pPr lvl="1" algn="just">
              <a:spcBef>
                <a:spcPct val="20000"/>
              </a:spcBef>
              <a:buFontTx/>
              <a:buChar char="•"/>
            </a:pPr>
            <a:r>
              <a:rPr lang="en-US" dirty="0"/>
              <a:t>11-20-017r4 Proposed resolutions for editorial comments (Roy Want)</a:t>
            </a:r>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61641114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22 	(Wednesday), 13:00 ET – 14:30 ET</a:t>
            </a:r>
          </a:p>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 – WFA interop event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85614500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6288626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altLang="en-US" dirty="0"/>
              <a:t>Following 5 slides</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41748105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5628837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Apr. 22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(18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11-20-0642r0 Proposed resolutions for editorial comments (Roy Want) – 15min</a:t>
            </a:r>
          </a:p>
          <a:p>
            <a:pPr lvl="1" algn="just">
              <a:spcBef>
                <a:spcPct val="20000"/>
              </a:spcBef>
              <a:buFontTx/>
              <a:buChar char="•"/>
            </a:pPr>
            <a:r>
              <a:rPr lang="en-US" sz="1400" dirty="0"/>
              <a:t>11-20-0641 remaining CRs for Section 11.22.6.4.3.2, 11.22.6.5 (Dibakar Das) – for completion</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80235828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72109680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11-20-0642</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depicted by document 11-20-0642r0.</a:t>
            </a:r>
          </a:p>
          <a:p>
            <a:endParaRPr lang="en-US" b="0" dirty="0"/>
          </a:p>
          <a:p>
            <a:r>
              <a:rPr lang="en-US" dirty="0"/>
              <a:t>Results (Y/N/A): </a:t>
            </a:r>
            <a:r>
              <a:rPr lang="en-US" b="0" dirty="0"/>
              <a:t>12/0/1</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53</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57502583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11-20-0641</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resolution of  CID </a:t>
            </a:r>
            <a:r>
              <a:rPr lang="en-GB" b="0" dirty="0"/>
              <a:t>3679 </a:t>
            </a:r>
            <a:r>
              <a:rPr lang="en-US" b="0" dirty="0"/>
              <a:t>depicted in document 11-20-641r0.</a:t>
            </a:r>
          </a:p>
          <a:p>
            <a:endParaRPr lang="en-US" b="0" dirty="0"/>
          </a:p>
          <a:p>
            <a:r>
              <a:rPr lang="en-US" dirty="0"/>
              <a:t>Results (Y/N/A): </a:t>
            </a:r>
            <a:r>
              <a:rPr lang="en-US" b="0" dirty="0"/>
              <a:t>7/1/7</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54</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58350897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11-20-0641</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a:t>
            </a:r>
            <a:r>
              <a:rPr lang="en-GB" b="0" dirty="0"/>
              <a:t> 3683, 3813, 3815 </a:t>
            </a:r>
            <a:r>
              <a:rPr lang="en-US" b="0" dirty="0"/>
              <a:t>depicted in document 11-20-641r0.</a:t>
            </a:r>
          </a:p>
          <a:p>
            <a:endParaRPr lang="en-US" b="0" dirty="0"/>
          </a:p>
          <a:p>
            <a:r>
              <a:rPr lang="en-US" dirty="0"/>
              <a:t>Results (Y/N/A): </a:t>
            </a:r>
            <a:r>
              <a:rPr lang="en-US" b="0" dirty="0"/>
              <a:t>13/0/2</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55</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95179255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24263357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a:t>
            </a:r>
          </a:p>
          <a:p>
            <a:pPr>
              <a:buFont typeface="Arial" panose="020B0604020202020204" pitchFamily="34" charset="0"/>
              <a:buChar char="•"/>
            </a:pPr>
            <a:r>
              <a:rPr lang="en-US" altLang="en-US" dirty="0"/>
              <a:t>May 27 	(Wednesday), 13:00 ET – 14:30 ET</a:t>
            </a:r>
          </a:p>
          <a:p>
            <a:pPr>
              <a:buFont typeface="Arial" panose="020B0604020202020204" pitchFamily="34" charset="0"/>
              <a:buChar char="•"/>
            </a:pPr>
            <a:r>
              <a:rPr lang="en-US" altLang="en-US" dirty="0"/>
              <a:t>June 3		 (Wednesday), 13:00 ET – 14:30 ET</a:t>
            </a:r>
          </a:p>
          <a:p>
            <a:pPr>
              <a:buFont typeface="Arial" panose="020B0604020202020204" pitchFamily="34" charset="0"/>
              <a:buChar char="•"/>
            </a:pPr>
            <a:r>
              <a:rPr lang="en-US" altLang="en-US" dirty="0"/>
              <a:t>June 10	 (Wednesday), 13:00 ET – 14:30 ET</a:t>
            </a:r>
          </a:p>
          <a:p>
            <a:pPr>
              <a:buFont typeface="Arial" panose="020B0604020202020204" pitchFamily="34" charset="0"/>
              <a:buChar char="•"/>
            </a:pPr>
            <a:r>
              <a:rPr lang="en-US" altLang="en-US" dirty="0"/>
              <a:t>June 17	 (Wednesday), 13:00 ET – 14:30 ET</a:t>
            </a:r>
          </a:p>
          <a:p>
            <a:pPr>
              <a:buFont typeface="Arial" panose="020B0604020202020204" pitchFamily="34" charset="0"/>
              <a:buChar char="•"/>
            </a:pPr>
            <a:r>
              <a:rPr lang="en-US" altLang="en-US" dirty="0"/>
              <a:t>June 24 	(Wednesday), 13:00 ET – 14:30 ET</a:t>
            </a:r>
          </a:p>
          <a:p>
            <a:pPr>
              <a:buFont typeface="Arial" panose="020B0604020202020204" pitchFamily="34" charset="0"/>
              <a:buChar char="•"/>
            </a:pPr>
            <a:r>
              <a:rPr lang="en-US" altLang="en-US" dirty="0"/>
              <a:t>July 1		(Wednesday), 13:00 ET – 14:30 ET</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90069181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85604447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1898271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366935"/>
          </a:xfrm>
        </p:spPr>
        <p:txBody>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dirty="0"/>
          </a:p>
        </p:txBody>
      </p:sp>
      <p:sp>
        <p:nvSpPr>
          <p:cNvPr id="3" name="Content Placeholder 2"/>
          <p:cNvSpPr>
            <a:spLocks noGrp="1"/>
          </p:cNvSpPr>
          <p:nvPr>
            <p:ph idx="1"/>
          </p:nvPr>
        </p:nvSpPr>
        <p:spPr>
          <a:xfrm>
            <a:off x="551384" y="1340768"/>
            <a:ext cx="11233248" cy="4753647"/>
          </a:xfrm>
        </p:spPr>
        <p:txBody>
          <a:bodyPr/>
          <a:lstStyle/>
          <a:p>
            <a:pPr marL="0" lvl="0" indent="0" defTabSz="914400" eaLnBrk="0" hangingPunct="0">
              <a:lnSpc>
                <a:spcPct val="80000"/>
              </a:lnSpc>
              <a:spcBef>
                <a:spcPct val="20000"/>
              </a:spcBef>
              <a:spcAft>
                <a:spcPct val="30000"/>
              </a:spcAft>
              <a:buClr>
                <a:srgbClr val="CC3300"/>
              </a:buClr>
              <a:buSzPct val="50000"/>
            </a:pPr>
            <a:r>
              <a:rPr lang="en-US" altLang="en-US" sz="1800" dirty="0">
                <a:latin typeface="Calibri" panose="020F0502020204030204" pitchFamily="34" charset="0"/>
                <a:cs typeface="Calibri" panose="020F0502020204030204" pitchFamily="34" charset="0"/>
              </a:rPr>
              <a:t>The IEEE-SA strongly recommends that at each WG meeting the chair or a designee:</a:t>
            </a:r>
            <a:endParaRPr lang="en-US" altLang="en-US" sz="1800" b="0"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defTabSz="914400" eaLnBrk="0" hangingPunct="0">
              <a:lnSpc>
                <a:spcPct val="2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defTabSz="914400" eaLnBrk="0" hangingPunct="0">
              <a:lnSpc>
                <a:spcPct val="80000"/>
              </a:lnSpc>
              <a:spcBef>
                <a:spcPct val="20000"/>
              </a:spcBef>
              <a:buClr>
                <a:srgbClr val="CC3300"/>
              </a:buClr>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defTabSz="914400" eaLnBrk="0" hangingPunct="0">
              <a:lnSpc>
                <a:spcPct val="80000"/>
              </a:lnSpc>
              <a:spcBef>
                <a:spcPct val="5000"/>
              </a:spcBef>
              <a:buClr>
                <a:srgbClr val="CC3300"/>
              </a:buClr>
              <a:buSzPct val="50000"/>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50000"/>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23753097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May 6</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(10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11-20-710 Attacks to Fully Random QPSK Sounding Signal (Qinghua Li) – 45 min </a:t>
            </a:r>
          </a:p>
          <a:p>
            <a:pPr lvl="1" algn="just">
              <a:spcBef>
                <a:spcPct val="20000"/>
              </a:spcBef>
              <a:buFontTx/>
              <a:buChar char="•"/>
            </a:pPr>
            <a:r>
              <a:rPr lang="en-US" sz="1400" dirty="0"/>
              <a:t>11-20-0707 Max Number of LTF (Christian Berger) – 30min </a:t>
            </a:r>
          </a:p>
          <a:p>
            <a:pPr lvl="1" algn="just">
              <a:spcBef>
                <a:spcPct val="20000"/>
              </a:spcBef>
              <a:buFontTx/>
              <a:buChar char="•"/>
            </a:pPr>
            <a:r>
              <a:rPr lang="en-US" sz="1400" strike="sngStrike" dirty="0"/>
              <a:t>11-20-694  Detection of 1-Sample Computational Attacker (Feng Jiang) -  for future review</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67684476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64571392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11-20-xxx</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xxx depicted by document 11-20-???r? .</a:t>
            </a:r>
          </a:p>
          <a:p>
            <a:endParaRPr lang="en-US" b="0" dirty="0"/>
          </a:p>
          <a:p>
            <a:r>
              <a:rPr lang="en-US" dirty="0"/>
              <a:t>Results (Y/N/A):</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62</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85673946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sz="1400" dirty="0"/>
              <a:t>11-20-0707 Max Number of LTF (Christian Berger)</a:t>
            </a:r>
            <a:r>
              <a:rPr lang="he-IL" sz="1400" dirty="0"/>
              <a:t> </a:t>
            </a:r>
            <a:r>
              <a:rPr lang="en-US" sz="1400" dirty="0"/>
              <a:t> - for completion.</a:t>
            </a:r>
          </a:p>
          <a:p>
            <a:pPr lvl="1" algn="just">
              <a:spcBef>
                <a:spcPct val="20000"/>
              </a:spcBef>
              <a:buFontTx/>
              <a:buChar char="•"/>
            </a:pPr>
            <a:endParaRPr lang="en-US" sz="1400" dirty="0"/>
          </a:p>
          <a:p>
            <a:pPr lvl="1">
              <a:buFont typeface="Arial" panose="020B0604020202020204" pitchFamily="34" charset="0"/>
              <a:buChar char="•"/>
            </a:pPr>
            <a:endParaRPr lang="en-US" altLang="en-US" b="0" dirty="0"/>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56612571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a:t>
            </a:r>
          </a:p>
          <a:p>
            <a:pPr>
              <a:buFont typeface="Arial" panose="020B0604020202020204" pitchFamily="34" charset="0"/>
              <a:buChar char="•"/>
            </a:pPr>
            <a:r>
              <a:rPr lang="en-US" altLang="en-US" b="0" dirty="0"/>
              <a:t>May 27 	(Wednesday), 13:00 ET – 14:30 ET</a:t>
            </a:r>
          </a:p>
          <a:p>
            <a:pPr>
              <a:buFont typeface="Arial" panose="020B0604020202020204" pitchFamily="34" charset="0"/>
              <a:buChar char="•"/>
            </a:pPr>
            <a:r>
              <a:rPr lang="en-US" altLang="en-US" b="0" dirty="0"/>
              <a:t>June 3		 (Wednesday), 13:00 ET – 14:30 ET</a:t>
            </a:r>
          </a:p>
          <a:p>
            <a:pPr>
              <a:buFont typeface="Arial" panose="020B0604020202020204" pitchFamily="34" charset="0"/>
              <a:buChar char="•"/>
            </a:pPr>
            <a:r>
              <a:rPr lang="en-US" altLang="en-US" b="0" dirty="0"/>
              <a:t>June 10	 	(Wednesday), 13:00 ET – 14:30 ET</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93809653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21791960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6483099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May 13</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(10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Process on motions (15min)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11-20-0707 	Max Number of LTF (Christian Berger) (for completion – 20min)</a:t>
            </a:r>
          </a:p>
          <a:p>
            <a:pPr lvl="1" algn="just">
              <a:spcBef>
                <a:spcPct val="20000"/>
              </a:spcBef>
              <a:buFontTx/>
              <a:buChar char="•"/>
            </a:pPr>
            <a:r>
              <a:rPr lang="en-US" sz="1400" dirty="0"/>
              <a:t>11-19-1011 	SIG-A Changes for Ranging NDP (Christian Berger) – 30min</a:t>
            </a:r>
          </a:p>
          <a:p>
            <a:pPr lvl="1" algn="just">
              <a:spcBef>
                <a:spcPct val="20000"/>
              </a:spcBef>
              <a:buFontTx/>
              <a:buChar char="•"/>
            </a:pPr>
            <a:r>
              <a:rPr lang="en-US" sz="1400" dirty="0"/>
              <a:t>11-20-0759 	CR for some PHY related CIDs on LB249 (Feng Jiang) – 20min (as time permits)</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22543827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071CD-D52D-4951-B016-4F306CC21226}"/>
              </a:ext>
            </a:extLst>
          </p:cNvPr>
          <p:cNvSpPr>
            <a:spLocks noGrp="1"/>
          </p:cNvSpPr>
          <p:nvPr>
            <p:ph type="title"/>
          </p:nvPr>
        </p:nvSpPr>
        <p:spPr/>
        <p:txBody>
          <a:bodyPr/>
          <a:lstStyle/>
          <a:p>
            <a:r>
              <a:rPr lang="en-US" dirty="0"/>
              <a:t>Motion process during TG Telecons</a:t>
            </a:r>
          </a:p>
        </p:txBody>
      </p:sp>
      <p:sp>
        <p:nvSpPr>
          <p:cNvPr id="3" name="Content Placeholder 2">
            <a:extLst>
              <a:ext uri="{FF2B5EF4-FFF2-40B4-BE49-F238E27FC236}">
                <a16:creationId xmlns:a16="http://schemas.microsoft.com/office/drawing/2014/main" id="{5D8771B5-9A8D-4863-A70F-4810DB88F2F3}"/>
              </a:ext>
            </a:extLst>
          </p:cNvPr>
          <p:cNvSpPr>
            <a:spLocks noGrp="1"/>
          </p:cNvSpPr>
          <p:nvPr>
            <p:ph idx="1"/>
          </p:nvPr>
        </p:nvSpPr>
        <p:spPr>
          <a:xfrm>
            <a:off x="914401" y="1830389"/>
            <a:ext cx="10361084" cy="4264025"/>
          </a:xfrm>
        </p:spPr>
        <p:txBody>
          <a:bodyPr/>
          <a:lstStyle/>
          <a:p>
            <a:r>
              <a:rPr lang="en-US" b="0" dirty="0"/>
              <a:t>The following process change is in effect for the duration of time until WG11 is able to hold face-to-face meetings: </a:t>
            </a:r>
          </a:p>
          <a:p>
            <a:pPr marL="898525" indent="-898525"/>
            <a:r>
              <a:rPr lang="en-US" b="0" dirty="0"/>
              <a:t>(a)     “Task Group (TG), Study Group (SG) and Standing Committee (SC) motions may be held during teleconference meetings. </a:t>
            </a:r>
          </a:p>
          <a:p>
            <a:pPr marL="809625" indent="-809625"/>
            <a:r>
              <a:rPr lang="en-US" b="0" dirty="0"/>
              <a:t>(b)     TG/SG/SC teleconference meetings that will consider motions shall be approved by the WG Chair, and if approved, meetings and draft motions announced to the TG and WG11 reflectors 10 days prior to the meeting. </a:t>
            </a:r>
          </a:p>
          <a:p>
            <a:pPr marL="720725" indent="-720725"/>
            <a:r>
              <a:rPr lang="en-US" b="0" dirty="0"/>
              <a:t>(c)     If a motion is not approved by unanimous consent, it shall be taken as a roll call [recorded] vote. </a:t>
            </a:r>
          </a:p>
          <a:p>
            <a:endParaRPr lang="en-US" b="0" dirty="0"/>
          </a:p>
        </p:txBody>
      </p:sp>
      <p:sp>
        <p:nvSpPr>
          <p:cNvPr id="4" name="Slide Number Placeholder 3">
            <a:extLst>
              <a:ext uri="{FF2B5EF4-FFF2-40B4-BE49-F238E27FC236}">
                <a16:creationId xmlns:a16="http://schemas.microsoft.com/office/drawing/2014/main" id="{9E5D39A9-3B6C-42A2-AF0C-A759A1B9EFB1}"/>
              </a:ext>
            </a:extLst>
          </p:cNvPr>
          <p:cNvSpPr>
            <a:spLocks noGrp="1"/>
          </p:cNvSpPr>
          <p:nvPr>
            <p:ph type="sldNum" idx="12"/>
          </p:nvPr>
        </p:nvSpPr>
        <p:spPr/>
        <p:txBody>
          <a:bodyPr/>
          <a:lstStyle/>
          <a:p>
            <a:r>
              <a:rPr lang="en-GB"/>
              <a:t>Slide </a:t>
            </a:r>
            <a:fld id="{440F5867-744E-4AA6-B0ED-4C44D2DFBB7B}" type="slidenum">
              <a:rPr lang="en-GB" smtClean="0"/>
              <a:pPr/>
              <a:t>68</a:t>
            </a:fld>
            <a:endParaRPr lang="en-GB" dirty="0"/>
          </a:p>
        </p:txBody>
      </p:sp>
      <p:sp>
        <p:nvSpPr>
          <p:cNvPr id="5" name="Footer Placeholder 4">
            <a:extLst>
              <a:ext uri="{FF2B5EF4-FFF2-40B4-BE49-F238E27FC236}">
                <a16:creationId xmlns:a16="http://schemas.microsoft.com/office/drawing/2014/main" id="{2E3E6BA7-431C-4F69-A57A-120CA4203233}"/>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C2B74664-5F56-45C4-A44A-E6AEA51D7E66}"/>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30614072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071CD-D52D-4951-B016-4F306CC21226}"/>
              </a:ext>
            </a:extLst>
          </p:cNvPr>
          <p:cNvSpPr>
            <a:spLocks noGrp="1"/>
          </p:cNvSpPr>
          <p:nvPr>
            <p:ph type="title"/>
          </p:nvPr>
        </p:nvSpPr>
        <p:spPr/>
        <p:txBody>
          <a:bodyPr/>
          <a:lstStyle/>
          <a:p>
            <a:r>
              <a:rPr lang="en-US" dirty="0"/>
              <a:t>Motion process during TG Telecons</a:t>
            </a:r>
          </a:p>
        </p:txBody>
      </p:sp>
      <p:sp>
        <p:nvSpPr>
          <p:cNvPr id="3" name="Content Placeholder 2">
            <a:extLst>
              <a:ext uri="{FF2B5EF4-FFF2-40B4-BE49-F238E27FC236}">
                <a16:creationId xmlns:a16="http://schemas.microsoft.com/office/drawing/2014/main" id="{5D8771B5-9A8D-4863-A70F-4810DB88F2F3}"/>
              </a:ext>
            </a:extLst>
          </p:cNvPr>
          <p:cNvSpPr>
            <a:spLocks noGrp="1"/>
          </p:cNvSpPr>
          <p:nvPr>
            <p:ph idx="1"/>
          </p:nvPr>
        </p:nvSpPr>
        <p:spPr>
          <a:xfrm>
            <a:off x="914401" y="1830389"/>
            <a:ext cx="10361084" cy="4264025"/>
          </a:xfrm>
        </p:spPr>
        <p:txBody>
          <a:bodyPr/>
          <a:lstStyle/>
          <a:p>
            <a:r>
              <a:rPr lang="en-US" b="0" dirty="0"/>
              <a:t>TG members:</a:t>
            </a:r>
          </a:p>
          <a:p>
            <a:pPr marL="457200" indent="-457200">
              <a:buAutoNum type="arabicPeriod"/>
            </a:pPr>
            <a:r>
              <a:rPr lang="en-US" b="0" dirty="0"/>
              <a:t>A “Motion meeting” (we’ll call them </a:t>
            </a:r>
            <a:r>
              <a:rPr lang="en-US" b="0" dirty="0" err="1"/>
              <a:t>TGaz</a:t>
            </a:r>
            <a:r>
              <a:rPr lang="en-US" b="0" dirty="0"/>
              <a:t> Plenary) will be announced and scheduled roughly once a month.</a:t>
            </a:r>
          </a:p>
          <a:p>
            <a:pPr marL="457200" indent="-457200">
              <a:buAutoNum type="arabicPeriod"/>
            </a:pPr>
            <a:r>
              <a:rPr lang="en-US" b="0" dirty="0"/>
              <a:t>TG Members interested in making a motion, shall send the motions 15 days prior to the meeting, to the TG chair for approval by WG chair.</a:t>
            </a:r>
          </a:p>
          <a:p>
            <a:pPr marL="457200" indent="-457200">
              <a:buAutoNum type="arabicPeriod"/>
            </a:pPr>
            <a:r>
              <a:rPr lang="en-US" b="0" dirty="0"/>
              <a:t>Meeting confirmation and motion announcements shall be made with a 10 day head notice.</a:t>
            </a:r>
          </a:p>
          <a:p>
            <a:pPr marL="457200" indent="-457200">
              <a:buAutoNum type="arabicPeriod"/>
            </a:pPr>
            <a:r>
              <a:rPr lang="en-US" b="0" dirty="0"/>
              <a:t>Motion is either approved by unanimous consent or a roll call vote is taken.</a:t>
            </a:r>
          </a:p>
          <a:p>
            <a:pPr marL="0" indent="0"/>
            <a:endParaRPr lang="en-US" sz="1050" b="0" dirty="0"/>
          </a:p>
          <a:p>
            <a:pPr marL="0" indent="0"/>
            <a:r>
              <a:rPr lang="en-US" b="0" dirty="0"/>
              <a:t>Questions?</a:t>
            </a:r>
          </a:p>
          <a:p>
            <a:pPr marL="457200" indent="-457200">
              <a:buAutoNum type="arabicPeriod"/>
            </a:pPr>
            <a:endParaRPr lang="en-US" b="0" dirty="0"/>
          </a:p>
        </p:txBody>
      </p:sp>
      <p:sp>
        <p:nvSpPr>
          <p:cNvPr id="4" name="Slide Number Placeholder 3">
            <a:extLst>
              <a:ext uri="{FF2B5EF4-FFF2-40B4-BE49-F238E27FC236}">
                <a16:creationId xmlns:a16="http://schemas.microsoft.com/office/drawing/2014/main" id="{9E5D39A9-3B6C-42A2-AF0C-A759A1B9EFB1}"/>
              </a:ext>
            </a:extLst>
          </p:cNvPr>
          <p:cNvSpPr>
            <a:spLocks noGrp="1"/>
          </p:cNvSpPr>
          <p:nvPr>
            <p:ph type="sldNum" idx="12"/>
          </p:nvPr>
        </p:nvSpPr>
        <p:spPr/>
        <p:txBody>
          <a:bodyPr/>
          <a:lstStyle/>
          <a:p>
            <a:r>
              <a:rPr lang="en-GB"/>
              <a:t>Slide </a:t>
            </a:r>
            <a:fld id="{440F5867-744E-4AA6-B0ED-4C44D2DFBB7B}" type="slidenum">
              <a:rPr lang="en-GB" smtClean="0"/>
              <a:pPr/>
              <a:t>69</a:t>
            </a:fld>
            <a:endParaRPr lang="en-GB" dirty="0"/>
          </a:p>
        </p:txBody>
      </p:sp>
      <p:sp>
        <p:nvSpPr>
          <p:cNvPr id="5" name="Footer Placeholder 4">
            <a:extLst>
              <a:ext uri="{FF2B5EF4-FFF2-40B4-BE49-F238E27FC236}">
                <a16:creationId xmlns:a16="http://schemas.microsoft.com/office/drawing/2014/main" id="{2E3E6BA7-431C-4F69-A57A-120CA4203233}"/>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C2B74664-5F56-45C4-A44A-E6AEA51D7E66}"/>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9666548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p:txBody>
          <a:bodyPr/>
          <a:lstStyle/>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defTabSz="914400" eaLnBrk="0" hangingPunct="0">
              <a:spcBef>
                <a:spcPct val="20000"/>
              </a:spcBef>
              <a:buClr>
                <a:srgbClr val="CC3300"/>
              </a:buClr>
              <a:buSzPct val="50000"/>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
        <p:nvSpPr>
          <p:cNvPr id="7" name="Text Box 1028">
            <a:extLst>
              <a:ext uri="{FF2B5EF4-FFF2-40B4-BE49-F238E27FC236}">
                <a16:creationId xmlns:a16="http://schemas.microsoft.com/office/drawing/2014/main" id="{7AA2D575-91B0-4E34-8C3F-8540C2FF2D4B}"/>
              </a:ext>
            </a:extLst>
          </p:cNvPr>
          <p:cNvSpPr txBox="1">
            <a:spLocks noChangeArrowheads="1"/>
          </p:cNvSpPr>
          <p:nvPr/>
        </p:nvSpPr>
        <p:spPr bwMode="auto">
          <a:xfrm>
            <a:off x="10560496" y="5954713"/>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Tree>
    <p:extLst>
      <p:ext uri="{BB962C8B-B14F-4D97-AF65-F5344CB8AC3E}">
        <p14:creationId xmlns:p14="http://schemas.microsoft.com/office/powerpoint/2010/main" val="397293348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92287120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11-20-0707</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changes depicted by document 11-20-0707r3.</a:t>
            </a:r>
          </a:p>
          <a:p>
            <a:endParaRPr lang="en-US" b="0" dirty="0"/>
          </a:p>
          <a:p>
            <a:r>
              <a:rPr lang="en-US" dirty="0"/>
              <a:t>Results (Y/N/A):17/0/3</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71</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87499869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sz="1400" dirty="0"/>
              <a:t>11-20-0759 	CR for some PHY related CIDs on LB249 (Feng Jiang)</a:t>
            </a:r>
          </a:p>
          <a:p>
            <a:pPr lvl="1">
              <a:buFont typeface="Arial" panose="020B0604020202020204" pitchFamily="34" charset="0"/>
              <a:buChar char="•"/>
            </a:pPr>
            <a:endParaRPr lang="en-US" altLang="en-US" b="0" dirty="0"/>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98607230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May 20	 	(Wednesday), 13:00 ET – 14:30 ET</a:t>
            </a:r>
          </a:p>
          <a:p>
            <a:pPr>
              <a:buFont typeface="Arial" panose="020B0604020202020204" pitchFamily="34" charset="0"/>
              <a:buChar char="•"/>
            </a:pPr>
            <a:r>
              <a:rPr lang="en-US" altLang="en-US" b="0" dirty="0"/>
              <a:t>May 27 	(Wednesday), 13:00 ET – 14:30 ET</a:t>
            </a:r>
          </a:p>
          <a:p>
            <a:pPr>
              <a:buFont typeface="Arial" panose="020B0604020202020204" pitchFamily="34" charset="0"/>
              <a:buChar char="•"/>
            </a:pPr>
            <a:r>
              <a:rPr lang="en-US" altLang="en-US" b="0" dirty="0"/>
              <a:t>June 3		 (Wednesday), 13:00 ET – 14:30 ET</a:t>
            </a:r>
          </a:p>
          <a:p>
            <a:pPr>
              <a:buFont typeface="Arial" panose="020B0604020202020204" pitchFamily="34" charset="0"/>
              <a:buChar char="•"/>
            </a:pPr>
            <a:r>
              <a:rPr lang="en-US" altLang="en-US" b="0" dirty="0"/>
              <a:t>June 10	 	(Wednesday), 13:00 ET – 14:30 ET</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53963829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May 28 	(Thu.) 10:00 ET – 11:00 ET.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62383655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5753509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64832437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May 20</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(10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11-20-0759 	CR for some PHY related CIDs on LB249 (Feng Jiang) – 35 min</a:t>
            </a:r>
          </a:p>
          <a:p>
            <a:pPr lvl="1" algn="just">
              <a:spcBef>
                <a:spcPct val="20000"/>
              </a:spcBef>
              <a:buFontTx/>
              <a:buChar char="•"/>
            </a:pPr>
            <a:r>
              <a:rPr lang="en-US" sz="1400" dirty="0"/>
              <a:t>11-19-1011 	SIG-A Changes for Ranging NDP (Christian Berger) – 15 min</a:t>
            </a:r>
          </a:p>
          <a:p>
            <a:pPr lvl="1" algn="just">
              <a:spcBef>
                <a:spcPct val="20000"/>
              </a:spcBef>
              <a:buFontTx/>
              <a:buChar char="•"/>
            </a:pPr>
            <a:r>
              <a:rPr lang="en-US" sz="1400" dirty="0"/>
              <a:t>11-20-0788	CR for control frames related CIDs (Dibakar Das) – as time permits</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9162098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25221472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sz="1400" dirty="0"/>
              <a:t>11-20-0759 	CR for some PHY related CIDs on LB249 (Feng Jiang)</a:t>
            </a:r>
          </a:p>
          <a:p>
            <a:pPr lvl="1">
              <a:buFont typeface="Arial" panose="020B0604020202020204" pitchFamily="34" charset="0"/>
              <a:buChar char="•"/>
            </a:pPr>
            <a:endParaRPr lang="en-US" altLang="en-US" b="0" dirty="0"/>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777370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551384" y="1751015"/>
            <a:ext cx="11305255" cy="4343400"/>
          </a:xfrm>
        </p:spPr>
        <p:txBody>
          <a:bodyPr/>
          <a:lstStyle/>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Cause an LOA to be submitted to the IEEE-SA (patcom@ieee.org);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Provide the chair of this group with the identity of the holder(s) of any and all such claims as soon as possible;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Speak up now and respond to this Call for Potentially Essential Patents</a:t>
            </a:r>
          </a:p>
          <a:p>
            <a:pPr marL="0" lvl="0" indent="0" defTabSz="914400" eaLnBrk="0" hangingPunct="0">
              <a:spcBef>
                <a:spcPct val="20000"/>
              </a:spcBef>
              <a:buClr>
                <a:srgbClr val="CC3300"/>
              </a:buClr>
              <a:buSzPct val="50000"/>
              <a:defRPr/>
            </a:pPr>
            <a:endParaRPr lang="en-US" altLang="en-US" sz="900" b="0" dirty="0">
              <a:latin typeface="Calibri" pitchFamily="34" charset="0"/>
              <a:cs typeface="Calibri" pitchFamily="34" charset="0"/>
            </a:endParaRPr>
          </a:p>
          <a:p>
            <a:pPr marL="0" lvl="0" indent="0" defTabSz="914400" eaLnBrk="0" hangingPunct="0">
              <a:spcBef>
                <a:spcPct val="20000"/>
              </a:spcBef>
              <a:buClr>
                <a:srgbClr val="CC3300"/>
              </a:buClr>
              <a:buSzPct val="50000"/>
              <a:defRPr/>
            </a:pPr>
            <a:r>
              <a:rPr lang="en-US" altLang="en-US" b="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b="0" dirty="0">
                <a:latin typeface="Calibri" pitchFamily="34" charset="0"/>
                <a:cs typeface="Calibri" pitchFamily="34" charset="0"/>
              </a:rPr>
            </a:br>
            <a:endParaRPr lang="en-US" altLang="en-US" dirty="0">
              <a:latin typeface="Calibri" pitchFamily="34" charset="0"/>
              <a:cs typeface="Calibri"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
        <p:nvSpPr>
          <p:cNvPr id="7" name="Text Box 6">
            <a:extLst>
              <a:ext uri="{FF2B5EF4-FFF2-40B4-BE49-F238E27FC236}">
                <a16:creationId xmlns:a16="http://schemas.microsoft.com/office/drawing/2014/main" id="{2C8EC4BB-F0DF-4A88-A78D-DDB80DCE3215}"/>
              </a:ext>
            </a:extLst>
          </p:cNvPr>
          <p:cNvSpPr txBox="1">
            <a:spLocks noChangeArrowheads="1"/>
          </p:cNvSpPr>
          <p:nvPr/>
        </p:nvSpPr>
        <p:spPr bwMode="auto">
          <a:xfrm>
            <a:off x="10799235" y="6094415"/>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365296349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6EB5D1-01EA-4C24-9321-65DA531B2E39}"/>
              </a:ext>
            </a:extLst>
          </p:cNvPr>
          <p:cNvSpPr>
            <a:spLocks noGrp="1"/>
          </p:cNvSpPr>
          <p:nvPr>
            <p:ph type="title"/>
          </p:nvPr>
        </p:nvSpPr>
        <p:spPr/>
        <p:txBody>
          <a:bodyPr/>
          <a:lstStyle/>
          <a:p>
            <a:r>
              <a:rPr lang="en-US" dirty="0"/>
              <a:t>Submission 11-20-0759</a:t>
            </a:r>
          </a:p>
        </p:txBody>
      </p:sp>
      <p:sp>
        <p:nvSpPr>
          <p:cNvPr id="3" name="Content Placeholder 2">
            <a:extLst>
              <a:ext uri="{FF2B5EF4-FFF2-40B4-BE49-F238E27FC236}">
                <a16:creationId xmlns:a16="http://schemas.microsoft.com/office/drawing/2014/main" id="{F164D518-A0FE-4315-8F47-6E5B25DBB400}"/>
              </a:ext>
            </a:extLst>
          </p:cNvPr>
          <p:cNvSpPr>
            <a:spLocks noGrp="1"/>
          </p:cNvSpPr>
          <p:nvPr>
            <p:ph idx="1"/>
          </p:nvPr>
        </p:nvSpPr>
        <p:spPr>
          <a:xfrm>
            <a:off x="914401" y="1628801"/>
            <a:ext cx="10361084" cy="4465614"/>
          </a:xfrm>
        </p:spPr>
        <p:txBody>
          <a:bodyPr/>
          <a:lstStyle/>
          <a:p>
            <a:r>
              <a:rPr lang="en-US" dirty="0" err="1"/>
              <a:t>Strawpoll</a:t>
            </a:r>
            <a:r>
              <a:rPr lang="en-US" dirty="0"/>
              <a:t> </a:t>
            </a:r>
          </a:p>
          <a:p>
            <a:r>
              <a:rPr lang="en-US" sz="1600" b="0" dirty="0"/>
              <a:t>Which of the two options do you prefer?</a:t>
            </a:r>
          </a:p>
          <a:p>
            <a:r>
              <a:rPr lang="en-US" sz="1600" b="0" dirty="0"/>
              <a:t>O1: The transmitter can use spatial expansion matrix </a:t>
            </a:r>
            <a:r>
              <a:rPr lang="en-US" sz="1600" b="0" dirty="0" err="1"/>
              <a:t>Qmatrix</a:t>
            </a:r>
            <a:r>
              <a:rPr lang="en-US" sz="1600" b="0" dirty="0"/>
              <a:t> to map the </a:t>
            </a:r>
            <a:r>
              <a:rPr lang="en-US" sz="1600" b="0" dirty="0" err="1"/>
              <a:t>Ntx</a:t>
            </a:r>
            <a:r>
              <a:rPr lang="en-US" sz="1600" b="0" dirty="0"/>
              <a:t> antennas to </a:t>
            </a:r>
            <a:r>
              <a:rPr lang="en-US" sz="1600" b="0" dirty="0" err="1"/>
              <a:t>Nsts</a:t>
            </a:r>
            <a:r>
              <a:rPr lang="en-US" sz="1600" b="0" dirty="0"/>
              <a:t> spatial streams.  The definition of spatial expansion matrix is in 19.3.11.11.2 Spatial mapping. For this case </a:t>
            </a:r>
            <a:r>
              <a:rPr lang="en-US" sz="1600" b="0" dirty="0" err="1"/>
              <a:t>Nsts</a:t>
            </a:r>
            <a:r>
              <a:rPr lang="en-US" sz="1600" b="0" dirty="0"/>
              <a:t>&lt;=</a:t>
            </a:r>
            <a:r>
              <a:rPr lang="en-US" sz="1600" b="0" dirty="0" err="1"/>
              <a:t>Ntx</a:t>
            </a:r>
            <a:r>
              <a:rPr lang="en-US" sz="1600" b="0" dirty="0"/>
              <a:t>.</a:t>
            </a:r>
          </a:p>
          <a:p>
            <a:r>
              <a:rPr lang="en-US" sz="1600" b="0" dirty="0"/>
              <a:t>	(Note: This option aligns with the NDP design in 11ax). </a:t>
            </a:r>
          </a:p>
          <a:p>
            <a:endParaRPr lang="en-US" sz="1600" b="0" dirty="0"/>
          </a:p>
          <a:p>
            <a:r>
              <a:rPr lang="en-US" sz="1600" b="0" dirty="0"/>
              <a:t>O2: The transmitter always uses </a:t>
            </a:r>
            <a:r>
              <a:rPr lang="en-US" sz="1600" b="0" dirty="0" err="1"/>
              <a:t>Nsts</a:t>
            </a:r>
            <a:r>
              <a:rPr lang="en-US" sz="1600" b="0" dirty="0"/>
              <a:t> antennas for NDP transmission and for this case </a:t>
            </a:r>
            <a:r>
              <a:rPr lang="en-US" sz="1600" b="0" dirty="0" err="1"/>
              <a:t>Nsts</a:t>
            </a:r>
            <a:r>
              <a:rPr lang="en-US" sz="1600" b="0" dirty="0"/>
              <a:t>=</a:t>
            </a:r>
            <a:r>
              <a:rPr lang="en-US" sz="1600" b="0" dirty="0" err="1"/>
              <a:t>Ntx</a:t>
            </a:r>
            <a:r>
              <a:rPr lang="en-US" sz="1600" b="0" dirty="0"/>
              <a:t> and Q matrix is identity matrix. </a:t>
            </a:r>
          </a:p>
          <a:p>
            <a:r>
              <a:rPr lang="en-US" sz="1600" b="0" dirty="0"/>
              <a:t>	(Note: This option needs some change compared with 11ax spec. )</a:t>
            </a:r>
          </a:p>
          <a:p>
            <a:endParaRPr lang="en-US" sz="1600" b="0" dirty="0"/>
          </a:p>
          <a:p>
            <a:r>
              <a:rPr lang="en-US" sz="1600" b="0" dirty="0"/>
              <a:t>Results: O1) 6 	O2) 8 	A)5</a:t>
            </a:r>
          </a:p>
          <a:p>
            <a:endParaRPr lang="en-US" sz="1600" b="0" dirty="0"/>
          </a:p>
        </p:txBody>
      </p:sp>
      <p:sp>
        <p:nvSpPr>
          <p:cNvPr id="4" name="Slide Number Placeholder 3">
            <a:extLst>
              <a:ext uri="{FF2B5EF4-FFF2-40B4-BE49-F238E27FC236}">
                <a16:creationId xmlns:a16="http://schemas.microsoft.com/office/drawing/2014/main" id="{4E73CAC6-8819-4114-BF68-2BF0C9A33BA3}"/>
              </a:ext>
            </a:extLst>
          </p:cNvPr>
          <p:cNvSpPr>
            <a:spLocks noGrp="1"/>
          </p:cNvSpPr>
          <p:nvPr>
            <p:ph type="sldNum" idx="12"/>
          </p:nvPr>
        </p:nvSpPr>
        <p:spPr/>
        <p:txBody>
          <a:bodyPr/>
          <a:lstStyle/>
          <a:p>
            <a:r>
              <a:rPr lang="en-GB"/>
              <a:t>Slide </a:t>
            </a:r>
            <a:fld id="{440F5867-744E-4AA6-B0ED-4C44D2DFBB7B}" type="slidenum">
              <a:rPr lang="en-GB" smtClean="0"/>
              <a:pPr/>
              <a:t>80</a:t>
            </a:fld>
            <a:endParaRPr lang="en-GB" dirty="0"/>
          </a:p>
        </p:txBody>
      </p:sp>
      <p:sp>
        <p:nvSpPr>
          <p:cNvPr id="5" name="Footer Placeholder 4">
            <a:extLst>
              <a:ext uri="{FF2B5EF4-FFF2-40B4-BE49-F238E27FC236}">
                <a16:creationId xmlns:a16="http://schemas.microsoft.com/office/drawing/2014/main" id="{B3570562-6EA0-402D-BB8E-13924BEF26D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544E927C-ADF1-47FC-ACE4-3095D382451F}"/>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37581249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11-20-0759</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 </a:t>
            </a:r>
            <a:r>
              <a:rPr lang="en-GB" b="0" dirty="0"/>
              <a:t>3129 </a:t>
            </a:r>
            <a:r>
              <a:rPr lang="en-US" b="0" dirty="0"/>
              <a:t>depicted in document 11-20-759r1?</a:t>
            </a:r>
          </a:p>
          <a:p>
            <a:endParaRPr lang="en-US" b="0" dirty="0"/>
          </a:p>
          <a:p>
            <a:r>
              <a:rPr lang="en-US" dirty="0"/>
              <a:t>Results (Y/N/A):</a:t>
            </a:r>
            <a:r>
              <a:rPr lang="en-US" b="0" dirty="0"/>
              <a:t> 14/0/4</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81</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418022321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5A546B-AD01-4756-98C2-E4BD66136535}"/>
              </a:ext>
            </a:extLst>
          </p:cNvPr>
          <p:cNvSpPr>
            <a:spLocks noGrp="1"/>
          </p:cNvSpPr>
          <p:nvPr>
            <p:ph type="title"/>
          </p:nvPr>
        </p:nvSpPr>
        <p:spPr/>
        <p:txBody>
          <a:bodyPr/>
          <a:lstStyle/>
          <a:p>
            <a:r>
              <a:rPr lang="en-US" dirty="0"/>
              <a:t>Submission 11-19-1011</a:t>
            </a:r>
          </a:p>
        </p:txBody>
      </p:sp>
      <p:sp>
        <p:nvSpPr>
          <p:cNvPr id="3" name="Content Placeholder 2">
            <a:extLst>
              <a:ext uri="{FF2B5EF4-FFF2-40B4-BE49-F238E27FC236}">
                <a16:creationId xmlns:a16="http://schemas.microsoft.com/office/drawing/2014/main" id="{469206AD-D0FB-4D68-9DA7-D69DAC334E63}"/>
              </a:ext>
            </a:extLst>
          </p:cNvPr>
          <p:cNvSpPr>
            <a:spLocks noGrp="1"/>
          </p:cNvSpPr>
          <p:nvPr>
            <p:ph idx="1"/>
          </p:nvPr>
        </p:nvSpPr>
        <p:spPr/>
        <p:txBody>
          <a:bodyPr/>
          <a:lstStyle/>
          <a:p>
            <a:r>
              <a:rPr lang="en-US" b="0" dirty="0"/>
              <a:t>Do you agree to modify HE-SIG-A field to convey Ranging NDP indication (where data field length equal zero)?</a:t>
            </a:r>
          </a:p>
          <a:p>
            <a:endParaRPr lang="en-US" b="0" dirty="0"/>
          </a:p>
          <a:p>
            <a:r>
              <a:rPr lang="en-US" b="0" dirty="0"/>
              <a:t>Results (Y/N/A): 6/6/6</a:t>
            </a:r>
          </a:p>
        </p:txBody>
      </p:sp>
      <p:sp>
        <p:nvSpPr>
          <p:cNvPr id="4" name="Slide Number Placeholder 3">
            <a:extLst>
              <a:ext uri="{FF2B5EF4-FFF2-40B4-BE49-F238E27FC236}">
                <a16:creationId xmlns:a16="http://schemas.microsoft.com/office/drawing/2014/main" id="{18B9CC3C-644D-4F17-8F8E-358ECFEBBB1C}"/>
              </a:ext>
            </a:extLst>
          </p:cNvPr>
          <p:cNvSpPr>
            <a:spLocks noGrp="1"/>
          </p:cNvSpPr>
          <p:nvPr>
            <p:ph type="sldNum" idx="12"/>
          </p:nvPr>
        </p:nvSpPr>
        <p:spPr/>
        <p:txBody>
          <a:bodyPr/>
          <a:lstStyle/>
          <a:p>
            <a:r>
              <a:rPr lang="en-GB"/>
              <a:t>Slide </a:t>
            </a:r>
            <a:fld id="{440F5867-744E-4AA6-B0ED-4C44D2DFBB7B}" type="slidenum">
              <a:rPr lang="en-GB" smtClean="0"/>
              <a:pPr/>
              <a:t>82</a:t>
            </a:fld>
            <a:endParaRPr lang="en-GB" dirty="0"/>
          </a:p>
        </p:txBody>
      </p:sp>
      <p:sp>
        <p:nvSpPr>
          <p:cNvPr id="5" name="Footer Placeholder 4">
            <a:extLst>
              <a:ext uri="{FF2B5EF4-FFF2-40B4-BE49-F238E27FC236}">
                <a16:creationId xmlns:a16="http://schemas.microsoft.com/office/drawing/2014/main" id="{FE941374-F2F8-4870-B5CB-542387B53B3B}"/>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48DADF9B-E72B-4506-9581-7A7DC3D804DB}"/>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74254304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May 27 	(Wednesday), 13:00 ET – 14:30 ET</a:t>
            </a:r>
          </a:p>
          <a:p>
            <a:pPr>
              <a:buFont typeface="Arial" panose="020B0604020202020204" pitchFamily="34" charset="0"/>
              <a:buChar char="•"/>
            </a:pPr>
            <a:r>
              <a:rPr lang="en-US" altLang="en-US" b="0" dirty="0"/>
              <a:t>June 3		 (Wednesday), 13:00 ET – 14:30 ET</a:t>
            </a:r>
          </a:p>
          <a:p>
            <a:pPr>
              <a:buFont typeface="Arial" panose="020B0604020202020204" pitchFamily="34" charset="0"/>
              <a:buChar char="•"/>
            </a:pPr>
            <a:r>
              <a:rPr lang="en-US" altLang="en-US" b="0" dirty="0"/>
              <a:t>June 10	 	(Wednesday), 13:00 ET – 14:30 ET</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83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10621663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May 28 	(Thu.) 10:00 ET – 11:00 ET.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84294301"/>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11-20-0759 	CR for some PHY related CIDs on LB249 (Feng Jiang) – (for completion) </a:t>
            </a:r>
          </a:p>
          <a:p>
            <a:pPr lvl="1" algn="just">
              <a:spcBef>
                <a:spcPct val="20000"/>
              </a:spcBef>
              <a:buFontTx/>
              <a:buChar char="•"/>
            </a:pPr>
            <a:r>
              <a:rPr lang="en-US" sz="1400" dirty="0"/>
              <a:t>11-20-0788	CR for control frames related CIDs (Dibakar Das)</a:t>
            </a:r>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85</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86381101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61185374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514915727"/>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May 27</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(10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11-20-0759 	CR for some PHY related CIDs on LB249 (Feng Jiang) – for completion (40min)</a:t>
            </a:r>
          </a:p>
          <a:p>
            <a:pPr lvl="1" algn="just">
              <a:spcBef>
                <a:spcPct val="20000"/>
              </a:spcBef>
              <a:buFontTx/>
              <a:buChar char="•"/>
            </a:pPr>
            <a:r>
              <a:rPr lang="en-US" sz="1400" dirty="0"/>
              <a:t>11-20-0788	CR for control frames related CIDs (Dibakar Das) (45min)</a:t>
            </a:r>
          </a:p>
          <a:p>
            <a:pPr lvl="1" algn="just">
              <a:spcBef>
                <a:spcPct val="20000"/>
              </a:spcBef>
              <a:buFontTx/>
              <a:buChar char="•"/>
            </a:pPr>
            <a:r>
              <a:rPr lang="en-US" sz="1400" dirty="0"/>
              <a:t>11-20-0806	lb249-cids (Nehru Bhandaru) – as time permits</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042044394"/>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41858557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914401" y="1751015"/>
            <a:ext cx="10361084" cy="4343400"/>
          </a:xfrm>
        </p:spPr>
        <p:txBody>
          <a:bodyPr/>
          <a:lstStyle/>
          <a:p>
            <a:pPr lvl="0"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lvl="0" algn="ctr" defTabSz="914400" eaLnBrk="0" hangingPunct="0">
              <a:lnSpc>
                <a:spcPct val="80000"/>
              </a:lnSpc>
              <a:spcBef>
                <a:spcPct val="20000"/>
              </a:spcBef>
              <a:buClr>
                <a:srgbClr val="CC3300"/>
              </a:buClr>
              <a:buSzPct val="50000"/>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lvl="0" algn="ctr" defTabSz="914400" eaLnBrk="0" hangingPunct="0">
              <a:lnSpc>
                <a:spcPct val="80000"/>
              </a:lnSpc>
              <a:spcBef>
                <a:spcPct val="20000"/>
              </a:spcBef>
              <a:buClr>
                <a:srgbClr val="CC3300"/>
              </a:buClr>
              <a:buSzPct val="50000"/>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a:t>
            </a:r>
            <a:r>
              <a:rPr lang="en-US" altLang="en-US" sz="1400" dirty="0">
                <a:latin typeface="Calibri" panose="020F0502020204030204" pitchFamily="34" charset="0"/>
                <a:cs typeface="Calibri" panose="020F0502020204030204" pitchFamily="34" charset="0"/>
                <a:hlinkClick r:id="rId2"/>
              </a:rPr>
              <a:t>http://standards.ieee.org/develop/policies/antitrust.pdf</a:t>
            </a:r>
            <a:r>
              <a:rPr lang="en-US" altLang="en-US" sz="1400" dirty="0">
                <a:latin typeface="Calibri" panose="020F0502020204030204" pitchFamily="34" charset="0"/>
                <a:cs typeface="Calibri" panose="020F0502020204030204" pitchFamily="34" charset="0"/>
              </a:rPr>
              <a:t> </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
        <p:nvSpPr>
          <p:cNvPr id="7" name="Text Box 7">
            <a:extLst>
              <a:ext uri="{FF2B5EF4-FFF2-40B4-BE49-F238E27FC236}">
                <a16:creationId xmlns:a16="http://schemas.microsoft.com/office/drawing/2014/main" id="{6EE376DF-B823-47B7-9BF4-6E97CA5FB19A}"/>
              </a:ext>
            </a:extLst>
          </p:cNvPr>
          <p:cNvSpPr txBox="1">
            <a:spLocks noChangeArrowheads="1"/>
          </p:cNvSpPr>
          <p:nvPr/>
        </p:nvSpPr>
        <p:spPr bwMode="auto">
          <a:xfrm>
            <a:off x="10704512" y="6084121"/>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649380078"/>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11-20-0759</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 3629 and 3271 depicted in document 11-20-759r3?</a:t>
            </a:r>
          </a:p>
          <a:p>
            <a:endParaRPr lang="en-US" b="0" dirty="0"/>
          </a:p>
          <a:p>
            <a:r>
              <a:rPr lang="en-US" dirty="0"/>
              <a:t>Results (Y/N/A): 13/0/3</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90</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413606054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11-20-0759</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 3892 depicted in document 11-20-759r3?</a:t>
            </a:r>
          </a:p>
          <a:p>
            <a:endParaRPr lang="en-US" b="0" dirty="0"/>
          </a:p>
          <a:p>
            <a:r>
              <a:rPr lang="en-US" dirty="0"/>
              <a:t>Results (Y/N/A): 5/3/8</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91</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413009213"/>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11-20-0788	CR for control frames related CIDs (Dibakar Das) – for completion</a:t>
            </a:r>
          </a:p>
          <a:p>
            <a:pPr lvl="1" algn="just">
              <a:spcBef>
                <a:spcPct val="20000"/>
              </a:spcBef>
              <a:buFontTx/>
              <a:buChar char="•"/>
            </a:pPr>
            <a:r>
              <a:rPr lang="en-US" sz="1400" dirty="0"/>
              <a:t>11-20-0797 	LMR/FTM Replay Counter (Ali Raissinia)</a:t>
            </a:r>
          </a:p>
          <a:p>
            <a:pPr lvl="1" algn="just">
              <a:spcBef>
                <a:spcPct val="20000"/>
              </a:spcBef>
              <a:buFontTx/>
              <a:buChar char="•"/>
            </a:pPr>
            <a:r>
              <a:rPr lang="en-US" sz="1400" dirty="0"/>
              <a:t>11-20-0806	lb249-cids (Nehru Bhandaru) </a:t>
            </a:r>
          </a:p>
          <a:p>
            <a:pPr lvl="1" algn="just">
              <a:spcBef>
                <a:spcPct val="20000"/>
              </a:spcBef>
              <a:buFontTx/>
              <a:buChar char="•"/>
            </a:pPr>
            <a:r>
              <a:rPr lang="en-US" sz="1400" dirty="0"/>
              <a:t>11-20-0799 	resolutions to a few LB249 CIDs-part-4 (Ganesh Venkatesan)</a:t>
            </a:r>
          </a:p>
          <a:p>
            <a:pPr lvl="1" algn="just">
              <a:spcBef>
                <a:spcPct val="20000"/>
              </a:spcBef>
              <a:buFontTx/>
              <a:buChar char="•"/>
            </a:pPr>
            <a:r>
              <a:rPr lang="en-US" sz="1400" dirty="0"/>
              <a:t>11-20-0800 	resolutions to a few LB249 CIDs-part-5  (Ganesh Venkatesan)</a:t>
            </a:r>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92</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920217336"/>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81B72E-A1C0-4C0E-9AED-917B4F2BF1E4}"/>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0B9EEC39-5B17-47F3-ABC9-39E6968902D2}"/>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BA785F5F-4D39-4039-BDE3-613D85E46172}"/>
              </a:ext>
            </a:extLst>
          </p:cNvPr>
          <p:cNvSpPr>
            <a:spLocks noGrp="1"/>
          </p:cNvSpPr>
          <p:nvPr>
            <p:ph type="sldNum" idx="12"/>
          </p:nvPr>
        </p:nvSpPr>
        <p:spPr/>
        <p:txBody>
          <a:bodyPr/>
          <a:lstStyle/>
          <a:p>
            <a:r>
              <a:rPr lang="en-GB"/>
              <a:t>Slide </a:t>
            </a:r>
            <a:fld id="{440F5867-744E-4AA6-B0ED-4C44D2DFBB7B}" type="slidenum">
              <a:rPr lang="en-GB" smtClean="0"/>
              <a:pPr/>
              <a:t>93</a:t>
            </a:fld>
            <a:endParaRPr lang="en-GB" dirty="0"/>
          </a:p>
        </p:txBody>
      </p:sp>
      <p:sp>
        <p:nvSpPr>
          <p:cNvPr id="5" name="Footer Placeholder 4">
            <a:extLst>
              <a:ext uri="{FF2B5EF4-FFF2-40B4-BE49-F238E27FC236}">
                <a16:creationId xmlns:a16="http://schemas.microsoft.com/office/drawing/2014/main" id="{854EF64C-0616-4AB3-84FD-298EDF1719ED}"/>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D1C564D-34FD-4ACC-AF4A-2DCD47C8E4D1}"/>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77606897"/>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June 3		 (Wednesday), 13:00 ET – 14:30 ET</a:t>
            </a:r>
          </a:p>
          <a:p>
            <a:pPr>
              <a:buFont typeface="Arial" panose="020B0604020202020204" pitchFamily="34" charset="0"/>
              <a:buChar char="•"/>
            </a:pPr>
            <a:r>
              <a:rPr lang="en-US" altLang="en-US" b="0" dirty="0"/>
              <a:t>June 10	 	(Wednesday), 13:00 ET – 14:30 ET</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94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940421090"/>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May 28 	(Thu.) 10:00 ET – 11:00 ET.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892255115"/>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36912796"/>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616025586"/>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May 28</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(10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Consider motions of submission </a:t>
            </a:r>
            <a:r>
              <a:rPr lang="en-US" sz="1800" b="0" dirty="0"/>
              <a:t>11-20-0771 </a:t>
            </a:r>
            <a:r>
              <a:rPr lang="en-US" sz="1800" b="0" dirty="0" err="1"/>
              <a:t>TGaz</a:t>
            </a:r>
            <a:r>
              <a:rPr lang="en-US" sz="1800" b="0" dirty="0"/>
              <a:t> Plenary Meeting Motion compendium</a:t>
            </a:r>
            <a:endParaRPr lang="en-US" sz="1600" b="0" dirty="0"/>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4052412340"/>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908591004"/>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45554</TotalTime>
  <Words>7456</Words>
  <Application>Microsoft Office PowerPoint</Application>
  <PresentationFormat>Widescreen</PresentationFormat>
  <Paragraphs>1472</Paragraphs>
  <Slides>152</Slides>
  <Notes>23</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152</vt:i4>
      </vt:variant>
    </vt:vector>
  </HeadingPairs>
  <TitlesOfParts>
    <vt:vector size="159" baseType="lpstr">
      <vt:lpstr>Arial</vt:lpstr>
      <vt:lpstr>Calibri</vt:lpstr>
      <vt:lpstr>Monotype Sorts</vt:lpstr>
      <vt:lpstr>Montserrat</vt:lpstr>
      <vt:lpstr>Times New Roman</vt:lpstr>
      <vt:lpstr>Office Theme</vt:lpstr>
      <vt:lpstr>Document</vt:lpstr>
      <vt:lpstr>TGaz Next Generation Positioning  March – July Teleconference Agenda</vt:lpstr>
      <vt:lpstr>IEEE 802.11 Task Group AZ Next Generation Positioning </vt:lpstr>
      <vt:lpstr>Abstract</vt:lpstr>
      <vt:lpstr>Logistics</vt:lpstr>
      <vt:lpstr>Patent Policy</vt:lpstr>
      <vt:lpstr>Instructions for the WG Chair</vt:lpstr>
      <vt:lpstr>Participants have a duty to inform the IEEE</vt:lpstr>
      <vt:lpstr>Ways to inform IEEE</vt:lpstr>
      <vt:lpstr>Other guidelines for IEEE WG meetings</vt:lpstr>
      <vt:lpstr>Patent-related information</vt:lpstr>
      <vt:lpstr>Instructions for Chairs of  standards development activities</vt:lpstr>
      <vt:lpstr>IEEE SA Copyright Policy</vt:lpstr>
      <vt:lpstr>IEEE SA Copyright Policy</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IEEE SA Policy Documents</vt:lpstr>
      <vt:lpstr>IEEE SA Rules Documents</vt:lpstr>
      <vt:lpstr>IEEE 802 Ground Rules</vt:lpstr>
      <vt:lpstr>IEEE 802 Rules Documents </vt:lpstr>
      <vt:lpstr>Teleconference Agenda March 25 </vt:lpstr>
      <vt:lpstr>Review submissions</vt:lpstr>
      <vt:lpstr>Submission 11-20-368</vt:lpstr>
      <vt:lpstr>Submission 11-20-368</vt:lpstr>
      <vt:lpstr>Submission Pipeline and Scheduled Telecons</vt:lpstr>
      <vt:lpstr>Submission Pipeline and Scheduled Telecons</vt:lpstr>
      <vt:lpstr>AOB?</vt:lpstr>
      <vt:lpstr>Adjourn</vt:lpstr>
      <vt:lpstr>Teleconference Agenda Apr. 1 </vt:lpstr>
      <vt:lpstr>Review submissions</vt:lpstr>
      <vt:lpstr>Submission 11-20-385</vt:lpstr>
      <vt:lpstr>Submission 11-20-???</vt:lpstr>
      <vt:lpstr>Submission Pipeline and Scheduled Telecons</vt:lpstr>
      <vt:lpstr>Submission Pipeline and Scheduled Telecons</vt:lpstr>
      <vt:lpstr>AOB?</vt:lpstr>
      <vt:lpstr>Adjourn</vt:lpstr>
      <vt:lpstr>Teleconference Agenda Apr. 8 </vt:lpstr>
      <vt:lpstr>Review submissions</vt:lpstr>
      <vt:lpstr>Submission 11-20-0530</vt:lpstr>
      <vt:lpstr>Submission Pipeline and Scheduled Telecons</vt:lpstr>
      <vt:lpstr>Submission Pipeline and Scheduled Telecons</vt:lpstr>
      <vt:lpstr>AOB?</vt:lpstr>
      <vt:lpstr>Adjourn</vt:lpstr>
      <vt:lpstr>Teleconference Agenda Apr. 15 </vt:lpstr>
      <vt:lpstr>Review submissions</vt:lpstr>
      <vt:lpstr>Submission 11-20-0607</vt:lpstr>
      <vt:lpstr>Submission Pipeline and Scheduled Telecons</vt:lpstr>
      <vt:lpstr>Submission Pipeline and Scheduled Telecons</vt:lpstr>
      <vt:lpstr>AOB?</vt:lpstr>
      <vt:lpstr>Adjourn</vt:lpstr>
      <vt:lpstr>Teleconference Agenda Apr. 22 </vt:lpstr>
      <vt:lpstr>Review submissions</vt:lpstr>
      <vt:lpstr>Submission 11-20-0642</vt:lpstr>
      <vt:lpstr>Submission 11-20-0641</vt:lpstr>
      <vt:lpstr>Submission 11-20-0641</vt:lpstr>
      <vt:lpstr>Submission Pipeline and Scheduled Telecons</vt:lpstr>
      <vt:lpstr>Submission Pipeline and Scheduled Telecons</vt:lpstr>
      <vt:lpstr>AOB?</vt:lpstr>
      <vt:lpstr>Adjourn</vt:lpstr>
      <vt:lpstr>Teleconference Agenda May 6</vt:lpstr>
      <vt:lpstr>Review submissions</vt:lpstr>
      <vt:lpstr>Submission 11-20-xxx</vt:lpstr>
      <vt:lpstr>Submission Pipeline and Scheduled Telecons</vt:lpstr>
      <vt:lpstr>Submission Pipeline and Scheduled Telecons</vt:lpstr>
      <vt:lpstr>AOB?</vt:lpstr>
      <vt:lpstr>Adjourn</vt:lpstr>
      <vt:lpstr>Teleconference Agenda May 13</vt:lpstr>
      <vt:lpstr>Motion process during TG Telecons</vt:lpstr>
      <vt:lpstr>Motion process during TG Telecons</vt:lpstr>
      <vt:lpstr>Review submissions</vt:lpstr>
      <vt:lpstr>Submission 11-20-0707</vt:lpstr>
      <vt:lpstr>Submission Pipeline</vt:lpstr>
      <vt:lpstr>Scheduled Telecons</vt:lpstr>
      <vt:lpstr>Scheduled Telecons</vt:lpstr>
      <vt:lpstr>AOB?</vt:lpstr>
      <vt:lpstr>Adjourn</vt:lpstr>
      <vt:lpstr>Teleconference Agenda May 20</vt:lpstr>
      <vt:lpstr>Review submissions</vt:lpstr>
      <vt:lpstr>Submission Pipeline</vt:lpstr>
      <vt:lpstr>Submission 11-20-0759</vt:lpstr>
      <vt:lpstr>Submission 11-20-0759</vt:lpstr>
      <vt:lpstr>Submission 11-19-1011</vt:lpstr>
      <vt:lpstr>Scheduled Telecons</vt:lpstr>
      <vt:lpstr>Scheduled Telecons</vt:lpstr>
      <vt:lpstr>Submission pipeline</vt:lpstr>
      <vt:lpstr>AOB?</vt:lpstr>
      <vt:lpstr>Adjourn</vt:lpstr>
      <vt:lpstr>Teleconference Agenda May 27</vt:lpstr>
      <vt:lpstr>Review submissions</vt:lpstr>
      <vt:lpstr>Submission 11-20-0759</vt:lpstr>
      <vt:lpstr>Submission 11-20-0759</vt:lpstr>
      <vt:lpstr>Submission pipeline</vt:lpstr>
      <vt:lpstr>PowerPoint Presentation</vt:lpstr>
      <vt:lpstr>Scheduled Telecons</vt:lpstr>
      <vt:lpstr>Scheduled Telecons</vt:lpstr>
      <vt:lpstr>AOB?</vt:lpstr>
      <vt:lpstr>Adjourn</vt:lpstr>
      <vt:lpstr>Teleconference Agenda May 28</vt:lpstr>
      <vt:lpstr>Review submissions</vt:lpstr>
      <vt:lpstr>AOB?</vt:lpstr>
      <vt:lpstr>Adjourn</vt:lpstr>
      <vt:lpstr>Teleconference Agenda June 10</vt:lpstr>
      <vt:lpstr>Review submissions</vt:lpstr>
      <vt:lpstr>Submission 11-20-0797</vt:lpstr>
      <vt:lpstr>Submission 11-20-0806</vt:lpstr>
      <vt:lpstr>Submission pipeline</vt:lpstr>
      <vt:lpstr>Scheduled Telecons</vt:lpstr>
      <vt:lpstr>Scheduled Telecons</vt:lpstr>
      <vt:lpstr>AOB?</vt:lpstr>
      <vt:lpstr>Adjourn</vt:lpstr>
      <vt:lpstr>Teleconference Agenda June 3</vt:lpstr>
      <vt:lpstr>Review submissions</vt:lpstr>
      <vt:lpstr>Submission 11-20-0788</vt:lpstr>
      <vt:lpstr>Submission pipeline</vt:lpstr>
      <vt:lpstr>Scheduled Telecons</vt:lpstr>
      <vt:lpstr>Scheduled Telecons</vt:lpstr>
      <vt:lpstr>AOB?</vt:lpstr>
      <vt:lpstr>Adjourn</vt:lpstr>
      <vt:lpstr>Teleconference Agenda June 17</vt:lpstr>
      <vt:lpstr>Review submissions</vt:lpstr>
      <vt:lpstr>Submission 11-20-???</vt:lpstr>
      <vt:lpstr>Submission pipeline</vt:lpstr>
      <vt:lpstr>Scheduled Telecons</vt:lpstr>
      <vt:lpstr>Scheduled Telecons</vt:lpstr>
      <vt:lpstr>AOB?</vt:lpstr>
      <vt:lpstr>Adjourn</vt:lpstr>
      <vt:lpstr>Backup</vt:lpstr>
      <vt:lpstr>Motion to adopt text</vt:lpstr>
      <vt:lpstr>Approval of previous meeting minutes</vt:lpstr>
      <vt:lpstr>Approval of previous meeting minutes</vt:lpstr>
      <vt:lpstr>Approval of previous meeting minutes</vt:lpstr>
      <vt:lpstr>Approval of previous meeting minutes</vt:lpstr>
      <vt:lpstr>Approval of previous meeting minutes</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PowerPoint Presentation</vt:lpstr>
      <vt:lpstr>802.11 Template Instructions 2/4</vt:lpstr>
      <vt:lpstr>802.11 Template Instructions 3/4</vt:lpstr>
      <vt:lpstr>802.11 Template Instructions 4/4 Recommendations</vt:lpstr>
      <vt:lpstr>PowerPoint Presentation</vt:lpstr>
      <vt:lpstr>PowerPoint Presentation</vt:lpstr>
      <vt:lpstr>References</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Segev, Jonathan</dc:creator>
  <cp:keywords>CTPClassification=CTP_NT</cp:keywords>
  <cp:lastModifiedBy>Segev, Jonathan</cp:lastModifiedBy>
  <cp:revision>330</cp:revision>
  <cp:lastPrinted>1601-01-01T00:00:00Z</cp:lastPrinted>
  <dcterms:created xsi:type="dcterms:W3CDTF">2018-08-06T10:28:59Z</dcterms:created>
  <dcterms:modified xsi:type="dcterms:W3CDTF">2020-06-17T03:34:45Z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60756b58-94d3-481b-b4a0-9ee013fd38f7</vt:lpwstr>
  </property>
  <property fmtid="{D5CDD505-2E9C-101B-9397-08002B2CF9AE}" pid="3" name="CTP_TimeStamp">
    <vt:lpwstr>2020-06-17 03:34:45Z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