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handoutMasterIdLst>
    <p:handoutMasterId r:id="rId18"/>
  </p:handoutMasterIdLst>
  <p:sldIdLst>
    <p:sldId id="720" r:id="rId3"/>
    <p:sldId id="735" r:id="rId4"/>
    <p:sldId id="814" r:id="rId5"/>
    <p:sldId id="736" r:id="rId6"/>
    <p:sldId id="737" r:id="rId7"/>
    <p:sldId id="738" r:id="rId8"/>
    <p:sldId id="739" r:id="rId9"/>
    <p:sldId id="740" r:id="rId10"/>
    <p:sldId id="741" r:id="rId11"/>
    <p:sldId id="742" r:id="rId12"/>
    <p:sldId id="793" r:id="rId13"/>
    <p:sldId id="744" r:id="rId14"/>
    <p:sldId id="761" r:id="rId15"/>
    <p:sldId id="753" r:id="rId16"/>
  </p:sldIdLst>
  <p:sldSz cx="12192000" cy="6858000"/>
  <p:notesSz cx="6934200" cy="9280525"/>
  <p:defaultTextStyle>
    <a:defPPr>
      <a:defRPr lang="en-US"/>
    </a:defPPr>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3529"/>
    <p:restoredTop sz="95405"/>
  </p:normalViewPr>
  <p:slideViewPr>
    <p:cSldViewPr showGuides="1">
      <p:cViewPr varScale="1">
        <p:scale>
          <a:sx n="86" d="100"/>
          <a:sy n="86" d="100"/>
        </p:scale>
        <p:origin x="198" y="84"/>
      </p:cViewPr>
      <p:guideLst>
        <p:guide orient="horz" pos="2160"/>
        <p:guide pos="3839"/>
      </p:guideLst>
    </p:cSldViewPr>
  </p:slideViewPr>
  <p:outlineViewPr>
    <p:cViewPr>
      <p:scale>
        <a:sx n="50" d="100"/>
        <a:sy n="50" d="100"/>
      </p:scale>
      <p:origin x="0" y="0"/>
    </p:cViewPr>
  </p:outlineViewPr>
  <p:notesTextViewPr>
    <p:cViewPr>
      <p:scale>
        <a:sx n="100" d="100"/>
        <a:sy n="100" d="100"/>
      </p:scale>
      <p:origin x="0" y="0"/>
    </p:cViewPr>
  </p:notesTextViewPr>
  <p:sorterViewPr showFormatting="0">
    <p:cViewPr varScale="1">
      <p:scale>
        <a:sx n="1" d="1"/>
        <a:sy n="1" d="1"/>
      </p:scale>
      <p:origin x="0" y="-3115"/>
    </p:cViewPr>
  </p:sorterViewPr>
  <p:gridSpacing cx="76199" cy="76199"/>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handoutMaster" Target="handoutMasters/handoutMaster1.xml"/><Relationship Id="rId17" Type="http://schemas.openxmlformats.org/officeDocument/2006/relationships/notesMaster" Target="notesMasters/notesMaster1.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5" name="Rectangle 3"/>
          <p:cNvSpPr>
            <a:spLocks noGrp="1" noChangeArrowheads="1"/>
          </p:cNvSpPr>
          <p:nvPr>
            <p:ph type="dt" sz="quarter" idx="1"/>
          </p:nvPr>
        </p:nvSpPr>
        <p:spPr bwMode="auto">
          <a:xfrm>
            <a:off x="695325" y="174625"/>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endPar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ln>
          <a:effectLst/>
        </p:spPr>
        <p:txBody>
          <a:bodyPr vert="horz" wrap="none" lIns="0" tIns="0" rIns="0" bIns="0" numCol="1" anchor="t" anchorCtr="0" compatLnSpc="1">
            <a:spAutoFit/>
          </a:bodyPr>
          <a:lstStyle>
            <a:lvl1pPr algn="ctr" defTabSz="933450" eaLnBrk="0" hangingPunct="0">
              <a:defRPr/>
            </a:lvl1pPr>
          </a:lstStyle>
          <a:p>
            <a:pPr marL="0" marR="0" lvl="0" indent="0" algn="ct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5D062474-144A-4A62-B2E0-EADF5A3271D9}"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2293" name="Line 6"/>
          <p:cNvSpPr/>
          <p:nvPr/>
        </p:nvSpPr>
        <p:spPr>
          <a:xfrm>
            <a:off x="693738" y="387350"/>
            <a:ext cx="5546725" cy="0"/>
          </a:xfrm>
          <a:prstGeom prst="line">
            <a:avLst/>
          </a:prstGeom>
          <a:ln w="12700" cap="flat" cmpd="sng">
            <a:solidFill>
              <a:schemeClr val="tx1"/>
            </a:solidFill>
            <a:prstDash val="solid"/>
            <a:round/>
            <a:headEnd type="none" w="sm" len="sm"/>
            <a:tailEnd type="none" w="sm" len="sm"/>
          </a:ln>
        </p:spPr>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2295" name="Line 8"/>
          <p:cNvSpPr/>
          <p:nvPr/>
        </p:nvSpPr>
        <p:spPr>
          <a:xfrm>
            <a:off x="693738" y="8970963"/>
            <a:ext cx="5700712" cy="0"/>
          </a:xfrm>
          <a:prstGeom prst="line">
            <a:avLst/>
          </a:prstGeom>
          <a:ln w="12700" cap="flat" cmpd="sng">
            <a:solidFill>
              <a:schemeClr val="tx1"/>
            </a:solidFill>
            <a:prstDash val="solid"/>
            <a:round/>
            <a:headEnd type="none" w="sm" len="sm"/>
            <a:tailEnd type="none" w="sm" len="sm"/>
          </a:ln>
        </p:spPr>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ln>
          <a:effectLst/>
        </p:spPr>
        <p:txBody>
          <a:bodyPr vert="horz" wrap="none" lIns="0" tIns="0" rIns="0" bIns="0" numCol="1" anchor="b" anchorCtr="0" compatLnSpc="1">
            <a:spAutoFit/>
          </a:bodyPr>
          <a:lstStyle>
            <a:lvl1pPr algn="r" defTabSz="933450" eaLnBrk="0" hangingPunct="0">
              <a:defRPr sz="1400" b="1">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doc.: IEEE 802.11-15/1472r0</a:t>
            </a:r>
            <a:endPar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2051" name="Rectangle 3"/>
          <p:cNvSpPr>
            <a:spLocks noGrp="1" noChangeArrowheads="1"/>
          </p:cNvSpPr>
          <p:nvPr>
            <p:ph type="dt" idx="1"/>
          </p:nvPr>
        </p:nvSpPr>
        <p:spPr bwMode="auto">
          <a:xfrm>
            <a:off x="654050" y="95250"/>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endPar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13316" name="Rectangle 4"/>
          <p:cNvSpPr>
            <a:spLocks noGrp="1" noRot="1" noChangeAspect="1" noTextEdit="1"/>
          </p:cNvSpPr>
          <p:nvPr>
            <p:ph type="sldImg"/>
          </p:nvPr>
        </p:nvSpPr>
        <p:spPr>
          <a:xfrm>
            <a:off x="384175" y="701675"/>
            <a:ext cx="6165850" cy="3468688"/>
          </a:xfrm>
          <a:prstGeom prst="rect">
            <a:avLst/>
          </a:prstGeom>
          <a:noFill/>
          <a:ln w="12700" cap="flat" cmpd="sng">
            <a:solidFill>
              <a:schemeClr val="tx1"/>
            </a:solidFill>
            <a:prstDash val="solid"/>
            <a:miter/>
            <a:headEnd type="none" w="med" len="med"/>
            <a:tailEnd type="none" w="med" len="med"/>
          </a:ln>
        </p:spPr>
      </p:sp>
      <p:sp>
        <p:nvSpPr>
          <p:cNvPr id="2053" name="Rectangle 5"/>
          <p:cNvSpPr>
            <a:spLocks noGrp="1" noChangeArrowheads="1"/>
          </p:cNvSpPr>
          <p:nvPr>
            <p:ph type="body" sz="quarter" idx="3"/>
          </p:nvPr>
        </p:nvSpPr>
        <p:spPr bwMode="auto">
          <a:xfrm>
            <a:off x="923925" y="4408488"/>
            <a:ext cx="5086350" cy="4176713"/>
          </a:xfrm>
          <a:prstGeom prst="rect">
            <a:avLst/>
          </a:prstGeom>
          <a:noFill/>
          <a:ln w="9525">
            <a:noFill/>
            <a:miter lim="800000"/>
          </a:ln>
          <a:effectLst/>
        </p:spPr>
        <p:txBody>
          <a:bodyPr vert="horz" wrap="square" lIns="93662" tIns="46038" rIns="93662" bIns="46038" numCol="1" anchor="t" anchorCtr="0" compatLnSpc="1"/>
          <a:lstStyle/>
          <a:p>
            <a:pPr marL="0" marR="0" lvl="0"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Click to edit Master text styles</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114300" marR="0" lvl="1"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Second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228600" marR="0" lvl="2"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Third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342900" marR="0" lvl="3"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Fourth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457200" marR="0" lvl="4"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Fifth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ln>
          <a:effectLst/>
        </p:spPr>
        <p:txBody>
          <a:bodyPr vert="horz" wrap="none" lIns="0" tIns="0" rIns="0" bIns="0" numCol="1" anchor="t" anchorCtr="0" compatLnSpc="1">
            <a:spAutoFit/>
          </a:bodyPr>
          <a:lstStyle>
            <a:lvl5pPr marL="457200" lvl="4" algn="r" defTabSz="933450" eaLnBrk="0" hangingPunct="0">
              <a:defRPr>
                <a:latin typeface="Times New Roman" panose="02020603050405020304" pitchFamily="18" charset="0"/>
                <a:ea typeface="+mn-ea"/>
                <a:cs typeface="+mn-cs"/>
              </a:defRPr>
            </a:lvl5pPr>
          </a:lstStyle>
          <a:p>
            <a:pPr marL="457200" marR="0" lvl="4"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D25D3366-2BAB-4431-B995-A9FA48263B97}"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3321" name="Line 9"/>
          <p:cNvSpPr/>
          <p:nvPr/>
        </p:nvSpPr>
        <p:spPr>
          <a:xfrm>
            <a:off x="723900" y="8983663"/>
            <a:ext cx="5486400" cy="0"/>
          </a:xfrm>
          <a:prstGeom prst="line">
            <a:avLst/>
          </a:prstGeom>
          <a:ln w="12700" cap="flat" cmpd="sng">
            <a:solidFill>
              <a:schemeClr val="tx1"/>
            </a:solidFill>
            <a:prstDash val="solid"/>
            <a:round/>
            <a:headEnd type="none" w="sm" len="sm"/>
            <a:tailEnd type="none" w="sm" len="sm"/>
          </a:ln>
        </p:spPr>
      </p:sp>
      <p:sp>
        <p:nvSpPr>
          <p:cNvPr id="13322" name="Line 10"/>
          <p:cNvSpPr/>
          <p:nvPr/>
        </p:nvSpPr>
        <p:spPr>
          <a:xfrm>
            <a:off x="647700" y="296863"/>
            <a:ext cx="5638800" cy="0"/>
          </a:xfrm>
          <a:prstGeom prst="line">
            <a:avLst/>
          </a:prstGeom>
          <a:ln w="12700" cap="flat" cmpd="sng">
            <a:solidFill>
              <a:schemeClr val="tx1"/>
            </a:solidFill>
            <a:prstDash val="solid"/>
            <a:round/>
            <a:headEnd type="none" w="sm" len="sm"/>
            <a:tailEnd type="none" w="sm" len="sm"/>
          </a:ln>
        </p:spPr>
      </p:sp>
    </p:spTree>
  </p:cSld>
  <p:clrMap bg1="lt1" tx1="dk1" bg2="lt2" tx2="dk2" accent1="accent1" accent2="accent2" accent3="accent3" accent4="accent4" accent5="accent5" accent6="accent6" hlink="hlink" folHlink="folHlink"/>
  <p:hf sldNum="0" hdr="0" ftr="0"/>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pPr fontAlgn="base"/>
            <a:r>
              <a:rPr lang="zh-CN" altLang="en-US" strike="noStrike" noProof="1" smtClean="0"/>
              <a:t>单击此处编辑母版标题样式</a:t>
            </a:r>
            <a:endParaRPr lang="en-GB" strike="noStrike" noProof="1"/>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pPr fontAlgn="base"/>
            <a:r>
              <a:rPr lang="zh-CN" altLang="en-US" strike="noStrike" noProof="1" smtClean="0"/>
              <a:t>单击此处编辑母版副标题样式</a:t>
            </a:r>
            <a:endParaRPr lang="en-GB" strike="noStrike" noProof="1"/>
          </a:p>
        </p:txBody>
      </p:sp>
      <p:sp>
        <p:nvSpPr>
          <p:cNvPr id="4" name="日期占位符 3"/>
          <p:cNvSpPr>
            <a:spLocks noGrp="1"/>
          </p:cNvSpPr>
          <p:nvPr>
            <p:ph type="dt" idx="10"/>
          </p:nvPr>
        </p:nvSpPr>
        <p:spPr/>
        <p:txBody>
          <a:bodyPr/>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Jan 2020</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p:txBody>
          <a:bodyPr/>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p:txBody>
          <a:bodyPr/>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自定义版式">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11" name="Rectangle 4"/>
          <p:cNvSpPr>
            <a:spLocks noGrp="1" noChangeArrowheads="1"/>
          </p:cNvSpPr>
          <p:nvPr>
            <p:ph type="dt" sz="half"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2" name="Rectangle 5"/>
          <p:cNvSpPr>
            <a:spLocks noGrp="1" noChangeArrowheads="1"/>
          </p:cNvSpPr>
          <p:nvPr>
            <p:ph type="ftr" sz="quarte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3" name="Rectangle 6"/>
          <p:cNvSpPr>
            <a:spLocks noGrp="1" noChangeArrowheads="1"/>
          </p:cNvSpPr>
          <p:nvPr>
            <p:ph type="sldNum" sz="quarter"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8C875BF7-C173-4CCF-AC34-148954E89FBB}"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自定义版式">
    <p:bg>
      <p:bgPr>
        <a:solidFill>
          <a:srgbClr val="FFFFFF"/>
        </a:solidFill>
        <a:effectLst/>
      </p:bgPr>
    </p:bg>
    <p:spTree>
      <p:nvGrpSpPr>
        <p:cNvPr id="1" name=""/>
        <p:cNvGrpSpPr/>
        <p:nvPr/>
      </p:nvGrpSpPr>
      <p:grpSpPr>
        <a:xfrm>
          <a:off x="0" y="0"/>
          <a:ext cx="0" cy="0"/>
          <a:chOff x="0" y="0"/>
          <a:chExt cx="0" cy="0"/>
        </a:xfrm>
      </p:grpSpPr>
      <p:sp>
        <p:nvSpPr>
          <p:cNvPr id="11" name="Rectangle 4"/>
          <p:cNvSpPr>
            <a:spLocks noGrp="1" noChangeArrowheads="1"/>
          </p:cNvSpPr>
          <p:nvPr>
            <p:ph type="dt" sz="half"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2" name="Rectangle 5"/>
          <p:cNvSpPr>
            <a:spLocks noGrp="1" noChangeArrowheads="1"/>
          </p:cNvSpPr>
          <p:nvPr>
            <p:ph type="ftr" sz="quarte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3" name="Rectangle 6"/>
          <p:cNvSpPr>
            <a:spLocks noGrp="1" noChangeArrowheads="1"/>
          </p:cNvSpPr>
          <p:nvPr>
            <p:ph type="sldNum" sz="quarter"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B308A7B4-457D-4774-BFAA-BCE51FA4493E}"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Mar 2020</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sz="quarte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sz="quarter"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11" name="Slide Number Placeholder 5"/>
          <p:cNvSpPr>
            <a:spLocks noGrp="1"/>
          </p:cNvSpPr>
          <p:nvPr>
            <p:ph type="sldNum"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2" name="Rectangle 4"/>
          <p:cNvSpPr>
            <a:spLocks noGrp="1" noChangeArrowheads="1"/>
          </p:cNvSpPr>
          <p:nvPr>
            <p:ph type="ft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3" name="Rectangle 3"/>
          <p:cNvSpPr>
            <a:spLocks noGrp="1" noChangeArrowheads="1"/>
          </p:cNvSpPr>
          <p:nvPr>
            <p:ph type="dt"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Mar 2020</a:t>
            </a:r>
            <a:endParaRPr kumimoji="0" lang="en-US"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Tree>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5" name="日期占位符 4"/>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页脚占位符 5"/>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7" name="灯片编号占位符 6"/>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11" name="Date Placeholder 6"/>
          <p:cNvSpPr>
            <a:spLocks noGrp="1"/>
          </p:cNvSpPr>
          <p:nvPr>
            <p:ph type="dt" idx="1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2" name="Footer Placeholder 7"/>
          <p:cNvSpPr>
            <a:spLocks noGrp="1"/>
          </p:cNvSpPr>
          <p:nvPr>
            <p:ph type="ftr" idx="13"/>
          </p:nvPr>
        </p:nvSpPr>
        <p:spPr bwMode="auto">
          <a:xfrm>
            <a:off x="7524750" y="6475413"/>
            <a:ext cx="3865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3" name="Slide Number Placeholder 8"/>
          <p:cNvSpPr>
            <a:spLocks noGrp="1"/>
          </p:cNvSpPr>
          <p:nvPr>
            <p:ph type="sldNum" idx="1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01B27F1F-5774-44D3-A48B-91152BCFEF61}"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日期占位符 2"/>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4" name="页脚占位符 3"/>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灯片编号占位符 4"/>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3" name="页脚占位符 2"/>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4" name="灯片编号占位符 3"/>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rgbClr val="FFFFFF"/>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a:xfrm>
            <a:off x="914400" y="685803"/>
            <a:ext cx="7569200" cy="5408613"/>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p:sp>
        <p:nvSpPr>
          <p:cNvPr id="1026" name="Rectangle 1"/>
          <p:cNvSpPr>
            <a:spLocks noGrp="1"/>
          </p:cNvSpPr>
          <p:nvPr>
            <p:ph type="title"/>
          </p:nvPr>
        </p:nvSpPr>
        <p:spPr>
          <a:xfrm>
            <a:off x="914400" y="685800"/>
            <a:ext cx="10361613" cy="1065213"/>
          </a:xfrm>
          <a:prstGeom prst="rect">
            <a:avLst/>
          </a:prstGeom>
          <a:noFill/>
          <a:ln w="9525">
            <a:noFill/>
          </a:ln>
        </p:spPr>
        <p:txBody>
          <a:bodyPr lIns="92160" tIns="46080" rIns="92160" bIns="46080" anchor="ctr" anchorCtr="0"/>
          <a:p>
            <a:pPr lvl="0"/>
            <a:r>
              <a:rPr lang="en-GB" altLang="zh-CN" dirty="0"/>
              <a:t>Click to edit the title text format</a:t>
            </a:r>
            <a:endParaRPr lang="en-GB" altLang="zh-CN" dirty="0"/>
          </a:p>
        </p:txBody>
      </p:sp>
      <p:sp>
        <p:nvSpPr>
          <p:cNvPr id="1027" name="Rectangle 2"/>
          <p:cNvSpPr>
            <a:spLocks noGrp="1"/>
          </p:cNvSpPr>
          <p:nvPr>
            <p:ph type="body"/>
          </p:nvPr>
        </p:nvSpPr>
        <p:spPr>
          <a:xfrm>
            <a:off x="914400" y="1981200"/>
            <a:ext cx="10361613" cy="4113213"/>
          </a:xfrm>
          <a:prstGeom prst="rect">
            <a:avLst/>
          </a:prstGeom>
          <a:noFill/>
          <a:ln w="9525">
            <a:noFill/>
          </a:ln>
        </p:spPr>
        <p:txBody>
          <a:bodyPr lIns="92160" tIns="46080" rIns="92160" bIns="46080" anchor="t" anchorCtr="0"/>
          <a:p>
            <a:pPr lvl="0"/>
            <a:r>
              <a:rPr lang="en-GB" altLang="zh-CN" dirty="0"/>
              <a:t>Click to edit the outline text format</a:t>
            </a:r>
            <a:endParaRPr lang="en-GB" altLang="zh-CN" dirty="0"/>
          </a:p>
          <a:p>
            <a:pPr lvl="1"/>
            <a:r>
              <a:rPr lang="en-GB" altLang="zh-CN" dirty="0"/>
              <a:t>Second Outline Level</a:t>
            </a:r>
            <a:endParaRPr lang="en-GB" altLang="zh-CN" dirty="0"/>
          </a:p>
          <a:p>
            <a:pPr lvl="2"/>
            <a:r>
              <a:rPr lang="en-GB" altLang="zh-CN" dirty="0"/>
              <a:t>Third Outline Level</a:t>
            </a:r>
            <a:endParaRPr lang="en-GB" altLang="zh-CN" dirty="0"/>
          </a:p>
          <a:p>
            <a:pPr lvl="3"/>
            <a:r>
              <a:rPr lang="en-GB" altLang="zh-CN" dirty="0"/>
              <a:t>Fourth Outline Level</a:t>
            </a:r>
            <a:endParaRPr lang="en-GB" altLang="zh-CN" dirty="0"/>
          </a:p>
          <a:p>
            <a:pPr lvl="4"/>
            <a:r>
              <a:rPr lang="en-GB" altLang="zh-CN" dirty="0"/>
              <a:t>Fifth Outline Level</a:t>
            </a:r>
            <a:endParaRPr lang="en-GB" altLang="zh-CN" dirty="0"/>
          </a:p>
          <a:p>
            <a:pPr lvl="4"/>
            <a:r>
              <a:rPr lang="en-GB" altLang="zh-CN" dirty="0"/>
              <a:t>Sixth Outline Level</a:t>
            </a:r>
            <a:endParaRPr lang="en-GB" altLang="zh-CN" dirty="0"/>
          </a:p>
          <a:p>
            <a:pPr lvl="4"/>
            <a:r>
              <a:rPr lang="en-GB" altLang="zh-CN" dirty="0"/>
              <a:t>Seventh Outline Level</a:t>
            </a:r>
            <a:endParaRPr lang="en-GB" altLang="zh-CN" dirty="0"/>
          </a:p>
          <a:p>
            <a:pPr lvl="4"/>
            <a:r>
              <a:rPr lang="en-GB" altLang="zh-CN" dirty="0"/>
              <a:t>Eighth Outline Level</a:t>
            </a:r>
            <a:endParaRPr lang="en-GB" altLang="zh-CN" dirty="0"/>
          </a:p>
          <a:p>
            <a:pPr lvl="4"/>
            <a:r>
              <a:rPr lang="en-GB" altLang="zh-CN" dirty="0"/>
              <a:t>Ninth Outline Level</a:t>
            </a:r>
            <a:endParaRPr lang="en-GB" altLang="zh-CN" dirty="0"/>
          </a:p>
        </p:txBody>
      </p:sp>
      <p:sp>
        <p:nvSpPr>
          <p:cNvPr id="2" name="Rectangle 3"/>
          <p:cNvSpPr>
            <a:spLocks noGrp="1" noChangeArrowheads="1"/>
          </p:cNvSpPr>
          <p:nvPr>
            <p:ph type="dt"/>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Mar 2020</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028" name="Rectangle 4"/>
          <p:cNvSpPr>
            <a:spLocks noGrp="1" noChangeArrowheads="1"/>
          </p:cNvSpPr>
          <p:nvPr>
            <p:ph type="ftr"/>
          </p:nvPr>
        </p:nvSpPr>
        <p:spPr bwMode="auto">
          <a:xfrm>
            <a:off x="713232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029" name="Rectangle 5"/>
          <p:cNvSpPr>
            <a:spLocks noGrp="1" noChangeArrowheads="1"/>
          </p:cNvSpPr>
          <p:nvPr>
            <p:ph type="sldNum"/>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solidFill>
                  <a:srgbClr val="000000"/>
                </a:solidFill>
                <a:ea typeface="Arial Unicode MS" pitchFamily="34" charset="-122"/>
                <a:cs typeface="Arial Unicode MS" pitchFamily="34" charset="-122"/>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031" name="Line 6"/>
          <p:cNvSpPr/>
          <p:nvPr/>
        </p:nvSpPr>
        <p:spPr>
          <a:xfrm>
            <a:off x="914400" y="609600"/>
            <a:ext cx="10363200" cy="1588"/>
          </a:xfrm>
          <a:prstGeom prst="line">
            <a:avLst/>
          </a:prstGeom>
          <a:ln w="12600" cap="flat" cmpd="sng">
            <a:solidFill>
              <a:srgbClr val="000000"/>
            </a:solidFill>
            <a:prstDash val="solid"/>
            <a:miter/>
            <a:headEnd type="none" w="med" len="med"/>
            <a:tailEnd type="none" w="med" len="med"/>
          </a:ln>
        </p:spPr>
      </p:sp>
      <p:sp>
        <p:nvSpPr>
          <p:cNvPr id="1032" name="Rectangle 7"/>
          <p:cNvSpPr>
            <a:spLocks noChangeArrowheads="1"/>
          </p:cNvSpPr>
          <p:nvPr/>
        </p:nvSpPr>
        <p:spPr bwMode="auto">
          <a:xfrm>
            <a:off x="912813" y="6475413"/>
            <a:ext cx="7175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lIns="0" tIns="0" rIns="0" bIns="0">
            <a:spAutoFit/>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1pPr>
            <a:lvl2pPr marL="742950" indent="-28575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2pPr>
            <a:lvl3pPr marL="11430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3pPr>
            <a:lvl4pPr marL="16002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4pPr>
            <a:lvl5pPr marL="20574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altLang="zh-CN"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Submission</a:t>
            </a:r>
            <a:endParaRPr kumimoji="0" lang="en-GB" altLang="zh-CN"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1033" name="Line 8"/>
          <p:cNvSpPr/>
          <p:nvPr/>
        </p:nvSpPr>
        <p:spPr>
          <a:xfrm>
            <a:off x="914400" y="6477000"/>
            <a:ext cx="10464800" cy="1588"/>
          </a:xfrm>
          <a:prstGeom prst="line">
            <a:avLst/>
          </a:prstGeom>
          <a:ln w="12600" cap="flat" cmpd="sng">
            <a:solidFill>
              <a:srgbClr val="000000"/>
            </a:solidFill>
            <a:prstDash val="solid"/>
            <a:miter/>
            <a:headEnd type="none" w="med" len="med"/>
            <a:tailEnd type="none" w="med" len="med"/>
          </a:ln>
        </p:spPr>
      </p:sp>
      <p:sp>
        <p:nvSpPr>
          <p:cNvPr id="10" name="Date Placeholder 3"/>
          <p:cNvSpPr txBox="1"/>
          <p:nvPr/>
        </p:nvSpPr>
        <p:spPr bwMode="auto">
          <a:xfrm>
            <a:off x="6667500" y="357188"/>
            <a:ext cx="4667250" cy="273050"/>
          </a:xfrm>
          <a:prstGeom prst="rect">
            <a:avLst/>
          </a:prstGeom>
          <a:noFill/>
          <a:ln w="9525">
            <a:noFill/>
            <a:round/>
          </a:ln>
          <a:effectLst/>
        </p:spPr>
        <p:txBody>
          <a:bodyPr lIns="0" tIns="0" rIns="0" bIns="0" anchor="b"/>
          <a:lstStyle>
            <a:lvl1pPr>
              <a:defRPr/>
            </a:lvl1pPr>
          </a:lstStyle>
          <a:p>
            <a:pPr marL="0" marR="0" lvl="0" indent="0" algn="r" defTabSz="337185" rtl="0" eaLnBrk="0" fontAlgn="base" latinLnBrk="0" hangingPunct="0">
              <a:lnSpc>
                <a:spcPct val="100000"/>
              </a:lnSpc>
              <a:spcBef>
                <a:spcPct val="0"/>
              </a:spcBef>
              <a:spcAft>
                <a:spcPct val="0"/>
              </a:spcAft>
              <a:buClr>
                <a:srgbClr val="000000"/>
              </a:buClr>
              <a:buSzTx/>
              <a:buFont typeface="Times New Roman" panose="02020603050405020304" pitchFamily="18"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doc.: IEEE 802.11-</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20</a:t>
            </a: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0499</a:t>
            </a: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r</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0</a:t>
            </a:r>
            <a:endPar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p:titleStyle>
    <p:body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1.xml"/><Relationship Id="rId2" Type="http://schemas.openxmlformats.org/officeDocument/2006/relationships/image" Target="../media/image1.emf"/><Relationship Id="rId1"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hyperlink" Target="https://standards.ieee.org/develop/policies/bylaws/sb_bylaws.pdf section 5.2.1.3" TargetMode="External"/><Relationship Id="rId2" Type="http://schemas.openxmlformats.org/officeDocument/2006/relationships/hyperlink" Target="http://ieee802.org/PNP/approved/IEEE_802_WG_PandP_v19.pdf" TargetMode="External"/><Relationship Id="rId1" Type="http://schemas.openxmlformats.org/officeDocument/2006/relationships/hyperlink" Target="https://standards.ieee.org/develop/policies/bylaws/sb_bylaws.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hyperlink" Target="mailto:jrosdahl@ieee.or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hyperlink" Target="http://standards.ieee.org/about/sasb/patcom/materials.html" TargetMode="External"/><Relationship Id="rId2" Type="http://schemas.openxmlformats.org/officeDocument/2006/relationships/hyperlink" Target="http://standards.ieee.org/develop/policies/opman/sect6.html" TargetMode="External"/><Relationship Id="rId1" Type="http://schemas.openxmlformats.org/officeDocument/2006/relationships/hyperlink" Target="http://standards.ieee.org/develop/policies/bylaws/sect6-7.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ea typeface="Arial Unicode MS" pitchFamily="34" charset="-122"/>
              </a:rPr>
              <a:t>Mar 2020</a:t>
            </a:r>
            <a:endParaRPr lang="en-US" altLang="zh-CN" sz="1800" b="1" dirty="0">
              <a:solidFill>
                <a:srgbClr val="000000"/>
              </a:solidFill>
              <a:ea typeface="Arial Unicode MS" pitchFamily="34" charset="-122"/>
            </a:endParaRPr>
          </a:p>
        </p:txBody>
      </p:sp>
      <p:sp>
        <p:nvSpPr>
          <p:cNvPr id="14338" name="页脚占位符 5"/>
          <p:cNvSpPr>
            <a:spLocks noGrp="1"/>
          </p:cNvSpPr>
          <p:nvPr>
            <p:ph type="ftr" idx="11"/>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ea typeface="Arial Unicode MS" pitchFamily="34" charset="-122"/>
              </a:rPr>
              <a:t>Bo Sun (ZTE)</a:t>
            </a:r>
            <a:endParaRPr lang="en-US" altLang="zh-CN" dirty="0">
              <a:solidFill>
                <a:srgbClr val="000000"/>
              </a:solidFill>
              <a:ea typeface="Arial Unicode MS" pitchFamily="34" charset="-122"/>
            </a:endParaRPr>
          </a:p>
        </p:txBody>
      </p:sp>
      <p:sp>
        <p:nvSpPr>
          <p:cNvPr id="14339" name="灯片编号占位符 3"/>
          <p:cNvSpPr>
            <a:spLocks noGrp="1"/>
          </p:cNvSpPr>
          <p:nvPr>
            <p:ph type="sldNum" idx="12"/>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ea typeface="Arial Unicode MS" pitchFamily="34" charset="-122"/>
              </a:rPr>
              <a:t>Slide </a:t>
            </a:r>
            <a:fld id="{9A0DB2DC-4C9A-4742-B13C-FB6460FD3503}" type="slidenum">
              <a:rPr lang="en-US" altLang="en-US" dirty="0">
                <a:ea typeface="Arial Unicode MS" pitchFamily="34" charset="-122"/>
              </a:rPr>
            </a:fld>
            <a:endParaRPr lang="en-US" altLang="en-US" dirty="0">
              <a:ea typeface="Arial Unicode MS" pitchFamily="34" charset="-122"/>
            </a:endParaRPr>
          </a:p>
        </p:txBody>
      </p:sp>
      <p:sp>
        <p:nvSpPr>
          <p:cNvPr id="7" name="Rectangle 2"/>
          <p:cNvSpPr txBox="1">
            <a:spLocks noChangeArrowheads="1"/>
          </p:cNvSpPr>
          <p:nvPr/>
        </p:nvSpPr>
        <p:spPr bwMode="auto">
          <a:xfrm>
            <a:off x="1801178" y="606425"/>
            <a:ext cx="85883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IEEE 802.11 </a:t>
            </a:r>
            <a:r>
              <a:rPr kumimoji="0" lang="en-US" altLang="en-US" sz="3200" b="1" i="0" u="none" strike="noStrike" kern="0" cap="none" spc="0" normalizeH="0" baseline="0" noProof="0" dirty="0" err="1">
                <a:ln>
                  <a:noFill/>
                </a:ln>
                <a:solidFill>
                  <a:schemeClr val="tx2"/>
                </a:solidFill>
                <a:effectLst/>
                <a:uLnTx/>
                <a:uFillTx/>
                <a:latin typeface="+mj-lt"/>
                <a:ea typeface="MS PGothic" panose="020B0600070205080204" pitchFamily="34" charset="-128"/>
                <a:cs typeface="MS PGothic" panose="020B0600070205080204" pitchFamily="34" charset="-128"/>
              </a:rPr>
              <a:t>TGbd</a:t>
            </a: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 Telecofnerence Agenda </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Mar 20</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8" name="Rectangle 6"/>
          <p:cNvSpPr txBox="1">
            <a:spLocks noChangeArrowheads="1"/>
          </p:cNvSpPr>
          <p:nvPr/>
        </p:nvSpPr>
        <p:spPr bwMode="auto">
          <a:xfrm>
            <a:off x="2209800" y="1768475"/>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0" indent="0" algn="ctr" rtl="0" eaLnBrk="0" fontAlgn="base" hangingPunct="0">
              <a:spcBef>
                <a:spcPct val="20000"/>
              </a:spcBef>
              <a:spcAft>
                <a:spcPct val="0"/>
              </a:spcAft>
              <a:buNone/>
              <a:defRPr sz="2400" b="1">
                <a:solidFill>
                  <a:schemeClr val="tx1"/>
                </a:solidFill>
                <a:latin typeface="+mn-lt"/>
                <a:ea typeface="MS PGothic" panose="020B0600070205080204" pitchFamily="34" charset="-128"/>
                <a:cs typeface="MS PGothic" panose="020B0600070205080204" pitchFamily="34" charset="-128"/>
              </a:defRPr>
            </a:lvl1pPr>
            <a:lvl2pPr marL="457200" indent="0" algn="ctr" rtl="0" eaLnBrk="0" fontAlgn="base" hangingPunct="0">
              <a:spcBef>
                <a:spcPct val="20000"/>
              </a:spcBef>
              <a:spcAft>
                <a:spcPct val="0"/>
              </a:spcAft>
              <a:buNone/>
              <a:defRPr sz="2000">
                <a:solidFill>
                  <a:schemeClr val="tx1"/>
                </a:solidFill>
                <a:latin typeface="+mn-lt"/>
                <a:ea typeface="MS PGothic" panose="020B0600070205080204" pitchFamily="34" charset="-128"/>
                <a:cs typeface="MS PGothic" panose="020B0600070205080204" pitchFamily="34" charset="-128"/>
              </a:defRPr>
            </a:lvl2pPr>
            <a:lvl3pPr marL="914400" indent="0" algn="ctr" rtl="0" eaLnBrk="0" fontAlgn="base" hangingPunct="0">
              <a:spcBef>
                <a:spcPct val="20000"/>
              </a:spcBef>
              <a:spcAft>
                <a:spcPct val="0"/>
              </a:spcAft>
              <a:buNone/>
              <a:defRPr>
                <a:solidFill>
                  <a:schemeClr val="tx1"/>
                </a:solidFill>
                <a:latin typeface="+mn-lt"/>
                <a:ea typeface="MS PGothic" panose="020B0600070205080204" pitchFamily="34" charset="-128"/>
                <a:cs typeface="MS PGothic" panose="020B0600070205080204" pitchFamily="34" charset="-128"/>
              </a:defRPr>
            </a:lvl3pPr>
            <a:lvl4pPr marL="13716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4pPr>
            <a:lvl5pPr marL="18288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5pPr>
            <a:lvl6pPr marL="2286000" indent="0" algn="ctr" rtl="0" eaLnBrk="0" fontAlgn="base" hangingPunct="0">
              <a:spcBef>
                <a:spcPct val="20000"/>
              </a:spcBef>
              <a:spcAft>
                <a:spcPct val="0"/>
              </a:spcAft>
              <a:buNone/>
              <a:defRPr sz="1600">
                <a:solidFill>
                  <a:schemeClr val="tx1"/>
                </a:solidFill>
                <a:latin typeface="+mn-lt"/>
              </a:defRPr>
            </a:lvl6pPr>
            <a:lvl7pPr marL="2743200" indent="0" algn="ctr" rtl="0" eaLnBrk="0" fontAlgn="base" hangingPunct="0">
              <a:spcBef>
                <a:spcPct val="20000"/>
              </a:spcBef>
              <a:spcAft>
                <a:spcPct val="0"/>
              </a:spcAft>
              <a:buNone/>
              <a:defRPr sz="1600">
                <a:solidFill>
                  <a:schemeClr val="tx1"/>
                </a:solidFill>
                <a:latin typeface="+mn-lt"/>
              </a:defRPr>
            </a:lvl7pPr>
            <a:lvl8pPr marL="3200400" indent="0" algn="ctr" rtl="0" eaLnBrk="0" fontAlgn="base" hangingPunct="0">
              <a:spcBef>
                <a:spcPct val="20000"/>
              </a:spcBef>
              <a:spcAft>
                <a:spcPct val="0"/>
              </a:spcAft>
              <a:buNone/>
              <a:defRPr sz="1600">
                <a:solidFill>
                  <a:schemeClr val="tx1"/>
                </a:solidFill>
                <a:latin typeface="+mn-lt"/>
              </a:defRPr>
            </a:lvl8pPr>
            <a:lvl9pPr marL="3657600" indent="0" algn="ctr" rtl="0" eaLnBrk="0" fontAlgn="base" hangingPunct="0">
              <a:spcBef>
                <a:spcPct val="20000"/>
              </a:spcBef>
              <a:spcAft>
                <a:spcPct val="0"/>
              </a:spcAft>
              <a:buNone/>
              <a:defRPr sz="1600">
                <a:solidFill>
                  <a:schemeClr val="tx1"/>
                </a:solidFill>
                <a:latin typeface="+mn-lt"/>
              </a:defRPr>
            </a:lvl9pPr>
          </a:lstStyle>
          <a:p>
            <a:pPr marL="0" marR="0" lvl="0" indent="0" algn="ctr" defTabSz="914400" rtl="0" eaLnBrk="0" fontAlgn="base" latinLnBrk="0" hangingPunct="0">
              <a:lnSpc>
                <a:spcPct val="10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Date:</a:t>
            </a:r>
            <a:r>
              <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2020-03-18</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graphicFrame>
        <p:nvGraphicFramePr>
          <p:cNvPr id="14342" name="Object 11"/>
          <p:cNvGraphicFramePr>
            <a:graphicFrameLocks noChangeAspect="1"/>
          </p:cNvGraphicFramePr>
          <p:nvPr/>
        </p:nvGraphicFramePr>
        <p:xfrm>
          <a:off x="1973263" y="3282950"/>
          <a:ext cx="9448800" cy="1120775"/>
        </p:xfrm>
        <a:graphic>
          <a:graphicData uri="http://schemas.openxmlformats.org/presentationml/2006/ole">
            <mc:AlternateContent xmlns:mc="http://schemas.openxmlformats.org/markup-compatibility/2006">
              <mc:Choice xmlns:v="urn:schemas-microsoft-com:vml" Requires="v">
                <p:oleObj spid="_x0000_s3076" name="" r:id="rId1" imgW="8290560" imgH="1017905" progId="Word.Document.8">
                  <p:embed/>
                </p:oleObj>
              </mc:Choice>
              <mc:Fallback>
                <p:oleObj name="" r:id="rId1" imgW="8290560" imgH="1017905" progId="Word.Document.8">
                  <p:embed/>
                  <p:pic>
                    <p:nvPicPr>
                      <p:cNvPr id="0" name="图片 3075"/>
                      <p:cNvPicPr/>
                      <p:nvPr/>
                    </p:nvPicPr>
                    <p:blipFill>
                      <a:blip r:embed="rId2"/>
                      <a:stretch>
                        <a:fillRect/>
                      </a:stretch>
                    </p:blipFill>
                    <p:spPr>
                      <a:xfrm>
                        <a:off x="1973263" y="3282950"/>
                        <a:ext cx="9448800" cy="1120775"/>
                      </a:xfrm>
                      <a:prstGeom prst="rect">
                        <a:avLst/>
                      </a:prstGeom>
                      <a:noFill/>
                      <a:ln w="38100">
                        <a:noFill/>
                        <a:miter/>
                      </a:ln>
                    </p:spPr>
                  </p:pic>
                </p:oleObj>
              </mc:Fallback>
            </mc:AlternateContent>
          </a:graphicData>
        </a:graphic>
      </p:graphicFrame>
      <p:sp>
        <p:nvSpPr>
          <p:cNvPr id="14343" name="Rectangle 12"/>
          <p:cNvSpPr/>
          <p:nvPr/>
        </p:nvSpPr>
        <p:spPr>
          <a:xfrm>
            <a:off x="1973263" y="2476500"/>
            <a:ext cx="1447800" cy="381000"/>
          </a:xfrm>
          <a:prstGeom prst="rect">
            <a:avLst/>
          </a:prstGeom>
          <a:noFill/>
          <a:ln w="9525">
            <a:noFill/>
          </a:ln>
        </p:spPr>
        <p:txBody>
          <a:bodyPr lIns="92075" tIns="46038" rIns="92075" bIns="46038" anchor="t" anchorCtr="0"/>
          <a:p>
            <a:pPr marL="342900" indent="-342900" eaLnBrk="0" hangingPunct="0">
              <a:spcBef>
                <a:spcPct val="20000"/>
              </a:spcBef>
            </a:pPr>
            <a:r>
              <a:rPr lang="en-US" altLang="en-US" sz="2000" b="1" dirty="0">
                <a:latin typeface="Times New Roman" panose="02020603050405020304" pitchFamily="18" charset="0"/>
              </a:rPr>
              <a:t> </a:t>
            </a:r>
            <a:r>
              <a:rPr lang="en-US" altLang="en-US" sz="2000" dirty="0">
                <a:latin typeface="Times New Roman" panose="02020603050405020304" pitchFamily="18" charset="0"/>
              </a:rPr>
              <a:t>Author:</a:t>
            </a:r>
            <a:endParaRPr lang="en-US" altLang="en-US" sz="2000" dirty="0">
              <a:latin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Mar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22530"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2531"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a:ln>
                  <a:noFill/>
                </a:ln>
                <a:solidFill>
                  <a:schemeClr val="tx2"/>
                </a:solidFill>
                <a:effectLst/>
                <a:uLnTx/>
                <a:uFillTx/>
                <a:latin typeface="+mj-lt"/>
                <a:ea typeface="MS PGothic" panose="020B0600070205080204" pitchFamily="34" charset="-128"/>
                <a:cs typeface="MS PGothic" panose="020B0600070205080204" pitchFamily="34" charset="-128"/>
              </a:rPr>
              <a:t>Participation in IEEE 802 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52600"/>
            <a:ext cx="9829800" cy="4352925"/>
          </a:xfrm>
          <a:prstGeom prst="rect">
            <a:avLst/>
          </a:prstGeom>
        </p:spPr>
        <p:txBody>
          <a:bodyPr>
            <a:normAutofit fontScale="700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All participation in IEEE 802 Working Group meetings is on an individual basis</a:t>
            </a:r>
            <a:endParaRPr kumimoji="0" lang="en-US" altLang="zh-CN" sz="28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GB" altLang="zh-CN" b="0" i="1"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Participants in the IEEE standards development individual process shall act based on their qualifications and experience. (</a:t>
            </a:r>
            <a:r>
              <a:rPr kumimoji="0" lang="en-GB" altLang="zh-CN" b="0" i="1"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1"/>
              </a:rPr>
              <a:t>https://standards.ieee.org/develop/policies/bylaws/sb_bylaws.pdf</a:t>
            </a:r>
            <a:r>
              <a:rPr kumimoji="0" lang="en-GB" altLang="zh-CN" b="0" i="1"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section 5.2.1)</a:t>
            </a:r>
            <a:endParaRPr kumimoji="0" lang="en-US" altLang="zh-CN"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US" altLang="zh-CN"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r>
              <a:rPr kumimoji="0" lang="en-US" altLang="zh-CN" b="0" i="1"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IEEE 802 </a:t>
            </a:r>
            <a:r>
              <a:rPr kumimoji="0" lang="en-GB" altLang="zh-CN" b="0" i="1"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Working Group membership is by individual; “Working Group members shall participate in the consensus process in a manner consistent with their professional expert opinion as individuals, and not as organizational representatives”. (</a:t>
            </a:r>
            <a:r>
              <a:rPr kumimoji="0" lang="en-GB" altLang="zh-CN" b="0" i="1" u="sng"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2"/>
              </a:rPr>
              <a:t>http://ieee802.org/PNP/approved/IEEE_802_WG_PandP_v19.pdf</a:t>
            </a:r>
            <a:r>
              <a:rPr kumimoji="0" lang="en-GB" altLang="zh-CN" b="0" i="1"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section 4.2.1)</a:t>
            </a:r>
            <a:endParaRPr kumimoji="0" lang="en-US" altLang="zh-CN"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You have an obligation to act and vote as an individual and not under the direction of any other individual or group. Your obligation to act and vote as an individual applies in all cases, regardless of any external commitments, agreements, contracts, or orders. </a:t>
            </a:r>
            <a:endPar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You shall not direct the actions or votes of any other member of an IEEE 802 Working Group or retaliate against any other member for their actions or votes within IEEE 802 Working Group meetings, see </a:t>
            </a:r>
            <a:r>
              <a:rPr kumimoji="0" lang="en-US" altLang="zh-CN" sz="2400" b="1" i="0" u="sng"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3"/>
              </a:rPr>
              <a:t>https://standards.ieee.org/develop/policies/bylaws/sb_bylaws.pdf </a:t>
            </a: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section 5.2.1.3 and </a:t>
            </a:r>
            <a:r>
              <a:rPr kumimoji="0" lang="en-GB" altLang="zh-CN" sz="2400" b="1" i="0" u="sng"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2"/>
              </a:rPr>
              <a:t>http://ieee802.org/PNP/approved/IEEE_802_WG_PandP_v19.pdf</a:t>
            </a:r>
            <a:r>
              <a:rPr kumimoji="0" lang="en-GB"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section 3.4.1, list item </a:t>
            </a:r>
            <a:r>
              <a:rPr kumimoji="0" lang="en-GB" altLang="zh-CN"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x</a:t>
            </a:r>
            <a:endParaRPr kumimoji="0" lang="en-GB"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en-US" altLang="zh-CN" sz="28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By participating in IEEE 802 meetings, you accept these requirements.  If you do not agree to these policies then you shall not participate.</a:t>
            </a: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22534" name="Text Box 5"/>
          <p:cNvSpPr txBox="1"/>
          <p:nvPr/>
        </p:nvSpPr>
        <p:spPr>
          <a:xfrm>
            <a:off x="838200" y="6105525"/>
            <a:ext cx="960438" cy="369888"/>
          </a:xfrm>
          <a:prstGeom prst="rect">
            <a:avLst/>
          </a:prstGeom>
          <a:noFill/>
          <a:ln w="9525">
            <a:noFill/>
          </a:ln>
        </p:spPr>
        <p:txBody>
          <a:bodyPr wrap="none" anchor="t" anchorCtr="0">
            <a:spAutoFit/>
          </a:bodyPr>
          <a:p>
            <a:pPr eaLnBrk="0" hangingPunct="0"/>
            <a:r>
              <a:rPr lang="en-US" altLang="en-US" sz="1800" b="1" u="sng" dirty="0">
                <a:latin typeface="Times New Roman" panose="02020603050405020304" pitchFamily="18" charset="0"/>
              </a:rPr>
              <a:t>Slide #5</a:t>
            </a:r>
            <a:endParaRPr lang="en-US" altLang="en-US" sz="2400" dirty="0">
              <a:latin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t>Guideline for Staw Polls during TG Teleconference</a:t>
            </a:r>
            <a:endParaRPr lang="en-US" altLang="zh-CN"/>
          </a:p>
        </p:txBody>
      </p:sp>
      <p:sp>
        <p:nvSpPr>
          <p:cNvPr id="3" name="文本占位符 2"/>
          <p:cNvSpPr>
            <a:spLocks noGrp="1"/>
          </p:cNvSpPr>
          <p:nvPr>
            <p:ph type="body" idx="1"/>
          </p:nvPr>
        </p:nvSpPr>
        <p:spPr>
          <a:xfrm>
            <a:off x="914400" y="1679575"/>
            <a:ext cx="10361930" cy="4669790"/>
          </a:xfrm>
        </p:spPr>
        <p:txBody>
          <a:bodyPr>
            <a:noAutofit/>
          </a:bodyPr>
          <a:p>
            <a:pPr latinLnBrk="0">
              <a:spcBef>
                <a:spcPts val="0"/>
              </a:spcBef>
            </a:pPr>
            <a:r>
              <a:rPr lang="en-US" altLang="zh-CN" sz="1200">
                <a:latin typeface="Arial" panose="020B0604020202020204" pitchFamily="34" charset="0"/>
                <a:cs typeface="Arial" panose="020B0604020202020204" pitchFamily="34" charset="0"/>
              </a:rPr>
              <a:t>Each member that intends to join the conference call (webex) and vote needs to:</a:t>
            </a:r>
            <a:endParaRPr lang="en-US" altLang="zh-CN" sz="1200">
              <a:latin typeface="Arial" panose="020B0604020202020204" pitchFamily="34" charset="0"/>
              <a:cs typeface="Arial" panose="020B0604020202020204" pitchFamily="34" charset="0"/>
            </a:endParaRPr>
          </a:p>
          <a:p>
            <a:pPr latinLnBrk="0">
              <a:spcBef>
                <a:spcPts val="0"/>
              </a:spcBef>
            </a:pPr>
            <a:r>
              <a:rPr lang="en-US" altLang="zh-CN" sz="1200" b="0">
                <a:latin typeface="Arial" panose="020B0604020202020204" pitchFamily="34" charset="0"/>
                <a:cs typeface="Arial" panose="020B0604020202020204" pitchFamily="34" charset="0"/>
              </a:rPr>
              <a:t>1)    Ensure that their name and affiliation is listed in the participants list</a:t>
            </a:r>
            <a:endParaRPr lang="en-US" altLang="zh-CN" sz="1200" b="0">
              <a:latin typeface="Arial" panose="020B0604020202020204" pitchFamily="34" charset="0"/>
              <a:cs typeface="Arial" panose="020B0604020202020204" pitchFamily="34" charset="0"/>
            </a:endParaRPr>
          </a:p>
          <a:p>
            <a:pPr latinLnBrk="0">
              <a:spcBef>
                <a:spcPts val="0"/>
              </a:spcBef>
            </a:pPr>
            <a:r>
              <a:rPr lang="en-US" altLang="zh-CN" sz="1200" b="0">
                <a:latin typeface="Arial" panose="020B0604020202020204" pitchFamily="34" charset="0"/>
                <a:cs typeface="Arial" panose="020B0604020202020204" pitchFamily="34" charset="0"/>
              </a:rPr>
              <a:t>	- If you are not properly identified in the participants list, your vote will be removed from the straw polls results</a:t>
            </a:r>
            <a:endParaRPr lang="en-US" altLang="zh-CN" sz="1200" b="0">
              <a:latin typeface="Arial" panose="020B0604020202020204" pitchFamily="34" charset="0"/>
              <a:cs typeface="Arial" panose="020B0604020202020204" pitchFamily="34" charset="0"/>
            </a:endParaRPr>
          </a:p>
          <a:p>
            <a:pPr latinLnBrk="0">
              <a:spcBef>
                <a:spcPts val="0"/>
              </a:spcBef>
            </a:pPr>
            <a:r>
              <a:rPr lang="en-US" altLang="zh-CN" sz="1200" b="0">
                <a:latin typeface="Arial" panose="020B0604020202020204" pitchFamily="34" charset="0"/>
                <a:cs typeface="Arial" panose="020B0604020202020204" pitchFamily="34" charset="0"/>
              </a:rPr>
              <a:t>2)    Ensure that they join the conference call online before dialing in, in order to ensure that name and affiliation appear in the participants list</a:t>
            </a:r>
            <a:endParaRPr lang="en-US" altLang="zh-CN" sz="1200" b="0">
              <a:latin typeface="Arial" panose="020B0604020202020204" pitchFamily="34" charset="0"/>
              <a:cs typeface="Arial" panose="020B0604020202020204" pitchFamily="34" charset="0"/>
            </a:endParaRPr>
          </a:p>
          <a:p>
            <a:pPr latinLnBrk="0">
              <a:spcBef>
                <a:spcPts val="0"/>
              </a:spcBef>
            </a:pPr>
            <a:r>
              <a:rPr lang="en-US" altLang="zh-CN" sz="1200" b="0">
                <a:latin typeface="Arial" panose="020B0604020202020204" pitchFamily="34" charset="0"/>
                <a:cs typeface="Arial" panose="020B0604020202020204" pitchFamily="34" charset="0"/>
              </a:rPr>
              <a:t>	- Audio connection via cellphone or landline can be achieved by having WebEx calling the phone number or by dialing in using the identification numbers provided when joining online</a:t>
            </a:r>
            <a:endParaRPr lang="en-US" altLang="zh-CN" sz="1200">
              <a:latin typeface="Arial" panose="020B0604020202020204" pitchFamily="34" charset="0"/>
              <a:cs typeface="Arial" panose="020B0604020202020204" pitchFamily="34" charset="0"/>
            </a:endParaRPr>
          </a:p>
          <a:p>
            <a:pPr latinLnBrk="0">
              <a:spcBef>
                <a:spcPts val="0"/>
              </a:spcBef>
            </a:pPr>
            <a:endParaRPr lang="en-US" altLang="zh-CN" sz="1200">
              <a:latin typeface="Arial" panose="020B0604020202020204" pitchFamily="34" charset="0"/>
              <a:cs typeface="Arial" panose="020B0604020202020204" pitchFamily="34" charset="0"/>
            </a:endParaRPr>
          </a:p>
          <a:p>
            <a:pPr latinLnBrk="0">
              <a:spcBef>
                <a:spcPts val="0"/>
              </a:spcBef>
            </a:pPr>
            <a:r>
              <a:rPr lang="en-US" altLang="zh-CN" sz="1200">
                <a:latin typeface="Arial" panose="020B0604020202020204" pitchFamily="34" charset="0"/>
                <a:cs typeface="Arial" panose="020B0604020202020204" pitchFamily="34" charset="0"/>
              </a:rPr>
              <a:t>One or more Straw Polls can be run for each presentation (no motions allowed)</a:t>
            </a:r>
            <a:endParaRPr lang="en-US" altLang="zh-CN" sz="1200">
              <a:latin typeface="Arial" panose="020B0604020202020204" pitchFamily="34" charset="0"/>
              <a:cs typeface="Arial" panose="020B0604020202020204" pitchFamily="34" charset="0"/>
            </a:endParaRPr>
          </a:p>
          <a:p>
            <a:pPr latinLnBrk="0">
              <a:spcBef>
                <a:spcPts val="0"/>
              </a:spcBef>
            </a:pPr>
            <a:r>
              <a:rPr lang="en-US" altLang="zh-CN" sz="1200" b="0">
                <a:latin typeface="Arial" panose="020B0604020202020204" pitchFamily="34" charset="0"/>
                <a:cs typeface="Arial" panose="020B0604020202020204" pitchFamily="34" charset="0"/>
              </a:rPr>
              <a:t>1)    Straw Poll will first be shown on the screen (after discussions as usual))</a:t>
            </a:r>
            <a:endParaRPr lang="en-US" altLang="zh-CN" sz="1200" b="0">
              <a:latin typeface="Arial" panose="020B0604020202020204" pitchFamily="34" charset="0"/>
              <a:cs typeface="Arial" panose="020B0604020202020204" pitchFamily="34" charset="0"/>
            </a:endParaRPr>
          </a:p>
          <a:p>
            <a:pPr latinLnBrk="0">
              <a:spcBef>
                <a:spcPts val="0"/>
              </a:spcBef>
            </a:pPr>
            <a:r>
              <a:rPr lang="en-US" altLang="zh-CN" sz="1200" b="0">
                <a:latin typeface="Arial" panose="020B0604020202020204" pitchFamily="34" charset="0"/>
                <a:cs typeface="Arial" panose="020B0604020202020204" pitchFamily="34" charset="0"/>
              </a:rPr>
              <a:t>2)    Chair will then copy the straw poll and display it via the conference call’s polling system</a:t>
            </a:r>
            <a:endParaRPr lang="en-US" altLang="zh-CN" sz="1200" b="0">
              <a:latin typeface="Arial" panose="020B0604020202020204" pitchFamily="34" charset="0"/>
              <a:cs typeface="Arial" panose="020B0604020202020204" pitchFamily="34" charset="0"/>
            </a:endParaRPr>
          </a:p>
          <a:p>
            <a:pPr latinLnBrk="0">
              <a:spcBef>
                <a:spcPts val="0"/>
              </a:spcBef>
            </a:pPr>
            <a:r>
              <a:rPr lang="en-US" altLang="zh-CN" sz="1200" b="0">
                <a:latin typeface="Arial" panose="020B0604020202020204" pitchFamily="34" charset="0"/>
                <a:cs typeface="Arial" panose="020B0604020202020204" pitchFamily="34" charset="0"/>
              </a:rPr>
              <a:t>	- A straw poll can allow either a single choice response or multiple choice responses (e.g., vote for as many as you like); single choice will be used by default unless presenter indicates otherwise</a:t>
            </a:r>
            <a:endParaRPr lang="en-US" altLang="zh-CN" sz="1200" b="0">
              <a:latin typeface="Arial" panose="020B0604020202020204" pitchFamily="34" charset="0"/>
              <a:cs typeface="Arial" panose="020B0604020202020204" pitchFamily="34" charset="0"/>
            </a:endParaRPr>
          </a:p>
          <a:p>
            <a:pPr latinLnBrk="0">
              <a:spcBef>
                <a:spcPts val="0"/>
              </a:spcBef>
            </a:pPr>
            <a:r>
              <a:rPr lang="en-US" altLang="zh-CN" sz="1200" b="0">
                <a:latin typeface="Arial" panose="020B0604020202020204" pitchFamily="34" charset="0"/>
                <a:cs typeface="Arial" panose="020B0604020202020204" pitchFamily="34" charset="0"/>
              </a:rPr>
              <a:t>3)    A Pop-Up window with the SP will appear for each member that is online</a:t>
            </a:r>
            <a:endParaRPr lang="en-US" altLang="zh-CN" sz="1200" b="0">
              <a:latin typeface="Arial" panose="020B0604020202020204" pitchFamily="34" charset="0"/>
              <a:cs typeface="Arial" panose="020B0604020202020204" pitchFamily="34" charset="0"/>
            </a:endParaRPr>
          </a:p>
          <a:p>
            <a:pPr latinLnBrk="0">
              <a:spcBef>
                <a:spcPts val="0"/>
              </a:spcBef>
            </a:pPr>
            <a:r>
              <a:rPr lang="en-US" altLang="zh-CN" sz="1200" b="0">
                <a:latin typeface="Arial" panose="020B0604020202020204" pitchFamily="34" charset="0"/>
                <a:cs typeface="Arial" panose="020B0604020202020204" pitchFamily="34" charset="0"/>
              </a:rPr>
              <a:t>	- The Chair will remind members to cast their vote and will announce the end of the vote, after which no more voting can take place</a:t>
            </a:r>
            <a:endParaRPr lang="en-US" altLang="zh-CN" sz="1200" b="0">
              <a:latin typeface="Arial" panose="020B0604020202020204" pitchFamily="34" charset="0"/>
              <a:cs typeface="Arial" panose="020B0604020202020204" pitchFamily="34" charset="0"/>
            </a:endParaRPr>
          </a:p>
          <a:p>
            <a:pPr latinLnBrk="0">
              <a:spcBef>
                <a:spcPts val="0"/>
              </a:spcBef>
            </a:pPr>
            <a:r>
              <a:rPr lang="en-US" altLang="zh-CN" sz="1200" b="0">
                <a:latin typeface="Arial" panose="020B0604020202020204" pitchFamily="34" charset="0"/>
                <a:cs typeface="Arial" panose="020B0604020202020204" pitchFamily="34" charset="0"/>
              </a:rPr>
              <a:t>	- Members are invited to cast their vote in a timely fashion, otherwise they will miss the window of vote and be unable to cast their vote</a:t>
            </a:r>
            <a:endParaRPr lang="en-US" altLang="zh-CN" sz="1200" b="0">
              <a:latin typeface="Arial" panose="020B0604020202020204" pitchFamily="34" charset="0"/>
              <a:cs typeface="Arial" panose="020B0604020202020204" pitchFamily="34" charset="0"/>
            </a:endParaRPr>
          </a:p>
          <a:p>
            <a:pPr latinLnBrk="0">
              <a:spcBef>
                <a:spcPts val="0"/>
              </a:spcBef>
            </a:pPr>
            <a:r>
              <a:rPr lang="en-US" altLang="zh-CN" sz="1200" b="0">
                <a:latin typeface="Arial" panose="020B0604020202020204" pitchFamily="34" charset="0"/>
                <a:cs typeface="Arial" panose="020B0604020202020204" pitchFamily="34" charset="0"/>
              </a:rPr>
              <a:t>	- Choose carefully! The system will not allow a vote to be changed once the vote has been submitted, even if the SP is still open for voting</a:t>
            </a:r>
            <a:endParaRPr lang="en-US" altLang="zh-CN" sz="1200" b="0">
              <a:latin typeface="Arial" panose="020B0604020202020204" pitchFamily="34" charset="0"/>
              <a:cs typeface="Arial" panose="020B0604020202020204" pitchFamily="34" charset="0"/>
            </a:endParaRPr>
          </a:p>
          <a:p>
            <a:pPr latinLnBrk="0">
              <a:spcBef>
                <a:spcPts val="0"/>
              </a:spcBef>
            </a:pPr>
            <a:r>
              <a:rPr lang="en-US" altLang="zh-CN" sz="1200" b="0">
                <a:latin typeface="Arial" panose="020B0604020202020204" pitchFamily="34" charset="0"/>
                <a:cs typeface="Arial" panose="020B0604020202020204" pitchFamily="34" charset="0"/>
              </a:rPr>
              <a:t>	- After a reasonable time (1 min or so) the chair will close the poll</a:t>
            </a:r>
            <a:endParaRPr lang="en-US" altLang="zh-CN" sz="1200" b="0">
              <a:latin typeface="Arial" panose="020B0604020202020204" pitchFamily="34" charset="0"/>
              <a:cs typeface="Arial" panose="020B0604020202020204" pitchFamily="34" charset="0"/>
            </a:endParaRPr>
          </a:p>
          <a:p>
            <a:pPr latinLnBrk="0">
              <a:spcBef>
                <a:spcPts val="0"/>
              </a:spcBef>
            </a:pPr>
            <a:r>
              <a:rPr lang="en-US" altLang="zh-CN" sz="1200" b="0">
                <a:latin typeface="Arial" panose="020B0604020202020204" pitchFamily="34" charset="0"/>
                <a:cs typeface="Arial" panose="020B0604020202020204" pitchFamily="34" charset="0"/>
              </a:rPr>
              <a:t>4)    The Outcome of the SP is reported to the group and will be noted in the meeting minutes, as usual</a:t>
            </a:r>
            <a:endParaRPr lang="en-US" altLang="zh-CN" sz="1200" b="0">
              <a:latin typeface="Arial" panose="020B0604020202020204" pitchFamily="34" charset="0"/>
              <a:cs typeface="Arial" panose="020B0604020202020204" pitchFamily="34" charset="0"/>
            </a:endParaRPr>
          </a:p>
          <a:p>
            <a:pPr latinLnBrk="0">
              <a:spcBef>
                <a:spcPts val="0"/>
              </a:spcBef>
            </a:pPr>
            <a:r>
              <a:rPr lang="en-US" altLang="zh-CN" sz="1200" b="0">
                <a:latin typeface="Arial" panose="020B0604020202020204" pitchFamily="34" charset="0"/>
                <a:cs typeface="Arial" panose="020B0604020202020204" pitchFamily="34" charset="0"/>
              </a:rPr>
              <a:t>	- Note: Votes cast by unidentified members may be removed, so please ensure that name and affiliation are correct</a:t>
            </a:r>
            <a:endParaRPr lang="en-US" altLang="zh-CN" sz="1200">
              <a:latin typeface="Arial" panose="020B0604020202020204" pitchFamily="34" charset="0"/>
              <a:cs typeface="Arial" panose="020B0604020202020204" pitchFamily="34" charset="0"/>
            </a:endParaRPr>
          </a:p>
          <a:p>
            <a:pPr latinLnBrk="0">
              <a:spcBef>
                <a:spcPts val="0"/>
              </a:spcBef>
            </a:pPr>
            <a:endParaRPr lang="en-US" altLang="zh-CN" sz="1200">
              <a:latin typeface="Arial" panose="020B0604020202020204" pitchFamily="34" charset="0"/>
              <a:cs typeface="Arial" panose="020B0604020202020204" pitchFamily="34" charset="0"/>
            </a:endParaRPr>
          </a:p>
          <a:p>
            <a:pPr latinLnBrk="0">
              <a:spcBef>
                <a:spcPts val="0"/>
              </a:spcBef>
            </a:pPr>
            <a:r>
              <a:rPr lang="en-US" altLang="zh-CN" sz="1200">
                <a:latin typeface="Arial" panose="020B0604020202020204" pitchFamily="34" charset="0"/>
                <a:cs typeface="Arial" panose="020B0604020202020204" pitchFamily="34" charset="0"/>
              </a:rPr>
              <a:t>Note 1: Note that where a group of individuals is attending in common through a single dial in, there is only one vote available and therefore, all participants who wish to vote need to individually sign into the meeting to be included in the participant list.</a:t>
            </a:r>
            <a:endParaRPr lang="en-US" altLang="zh-CN" sz="1200">
              <a:latin typeface="Arial" panose="020B0604020202020204" pitchFamily="34" charset="0"/>
              <a:cs typeface="Arial" panose="020B0604020202020204" pitchFamily="34" charset="0"/>
            </a:endParaRPr>
          </a:p>
          <a:p>
            <a:pPr latinLnBrk="0">
              <a:spcBef>
                <a:spcPts val="0"/>
              </a:spcBef>
            </a:pPr>
            <a:r>
              <a:rPr lang="en-US" altLang="zh-CN" sz="1200">
                <a:latin typeface="Arial" panose="020B0604020202020204" pitchFamily="34" charset="0"/>
                <a:cs typeface="Arial" panose="020B0604020202020204" pitchFamily="34" charset="0"/>
              </a:rPr>
              <a:t>Note 2: This is the first time that such a system is being used for this purpose and as such the guidline is subject to change.</a:t>
            </a:r>
            <a:endParaRPr lang="en-US" altLang="zh-CN" sz="1200">
              <a:latin typeface="Arial" panose="020B0604020202020204" pitchFamily="34" charset="0"/>
              <a:cs typeface="Arial" panose="020B0604020202020204" pitchFamily="34" charset="0"/>
            </a:endParaRPr>
          </a:p>
        </p:txBody>
      </p:sp>
      <p:sp>
        <p:nvSpPr>
          <p:cNvPr id="4" name="日期占位符 3"/>
          <p:cNvSpPr>
            <a:spLocks noGrp="1"/>
          </p:cNvSpPr>
          <p:nvPr>
            <p:ph type="dt" sz="half" idx="10"/>
          </p:nvPr>
        </p:nvSpPr>
        <p:spPr/>
        <p:txBody>
          <a:bodyPr/>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Mar 2020</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Mar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23554"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3555"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23556" name="Rectangle 2"/>
          <p:cNvSpPr txBox="1"/>
          <p:nvPr/>
        </p:nvSpPr>
        <p:spPr>
          <a:xfrm>
            <a:off x="2209800" y="606425"/>
            <a:ext cx="7772400" cy="990600"/>
          </a:xfrm>
          <a:prstGeom prst="rect">
            <a:avLst/>
          </a:prstGeom>
          <a:noFill/>
          <a:ln w="9525">
            <a:noFill/>
          </a:ln>
        </p:spPr>
        <p:txBody>
          <a:bodyPr anchor="ctr" anchorCtr="0"/>
          <a:p>
            <a:pPr algn="ctr" eaLnBrk="0" hangingPunct="0"/>
            <a:r>
              <a:rPr lang="en-US" altLang="en-US" sz="3200" b="1" dirty="0">
                <a:solidFill>
                  <a:schemeClr val="tx2"/>
                </a:solidFill>
                <a:latin typeface="Times New Roman" panose="02020603050405020304" pitchFamily="18" charset="0"/>
              </a:rPr>
              <a:t>Agenda of the teleconference</a:t>
            </a:r>
            <a:endParaRPr lang="en-US" altLang="en-US" sz="3200" b="1" dirty="0">
              <a:solidFill>
                <a:schemeClr val="tx2"/>
              </a:solidFill>
              <a:latin typeface="Times New Roman" panose="02020603050405020304" pitchFamily="18" charset="0"/>
            </a:endParaRPr>
          </a:p>
        </p:txBody>
      </p:sp>
      <p:sp>
        <p:nvSpPr>
          <p:cNvPr id="13317" name="Rectangle 3"/>
          <p:cNvSpPr txBox="1">
            <a:spLocks noChangeArrowheads="1"/>
          </p:cNvSpPr>
          <p:nvPr/>
        </p:nvSpPr>
        <p:spPr bwMode="auto">
          <a:xfrm>
            <a:off x="1654810" y="1597025"/>
            <a:ext cx="8820785" cy="471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Call for order and appoint secretary</a:t>
            </a:r>
            <a:endPar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IEEE-SA policies and IPR policies</a:t>
            </a:r>
            <a:endPar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Agenda Agreement</a:t>
            </a:r>
            <a:endPar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Presenting of technical submissions</a:t>
            </a:r>
            <a:endPar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US" altLang="en-GB"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Next t</a:t>
            </a:r>
            <a:r>
              <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eleconference </a:t>
            </a:r>
            <a:r>
              <a:rPr kumimoji="0" lang="en-US" altLang="en-GB"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on Mar 24, 10:00am - 11:59am, ET</a:t>
            </a:r>
            <a:endPar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Any other business</a:t>
            </a:r>
            <a:endPar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Adjourn</a:t>
            </a:r>
            <a:endParaRPr kumimoji="0" lang="en-GB" altLang="en-US"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Mar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26626"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6627"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26628" name="Rectangle 2"/>
          <p:cNvSpPr txBox="1"/>
          <p:nvPr/>
        </p:nvSpPr>
        <p:spPr>
          <a:xfrm>
            <a:off x="2209800" y="609600"/>
            <a:ext cx="7772400" cy="990600"/>
          </a:xfrm>
          <a:prstGeom prst="rect">
            <a:avLst/>
          </a:prstGeom>
          <a:noFill/>
          <a:ln w="9525">
            <a:noFill/>
          </a:ln>
        </p:spPr>
        <p:txBody>
          <a:bodyPr anchor="ctr" anchorCtr="0"/>
          <a:p>
            <a:pPr algn="ctr" eaLnBrk="0" hangingPunct="0"/>
            <a:r>
              <a:rPr lang="en-US" altLang="en-US" sz="3200" b="1" dirty="0">
                <a:solidFill>
                  <a:schemeClr val="tx2"/>
                </a:solidFill>
                <a:latin typeface="Times New Roman" panose="02020603050405020304" pitchFamily="18" charset="0"/>
              </a:rPr>
              <a:t>Technical Submissions for the Week </a:t>
            </a:r>
            <a:endParaRPr lang="en-US" altLang="en-US" sz="3200" b="1" dirty="0">
              <a:solidFill>
                <a:schemeClr val="tx2"/>
              </a:solidFill>
              <a:latin typeface="Times New Roman" panose="02020603050405020304" pitchFamily="18" charset="0"/>
            </a:endParaRPr>
          </a:p>
        </p:txBody>
      </p:sp>
      <p:sp>
        <p:nvSpPr>
          <p:cNvPr id="9" name="TextBox 8"/>
          <p:cNvSpPr txBox="1"/>
          <p:nvPr/>
        </p:nvSpPr>
        <p:spPr>
          <a:xfrm>
            <a:off x="3162300" y="1677988"/>
            <a:ext cx="5867400" cy="914400"/>
          </a:xfrm>
          <a:prstGeom prst="rect">
            <a:avLst/>
          </a:prstGeom>
          <a:noFill/>
        </p:spPr>
        <p:txBody>
          <a:bodyPr>
            <a:normAutofit fontScale="77500" lnSpcReduction="20000"/>
          </a:bodyPr>
          <a:lstStyle/>
          <a:p>
            <a:pPr marR="0" defTabSz="914400" eaLnBrk="0" hangingPunct="0">
              <a:buClrTx/>
              <a:buSzTx/>
              <a:buFontTx/>
              <a:buNone/>
              <a:defRPr/>
            </a:pPr>
            <a:r>
              <a:rPr kumimoji="0" lang="en-US" sz="1600" b="1" kern="1200" cap="none" spc="0" normalizeH="0" baseline="0" noProof="0" dirty="0">
                <a:latin typeface="Times New Roman" panose="02020603050405020304" pitchFamily="18" charset="0"/>
                <a:ea typeface="MS PGothic" panose="020B0600070205080204" pitchFamily="34" charset="-128"/>
                <a:cs typeface="+mn-cs"/>
              </a:rPr>
              <a:t>Notes:  </a:t>
            </a:r>
            <a:endParaRPr kumimoji="0" lang="en-US" sz="1600" b="1" kern="1200" cap="none" spc="0" normalizeH="0" baseline="0" noProof="0" dirty="0">
              <a:latin typeface="Times New Roman" panose="02020603050405020304" pitchFamily="18" charset="0"/>
              <a:ea typeface="MS PGothic" panose="020B0600070205080204" pitchFamily="34" charset="-128"/>
              <a:cs typeface="+mn-cs"/>
            </a:endParaRPr>
          </a:p>
          <a:p>
            <a:pPr marL="742950" marR="0" lvl="1"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defRPr/>
            </a:pPr>
            <a:r>
              <a:rPr kumimoji="0" lang="en-US" sz="1600" b="1" i="0" u="none" strike="noStrike" kern="1200" cap="none" spc="0" normalizeH="0" baseline="0" noProof="0" dirty="0">
                <a:ln>
                  <a:noFill/>
                </a:ln>
                <a:solidFill>
                  <a:srgbClr val="00B050"/>
                </a:solidFill>
                <a:effectLst/>
                <a:uLnTx/>
                <a:uFillTx/>
                <a:latin typeface="Times New Roman" panose="02020603050405020304" pitchFamily="18" charset="0"/>
                <a:ea typeface="MS PGothic" panose="020B0600070205080204" pitchFamily="34" charset="-128"/>
                <a:cs typeface="+mn-cs"/>
              </a:rPr>
              <a:t>Docs in green have been presented.</a:t>
            </a:r>
            <a:endParaRPr kumimoji="0" lang="en-US" sz="1600" b="1" i="0" u="none" strike="noStrike" kern="1200" cap="none" spc="0" normalizeH="0" baseline="0" noProof="0" dirty="0">
              <a:ln>
                <a:noFill/>
              </a:ln>
              <a:solidFill>
                <a:srgbClr val="00B050"/>
              </a:solidFill>
              <a:effectLst/>
              <a:uLnTx/>
              <a:uFillTx/>
              <a:latin typeface="Times New Roman" panose="02020603050405020304" pitchFamily="18" charset="0"/>
              <a:ea typeface="MS PGothic" panose="020B0600070205080204" pitchFamily="34" charset="-128"/>
              <a:cs typeface="+mn-cs"/>
            </a:endParaRPr>
          </a:p>
          <a:p>
            <a:pPr marL="742950" marR="0" lvl="1"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defRPr/>
            </a:pPr>
            <a:r>
              <a:rPr kumimoji="0" lang="en-US" sz="1600" b="1" i="0" u="none" strike="noStrike" kern="1200" cap="none" spc="0" normalizeH="0" baseline="0" noProof="0" dirty="0">
                <a:ln>
                  <a:noFill/>
                </a:ln>
                <a:solidFill>
                  <a:srgbClr val="FF0000"/>
                </a:solidFill>
                <a:effectLst/>
                <a:uLnTx/>
                <a:uFillTx/>
                <a:latin typeface="Times New Roman" panose="02020603050405020304" pitchFamily="18" charset="0"/>
                <a:ea typeface="MS PGothic" panose="020B0600070205080204" pitchFamily="34" charset="-128"/>
                <a:cs typeface="+mn-cs"/>
              </a:rPr>
              <a:t>Docs in red have been withdrawn.</a:t>
            </a:r>
            <a:endParaRPr kumimoji="0" lang="en-US" sz="1600" b="1" i="0" u="none" strike="noStrike" kern="1200" cap="none" spc="0" normalizeH="0" baseline="0" noProof="0" dirty="0">
              <a:ln>
                <a:noFill/>
              </a:ln>
              <a:solidFill>
                <a:srgbClr val="FF0000"/>
              </a:solidFill>
              <a:effectLst/>
              <a:uLnTx/>
              <a:uFillTx/>
              <a:latin typeface="Times New Roman" panose="02020603050405020304" pitchFamily="18" charset="0"/>
              <a:ea typeface="MS PGothic" panose="020B0600070205080204" pitchFamily="34" charset="-128"/>
              <a:cs typeface="+mn-cs"/>
            </a:endParaRPr>
          </a:p>
          <a:p>
            <a:pPr marL="742950" marR="0" lvl="1"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defRPr/>
            </a:pPr>
            <a:r>
              <a:rPr kumimoji="0" 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Docs in black have NOT been presented.</a:t>
            </a:r>
            <a:endParaRPr kumimoji="0" 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742950" marR="0" lvl="1"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defRPr/>
            </a:pPr>
            <a:r>
              <a:rPr kumimoji="0" lang="en-US" sz="1600" b="1" i="0" u="none" strike="noStrike" kern="1200" cap="none" spc="0" normalizeH="0" baseline="0" noProof="0" dirty="0">
                <a:ln>
                  <a:noFill/>
                </a:ln>
                <a:solidFill>
                  <a:srgbClr val="FFC000"/>
                </a:solidFill>
                <a:effectLst/>
                <a:uLnTx/>
                <a:uFillTx/>
                <a:latin typeface="Times New Roman" panose="02020603050405020304" pitchFamily="18" charset="0"/>
                <a:ea typeface="MS PGothic" panose="020B0600070205080204" pitchFamily="34" charset="-128"/>
                <a:cs typeface="+mn-cs"/>
              </a:rPr>
              <a:t>Docs in yellow were presented but need more discussion or deferred</a:t>
            </a:r>
            <a:endParaRPr kumimoji="0" lang="en-US" sz="1600" b="1" i="0" u="none" strike="noStrike" kern="1200" cap="none" spc="0" normalizeH="0" baseline="0" noProof="0" dirty="0">
              <a:ln>
                <a:noFill/>
              </a:ln>
              <a:solidFill>
                <a:srgbClr val="FFC000"/>
              </a:solidFill>
              <a:effectLst/>
              <a:uLnTx/>
              <a:uFillTx/>
              <a:latin typeface="Times New Roman" panose="02020603050405020304" pitchFamily="18" charset="0"/>
              <a:ea typeface="MS PGothic" panose="020B0600070205080204" pitchFamily="34" charset="-128"/>
              <a:cs typeface="+mn-cs"/>
            </a:endParaRPr>
          </a:p>
        </p:txBody>
      </p:sp>
      <p:graphicFrame>
        <p:nvGraphicFramePr>
          <p:cNvPr id="11" name="表格 10"/>
          <p:cNvGraphicFramePr>
            <a:graphicFrameLocks noGrp="1"/>
          </p:cNvGraphicFramePr>
          <p:nvPr/>
        </p:nvGraphicFramePr>
        <p:xfrm>
          <a:off x="1306513" y="2592388"/>
          <a:ext cx="9677400" cy="2868930"/>
        </p:xfrm>
        <a:graphic>
          <a:graphicData uri="http://schemas.openxmlformats.org/drawingml/2006/table">
            <a:tbl>
              <a:tblPr firstRow="1" bandRow="1">
                <a:tableStyleId>{5C22544A-7EE6-4342-B048-85BDC9FD1C3A}</a:tableStyleId>
              </a:tblPr>
              <a:tblGrid>
                <a:gridCol w="914401"/>
                <a:gridCol w="1705610"/>
                <a:gridCol w="5349240"/>
                <a:gridCol w="1708149"/>
              </a:tblGrid>
              <a:tr h="219075">
                <a:tc>
                  <a:txBody>
                    <a:bodyPr/>
                    <a:lstStyle/>
                    <a:p>
                      <a:r>
                        <a:rPr lang="en-US" altLang="zh-CN" sz="1200" dirty="0" smtClean="0"/>
                        <a:t>DCN</a:t>
                      </a:r>
                      <a:endParaRPr lang="zh-CN" altLang="en-US" sz="1200" dirty="0"/>
                    </a:p>
                  </a:txBody>
                  <a:tcPr marL="36000" marR="36000" marT="17972" marB="17972"/>
                </a:tc>
                <a:tc>
                  <a:txBody>
                    <a:bodyPr/>
                    <a:lstStyle/>
                    <a:p>
                      <a:r>
                        <a:rPr lang="en-US" altLang="zh-CN" sz="1200" dirty="0" smtClean="0"/>
                        <a:t>Author</a:t>
                      </a:r>
                      <a:endParaRPr lang="zh-CN" altLang="en-US" sz="1200" dirty="0"/>
                    </a:p>
                  </a:txBody>
                  <a:tcPr marL="36000" marR="36000" marT="17972" marB="17972"/>
                </a:tc>
                <a:tc>
                  <a:txBody>
                    <a:bodyPr/>
                    <a:lstStyle/>
                    <a:p>
                      <a:r>
                        <a:rPr lang="en-US" altLang="zh-CN" sz="1200" dirty="0" smtClean="0"/>
                        <a:t>Title</a:t>
                      </a:r>
                      <a:endParaRPr lang="zh-CN" altLang="en-US" sz="1200" dirty="0"/>
                    </a:p>
                  </a:txBody>
                  <a:tcPr marL="36000" marR="36000" marT="17972" marB="17972"/>
                </a:tc>
                <a:tc>
                  <a:txBody>
                    <a:bodyPr/>
                    <a:lstStyle/>
                    <a:p>
                      <a:r>
                        <a:rPr lang="en-US" altLang="zh-CN" sz="1200" dirty="0" err="1" smtClean="0"/>
                        <a:t>Adhoc</a:t>
                      </a:r>
                      <a:r>
                        <a:rPr lang="en-US" altLang="zh-CN" sz="1200" dirty="0" smtClean="0"/>
                        <a:t> Group</a:t>
                      </a:r>
                      <a:endParaRPr lang="zh-CN" altLang="en-US" sz="1200" dirty="0"/>
                    </a:p>
                  </a:txBody>
                  <a:tcPr marL="36000" marR="36000" marT="17972" marB="17972"/>
                </a:tc>
              </a:tr>
              <a:tr h="218792">
                <a:tc>
                  <a:txBody>
                    <a:bodyPr/>
                    <a:lstStyle/>
                    <a:p>
                      <a:r>
                        <a:rPr lang="en-US" altLang="zh-CN" sz="1200" u="sng" dirty="0" smtClean="0"/>
                        <a:t>11-19/1299</a:t>
                      </a:r>
                      <a:endParaRPr lang="en-US" altLang="zh-CN" sz="1200" u="sng" dirty="0" smtClean="0"/>
                    </a:p>
                  </a:txBody>
                  <a:tcPr marL="36000" marR="36000" marT="17972" marB="17972"/>
                </a:tc>
                <a:tc>
                  <a:txBody>
                    <a:bodyPr/>
                    <a:lstStyle/>
                    <a:p>
                      <a:r>
                        <a:rPr lang="en-US" altLang="zh-CN" sz="1200" u="sng" dirty="0" smtClean="0"/>
                        <a:t>Sean</a:t>
                      </a:r>
                      <a:r>
                        <a:rPr lang="en-US" altLang="zh-CN" sz="1200" u="sng" baseline="0" dirty="0" smtClean="0"/>
                        <a:t> Coffey (</a:t>
                      </a:r>
                      <a:r>
                        <a:rPr lang="en-US" altLang="zh-CN" sz="1200" u="sng" baseline="0" dirty="0" err="1" smtClean="0"/>
                        <a:t>Realtek</a:t>
                      </a:r>
                      <a:r>
                        <a:rPr lang="en-US" altLang="zh-CN" sz="1200" u="sng" baseline="0" dirty="0" smtClean="0"/>
                        <a:t>)</a:t>
                      </a:r>
                      <a:endParaRPr lang="zh-CN" altLang="en-US" sz="1200" u="sng" dirty="0"/>
                    </a:p>
                  </a:txBody>
                  <a:tcPr marL="36000" marR="36000" marT="17972" marB="17972"/>
                </a:tc>
                <a:tc>
                  <a:txBody>
                    <a:bodyPr/>
                    <a:lstStyle/>
                    <a:p>
                      <a:r>
                        <a:rPr lang="en-US" altLang="zh-CN" sz="1200" u="sng" dirty="0" smtClean="0"/>
                        <a:t>Extended</a:t>
                      </a:r>
                      <a:r>
                        <a:rPr lang="en-US" altLang="zh-CN" sz="1200" u="sng" baseline="0" dirty="0" smtClean="0"/>
                        <a:t> rate modes in 11bd</a:t>
                      </a:r>
                      <a:endParaRPr lang="zh-CN" altLang="en-US" sz="1200" u="sng" dirty="0"/>
                    </a:p>
                  </a:txBody>
                  <a:tcPr marL="36000" marR="36000" marT="17972" marB="17972"/>
                </a:tc>
                <a:tc>
                  <a:txBody>
                    <a:bodyPr/>
                    <a:lstStyle/>
                    <a:p>
                      <a:r>
                        <a:rPr lang="en-US" altLang="zh-CN" sz="1200" u="sng" dirty="0" smtClean="0"/>
                        <a:t>PHY</a:t>
                      </a:r>
                      <a:endParaRPr lang="en-US" altLang="zh-CN" sz="1200" u="sng" dirty="0" smtClean="0"/>
                    </a:p>
                  </a:txBody>
                  <a:tcPr marL="36000" marR="36000" marT="17972" marB="17972"/>
                </a:tc>
              </a:tr>
              <a:tr h="218792">
                <a:tc>
                  <a:txBody>
                    <a:bodyPr/>
                    <a:p>
                      <a:r>
                        <a:rPr lang="en-US" altLang="zh-CN" sz="1200" dirty="0" smtClean="0">
                          <a:solidFill>
                            <a:srgbClr val="FFC000"/>
                          </a:solidFill>
                        </a:rPr>
                        <a:t>11-19/1847</a:t>
                      </a:r>
                      <a:endParaRPr lang="zh-CN" altLang="en-US" sz="1200" dirty="0">
                        <a:solidFill>
                          <a:srgbClr val="FFC000"/>
                        </a:solidFill>
                      </a:endParaRPr>
                    </a:p>
                  </a:txBody>
                  <a:tcPr marL="36000" marR="36000" marT="17972" marB="17972"/>
                </a:tc>
                <a:tc>
                  <a:txBody>
                    <a:bodyPr/>
                    <a:p>
                      <a:r>
                        <a:rPr lang="en-US" altLang="zh-CN" sz="1200" dirty="0" err="1" smtClean="0">
                          <a:solidFill>
                            <a:srgbClr val="FFC000"/>
                          </a:solidFill>
                        </a:rPr>
                        <a:t>Insun</a:t>
                      </a:r>
                      <a:r>
                        <a:rPr lang="en-US" altLang="zh-CN" sz="1200" dirty="0" smtClean="0">
                          <a:solidFill>
                            <a:srgbClr val="FFC000"/>
                          </a:solidFill>
                        </a:rPr>
                        <a:t> (LGE)</a:t>
                      </a:r>
                      <a:endParaRPr lang="zh-CN" altLang="en-US" sz="1200" dirty="0">
                        <a:solidFill>
                          <a:srgbClr val="FFC000"/>
                        </a:solidFill>
                      </a:endParaRPr>
                    </a:p>
                  </a:txBody>
                  <a:tcPr marL="36000" marR="36000" marT="17972" marB="17972"/>
                </a:tc>
                <a:tc>
                  <a:txBody>
                    <a:bodyPr/>
                    <a:p>
                      <a:r>
                        <a:rPr lang="en-US" altLang="zh-CN" sz="1200" kern="1200" dirty="0" smtClean="0">
                          <a:solidFill>
                            <a:srgbClr val="FFC000"/>
                          </a:solidFill>
                          <a:latin typeface="+mn-lt"/>
                          <a:ea typeface="+mn-ea"/>
                          <a:cs typeface="+mn-cs"/>
                        </a:rPr>
                        <a:t>Discussion on PHY/MAC Signaling for Adaptive Repetition of 11p PPDU in 11bd</a:t>
                      </a:r>
                      <a:endParaRPr lang="zh-CN" altLang="en-US" sz="1200" kern="1200" dirty="0">
                        <a:solidFill>
                          <a:srgbClr val="FFC000"/>
                        </a:solidFill>
                        <a:latin typeface="+mn-lt"/>
                        <a:ea typeface="+mn-ea"/>
                        <a:cs typeface="+mn-cs"/>
                      </a:endParaRPr>
                    </a:p>
                  </a:txBody>
                  <a:tcPr marL="36000" marR="36000" marT="17972" marB="17972"/>
                </a:tc>
                <a:tc>
                  <a:txBody>
                    <a:bodyPr/>
                    <a:p>
                      <a:r>
                        <a:rPr lang="en-US" altLang="zh-CN" sz="1200" dirty="0" smtClean="0">
                          <a:solidFill>
                            <a:srgbClr val="FFC000"/>
                          </a:solidFill>
                        </a:rPr>
                        <a:t>TG</a:t>
                      </a:r>
                      <a:endParaRPr lang="zh-CN" altLang="en-US" sz="1200" dirty="0">
                        <a:solidFill>
                          <a:srgbClr val="FFC000"/>
                        </a:solidFill>
                      </a:endParaRPr>
                    </a:p>
                  </a:txBody>
                  <a:tcPr marL="36000" marR="36000" marT="17972" marB="17972"/>
                </a:tc>
              </a:tr>
              <a:tr h="218792">
                <a:tc>
                  <a:txBody>
                    <a:bodyPr/>
                    <a:p>
                      <a:r>
                        <a:rPr lang="en-US" altLang="zh-CN" sz="1200" dirty="0" smtClean="0">
                          <a:solidFill>
                            <a:srgbClr val="FFC000"/>
                          </a:solidFill>
                        </a:rPr>
                        <a:t>11-19/1946</a:t>
                      </a:r>
                      <a:endParaRPr lang="en-US" altLang="zh-CN" sz="1200" dirty="0" smtClean="0">
                        <a:solidFill>
                          <a:srgbClr val="FFC000"/>
                        </a:solidFill>
                      </a:endParaRPr>
                    </a:p>
                  </a:txBody>
                  <a:tcPr marL="35994" marR="35994" marT="17984" marB="17984"/>
                </a:tc>
                <a:tc>
                  <a:txBody>
                    <a:bodyPr/>
                    <a:p>
                      <a:r>
                        <a:rPr lang="en-US" altLang="zh-CN" sz="1200" dirty="0" err="1" smtClean="0">
                          <a:solidFill>
                            <a:srgbClr val="FFC000"/>
                          </a:solidFill>
                        </a:rPr>
                        <a:t>Alessio</a:t>
                      </a:r>
                      <a:r>
                        <a:rPr lang="en-US" altLang="zh-CN" sz="1200" dirty="0" smtClean="0">
                          <a:solidFill>
                            <a:srgbClr val="FFC000"/>
                          </a:solidFill>
                        </a:rPr>
                        <a:t> </a:t>
                      </a:r>
                      <a:r>
                        <a:rPr lang="en-US" altLang="zh-CN" sz="1200" dirty="0" err="1" smtClean="0">
                          <a:solidFill>
                            <a:srgbClr val="FFC000"/>
                          </a:solidFill>
                        </a:rPr>
                        <a:t>Filippi</a:t>
                      </a:r>
                      <a:r>
                        <a:rPr lang="en-US" altLang="zh-CN" sz="1200" baseline="0" dirty="0" smtClean="0">
                          <a:solidFill>
                            <a:srgbClr val="FFC000"/>
                          </a:solidFill>
                        </a:rPr>
                        <a:t> (NXP)</a:t>
                      </a:r>
                      <a:endParaRPr lang="en-US" altLang="zh-CN" sz="1200" baseline="0" dirty="0" smtClean="0">
                        <a:solidFill>
                          <a:srgbClr val="FFC000"/>
                        </a:solidFill>
                      </a:endParaRPr>
                    </a:p>
                  </a:txBody>
                  <a:tcPr marL="35994" marR="35994" marT="17984" marB="17984"/>
                </a:tc>
                <a:tc>
                  <a:txBody>
                    <a:bodyPr/>
                    <a:p>
                      <a:pPr marL="0" algn="l" defTabSz="914400" rtl="0" eaLnBrk="1" latinLnBrk="0" hangingPunct="1"/>
                      <a:r>
                        <a:rPr lang="en-US" altLang="zh-CN" sz="1200" kern="1200" dirty="0" smtClean="0">
                          <a:solidFill>
                            <a:srgbClr val="FFC000"/>
                          </a:solidFill>
                          <a:latin typeface="+mn-lt"/>
                          <a:ea typeface="+mn-ea"/>
                          <a:cs typeface="+mn-cs"/>
                        </a:rPr>
                        <a:t>Detection of adaptive repetitions</a:t>
                      </a:r>
                      <a:endParaRPr lang="en-US" altLang="zh-CN" sz="1200" kern="1200" dirty="0" smtClean="0">
                        <a:solidFill>
                          <a:srgbClr val="FFC000"/>
                        </a:solidFill>
                        <a:latin typeface="+mn-lt"/>
                        <a:ea typeface="+mn-ea"/>
                        <a:cs typeface="+mn-cs"/>
                      </a:endParaRPr>
                    </a:p>
                  </a:txBody>
                  <a:tcPr marL="35994" marR="35994" marT="17984" marB="17984"/>
                </a:tc>
                <a:tc>
                  <a:txBody>
                    <a:bodyPr/>
                    <a:p>
                      <a:r>
                        <a:rPr lang="en-US" altLang="zh-CN" sz="1200" dirty="0" smtClean="0">
                          <a:solidFill>
                            <a:srgbClr val="FFC000"/>
                          </a:solidFill>
                        </a:rPr>
                        <a:t>TG</a:t>
                      </a:r>
                      <a:endParaRPr lang="en-US" altLang="zh-CN" sz="1200" dirty="0" smtClean="0">
                        <a:solidFill>
                          <a:srgbClr val="FFC000"/>
                        </a:solidFill>
                      </a:endParaRPr>
                    </a:p>
                  </a:txBody>
                  <a:tcPr marL="35994" marR="35994" marT="17984" marB="17984"/>
                </a:tc>
              </a:tr>
              <a:tr h="218792">
                <a:tc>
                  <a:txBody>
                    <a:bodyPr/>
                    <a:lstStyle/>
                    <a:p>
                      <a:pPr>
                        <a:buNone/>
                      </a:pPr>
                      <a:r>
                        <a:rPr lang="en-US" altLang="zh-CN" sz="1200" dirty="0">
                          <a:solidFill>
                            <a:schemeClr val="tx1"/>
                          </a:solidFill>
                        </a:rPr>
                        <a:t>11-20/0100</a:t>
                      </a:r>
                      <a:endParaRPr lang="en-US" altLang="zh-CN" sz="1200" dirty="0">
                        <a:solidFill>
                          <a:schemeClr val="tx1"/>
                        </a:solidFill>
                      </a:endParaRPr>
                    </a:p>
                  </a:txBody>
                  <a:tcPr marL="36000" marR="36000" marT="17972" marB="17972"/>
                </a:tc>
                <a:tc>
                  <a:txBody>
                    <a:bodyPr/>
                    <a:lstStyle/>
                    <a:p>
                      <a:pPr>
                        <a:buNone/>
                      </a:pPr>
                      <a:r>
                        <a:rPr lang="en-US" altLang="zh-CN" sz="1200" dirty="0">
                          <a:solidFill>
                            <a:schemeClr val="tx1"/>
                          </a:solidFill>
                        </a:rPr>
                        <a:t>Rui Yang (InterDigital)</a:t>
                      </a:r>
                      <a:endParaRPr lang="en-US" altLang="zh-CN" sz="1200" dirty="0">
                        <a:solidFill>
                          <a:schemeClr val="tx1"/>
                        </a:solidFill>
                      </a:endParaRPr>
                    </a:p>
                  </a:txBody>
                  <a:tcPr marL="36000" marR="36000" marT="17972" marB="17972"/>
                </a:tc>
                <a:tc>
                  <a:txBody>
                    <a:bodyPr/>
                    <a:lstStyle/>
                    <a:p>
                      <a:pPr>
                        <a:buNone/>
                      </a:pPr>
                      <a:r>
                        <a:rPr lang="zh-CN" altLang="en-US" sz="1200" kern="1200" dirty="0">
                          <a:solidFill>
                            <a:schemeClr val="tx1"/>
                          </a:solidFill>
                          <a:latin typeface="+mn-lt"/>
                          <a:ea typeface="+mn-ea"/>
                          <a:cs typeface="+mn-cs"/>
                        </a:rPr>
                        <a:t>Follow-Up on PHY Signaling for Adaptive Repetition of 11p PPDU</a:t>
                      </a:r>
                      <a:endParaRPr lang="zh-CN" altLang="en-US" sz="1200" kern="1200" dirty="0">
                        <a:solidFill>
                          <a:schemeClr val="tx1"/>
                        </a:solidFill>
                        <a:latin typeface="+mn-lt"/>
                        <a:ea typeface="+mn-ea"/>
                        <a:cs typeface="+mn-cs"/>
                      </a:endParaRPr>
                    </a:p>
                  </a:txBody>
                  <a:tcPr marL="36000" marR="36000" marT="17972" marB="17972"/>
                </a:tc>
                <a:tc>
                  <a:txBody>
                    <a:bodyPr/>
                    <a:lstStyle/>
                    <a:p>
                      <a:pPr>
                        <a:buNone/>
                      </a:pPr>
                      <a:r>
                        <a:rPr lang="en-US" altLang="zh-CN" sz="1200" dirty="0">
                          <a:solidFill>
                            <a:schemeClr val="tx1"/>
                          </a:solidFill>
                        </a:rPr>
                        <a:t>TG (defer to Mar 20)</a:t>
                      </a:r>
                      <a:endParaRPr lang="en-US" altLang="zh-CN" sz="1200" dirty="0">
                        <a:solidFill>
                          <a:schemeClr val="tx1"/>
                        </a:solidFill>
                      </a:endParaRPr>
                    </a:p>
                  </a:txBody>
                  <a:tcPr marL="36000" marR="36000" marT="17972" marB="17972"/>
                </a:tc>
              </a:tr>
              <a:tr h="218792">
                <a:tc>
                  <a:txBody>
                    <a:bodyPr/>
                    <a:lstStyle/>
                    <a:p>
                      <a:r>
                        <a:rPr lang="en-US" altLang="zh-CN" sz="1200" dirty="0" smtClean="0">
                          <a:solidFill>
                            <a:schemeClr val="tx1"/>
                          </a:solidFill>
                        </a:rPr>
                        <a:t>11-20/0464</a:t>
                      </a:r>
                      <a:endParaRPr lang="en-US" altLang="zh-CN" sz="1200" dirty="0" smtClean="0">
                        <a:solidFill>
                          <a:schemeClr val="tx1"/>
                        </a:solidFill>
                      </a:endParaRPr>
                    </a:p>
                  </a:txBody>
                  <a:tcPr marL="35994" marR="35994" marT="17984" marB="17984"/>
                </a:tc>
                <a:tc>
                  <a:txBody>
                    <a:bodyPr/>
                    <a:lstStyle/>
                    <a:p>
                      <a:r>
                        <a:rPr lang="en-US" altLang="zh-CN" sz="1200" baseline="0" dirty="0" smtClean="0">
                          <a:solidFill>
                            <a:schemeClr val="tx1"/>
                          </a:solidFill>
                        </a:rPr>
                        <a:t>Prashant Sharma (NXP)</a:t>
                      </a:r>
                      <a:endParaRPr lang="en-US" altLang="zh-CN" sz="1200" baseline="0" dirty="0" smtClean="0">
                        <a:solidFill>
                          <a:schemeClr val="tx1"/>
                        </a:solidFill>
                      </a:endParaRPr>
                    </a:p>
                  </a:txBody>
                  <a:tcPr marL="35994" marR="35994" marT="17984" marB="17984"/>
                </a:tc>
                <a:tc>
                  <a:txBody>
                    <a:bodyPr/>
                    <a:lstStyle/>
                    <a:p>
                      <a:pPr marL="0" algn="l" defTabSz="914400" rtl="0" eaLnBrk="1" latinLnBrk="0" hangingPunct="1"/>
                      <a:r>
                        <a:rPr lang="en-US" altLang="zh-CN" sz="1200" kern="1200" dirty="0" smtClean="0">
                          <a:solidFill>
                            <a:schemeClr val="tx1"/>
                          </a:solidFill>
                          <a:latin typeface="+mn-lt"/>
                          <a:ea typeface="+mn-ea"/>
                          <a:cs typeface="+mn-cs"/>
                        </a:rPr>
                        <a:t>Draft spec text Update for Section D2.3 (Annex D)</a:t>
                      </a:r>
                      <a:endParaRPr lang="en-US" altLang="zh-CN" sz="1200" kern="1200" dirty="0" smtClean="0">
                        <a:solidFill>
                          <a:schemeClr val="tx1"/>
                        </a:solidFill>
                        <a:latin typeface="+mn-lt"/>
                        <a:ea typeface="+mn-ea"/>
                        <a:cs typeface="+mn-cs"/>
                      </a:endParaRPr>
                    </a:p>
                  </a:txBody>
                  <a:tcPr marL="35994" marR="35994" marT="17984" marB="17984"/>
                </a:tc>
                <a:tc>
                  <a:txBody>
                    <a:bodyPr/>
                    <a:lstStyle/>
                    <a:p>
                      <a:r>
                        <a:rPr lang="en-US" altLang="zh-CN" sz="1200" dirty="0">
                          <a:solidFill>
                            <a:schemeClr val="tx1"/>
                          </a:solidFill>
                          <a:sym typeface="+mn-ea"/>
                        </a:rPr>
                        <a:t>Spec text proposal</a:t>
                      </a:r>
                      <a:endParaRPr lang="en-US" altLang="zh-CN" sz="1200" dirty="0" smtClean="0">
                        <a:solidFill>
                          <a:schemeClr val="tx1"/>
                        </a:solidFill>
                      </a:endParaRPr>
                    </a:p>
                  </a:txBody>
                  <a:tcPr marL="35994" marR="35994" marT="17984" marB="17984"/>
                </a:tc>
              </a:tr>
              <a:tr h="218792">
                <a:tc>
                  <a:txBody>
                    <a:bodyPr/>
                    <a:lstStyle/>
                    <a:p>
                      <a:r>
                        <a:rPr lang="en-US" altLang="zh-CN" sz="1200" dirty="0" smtClean="0">
                          <a:solidFill>
                            <a:schemeClr val="tx1"/>
                          </a:solidFill>
                        </a:rPr>
                        <a:t>11-20/0465</a:t>
                      </a:r>
                      <a:endParaRPr lang="en-US" altLang="zh-CN" sz="1200" dirty="0" smtClean="0">
                        <a:solidFill>
                          <a:schemeClr val="tx1"/>
                        </a:solidFill>
                      </a:endParaRPr>
                    </a:p>
                  </a:txBody>
                  <a:tcPr marL="35994" marR="35994" marT="17984" marB="17984"/>
                </a:tc>
                <a:tc>
                  <a:txBody>
                    <a:bodyPr/>
                    <a:lstStyle/>
                    <a:p>
                      <a:r>
                        <a:rPr lang="en-US" altLang="zh-CN" sz="1200" baseline="0" dirty="0" smtClean="0">
                          <a:solidFill>
                            <a:schemeClr val="tx1"/>
                          </a:solidFill>
                        </a:rPr>
                        <a:t>Prashant Sharma (NXP)</a:t>
                      </a:r>
                      <a:endParaRPr lang="en-US" altLang="zh-CN" sz="1200" baseline="0" dirty="0" smtClean="0">
                        <a:solidFill>
                          <a:schemeClr val="tx1"/>
                        </a:solidFill>
                      </a:endParaRPr>
                    </a:p>
                  </a:txBody>
                  <a:tcPr marL="35994" marR="35994" marT="17984" marB="17984"/>
                </a:tc>
                <a:tc>
                  <a:txBody>
                    <a:bodyPr/>
                    <a:lstStyle/>
                    <a:p>
                      <a:pPr marL="0" algn="l" defTabSz="914400" rtl="0" eaLnBrk="1" latinLnBrk="0" hangingPunct="1"/>
                      <a:r>
                        <a:rPr lang="en-US" altLang="zh-CN" sz="1200" kern="1200" dirty="0" smtClean="0">
                          <a:solidFill>
                            <a:schemeClr val="tx1"/>
                          </a:solidFill>
                          <a:latin typeface="+mn-lt"/>
                          <a:ea typeface="+mn-ea"/>
                          <a:cs typeface="+mn-cs"/>
                        </a:rPr>
                        <a:t>Draft spec text Update for Section 32.3.8 (Data field)</a:t>
                      </a:r>
                      <a:endParaRPr lang="en-US" altLang="zh-CN" sz="1200" kern="1200" dirty="0" smtClean="0">
                        <a:solidFill>
                          <a:schemeClr val="tx1"/>
                        </a:solidFill>
                        <a:latin typeface="+mn-lt"/>
                        <a:ea typeface="+mn-ea"/>
                        <a:cs typeface="+mn-cs"/>
                      </a:endParaRPr>
                    </a:p>
                  </a:txBody>
                  <a:tcPr marL="35994" marR="35994" marT="17984" marB="17984"/>
                </a:tc>
                <a:tc>
                  <a:txBody>
                    <a:bodyPr/>
                    <a:lstStyle/>
                    <a:p>
                      <a:r>
                        <a:rPr lang="en-US" altLang="zh-CN" sz="1200" dirty="0">
                          <a:solidFill>
                            <a:schemeClr val="tx1"/>
                          </a:solidFill>
                          <a:sym typeface="+mn-ea"/>
                        </a:rPr>
                        <a:t>Spec text proposal</a:t>
                      </a:r>
                      <a:endParaRPr lang="zh-CN" altLang="en-US" sz="1200" dirty="0">
                        <a:solidFill>
                          <a:schemeClr val="tx1"/>
                        </a:solidFill>
                      </a:endParaRPr>
                    </a:p>
                  </a:txBody>
                  <a:tcPr marL="35994" marR="35994" marT="17984" marB="17984"/>
                </a:tc>
              </a:tr>
              <a:tr h="219075">
                <a:tc>
                  <a:txBody>
                    <a:bodyPr/>
                    <a:p>
                      <a:pPr>
                        <a:buNone/>
                      </a:pPr>
                      <a:r>
                        <a:rPr lang="en-US" altLang="zh-CN" sz="1200" dirty="0">
                          <a:solidFill>
                            <a:srgbClr val="00B050"/>
                          </a:solidFill>
                        </a:rPr>
                        <a:t>11-20/0451</a:t>
                      </a:r>
                      <a:endParaRPr lang="en-US" altLang="zh-CN" sz="1200" dirty="0">
                        <a:solidFill>
                          <a:srgbClr val="00B050"/>
                        </a:solidFill>
                      </a:endParaRPr>
                    </a:p>
                  </a:txBody>
                  <a:tcPr marL="36000" marR="36000" marT="17972" marB="17972"/>
                </a:tc>
                <a:tc>
                  <a:txBody>
                    <a:bodyPr/>
                    <a:p>
                      <a:pPr>
                        <a:buNone/>
                      </a:pPr>
                      <a:r>
                        <a:rPr lang="en-US" altLang="zh-CN" sz="1200" dirty="0">
                          <a:solidFill>
                            <a:srgbClr val="00B050"/>
                          </a:solidFill>
                        </a:rPr>
                        <a:t>Rui Cao (NXP)</a:t>
                      </a:r>
                      <a:endParaRPr lang="en-US" altLang="zh-CN" sz="1200" dirty="0">
                        <a:solidFill>
                          <a:srgbClr val="00B050"/>
                        </a:solidFill>
                      </a:endParaRPr>
                    </a:p>
                  </a:txBody>
                  <a:tcPr marL="36000" marR="36000" marT="17972" marB="17972"/>
                </a:tc>
                <a:tc>
                  <a:txBody>
                    <a:bodyPr/>
                    <a:p>
                      <a:pPr>
                        <a:buNone/>
                      </a:pPr>
                      <a:r>
                        <a:rPr lang="en-US" altLang="zh-CN" sz="1200" kern="1200" dirty="0">
                          <a:solidFill>
                            <a:srgbClr val="00B050"/>
                          </a:solidFill>
                          <a:latin typeface="+mn-lt"/>
                          <a:ea typeface="+mn-ea"/>
                          <a:cs typeface="+mn-cs"/>
                        </a:rPr>
                        <a:t>NGV-SIG-CRC</a:t>
                      </a:r>
                      <a:endParaRPr lang="en-US" altLang="zh-CN" sz="1200" kern="1200" dirty="0">
                        <a:solidFill>
                          <a:srgbClr val="00B050"/>
                        </a:solidFill>
                        <a:latin typeface="+mn-lt"/>
                        <a:ea typeface="+mn-ea"/>
                        <a:cs typeface="+mn-cs"/>
                      </a:endParaRPr>
                    </a:p>
                  </a:txBody>
                  <a:tcPr marL="36000" marR="36000" marT="17972" marB="17972"/>
                </a:tc>
                <a:tc>
                  <a:txBody>
                    <a:bodyPr/>
                    <a:p>
                      <a:pPr>
                        <a:buNone/>
                      </a:pPr>
                      <a:r>
                        <a:rPr lang="en-US" altLang="zh-CN" sz="1200" dirty="0">
                          <a:solidFill>
                            <a:srgbClr val="00B050"/>
                          </a:solidFill>
                        </a:rPr>
                        <a:t>TG</a:t>
                      </a:r>
                      <a:endParaRPr lang="en-US" altLang="zh-CN" sz="1200" dirty="0">
                        <a:solidFill>
                          <a:srgbClr val="00B050"/>
                        </a:solidFill>
                      </a:endParaRPr>
                    </a:p>
                  </a:txBody>
                  <a:tcPr marL="36000" marR="36000" marT="17972" marB="17972"/>
                </a:tc>
              </a:tr>
              <a:tr h="219075">
                <a:tc>
                  <a:txBody>
                    <a:bodyPr/>
                    <a:p>
                      <a:pPr>
                        <a:buNone/>
                      </a:pPr>
                      <a:r>
                        <a:rPr lang="en-US" altLang="zh-CN" sz="1200" dirty="0">
                          <a:solidFill>
                            <a:schemeClr val="tx1"/>
                          </a:solidFill>
                        </a:rPr>
                        <a:t>11-20/0452</a:t>
                      </a:r>
                      <a:endParaRPr lang="en-US" altLang="zh-CN" sz="1200" dirty="0">
                        <a:solidFill>
                          <a:schemeClr val="tx1"/>
                        </a:solidFill>
                      </a:endParaRPr>
                    </a:p>
                  </a:txBody>
                  <a:tcPr marL="36000" marR="36000" marT="17972" marB="17972"/>
                </a:tc>
                <a:tc>
                  <a:txBody>
                    <a:bodyPr/>
                    <a:p>
                      <a:pPr>
                        <a:buNone/>
                      </a:pPr>
                      <a:r>
                        <a:rPr lang="en-US" altLang="zh-CN" sz="1200" dirty="0">
                          <a:solidFill>
                            <a:schemeClr val="tx1"/>
                          </a:solidFill>
                        </a:rPr>
                        <a:t>Rui Cao (NXP)</a:t>
                      </a:r>
                      <a:endParaRPr lang="en-US" altLang="zh-CN" sz="1200" dirty="0">
                        <a:solidFill>
                          <a:schemeClr val="tx1"/>
                        </a:solidFill>
                      </a:endParaRPr>
                    </a:p>
                  </a:txBody>
                  <a:tcPr marL="36000" marR="36000" marT="17972" marB="17972"/>
                </a:tc>
                <a:tc>
                  <a:txBody>
                    <a:bodyPr/>
                    <a:p>
                      <a:pPr>
                        <a:buNone/>
                      </a:pPr>
                      <a:r>
                        <a:rPr lang="en-US" altLang="zh-CN" sz="1200" kern="1200" dirty="0">
                          <a:solidFill>
                            <a:schemeClr val="tx1"/>
                          </a:solidFill>
                          <a:latin typeface="+mn-lt"/>
                          <a:ea typeface="+mn-ea"/>
                          <a:cs typeface="+mn-cs"/>
                        </a:rPr>
                        <a:t>spec change for NGV-SIG CRC</a:t>
                      </a:r>
                      <a:endParaRPr lang="en-US" altLang="zh-CN" sz="1200" kern="1200" dirty="0">
                        <a:solidFill>
                          <a:schemeClr val="tx1"/>
                        </a:solidFill>
                        <a:latin typeface="+mn-lt"/>
                        <a:ea typeface="+mn-ea"/>
                        <a:cs typeface="+mn-cs"/>
                      </a:endParaRPr>
                    </a:p>
                  </a:txBody>
                  <a:tcPr marL="36000" marR="36000" marT="17972" marB="17972"/>
                </a:tc>
                <a:tc>
                  <a:txBody>
                    <a:bodyPr/>
                    <a:p>
                      <a:pPr>
                        <a:buNone/>
                      </a:pPr>
                      <a:r>
                        <a:rPr lang="en-US" altLang="zh-CN" sz="1200" dirty="0">
                          <a:solidFill>
                            <a:schemeClr val="tx1"/>
                          </a:solidFill>
                          <a:sym typeface="+mn-ea"/>
                        </a:rPr>
                        <a:t>Spec text proposal</a:t>
                      </a:r>
                      <a:endParaRPr lang="zh-CN" altLang="en-US" sz="1200" dirty="0">
                        <a:solidFill>
                          <a:schemeClr val="tx1"/>
                        </a:solidFill>
                      </a:endParaRPr>
                    </a:p>
                  </a:txBody>
                  <a:tcPr marL="36000" marR="36000" marT="17972" marB="17972"/>
                </a:tc>
              </a:tr>
              <a:tr h="219075">
                <a:tc>
                  <a:txBody>
                    <a:bodyPr/>
                    <a:p>
                      <a:pPr>
                        <a:buNone/>
                      </a:pPr>
                      <a:r>
                        <a:rPr lang="en-US" altLang="zh-CN" sz="1200" dirty="0">
                          <a:solidFill>
                            <a:srgbClr val="00B050"/>
                          </a:solidFill>
                        </a:rPr>
                        <a:t>11-20/0453</a:t>
                      </a:r>
                      <a:endParaRPr lang="en-US" altLang="zh-CN" sz="1200" dirty="0">
                        <a:solidFill>
                          <a:srgbClr val="00B050"/>
                        </a:solidFill>
                      </a:endParaRPr>
                    </a:p>
                  </a:txBody>
                  <a:tcPr marL="36000" marR="36000" marT="17972" marB="17972"/>
                </a:tc>
                <a:tc>
                  <a:txBody>
                    <a:bodyPr/>
                    <a:p>
                      <a:pPr>
                        <a:buNone/>
                      </a:pPr>
                      <a:r>
                        <a:rPr lang="en-US" altLang="zh-CN" sz="1200" dirty="0">
                          <a:solidFill>
                            <a:srgbClr val="00B050"/>
                          </a:solidFill>
                        </a:rPr>
                        <a:t>Rui Cao (NXP)</a:t>
                      </a:r>
                      <a:endParaRPr lang="en-US" altLang="zh-CN" sz="1200" dirty="0">
                        <a:solidFill>
                          <a:srgbClr val="00B050"/>
                        </a:solidFill>
                      </a:endParaRPr>
                    </a:p>
                  </a:txBody>
                  <a:tcPr marL="36000" marR="36000" marT="17972" marB="17972"/>
                </a:tc>
                <a:tc>
                  <a:txBody>
                    <a:bodyPr/>
                    <a:p>
                      <a:pPr>
                        <a:buNone/>
                      </a:pPr>
                      <a:r>
                        <a:rPr lang="en-US" altLang="zh-CN" sz="1200" kern="1200" dirty="0">
                          <a:solidFill>
                            <a:srgbClr val="00B050"/>
                          </a:solidFill>
                          <a:latin typeface="+mn-lt"/>
                          <a:ea typeface="+mn-ea"/>
                          <a:cs typeface="+mn-cs"/>
                        </a:rPr>
                        <a:t>NGV GI LTF</a:t>
                      </a:r>
                      <a:endParaRPr lang="en-US" altLang="zh-CN" sz="1200" kern="1200" dirty="0">
                        <a:solidFill>
                          <a:srgbClr val="00B050"/>
                        </a:solidFill>
                        <a:latin typeface="+mn-lt"/>
                        <a:ea typeface="+mn-ea"/>
                        <a:cs typeface="+mn-cs"/>
                      </a:endParaRPr>
                    </a:p>
                  </a:txBody>
                  <a:tcPr marL="36000" marR="36000" marT="17972" marB="17972"/>
                </a:tc>
                <a:tc>
                  <a:txBody>
                    <a:bodyPr/>
                    <a:p>
                      <a:pPr>
                        <a:buNone/>
                      </a:pPr>
                      <a:r>
                        <a:rPr lang="en-US" altLang="zh-CN" sz="1200" dirty="0">
                          <a:solidFill>
                            <a:srgbClr val="00B050"/>
                          </a:solidFill>
                        </a:rPr>
                        <a:t>TG</a:t>
                      </a:r>
                      <a:endParaRPr lang="en-US" altLang="zh-CN" sz="1200" dirty="0">
                        <a:solidFill>
                          <a:srgbClr val="00B050"/>
                        </a:solidFill>
                      </a:endParaRPr>
                    </a:p>
                  </a:txBody>
                  <a:tcPr marL="36000" marR="36000" marT="17972" marB="17972"/>
                </a:tc>
              </a:tr>
              <a:tr h="219075">
                <a:tc>
                  <a:txBody>
                    <a:bodyPr/>
                    <a:lstStyle/>
                    <a:p>
                      <a:pPr>
                        <a:buNone/>
                      </a:pPr>
                      <a:r>
                        <a:rPr lang="en-US" altLang="zh-CN" sz="1200" dirty="0">
                          <a:solidFill>
                            <a:schemeClr val="tx1"/>
                          </a:solidFill>
                        </a:rPr>
                        <a:t>11-20/0454</a:t>
                      </a:r>
                      <a:endParaRPr lang="en-US" altLang="zh-CN" sz="1200" dirty="0">
                        <a:solidFill>
                          <a:schemeClr val="tx1"/>
                        </a:solidFill>
                      </a:endParaRPr>
                    </a:p>
                  </a:txBody>
                  <a:tcPr marL="36000" marR="36000" marT="17972" marB="17972"/>
                </a:tc>
                <a:tc>
                  <a:txBody>
                    <a:bodyPr/>
                    <a:lstStyle/>
                    <a:p>
                      <a:pPr>
                        <a:buNone/>
                      </a:pPr>
                      <a:r>
                        <a:rPr lang="en-US" altLang="zh-CN" sz="1200" dirty="0">
                          <a:solidFill>
                            <a:schemeClr val="tx1"/>
                          </a:solidFill>
                        </a:rPr>
                        <a:t>Rui Cao (NXP)</a:t>
                      </a:r>
                      <a:endParaRPr lang="en-US" altLang="zh-CN" sz="1200" dirty="0">
                        <a:solidFill>
                          <a:schemeClr val="tx1"/>
                        </a:solidFill>
                      </a:endParaRPr>
                    </a:p>
                  </a:txBody>
                  <a:tcPr marL="36000" marR="36000" marT="17972" marB="17972"/>
                </a:tc>
                <a:tc>
                  <a:txBody>
                    <a:bodyPr/>
                    <a:lstStyle/>
                    <a:p>
                      <a:r>
                        <a:rPr lang="en-US" altLang="zh-CN" sz="1200" kern="1200" dirty="0">
                          <a:solidFill>
                            <a:schemeClr val="tx1"/>
                          </a:solidFill>
                          <a:latin typeface="+mn-lt"/>
                          <a:ea typeface="+mn-ea"/>
                          <a:cs typeface="+mn-cs"/>
                        </a:rPr>
                        <a:t>spec change related to GI NGV LTF</a:t>
                      </a:r>
                      <a:endParaRPr lang="en-US" altLang="zh-CN" sz="1200" kern="1200" dirty="0">
                        <a:solidFill>
                          <a:schemeClr val="tx1"/>
                        </a:solidFill>
                        <a:latin typeface="+mn-lt"/>
                        <a:ea typeface="+mn-ea"/>
                        <a:cs typeface="+mn-cs"/>
                      </a:endParaRPr>
                    </a:p>
                  </a:txBody>
                  <a:tcPr marL="36000" marR="36000" marT="17972" marB="17972"/>
                </a:tc>
                <a:tc>
                  <a:txBody>
                    <a:bodyPr/>
                    <a:lstStyle/>
                    <a:p>
                      <a:r>
                        <a:rPr lang="en-US" altLang="zh-CN" sz="1200" dirty="0">
                          <a:solidFill>
                            <a:schemeClr val="tx1"/>
                          </a:solidFill>
                        </a:rPr>
                        <a:t>Spec text proposal</a:t>
                      </a:r>
                      <a:endParaRPr lang="en-US" altLang="zh-CN" sz="1200" dirty="0">
                        <a:solidFill>
                          <a:schemeClr val="tx1"/>
                        </a:solidFill>
                      </a:endParaRPr>
                    </a:p>
                  </a:txBody>
                  <a:tcPr marL="36000" marR="36000" marT="17972" marB="17972"/>
                </a:tc>
              </a:tr>
              <a:tr h="219075">
                <a:tc>
                  <a:txBody>
                    <a:bodyPr/>
                    <a:lstStyle/>
                    <a:p>
                      <a:r>
                        <a:rPr lang="en-US" altLang="zh-CN" sz="1200" dirty="0">
                          <a:solidFill>
                            <a:schemeClr val="tx1"/>
                          </a:solidFill>
                        </a:rPr>
                        <a:t>11-20/0476</a:t>
                      </a:r>
                      <a:endParaRPr lang="en-US" altLang="zh-CN" sz="1200" dirty="0">
                        <a:solidFill>
                          <a:schemeClr val="tx1"/>
                        </a:solidFill>
                      </a:endParaRPr>
                    </a:p>
                  </a:txBody>
                  <a:tcPr marL="36000" marR="36000" marT="17972" marB="17972"/>
                </a:tc>
                <a:tc>
                  <a:txBody>
                    <a:bodyPr/>
                    <a:lstStyle/>
                    <a:p>
                      <a:r>
                        <a:rPr lang="en-US" altLang="zh-CN" sz="1200" dirty="0">
                          <a:solidFill>
                            <a:schemeClr val="tx1"/>
                          </a:solidFill>
                        </a:rPr>
                        <a:t>Miguel Lopez (Ericsson)</a:t>
                      </a:r>
                      <a:endParaRPr lang="en-US" altLang="zh-CN" sz="1200" dirty="0">
                        <a:solidFill>
                          <a:schemeClr val="tx1"/>
                        </a:solidFill>
                      </a:endParaRPr>
                    </a:p>
                  </a:txBody>
                  <a:tcPr marL="36000" marR="36000" marT="17972" marB="17972"/>
                </a:tc>
                <a:tc>
                  <a:txBody>
                    <a:bodyPr/>
                    <a:lstStyle/>
                    <a:p>
                      <a:pPr marL="0" algn="l" defTabSz="914400" rtl="0" eaLnBrk="1" latinLnBrk="0" hangingPunct="1"/>
                      <a:r>
                        <a:rPr lang="en-US" altLang="zh-CN" sz="1200" kern="1200" dirty="0">
                          <a:solidFill>
                            <a:schemeClr val="tx1"/>
                          </a:solidFill>
                          <a:latin typeface="+mn-lt"/>
                          <a:ea typeface="+mn-ea"/>
                          <a:cs typeface="+mn-cs"/>
                        </a:rPr>
                        <a:t>Remark on PPDUs with midambles</a:t>
                      </a:r>
                      <a:endParaRPr lang="en-US" altLang="zh-CN" sz="1200" kern="1200" dirty="0">
                        <a:solidFill>
                          <a:schemeClr val="tx1"/>
                        </a:solidFill>
                        <a:latin typeface="+mn-lt"/>
                        <a:ea typeface="+mn-ea"/>
                        <a:cs typeface="+mn-cs"/>
                      </a:endParaRPr>
                    </a:p>
                  </a:txBody>
                  <a:tcPr marL="36000" marR="36000" marT="17972" marB="17972"/>
                </a:tc>
                <a:tc>
                  <a:txBody>
                    <a:bodyPr/>
                    <a:lstStyle/>
                    <a:p>
                      <a:r>
                        <a:rPr lang="en-US" altLang="zh-CN" sz="1200" dirty="0">
                          <a:solidFill>
                            <a:schemeClr val="tx1"/>
                          </a:solidFill>
                        </a:rPr>
                        <a:t>TG</a:t>
                      </a:r>
                      <a:endParaRPr lang="en-US" altLang="zh-CN" sz="1200" dirty="0">
                        <a:solidFill>
                          <a:schemeClr val="tx1"/>
                        </a:solidFill>
                      </a:endParaRPr>
                    </a:p>
                  </a:txBody>
                  <a:tcPr marL="36000" marR="36000" marT="17972" marB="17972"/>
                </a:tc>
              </a:tr>
              <a:tr h="241514">
                <a:tc>
                  <a:txBody>
                    <a:bodyPr/>
                    <a:lstStyle/>
                    <a:p>
                      <a:r>
                        <a:rPr lang="en-US" altLang="zh-CN" sz="1200" dirty="0">
                          <a:solidFill>
                            <a:schemeClr val="tx1"/>
                          </a:solidFill>
                        </a:rPr>
                        <a:t>11-20/0496</a:t>
                      </a:r>
                      <a:endParaRPr lang="en-US" altLang="zh-CN" sz="1200" dirty="0">
                        <a:solidFill>
                          <a:schemeClr val="tx1"/>
                        </a:solidFill>
                      </a:endParaRPr>
                    </a:p>
                  </a:txBody>
                  <a:tcPr marL="36000" marR="36000" marT="17972" marB="17972"/>
                </a:tc>
                <a:tc>
                  <a:txBody>
                    <a:bodyPr/>
                    <a:lstStyle/>
                    <a:p>
                      <a:r>
                        <a:rPr lang="en-US" altLang="zh-CN" sz="1200" dirty="0">
                          <a:solidFill>
                            <a:schemeClr val="tx1"/>
                          </a:solidFill>
                        </a:rPr>
                        <a:t>Bahar Sadeghi (Intel)</a:t>
                      </a:r>
                      <a:endParaRPr lang="en-US" altLang="zh-CN" sz="1200" dirty="0">
                        <a:solidFill>
                          <a:schemeClr val="tx1"/>
                        </a:solidFill>
                      </a:endParaRPr>
                    </a:p>
                  </a:txBody>
                  <a:tcPr marL="36000" marR="36000" marT="17972" marB="17972"/>
                </a:tc>
                <a:tc>
                  <a:txBody>
                    <a:bodyPr/>
                    <a:lstStyle/>
                    <a:p>
                      <a:r>
                        <a:rPr lang="zh-CN" altLang="en-US" sz="1200" kern="1200" dirty="0">
                          <a:solidFill>
                            <a:schemeClr val="tx1"/>
                          </a:solidFill>
                          <a:latin typeface="+mn-lt"/>
                          <a:ea typeface="+mn-ea"/>
                          <a:cs typeface="+mn-cs"/>
                        </a:rPr>
                        <a:t>draft spec text for 32.1</a:t>
                      </a:r>
                      <a:endParaRPr lang="zh-CN" altLang="en-US" sz="1200" kern="1200" dirty="0">
                        <a:solidFill>
                          <a:schemeClr val="tx1"/>
                        </a:solidFill>
                        <a:latin typeface="+mn-lt"/>
                        <a:ea typeface="+mn-ea"/>
                        <a:cs typeface="+mn-cs"/>
                      </a:endParaRPr>
                    </a:p>
                  </a:txBody>
                  <a:tcPr marL="36000" marR="36000" marT="17972" marB="17972"/>
                </a:tc>
                <a:tc>
                  <a:txBody>
                    <a:bodyPr/>
                    <a:lstStyle/>
                    <a:p>
                      <a:r>
                        <a:rPr lang="en-US" altLang="zh-CN" sz="1200" dirty="0">
                          <a:solidFill>
                            <a:schemeClr val="tx1"/>
                          </a:solidFill>
                        </a:rPr>
                        <a:t>Spec text proposal</a:t>
                      </a:r>
                      <a:endParaRPr lang="en-US" altLang="zh-CN" sz="1200" dirty="0">
                        <a:solidFill>
                          <a:schemeClr val="tx1"/>
                        </a:solidFill>
                      </a:endParaRPr>
                    </a:p>
                  </a:txBody>
                  <a:tcPr marL="36000" marR="36000" marT="17972" marB="17972"/>
                </a:tc>
              </a:tr>
            </a:tbl>
          </a:graphicData>
        </a:graphic>
      </p:graphicFrame>
      <p:sp>
        <p:nvSpPr>
          <p:cNvPr id="26692" name="文本框 1"/>
          <p:cNvSpPr txBox="1"/>
          <p:nvPr/>
        </p:nvSpPr>
        <p:spPr>
          <a:xfrm>
            <a:off x="929005" y="5902960"/>
            <a:ext cx="10612755" cy="337185"/>
          </a:xfrm>
          <a:prstGeom prst="rect">
            <a:avLst/>
          </a:prstGeom>
          <a:noFill/>
          <a:ln w="9525">
            <a:noFill/>
          </a:ln>
        </p:spPr>
        <p:txBody>
          <a:bodyPr wrap="square" anchor="t" anchorCtr="0">
            <a:spAutoFit/>
          </a:bodyPr>
          <a:p>
            <a:pPr eaLnBrk="0" hangingPunct="0"/>
            <a:r>
              <a:rPr lang="en-US" altLang="zh-CN" sz="1600" b="1" dirty="0">
                <a:solidFill>
                  <a:srgbClr val="0070C0"/>
                </a:solidFill>
                <a:latin typeface="Times New Roman" panose="02020603050405020304" pitchFamily="18" charset="0"/>
              </a:rPr>
              <a:t>Note, please refer to the latest revision of Editor’s report (11-19/2045) for the up-to-date list of draft spec text proposals </a:t>
            </a:r>
            <a:endParaRPr lang="en-US" altLang="zh-CN" sz="1600" b="1" dirty="0">
              <a:solidFill>
                <a:srgbClr val="0070C0"/>
              </a:solidFill>
              <a:latin typeface="Times New Roman" panose="02020603050405020304" pitchFamily="18" charset="0"/>
              <a:ea typeface="MS PGothic" panose="020B0600070205080204" pitchFamily="34" charset="-128"/>
            </a:endParaRPr>
          </a:p>
        </p:txBody>
      </p:sp>
      <p:sp>
        <p:nvSpPr>
          <p:cNvPr id="2" name="文本框 1"/>
          <p:cNvSpPr txBox="1"/>
          <p:nvPr/>
        </p:nvSpPr>
        <p:spPr>
          <a:xfrm>
            <a:off x="1306513" y="5550218"/>
            <a:ext cx="9296400" cy="460375"/>
          </a:xfrm>
          <a:prstGeom prst="rect">
            <a:avLst/>
          </a:prstGeom>
          <a:noFill/>
          <a:ln w="9525">
            <a:noFill/>
          </a:ln>
        </p:spPr>
        <p:txBody>
          <a:bodyPr anchor="t" anchorCtr="0">
            <a:spAutoFit/>
          </a:bodyPr>
          <a:p>
            <a:pPr eaLnBrk="0" hangingPunct="0"/>
            <a:r>
              <a:rPr lang="en-US" sz="2400" b="1" dirty="0">
                <a:solidFill>
                  <a:srgbClr val="FF0000"/>
                </a:solidFill>
                <a:latin typeface="Times New Roman" panose="02020603050405020304" pitchFamily="18" charset="0"/>
                <a:ea typeface="MS PGothic" panose="020B0600070205080204" pitchFamily="34" charset="-128"/>
              </a:rPr>
              <a:t>Call for subsmissions</a:t>
            </a:r>
            <a:endParaRPr lang="en-US" sz="2400" b="1" dirty="0">
              <a:solidFill>
                <a:srgbClr val="FF0000"/>
              </a:solidFill>
              <a:latin typeface="Times New Roman" panose="02020603050405020304" pitchFamily="18" charset="0"/>
              <a:ea typeface="MS PGothic" panose="020B0600070205080204" pitchFamily="34"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1"/>
          <p:cNvSpPr>
            <a:spLocks noGrp="1"/>
          </p:cNvSpPr>
          <p:nvPr>
            <p:ph type="title"/>
          </p:nvPr>
        </p:nvSpPr>
        <p:spPr>
          <a:xfrm>
            <a:off x="914400" y="610235"/>
            <a:ext cx="10361613" cy="1065213"/>
          </a:xfrm>
        </p:spPr>
        <p:txBody>
          <a:bodyPr vert="horz" wrap="square" lIns="92160" tIns="46080" rIns="92160" bIns="46080" anchor="ctr" anchorCtr="0"/>
          <a:p>
            <a:pPr eaLnBrk="1" hangingPunct="1"/>
            <a:r>
              <a:rPr lang="en-US" altLang="zh-CN" sz="3200" dirty="0"/>
              <a:t>Teleconference Plan</a:t>
            </a:r>
            <a:endParaRPr lang="zh-CN" altLang="en-US" sz="3200" dirty="0"/>
          </a:p>
        </p:txBody>
      </p:sp>
      <p:sp>
        <p:nvSpPr>
          <p:cNvPr id="36866" name="内容占位符 2"/>
          <p:cNvSpPr>
            <a:spLocks noGrp="1"/>
          </p:cNvSpPr>
          <p:nvPr>
            <p:ph idx="1"/>
          </p:nvPr>
        </p:nvSpPr>
        <p:spPr>
          <a:xfrm>
            <a:off x="1600200" y="1676400"/>
            <a:ext cx="8915400" cy="4638040"/>
          </a:xfrm>
        </p:spPr>
        <p:txBody>
          <a:bodyPr vert="horz" wrap="square" lIns="92160" tIns="46080" rIns="92160" bIns="46080" anchor="t" anchorCtr="0">
            <a:normAutofit/>
          </a:bodyPr>
          <a:p>
            <a:pPr eaLnBrk="1" hangingPunct="1"/>
            <a:r>
              <a:rPr lang="en-US" altLang="zh-CN" sz="1800" dirty="0">
                <a:solidFill>
                  <a:schemeClr val="accent1"/>
                </a:solidFill>
              </a:rPr>
              <a:t>Mar 17, 10:00am ~ 11:59 am, ET, webex</a:t>
            </a:r>
            <a:endParaRPr lang="en-US" altLang="zh-CN" sz="1800" dirty="0"/>
          </a:p>
          <a:p>
            <a:pPr eaLnBrk="1" hangingPunct="1"/>
            <a:r>
              <a:rPr lang="en-US" altLang="zh-CN" sz="1800" dirty="0"/>
              <a:t>Mar 20, 10:00am ~ 11:59 am, ET, webex</a:t>
            </a:r>
            <a:endParaRPr lang="en-US" altLang="zh-CN" sz="1800" dirty="0"/>
          </a:p>
          <a:p>
            <a:pPr eaLnBrk="1" hangingPunct="1"/>
            <a:r>
              <a:rPr lang="en-US" altLang="zh-CN" sz="1800" dirty="0"/>
              <a:t>Mar 24, 10:00am ~ 11:59 am, ET, webex</a:t>
            </a:r>
            <a:endParaRPr lang="en-US" altLang="zh-CN" sz="1800" dirty="0"/>
          </a:p>
          <a:p>
            <a:pPr eaLnBrk="1" hangingPunct="1"/>
            <a:r>
              <a:rPr lang="en-US" altLang="zh-CN" sz="1800" dirty="0"/>
              <a:t>Mar 26, 10:00am ~ 11:59 am, ET, webex</a:t>
            </a:r>
            <a:endParaRPr lang="en-US" altLang="zh-CN" sz="1800" dirty="0"/>
          </a:p>
          <a:p>
            <a:pPr eaLnBrk="1" hangingPunct="1"/>
            <a:r>
              <a:rPr lang="en-US" altLang="zh-CN" sz="1800" dirty="0"/>
              <a:t>Mar 31, 10:00am ~ 11:59 am, ET, webex</a:t>
            </a:r>
            <a:endParaRPr lang="en-US" altLang="zh-CN" sz="1800" dirty="0"/>
          </a:p>
          <a:p>
            <a:pPr eaLnBrk="1" hangingPunct="1"/>
            <a:r>
              <a:rPr lang="en-US" altLang="zh-CN" sz="1800" dirty="0"/>
              <a:t>Apr 07, 10:00am ~ 11:59 am, ET, webex</a:t>
            </a:r>
            <a:endParaRPr lang="en-US" altLang="zh-CN" sz="1800" dirty="0"/>
          </a:p>
          <a:p>
            <a:pPr eaLnBrk="1" hangingPunct="1"/>
            <a:r>
              <a:rPr lang="en-US" altLang="zh-CN" sz="1800" dirty="0"/>
              <a:t>Apr 14, 10:00am ~ 11:59 am, ET, webex</a:t>
            </a:r>
            <a:endParaRPr lang="en-US" altLang="zh-CN" sz="1800" dirty="0"/>
          </a:p>
          <a:p>
            <a:pPr eaLnBrk="1" hangingPunct="1"/>
            <a:r>
              <a:rPr lang="en-US" altLang="zh-CN" sz="1800" dirty="0"/>
              <a:t>Apr 21, 10:00am ~11:59 am, ET, webex</a:t>
            </a:r>
            <a:endParaRPr lang="en-US" altLang="zh-CN" sz="1800" dirty="0"/>
          </a:p>
          <a:p>
            <a:pPr eaLnBrk="1" hangingPunct="1"/>
            <a:r>
              <a:rPr lang="en-US" altLang="zh-CN" sz="1800" dirty="0"/>
              <a:t>May 05, 10:00am ~ 11:59 am, ET, webex</a:t>
            </a:r>
            <a:endParaRPr lang="en-US" altLang="zh-CN" sz="1800" dirty="0"/>
          </a:p>
          <a:p>
            <a:pPr eaLnBrk="1" hangingPunct="1"/>
            <a:r>
              <a:rPr lang="en-US" altLang="zh-CN" sz="1800" dirty="0"/>
              <a:t>May 26, 10:00am ~ 11:59 am, ET, webex</a:t>
            </a:r>
            <a:endParaRPr lang="en-US" altLang="zh-CN" sz="1800" dirty="0">
              <a:cs typeface="+mn-ea"/>
            </a:endParaRPr>
          </a:p>
        </p:txBody>
      </p:sp>
      <p:sp>
        <p:nvSpPr>
          <p:cNvPr id="36867" name="灯片编号占位符 5"/>
          <p:cNvSpPr>
            <a:spLocks noGrp="1"/>
          </p:cNvSpPr>
          <p:nvPr>
            <p:ph type="sldNum"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36868" name="页脚占位符 4"/>
          <p:cNvSpPr>
            <a:spLocks noGrp="1"/>
          </p:cNvSpPr>
          <p:nvPr>
            <p:ph type="ft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7649"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Mar 2020</a:t>
            </a:r>
            <a:endParaRPr lang="en-US" altLang="zh-CN" sz="1800" b="1" dirty="0">
              <a:solidFill>
                <a:srgbClr val="000000"/>
              </a:solidFill>
              <a:latin typeface="Times New Roman" panose="02020603050405020304" pitchFamily="18" charset="0"/>
              <a:ea typeface="Arial Unicode MS"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Title 1"/>
          <p:cNvSpPr>
            <a:spLocks noGrp="1"/>
          </p:cNvSpPr>
          <p:nvPr>
            <p:ph type="title"/>
          </p:nvPr>
        </p:nvSpPr>
        <p:spPr>
          <a:xfrm>
            <a:off x="1757045" y="685800"/>
            <a:ext cx="8573135" cy="1525905"/>
          </a:xfrm>
        </p:spPr>
        <p:txBody>
          <a:bodyPr vert="horz" wrap="square" lIns="92160" tIns="46080" rIns="92160" bIns="46080" anchor="ctr" anchorCtr="0"/>
          <a:p>
            <a:pPr eaLnBrk="1" hangingPunct="1"/>
            <a:r>
              <a:rPr lang="en-US" altLang="en-US" sz="3200" dirty="0">
                <a:solidFill>
                  <a:srgbClr val="0000FF"/>
                </a:solidFill>
                <a:latin typeface="Arial Black" panose="020B0A04020102020204" pitchFamily="34" charset="0"/>
              </a:rPr>
              <a:t>IEEE 802.11 TGbd </a:t>
            </a:r>
            <a:r>
              <a:rPr lang="en-US" sz="3200" dirty="0">
                <a:solidFill>
                  <a:srgbClr val="0000FF"/>
                </a:solidFill>
                <a:latin typeface="Arial Black" panose="020B0A04020102020204" pitchFamily="34" charset="0"/>
              </a:rPr>
              <a:t>Teleconference</a:t>
            </a:r>
            <a:endParaRPr lang="en-US" sz="3200" dirty="0"/>
          </a:p>
        </p:txBody>
      </p:sp>
      <p:sp>
        <p:nvSpPr>
          <p:cNvPr id="15362"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Mar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15363" name="页脚占位符 3"/>
          <p:cNvSpPr>
            <a:spLocks noGrp="1"/>
          </p:cNvSpPr>
          <p:nvPr>
            <p:ph type="ftr" idx="11"/>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15364" name="灯片编号占位符 4"/>
          <p:cNvSpPr>
            <a:spLocks noGrp="1"/>
          </p:cNvSpPr>
          <p:nvPr>
            <p:ph type="sldNum" idx="12"/>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7"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Mar 20, 2020</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Chair:	Bo Sun (ZTE)</a:t>
            </a: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Vice Chair: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Hongyuan</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Zhang (NXP), </a:t>
            </a: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Joseph Levy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InterDigital</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Secretary: 	James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Lepp</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(BlackBerry)</a:t>
            </a: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Tech Editor: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Bahar</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Sadeghi</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(Intel)</a:t>
            </a: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t>Teleconference Bridge Information</a:t>
            </a:r>
            <a:endParaRPr lang="en-US" altLang="zh-CN"/>
          </a:p>
        </p:txBody>
      </p:sp>
      <p:sp>
        <p:nvSpPr>
          <p:cNvPr id="3" name="文本占位符 2"/>
          <p:cNvSpPr>
            <a:spLocks noGrp="1"/>
          </p:cNvSpPr>
          <p:nvPr>
            <p:ph type="body" idx="1"/>
          </p:nvPr>
        </p:nvSpPr>
        <p:spPr>
          <a:xfrm>
            <a:off x="914400" y="1751330"/>
            <a:ext cx="10361930" cy="4467225"/>
          </a:xfrm>
        </p:spPr>
        <p:txBody>
          <a:bodyPr/>
          <a:p>
            <a:r>
              <a:rPr lang="zh-CN" altLang="en-US" sz="2400"/>
              <a:t>Webex meeting: </a:t>
            </a:r>
            <a:endParaRPr lang="zh-CN" altLang="en-US" sz="2400"/>
          </a:p>
          <a:p>
            <a:r>
              <a:rPr lang="zh-CN" altLang="en-US" sz="2000" u="sng">
                <a:solidFill>
                  <a:srgbClr val="0070C0"/>
                </a:solidFill>
              </a:rPr>
              <a:t>https://ieee802.my.webex.com/ieee802.my/j.php?MTID%3Dm982b11330e6716160c8636fd93f11c36&amp;sa=D&amp;usd=2&amp;usg=AOvVaw3avYCtRoeLpfS50KkphVHl</a:t>
            </a:r>
            <a:endParaRPr lang="zh-CN" altLang="en-US" sz="2400"/>
          </a:p>
          <a:p>
            <a:r>
              <a:rPr lang="zh-CN" altLang="en-US" sz="2400"/>
              <a:t>Meeting number: 796 003 007</a:t>
            </a:r>
            <a:endParaRPr lang="zh-CN" altLang="en-US" sz="2400"/>
          </a:p>
          <a:p>
            <a:pPr latinLnBrk="0">
              <a:spcBef>
                <a:spcPts val="400"/>
              </a:spcBef>
              <a:spcAft>
                <a:spcPts val="600"/>
              </a:spcAft>
            </a:pPr>
            <a:r>
              <a:rPr lang="zh-CN" altLang="en-US" sz="2400"/>
              <a:t>Meeting password: wireless</a:t>
            </a:r>
            <a:endParaRPr lang="zh-CN" altLang="en-US" sz="2400"/>
          </a:p>
          <a:p>
            <a:pPr latinLnBrk="0">
              <a:spcBef>
                <a:spcPts val="400"/>
              </a:spcBef>
              <a:spcAft>
                <a:spcPts val="600"/>
              </a:spcAft>
            </a:pPr>
            <a:endParaRPr lang="zh-CN" altLang="en-US" sz="2400"/>
          </a:p>
          <a:p>
            <a:pPr latinLnBrk="0">
              <a:spcBef>
                <a:spcPts val="400"/>
              </a:spcBef>
              <a:spcAft>
                <a:spcPts val="600"/>
              </a:spcAft>
            </a:pPr>
            <a:r>
              <a:rPr lang="zh-CN" altLang="en-US" sz="2400"/>
              <a:t>Join by phone:</a:t>
            </a:r>
            <a:endParaRPr lang="zh-CN" altLang="en-US" sz="2400"/>
          </a:p>
          <a:p>
            <a:pPr latinLnBrk="0">
              <a:spcBef>
                <a:spcPts val="400"/>
              </a:spcBef>
              <a:spcAft>
                <a:spcPts val="600"/>
              </a:spcAft>
            </a:pPr>
            <a:r>
              <a:rPr lang="zh-CN" altLang="en-US" sz="2400"/>
              <a:t>   +1-510-338-9438 USA Toll</a:t>
            </a:r>
            <a:endParaRPr lang="zh-CN" altLang="en-US" sz="2400"/>
          </a:p>
          <a:p>
            <a:pPr latinLnBrk="0">
              <a:spcBef>
                <a:spcPts val="400"/>
              </a:spcBef>
              <a:spcAft>
                <a:spcPts val="600"/>
              </a:spcAft>
            </a:pPr>
            <a:r>
              <a:rPr lang="zh-CN" altLang="en-US" sz="2400"/>
              <a:t>   +44-20-3198-8144 UK Toll</a:t>
            </a:r>
            <a:endParaRPr lang="zh-CN" altLang="en-US" sz="2400"/>
          </a:p>
          <a:p>
            <a:pPr latinLnBrk="0">
              <a:spcBef>
                <a:spcPts val="400"/>
              </a:spcBef>
              <a:spcAft>
                <a:spcPts val="600"/>
              </a:spcAft>
            </a:pPr>
            <a:r>
              <a:rPr lang="zh-CN" altLang="en-US" sz="2400"/>
              <a:t>Access code: 796 003 007</a:t>
            </a:r>
            <a:endParaRPr lang="zh-CN" altLang="en-US" sz="2400"/>
          </a:p>
        </p:txBody>
      </p:sp>
      <p:sp>
        <p:nvSpPr>
          <p:cNvPr id="4" name="日期占位符 3"/>
          <p:cNvSpPr>
            <a:spLocks noGrp="1"/>
          </p:cNvSpPr>
          <p:nvPr>
            <p:ph type="dt" sz="half" idx="10"/>
          </p:nvPr>
        </p:nvSpPr>
        <p:spPr/>
        <p:txBody>
          <a:bodyPr/>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Mar 2020</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1"/>
          <p:cNvSpPr>
            <a:spLocks noGrp="1"/>
          </p:cNvSpPr>
          <p:nvPr>
            <p:ph type="title"/>
          </p:nvPr>
        </p:nvSpPr>
        <p:spPr>
          <a:xfrm>
            <a:off x="914400" y="610235"/>
            <a:ext cx="10361613" cy="1065213"/>
          </a:xfrm>
        </p:spPr>
        <p:txBody>
          <a:bodyPr vert="horz" wrap="square" lIns="92160" tIns="46080" rIns="92160" bIns="46080" anchor="ctr" anchorCtr="0"/>
          <a:p>
            <a:pPr eaLnBrk="1" hangingPunct="1"/>
            <a:r>
              <a:rPr lang="en-US" altLang="en-US" sz="3200" dirty="0"/>
              <a:t>Meeting Protocol, Attendance, Voting &amp; Document Status</a:t>
            </a:r>
            <a:endParaRPr lang="zh-CN" altLang="en-US" sz="3200" dirty="0"/>
          </a:p>
        </p:txBody>
      </p:sp>
      <p:sp>
        <p:nvSpPr>
          <p:cNvPr id="16386"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Mar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16387" name="页脚占位符 3"/>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16388" name="灯片编号占位符 4"/>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7" name="内容占位符 2"/>
          <p:cNvSpPr txBox="1"/>
          <p:nvPr/>
        </p:nvSpPr>
        <p:spPr>
          <a:xfrm>
            <a:off x="1219200" y="1981200"/>
            <a:ext cx="9829800" cy="2360295"/>
          </a:xfrm>
          <a:prstGeom prst="rect">
            <a:avLst/>
          </a:prstGeom>
        </p:spPr>
        <p:txBody>
          <a:bodyPr>
            <a:normAutofit fontScale="9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Please announce your affiliation when you first address the group during a meeting slot</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Your submission should not contain company logos or advertising</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Questions on Voting status, Ballot pool, Access to Reflector, Documentation,  Member</a:t>
            </a:r>
            <a:r>
              <a:rPr kumimoji="0" lang="en-US" altLang="ja-JP"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 Area</a:t>
            </a:r>
            <a:endParaRPr kumimoji="0" lang="en-US" altLang="ja-JP"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100000"/>
              </a:lnSpc>
              <a:spcBef>
                <a:spcPct val="20000"/>
              </a:spcBef>
              <a:spcAft>
                <a:spcPct val="0"/>
              </a:spcAft>
              <a:buClrTx/>
              <a:buSzTx/>
              <a:buFontTx/>
              <a:buChar char="–"/>
              <a:defRPr/>
            </a:pP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Contact Jon </a:t>
            </a:r>
            <a:r>
              <a:rPr kumimoji="0" lang="en-US" altLang="en-US" sz="2400" b="0" i="0" u="none" strike="noStrike" kern="0" cap="none" spc="0" normalizeH="0" baseline="0" noProof="0" dirty="0" err="1">
                <a:ln>
                  <a:noFill/>
                </a:ln>
                <a:solidFill>
                  <a:schemeClr val="tx1"/>
                </a:solidFill>
                <a:effectLst/>
                <a:uLnTx/>
                <a:uFillTx/>
                <a:latin typeface="+mn-lt"/>
                <a:ea typeface="MS PGothic" panose="020B0600070205080204" pitchFamily="34" charset="-128"/>
                <a:cs typeface="MS PGothic" panose="020B0600070205080204" pitchFamily="34" charset="-128"/>
              </a:rPr>
              <a:t>Rosdahl</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  </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1"/>
              </a:rPr>
              <a:t>jrosdahl@ieee.org</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2" name="文本框 1"/>
          <p:cNvSpPr txBox="1"/>
          <p:nvPr/>
        </p:nvSpPr>
        <p:spPr>
          <a:xfrm>
            <a:off x="1003300" y="4722495"/>
            <a:ext cx="10284460" cy="1168400"/>
          </a:xfrm>
          <a:prstGeom prst="rect">
            <a:avLst/>
          </a:prstGeom>
          <a:noFill/>
        </p:spPr>
        <p:txBody>
          <a:bodyPr wrap="square" rtlCol="0" anchor="t">
            <a:spAutoFit/>
          </a:bodyPr>
          <a:p>
            <a:r>
              <a:rPr lang="zh-CN" altLang="en-US" sz="1400"/>
              <a:t>Note 1 - 802.11 WG Operation Manual requests “Teleconferences are a means to prepare input for sessions provided that the teleconference date, time, agenda, and arrangements are announced on the TG email reflector at least 10 calendar days prior to the teleconference date"</a:t>
            </a:r>
            <a:endParaRPr lang="zh-CN" altLang="en-US" sz="1400"/>
          </a:p>
          <a:p>
            <a:endParaRPr lang="zh-CN" altLang="en-US" sz="1400"/>
          </a:p>
          <a:p>
            <a:r>
              <a:rPr lang="zh-CN" altLang="en-US" sz="1400"/>
              <a:t>Note 2 - Teleconferences are bound by the conditions stipulated by the documentation below.  Please review them and bring up any questions/concerns you may have before proceeding with the teleconference:</a:t>
            </a:r>
            <a:endParaRPr lang="zh-CN" altLang="en-US" sz="1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Mar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17410"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17411"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a:ln>
                  <a:noFill/>
                </a:ln>
                <a:solidFill>
                  <a:schemeClr val="tx2"/>
                </a:solidFill>
                <a:effectLst/>
                <a:uLnTx/>
                <a:uFillTx/>
                <a:latin typeface="+mj-lt"/>
                <a:ea typeface="MS PGothic" panose="020B0600070205080204" pitchFamily="34" charset="-128"/>
                <a:cs typeface="MS PGothic" panose="020B0600070205080204" pitchFamily="34" charset="-128"/>
              </a:rPr>
              <a:t>Patent Policy and Other Guidelines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1148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Following 5 slides</a:t>
            </a: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Mar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18434"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18435"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sng" strike="noStrike" kern="0" cap="none" spc="0" normalizeH="0" baseline="0" noProof="0">
                <a:ln>
                  <a:noFill/>
                </a:ln>
                <a:solidFill>
                  <a:schemeClr val="accent2"/>
                </a:solidFill>
                <a:effectLst/>
                <a:uLnTx/>
                <a:uFillTx/>
                <a:latin typeface="+mj-lt"/>
                <a:ea typeface="MS PGothic" panose="020B0600070205080204" pitchFamily="34" charset="-128"/>
                <a:cs typeface="MS PGothic" panose="020B0600070205080204" pitchFamily="34" charset="-128"/>
              </a:rPr>
              <a:t>Participants, Patents, and Duty to Inform</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71650"/>
            <a:ext cx="9753600" cy="4114800"/>
          </a:xfrm>
          <a:prstGeom prst="rect">
            <a:avLst/>
          </a:prstGeom>
        </p:spPr>
        <p:txBody>
          <a:bodyPr>
            <a:normAutofit fontScale="925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shall</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should </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inform the IEEE (or cause the IEEE to be informed) of the identity of any other holders of potential Essential Patent Claims</a:t>
            </a: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742950" marR="0" lvl="1" indent="-28575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0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457200" marR="0" lvl="1" indent="0" algn="ctr" defTabSz="914400" rtl="0" eaLnBrk="0" fontAlgn="base" latinLnBrk="0" hangingPunct="0">
              <a:lnSpc>
                <a:spcPct val="100000"/>
              </a:lnSpc>
              <a:spcBef>
                <a:spcPct val="20000"/>
              </a:spcBef>
              <a:spcAft>
                <a:spcPct val="0"/>
              </a:spcAft>
              <a:buClrTx/>
              <a:buSzTx/>
              <a:buFontTx/>
              <a:buNone/>
              <a:defRPr/>
            </a:pPr>
            <a:r>
              <a:rPr kumimoji="0" lang="en-US" altLang="en-US" sz="32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Early identification of holders of potential Essential Patent Claims is encouraged</a:t>
            </a:r>
            <a:endParaRPr kumimoji="0" lang="en-US" altLang="en-US" sz="32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18438" name="Text Box 5"/>
          <p:cNvSpPr txBox="1"/>
          <p:nvPr/>
        </p:nvSpPr>
        <p:spPr>
          <a:xfrm>
            <a:off x="838200" y="6096000"/>
            <a:ext cx="952500" cy="366713"/>
          </a:xfrm>
          <a:prstGeom prst="rect">
            <a:avLst/>
          </a:prstGeom>
          <a:noFill/>
          <a:ln w="9525">
            <a:noFill/>
          </a:ln>
        </p:spPr>
        <p:txBody>
          <a:bodyPr wrap="none" anchor="t" anchorCtr="0">
            <a:spAutoFit/>
          </a:bodyPr>
          <a:p>
            <a:pPr eaLnBrk="0" hangingPunct="0"/>
            <a:r>
              <a:rPr lang="en-US" altLang="en-US" sz="1800" b="1" u="sng" dirty="0">
                <a:latin typeface="Times New Roman" panose="02020603050405020304" pitchFamily="18" charset="0"/>
              </a:rPr>
              <a:t>Slide #1</a:t>
            </a:r>
            <a:endParaRPr lang="en-US" altLang="en-US" sz="2400" dirty="0">
              <a:latin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Mar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19458"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19459"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GB" altLang="en-US" b="1" i="0" u="sng" strike="noStrike" kern="0" cap="none" spc="0" normalizeH="0" baseline="0" noProof="0">
                <a:ln>
                  <a:noFill/>
                </a:ln>
                <a:solidFill>
                  <a:schemeClr val="accent2"/>
                </a:solidFill>
                <a:effectLst/>
                <a:uLnTx/>
                <a:uFillTx/>
                <a:latin typeface="+mj-lt"/>
                <a:ea typeface="MS PGothic" panose="020B0600070205080204" pitchFamily="34" charset="-128"/>
                <a:cs typeface="MS PGothic" panose="020B0600070205080204" pitchFamily="34" charset="-128"/>
              </a:rPr>
              <a:t>Ways to Inform IEEE</a:t>
            </a:r>
            <a:endParaRPr kumimoji="0" lang="en-GB" altLang="en-US" b="1" i="0" u="sng" strike="noStrike" kern="0" cap="none" spc="0" normalizeH="0" baseline="0" noProof="0" dirty="0">
              <a:ln>
                <a:noFill/>
              </a:ln>
              <a:solidFill>
                <a:schemeClr val="accent2"/>
              </a:solidFill>
              <a:effectLst/>
              <a:uLnTx/>
              <a:uFillTx/>
              <a:latin typeface="+mj-lt"/>
              <a:ea typeface="MS PGothic" panose="020B0600070205080204" pitchFamily="34" charset="-128"/>
              <a:cs typeface="MS PGothic" panose="020B0600070205080204" pitchFamily="34" charset="-128"/>
            </a:endParaRPr>
          </a:p>
        </p:txBody>
      </p:sp>
      <p:sp>
        <p:nvSpPr>
          <p:cNvPr id="19461" name="内容占位符 2"/>
          <p:cNvSpPr txBox="1"/>
          <p:nvPr/>
        </p:nvSpPr>
        <p:spPr>
          <a:xfrm>
            <a:off x="1219200" y="1676400"/>
            <a:ext cx="9753600" cy="4267200"/>
          </a:xfrm>
          <a:prstGeom prst="rect">
            <a:avLst/>
          </a:prstGeom>
          <a:noFill/>
          <a:ln w="9525">
            <a:noFill/>
          </a:ln>
        </p:spPr>
        <p:txBody>
          <a:bodyPr anchor="t" anchorCtr="0"/>
          <a:p>
            <a:pPr marL="342900" indent="-342900" eaLnBrk="0" hangingPunct="0">
              <a:spcBef>
                <a:spcPct val="20000"/>
              </a:spcBef>
              <a:buSzPct val="150000"/>
              <a:buChar char="•"/>
            </a:pPr>
            <a:r>
              <a:rPr lang="en-US" altLang="en-US" sz="2400" dirty="0">
                <a:latin typeface="Calibri" panose="020F0502020204030204" pitchFamily="34" charset="0"/>
              </a:rPr>
              <a:t>Cause an LOA to be submitted to the IEEE-SA (patcom@ieee.org); or</a:t>
            </a:r>
            <a:endParaRPr lang="en-US" altLang="en-US" sz="2400" dirty="0">
              <a:latin typeface="Calibri" panose="020F0502020204030204" pitchFamily="34" charset="0"/>
            </a:endParaRPr>
          </a:p>
          <a:p>
            <a:pPr marL="342900" indent="-342900" eaLnBrk="0" hangingPunct="0">
              <a:spcBef>
                <a:spcPct val="20000"/>
              </a:spcBef>
              <a:buSzPct val="150000"/>
              <a:buChar char="•"/>
            </a:pPr>
            <a:r>
              <a:rPr lang="en-US" altLang="en-US" sz="2400" dirty="0">
                <a:latin typeface="Calibri" panose="020F0502020204030204" pitchFamily="34" charset="0"/>
              </a:rPr>
              <a:t>Provide the chair of this group with the identity of the holder(s) of any and all such claims as soon as possible; or</a:t>
            </a:r>
            <a:endParaRPr lang="en-US" altLang="en-US" sz="2400" dirty="0">
              <a:latin typeface="Calibri" panose="020F0502020204030204" pitchFamily="34" charset="0"/>
            </a:endParaRPr>
          </a:p>
          <a:p>
            <a:pPr marL="342900" indent="-342900" eaLnBrk="0" hangingPunct="0">
              <a:spcBef>
                <a:spcPct val="20000"/>
              </a:spcBef>
              <a:buSzPct val="150000"/>
              <a:buChar char="•"/>
            </a:pPr>
            <a:r>
              <a:rPr lang="en-US" altLang="en-US" sz="2400" dirty="0">
                <a:latin typeface="Calibri" panose="020F0502020204030204" pitchFamily="34" charset="0"/>
              </a:rPr>
              <a:t>Speak up now and respond to this Call for Potentially Essential Patents</a:t>
            </a:r>
            <a:endParaRPr lang="en-US" altLang="en-US" sz="2400" dirty="0">
              <a:latin typeface="Calibri" panose="020F0502020204030204" pitchFamily="34" charset="0"/>
            </a:endParaRPr>
          </a:p>
          <a:p>
            <a:pPr marL="342900" indent="-342900" eaLnBrk="0" hangingPunct="0">
              <a:spcBef>
                <a:spcPct val="20000"/>
              </a:spcBef>
              <a:buFont typeface="Monotype Sorts" charset="2"/>
            </a:pPr>
            <a:endParaRPr lang="en-US" altLang="en-US" sz="2400" dirty="0">
              <a:latin typeface="Calibri" panose="020F0502020204030204" pitchFamily="34" charset="0"/>
            </a:endParaRPr>
          </a:p>
          <a:p>
            <a:pPr marL="342900" indent="-342900" eaLnBrk="0" hangingPunct="0">
              <a:spcBef>
                <a:spcPct val="20000"/>
              </a:spcBef>
              <a:buFont typeface="Monotype Sorts" charset="2"/>
            </a:pPr>
            <a:r>
              <a:rPr lang="en-US" altLang="en-US" sz="2400" dirty="0">
                <a:latin typeface="Calibri" panose="020F0502020204030204"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endParaRPr lang="en-US" altLang="en-US" sz="2400" dirty="0">
              <a:latin typeface="Calibri" panose="020F0502020204030204" pitchFamily="34" charset="0"/>
            </a:endParaRPr>
          </a:p>
        </p:txBody>
      </p:sp>
      <p:sp>
        <p:nvSpPr>
          <p:cNvPr id="19462" name="Text Box 5"/>
          <p:cNvSpPr txBox="1"/>
          <p:nvPr/>
        </p:nvSpPr>
        <p:spPr>
          <a:xfrm>
            <a:off x="838200" y="6105525"/>
            <a:ext cx="960438" cy="369888"/>
          </a:xfrm>
          <a:prstGeom prst="rect">
            <a:avLst/>
          </a:prstGeom>
          <a:noFill/>
          <a:ln w="9525">
            <a:noFill/>
          </a:ln>
        </p:spPr>
        <p:txBody>
          <a:bodyPr wrap="none" anchor="t" anchorCtr="0">
            <a:spAutoFit/>
          </a:bodyPr>
          <a:p>
            <a:pPr eaLnBrk="0" hangingPunct="0"/>
            <a:r>
              <a:rPr lang="en-US" altLang="en-US" sz="1800" b="1" u="sng" dirty="0">
                <a:latin typeface="Times New Roman" panose="02020603050405020304" pitchFamily="18" charset="0"/>
              </a:rPr>
              <a:t>Slide #2</a:t>
            </a:r>
            <a:endParaRPr lang="en-US" altLang="en-US" sz="2400" dirty="0">
              <a:latin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Mar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Patent Related Information</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219200" y="1752600"/>
            <a:ext cx="9753600" cy="4267200"/>
          </a:xfrm>
          <a:prstGeom prst="rect">
            <a:avLst/>
          </a:prstGeom>
          <a:noFill/>
          <a:ln w="9525">
            <a:noFill/>
          </a:ln>
        </p:spPr>
        <p:txBody>
          <a:bodyPr anchor="t" anchorCtr="0"/>
          <a:p>
            <a:pPr marL="342900" indent="-342900" eaLnBrk="0" hangingPunct="0">
              <a:lnSpc>
                <a:spcPct val="90000"/>
              </a:lnSpc>
              <a:buFont typeface="Monotype Sorts" charset="2"/>
            </a:pPr>
            <a:r>
              <a:rPr lang="en-US" altLang="en-US" sz="2400" b="1" noProof="1" dirty="0">
                <a:latin typeface="Calibri" panose="020F0502020204030204" pitchFamily="34" charset="0"/>
                <a:ea typeface="MS PGothic" panose="020B0600070205080204" pitchFamily="34" charset="-128"/>
                <a:cs typeface="+mn-cs"/>
              </a:rPr>
              <a:t>The patent policy and the procedures used to execute that policy are documented in the:</a:t>
            </a:r>
            <a:endParaRPr lang="en-US" altLang="en-US" sz="2400" b="1" noProof="1" dirty="0">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dirty="0">
                <a:latin typeface="Calibri" panose="020F0502020204030204" pitchFamily="34" charset="0"/>
                <a:ea typeface="MS PGothic" panose="020B0600070205080204" pitchFamily="34" charset="-128"/>
                <a:cs typeface="+mn-cs"/>
              </a:rPr>
              <a:t>IEEE-SA Standards Board Bylaws</a:t>
            </a:r>
            <a:r>
              <a:rPr lang="en-US" altLang="en-US" sz="2000" b="1" strike="noStrike" noProof="1" dirty="0">
                <a:latin typeface="Calibri" panose="020F0502020204030204" pitchFamily="34" charset="0"/>
                <a:ea typeface="MS PGothic" panose="020B0600070205080204" pitchFamily="34" charset="-128"/>
                <a:cs typeface="+mn-cs"/>
              </a:rPr>
              <a:t> (</a:t>
            </a:r>
            <a:r>
              <a:rPr lang="en-US" altLang="en-US" sz="2000" b="1" strike="noStrike" noProof="1" dirty="0">
                <a:latin typeface="Calibri" panose="020F0502020204030204" pitchFamily="34" charset="0"/>
                <a:ea typeface="MS PGothic" panose="020B0600070205080204" pitchFamily="34" charset="-128"/>
                <a:cs typeface="+mn-cs"/>
                <a:hlinkClick r:id="rId1"/>
              </a:rPr>
              <a:t>http://standards.ieee.org/develop/policies/bylaws/sect6-7.html#6</a:t>
            </a:r>
            <a:r>
              <a:rPr lang="en-US" altLang="en-US" sz="2000" b="1" strike="noStrike" noProof="1" dirty="0">
                <a:latin typeface="Calibri" panose="020F0502020204030204" pitchFamily="34" charset="0"/>
                <a:ea typeface="MS PGothic" panose="020B0600070205080204" pitchFamily="34" charset="-128"/>
                <a:cs typeface="+mn-cs"/>
              </a:rPr>
              <a:t>)</a:t>
            </a:r>
            <a:endParaRPr lang="en-US" altLang="en-US" sz="2000" b="1" strike="noStrike" noProof="1" dirty="0">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dirty="0">
                <a:latin typeface="Calibri" panose="020F0502020204030204" pitchFamily="34" charset="0"/>
                <a:ea typeface="MS PGothic" panose="020B0600070205080204" pitchFamily="34" charset="-128"/>
                <a:cs typeface="+mn-cs"/>
              </a:rPr>
              <a:t>IEEE-SA Standards Board Operations Manual</a:t>
            </a:r>
            <a:r>
              <a:rPr lang="en-US" altLang="en-US" sz="2000" b="1" strike="noStrike" noProof="1" dirty="0">
                <a:latin typeface="Calibri" panose="020F0502020204030204" pitchFamily="34" charset="0"/>
                <a:ea typeface="MS PGothic" panose="020B0600070205080204" pitchFamily="34" charset="-128"/>
                <a:cs typeface="+mn-cs"/>
              </a:rPr>
              <a:t> (</a:t>
            </a:r>
            <a:r>
              <a:rPr lang="en-US" altLang="en-US" sz="2000" b="1" strike="noStrike" noProof="1" dirty="0">
                <a:latin typeface="Calibri" panose="020F0502020204030204" pitchFamily="34" charset="0"/>
                <a:ea typeface="MS PGothic" panose="020B0600070205080204" pitchFamily="34" charset="-128"/>
                <a:cs typeface="+mn-cs"/>
                <a:hlinkClick r:id="rId2"/>
              </a:rPr>
              <a:t>http://standards.ieee.org/develop/policies/opman/sect6.html#6.3</a:t>
            </a:r>
            <a:r>
              <a:rPr lang="en-US" altLang="en-US" sz="2000" b="1" strike="noStrike" noProof="1" dirty="0">
                <a:latin typeface="Calibri" panose="020F0502020204030204" pitchFamily="34" charset="0"/>
                <a:ea typeface="MS PGothic" panose="020B0600070205080204" pitchFamily="34" charset="-128"/>
                <a:cs typeface="+mn-cs"/>
              </a:rPr>
              <a:t>)</a:t>
            </a:r>
            <a:endParaRPr lang="en-US" altLang="en-US" sz="2000" b="1" strike="noStrike" noProof="1" dirty="0">
              <a:latin typeface="Calibri" panose="020F0502020204030204" pitchFamily="34" charset="0"/>
            </a:endParaRPr>
          </a:p>
          <a:p>
            <a:pPr marL="342900" indent="-342900" eaLnBrk="0" hangingPunct="0">
              <a:lnSpc>
                <a:spcPct val="90000"/>
              </a:lnSpc>
              <a:spcBef>
                <a:spcPct val="20000"/>
              </a:spcBef>
              <a:buFont typeface="Monotype Sorts" charset="2"/>
            </a:pPr>
            <a:endParaRPr lang="en-US" altLang="en-US" sz="2400" b="1" noProof="1" dirty="0">
              <a:latin typeface="Times New Roman" panose="02020603050405020304" pitchFamily="18" charset="0"/>
            </a:endParaRPr>
          </a:p>
          <a:p>
            <a:pPr marL="342900" indent="-342900" eaLnBrk="0" hangingPunct="0">
              <a:lnSpc>
                <a:spcPct val="90000"/>
              </a:lnSpc>
              <a:buFont typeface="Monotype Sorts" charset="2"/>
            </a:pPr>
            <a:r>
              <a:rPr lang="en-US" altLang="en-US" sz="2400" b="1" noProof="1" dirty="0">
                <a:latin typeface="Calibri" panose="020F0502020204030204" pitchFamily="34" charset="0"/>
                <a:ea typeface="MS PGothic" panose="020B0600070205080204" pitchFamily="34" charset="-128"/>
                <a:cs typeface="+mn-cs"/>
              </a:rPr>
              <a:t>Material about the patent policy is available at</a:t>
            </a:r>
            <a:endParaRPr lang="en-US" altLang="en-US" sz="2400" b="1" noProof="1" dirty="0">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dirty="0">
                <a:latin typeface="Calibri" panose="020F0502020204030204" pitchFamily="34" charset="0"/>
                <a:ea typeface="MS PGothic" panose="020B0600070205080204" pitchFamily="34" charset="-128"/>
                <a:cs typeface="+mn-cs"/>
                <a:hlinkClick r:id="rId3"/>
              </a:rPr>
              <a:t>http://standards.ieee.org/about/sasb/patcom/materials.html</a:t>
            </a:r>
            <a:endParaRPr lang="en-US" altLang="en-US" sz="2000" b="1" i="1" strike="noStrike" noProof="1" dirty="0">
              <a:latin typeface="Calibri" panose="020F0502020204030204" pitchFamily="34" charset="0"/>
            </a:endParaRPr>
          </a:p>
          <a:p>
            <a:pPr marL="742950" lvl="1" indent="-285750" eaLnBrk="0" fontAlgn="base" hangingPunct="0">
              <a:lnSpc>
                <a:spcPct val="90000"/>
              </a:lnSpc>
              <a:buFont typeface="Monotype Sorts" charset="2"/>
            </a:pPr>
            <a:endParaRPr lang="en-US" altLang="en-US" sz="3200" b="1" strike="noStrike" noProof="1" dirty="0">
              <a:latin typeface="Calibri" panose="020F0502020204030204" pitchFamily="34" charset="0"/>
            </a:endParaRPr>
          </a:p>
          <a:p>
            <a:pPr marL="285750" indent="-285750" algn="ctr" eaLnBrk="0" hangingPunct="0">
              <a:lnSpc>
                <a:spcPct val="90000"/>
              </a:lnSpc>
              <a:buFont typeface="Monotype Sorts" charset="2"/>
            </a:pPr>
            <a:r>
              <a:rPr lang="en-US" altLang="en-US" sz="2800" b="1" noProof="1" dirty="0">
                <a:latin typeface="Calibri" panose="020F0502020204030204" pitchFamily="34" charset="0"/>
                <a:ea typeface="MS PGothic" panose="020B0600070205080204" pitchFamily="34" charset="-128"/>
                <a:cs typeface="+mn-cs"/>
              </a:rPr>
              <a:t>If you have questions, contact the IEEE-SA Standards Board Patent Committee Administrator at patcom@ieee.org</a:t>
            </a:r>
            <a:endParaRPr lang="en-US" altLang="en-US" sz="2800" b="1" noProof="1" dirty="0">
              <a:latin typeface="Calibri" panose="020F0502020204030204" pitchFamily="34" charset="0"/>
            </a:endParaRPr>
          </a:p>
        </p:txBody>
      </p:sp>
      <p:sp>
        <p:nvSpPr>
          <p:cNvPr id="20486" name="Text Box 4"/>
          <p:cNvSpPr txBox="1"/>
          <p:nvPr/>
        </p:nvSpPr>
        <p:spPr>
          <a:xfrm>
            <a:off x="838200" y="6108700"/>
            <a:ext cx="952500" cy="366713"/>
          </a:xfrm>
          <a:prstGeom prst="rect">
            <a:avLst/>
          </a:prstGeom>
          <a:noFill/>
          <a:ln w="9525">
            <a:noFill/>
          </a:ln>
        </p:spPr>
        <p:txBody>
          <a:bodyPr wrap="none" anchor="t" anchorCtr="0">
            <a:spAutoFit/>
          </a:bodyPr>
          <a:p>
            <a:pPr eaLnBrk="0" hangingPunct="0"/>
            <a:r>
              <a:rPr lang="en-US" altLang="en-US" sz="1800" b="1" u="sng" dirty="0">
                <a:latin typeface="Times New Roman" panose="02020603050405020304" pitchFamily="18" charset="0"/>
              </a:rPr>
              <a:t>Slide #3</a:t>
            </a:r>
            <a:endParaRPr lang="en-US" altLang="en-US" sz="1800" b="1" u="sng" dirty="0">
              <a:latin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Mar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21506"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1507"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sng" strike="noStrike" kern="0" cap="none" spc="0" normalizeH="0" baseline="0" noProof="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Other Guidelines for IEEE WG 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831975"/>
            <a:ext cx="9753600" cy="4264025"/>
          </a:xfrm>
          <a:prstGeom prst="rect">
            <a:avLst/>
          </a:prstGeom>
        </p:spPr>
        <p:txBody>
          <a:bodyPr>
            <a:normAutofit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230505" marR="0" lvl="0" indent="-230505" algn="l" defTabSz="914400" rtl="0" eaLnBrk="0" fontAlgn="base" latinLnBrk="0" hangingPunct="0">
              <a:lnSpc>
                <a:spcPct val="80000"/>
              </a:lnSpc>
              <a:spcBef>
                <a:spcPct val="20000"/>
              </a:spcBef>
              <a:spcAft>
                <a:spcPct val="0"/>
              </a:spcAft>
              <a:buClr>
                <a:srgbClr val="CC3300"/>
              </a:buClr>
              <a:buSzPct val="50000"/>
              <a:buFont typeface="Monotype Sorts"/>
              <a:buChar char="l"/>
              <a:defRPr/>
            </a:pPr>
            <a:endParaRPr kumimoji="0" lang="en-US" altLang="en-US" sz="700" b="1" i="0" u="sng" strike="noStrike" kern="0" cap="none" spc="0" normalizeH="0" baseline="0" noProof="0" dirty="0">
              <a:ln>
                <a:noFill/>
              </a:ln>
              <a:solidFill>
                <a:srgbClr val="FF0000"/>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230505" marR="0" lvl="0" indent="-230505" algn="l" defTabSz="914400" rtl="0" eaLnBrk="0" fontAlgn="base" latinLnBrk="0" hangingPunct="0">
              <a:lnSpc>
                <a:spcPct val="80000"/>
              </a:lnSpc>
              <a:spcBef>
                <a:spcPct val="20000"/>
              </a:spcBef>
              <a:spcAft>
                <a:spcPct val="40000"/>
              </a:spcAft>
              <a:buClr>
                <a:srgbClr val="CC3300"/>
              </a:buClr>
              <a:buSzPct val="50000"/>
              <a:buFontTx/>
              <a:buChar char="•"/>
              <a:defRPr/>
            </a:pPr>
            <a:r>
              <a:rPr kumimoji="0" lang="en-US" altLang="en-US" sz="18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All IEEE-SA standards meetings shall be conducted in compliance with all applicable laws, including antitrust and competition laws. </a:t>
            </a:r>
            <a:endParaRPr kumimoji="0" lang="en-US" altLang="en-US" sz="18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630555" marR="0" lvl="1" indent="-285750" algn="l" defTabSz="914400" rtl="0" eaLnBrk="0" fontAlgn="base" latinLnBrk="0" hangingPunct="0">
              <a:lnSpc>
                <a:spcPct val="80000"/>
              </a:lnSpc>
              <a:spcBef>
                <a:spcPct val="20000"/>
              </a:spcBef>
              <a:spcAft>
                <a:spcPct val="40000"/>
              </a:spcAft>
              <a:buClr>
                <a:srgbClr val="CC3300"/>
              </a:buClr>
              <a:buSzPct val="50000"/>
              <a:buFont typeface="Arial" panose="020B0604020202020204" pitchFamily="34" charset="0"/>
              <a:buChar char="•"/>
              <a:defRPr/>
            </a:pPr>
            <a:r>
              <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Don’t discuss the interpretation, validity, or essentiality of patents/patent claims. </a:t>
            </a:r>
            <a:endPar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630555" marR="0" lvl="1" indent="-285750" algn="l" defTabSz="914400" rtl="0" eaLnBrk="0" fontAlgn="base" latinLnBrk="0" hangingPunct="0">
              <a:lnSpc>
                <a:spcPct val="80000"/>
              </a:lnSpc>
              <a:spcBef>
                <a:spcPct val="20000"/>
              </a:spcBef>
              <a:spcAft>
                <a:spcPct val="40000"/>
              </a:spcAft>
              <a:buClr>
                <a:srgbClr val="CC3300"/>
              </a:buClr>
              <a:buSzPct val="50000"/>
              <a:buFont typeface="Arial" panose="020B0604020202020204" pitchFamily="34" charset="0"/>
              <a:buChar char="•"/>
              <a:defRPr/>
            </a:pPr>
            <a:r>
              <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Don’t discuss specific license rates, terms, or conditions.</a:t>
            </a:r>
            <a:endPar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1143000" marR="0" lvl="2" indent="-228600" algn="l" defTabSz="914400" rtl="0" eaLnBrk="0" fontAlgn="base" latinLnBrk="0" hangingPunct="0">
              <a:lnSpc>
                <a:spcPct val="80000"/>
              </a:lnSpc>
              <a:spcBef>
                <a:spcPct val="20000"/>
              </a:spcBef>
              <a:spcAft>
                <a:spcPct val="40000"/>
              </a:spcAft>
              <a:buClr>
                <a:srgbClr val="CC3300"/>
              </a:buClr>
              <a:buSzPct val="50000"/>
              <a:buFontTx/>
              <a:buChar char="•"/>
              <a:defRPr/>
            </a:pPr>
            <a:r>
              <a:rPr kumimoji="0" lang="en-US" altLang="en-US" sz="1400" b="0"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Relative costs, including licensing costs of essential patent claims, of different technical approaches January be discussed in standards development meetings. </a:t>
            </a:r>
            <a:endParaRPr kumimoji="0" lang="en-US" altLang="en-US" sz="1400" b="0"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1600200" marR="0" lvl="3" indent="-228600" algn="l" defTabSz="914400" rtl="0" eaLnBrk="0" fontAlgn="base" latinLnBrk="0" hangingPunct="0">
              <a:lnSpc>
                <a:spcPct val="80000"/>
              </a:lnSpc>
              <a:spcBef>
                <a:spcPct val="20000"/>
              </a:spcBef>
              <a:spcAft>
                <a:spcPct val="40000"/>
              </a:spcAft>
              <a:buClr>
                <a:srgbClr val="CC3300"/>
              </a:buClr>
              <a:buSzPct val="50000"/>
              <a:buFont typeface="Arial" panose="020B0604020202020204" pitchFamily="34" charset="0"/>
              <a:buChar char="•"/>
              <a:defRPr/>
            </a:pPr>
            <a:r>
              <a:rPr kumimoji="0" lang="en-GB" altLang="en-US" sz="1400" b="0"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Technical considerations remain primary focus</a:t>
            </a:r>
            <a:endParaRPr kumimoji="0" lang="en-US" altLang="en-US" sz="1400" b="0"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630555" marR="0" lvl="1" indent="-285750" algn="l" defTabSz="914400" rtl="0" eaLnBrk="0" fontAlgn="base" latinLnBrk="0" hangingPunct="0">
              <a:lnSpc>
                <a:spcPct val="80000"/>
              </a:lnSpc>
              <a:spcBef>
                <a:spcPct val="20000"/>
              </a:spcBef>
              <a:spcAft>
                <a:spcPct val="40000"/>
              </a:spcAft>
              <a:buClr>
                <a:srgbClr val="CC3300"/>
              </a:buClr>
              <a:buSzPct val="50000"/>
              <a:buFont typeface="Arial" panose="020B0604020202020204" pitchFamily="34" charset="0"/>
              <a:buChar char="•"/>
              <a:defRPr/>
            </a:pPr>
            <a:r>
              <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Don’t discuss or engage in the fixing of product prices, allocation of customers, or division of sales markets.</a:t>
            </a:r>
            <a:endPar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630555" marR="0" lvl="1" indent="-285750" algn="l" defTabSz="914400" rtl="0" eaLnBrk="0" fontAlgn="base" latinLnBrk="0" hangingPunct="0">
              <a:lnSpc>
                <a:spcPct val="80000"/>
              </a:lnSpc>
              <a:spcBef>
                <a:spcPct val="20000"/>
              </a:spcBef>
              <a:spcAft>
                <a:spcPct val="40000"/>
              </a:spcAft>
              <a:buClr>
                <a:srgbClr val="CC3300"/>
              </a:buClr>
              <a:buSzPct val="50000"/>
              <a:buFont typeface="Arial" panose="020B0604020202020204" pitchFamily="34" charset="0"/>
              <a:buChar char="•"/>
              <a:defRPr/>
            </a:pPr>
            <a:r>
              <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Don’t discuss the status or substance of ongoing or threatened litigation.</a:t>
            </a:r>
            <a:endPar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630555" marR="0" lvl="1" indent="-285750" algn="l" defTabSz="914400" rtl="0" eaLnBrk="0" fontAlgn="base" latinLnBrk="0" hangingPunct="0">
              <a:lnSpc>
                <a:spcPct val="80000"/>
              </a:lnSpc>
              <a:spcBef>
                <a:spcPct val="20000"/>
              </a:spcBef>
              <a:spcAft>
                <a:spcPct val="40000"/>
              </a:spcAft>
              <a:buClr>
                <a:srgbClr val="CC3300"/>
              </a:buClr>
              <a:buSzPct val="50000"/>
              <a:buFont typeface="Arial" panose="020B0604020202020204" pitchFamily="34" charset="0"/>
              <a:buChar char="•"/>
              <a:defRPr/>
            </a:pPr>
            <a:r>
              <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Don’t be silent if inappropriate topics are discussed … do formally object.</a:t>
            </a:r>
            <a:endPar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230505" marR="0" lvl="0" indent="-230505" algn="ctr" defTabSz="914400" rtl="0" eaLnBrk="0" fontAlgn="base" latinLnBrk="0" hangingPunct="0">
              <a:lnSpc>
                <a:spcPct val="80000"/>
              </a:lnSpc>
              <a:spcBef>
                <a:spcPct val="20000"/>
              </a:spcBef>
              <a:spcAft>
                <a:spcPct val="0"/>
              </a:spcAft>
              <a:buClr>
                <a:srgbClr val="CC3300"/>
              </a:buClr>
              <a:buSzPct val="50000"/>
              <a:buFontTx/>
              <a:buNone/>
              <a:defRPr/>
            </a:pPr>
            <a:r>
              <a:rPr kumimoji="0" lang="en-US" altLang="en-US" sz="10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   </a:t>
            </a:r>
            <a:endParaRPr kumimoji="0" lang="en-US" altLang="en-US" sz="10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230505" marR="0" lvl="0" indent="-230505" algn="ctr" defTabSz="914400" rtl="0" eaLnBrk="0" fontAlgn="base" latinLnBrk="0" hangingPunct="0">
              <a:lnSpc>
                <a:spcPct val="80000"/>
              </a:lnSpc>
              <a:spcBef>
                <a:spcPct val="20000"/>
              </a:spcBef>
              <a:spcAft>
                <a:spcPct val="0"/>
              </a:spcAft>
              <a:buClr>
                <a:srgbClr val="CC3300"/>
              </a:buClr>
              <a:buSzPct val="50000"/>
              <a:buFontTx/>
              <a:buNone/>
              <a:defRPr/>
            </a:pPr>
            <a:endParaRPr kumimoji="0" lang="en-US" altLang="en-US" sz="24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230505" marR="0" lvl="0" indent="-230505" algn="ctr" defTabSz="914400" rtl="0" eaLnBrk="0" fontAlgn="base" latinLnBrk="0" hangingPunct="0">
              <a:lnSpc>
                <a:spcPct val="80000"/>
              </a:lnSpc>
              <a:spcBef>
                <a:spcPct val="20000"/>
              </a:spcBef>
              <a:spcAft>
                <a:spcPct val="0"/>
              </a:spcAft>
              <a:buClr>
                <a:srgbClr val="CC3300"/>
              </a:buClr>
              <a:buSzPct val="50000"/>
              <a:buFontTx/>
              <a:buNone/>
              <a:defRPr/>
            </a:pPr>
            <a:r>
              <a:rPr kumimoji="0" lang="en-US" altLang="en-US" sz="15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See </a:t>
            </a:r>
            <a:r>
              <a:rPr kumimoji="0" lang="en-US" altLang="en-US" sz="1500" b="1" i="1"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IEEE-SA Standards Board Operations Manual</a:t>
            </a:r>
            <a:r>
              <a:rPr kumimoji="0" lang="en-US" altLang="en-US" sz="15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 clause 5.3.10 and </a:t>
            </a:r>
            <a:r>
              <a:rPr kumimoji="0" lang="en-GB" altLang="en-US" sz="15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“Promoting Competition and Innovation: What You Need to Know about the IEEE Standards Association's Antitrust and Competition Policy”</a:t>
            </a:r>
            <a:r>
              <a:rPr kumimoji="0" lang="en-US" altLang="en-US" sz="15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 for more details.</a:t>
            </a:r>
            <a:endParaRPr kumimoji="0" lang="en-US" altLang="en-US" sz="15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21510" name="Text Box 5"/>
          <p:cNvSpPr txBox="1"/>
          <p:nvPr/>
        </p:nvSpPr>
        <p:spPr>
          <a:xfrm>
            <a:off x="838200" y="6102350"/>
            <a:ext cx="952500" cy="366713"/>
          </a:xfrm>
          <a:prstGeom prst="rect">
            <a:avLst/>
          </a:prstGeom>
          <a:noFill/>
          <a:ln w="9525">
            <a:noFill/>
          </a:ln>
        </p:spPr>
        <p:txBody>
          <a:bodyPr wrap="none" anchor="t" anchorCtr="0">
            <a:spAutoFit/>
          </a:bodyPr>
          <a:p>
            <a:pPr eaLnBrk="0" hangingPunct="0"/>
            <a:r>
              <a:rPr lang="en-US" altLang="en-US" sz="1800" b="1" u="sng" dirty="0">
                <a:latin typeface="Times New Roman" panose="02020603050405020304" pitchFamily="18" charset="0"/>
              </a:rPr>
              <a:t>Slide #4</a:t>
            </a:r>
            <a:endParaRPr lang="en-US" altLang="en-US" sz="2400" dirty="0">
              <a:latin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802-11-Submission-16-9">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主题">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802-11-Submission-16-9</Template>
  <TotalTime>0</TotalTime>
  <Words>10226</Words>
  <Application>WPS 演示</Application>
  <PresentationFormat>宽屏</PresentationFormat>
  <Paragraphs>349</Paragraphs>
  <Slides>14</Slides>
  <Notes>0</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1</vt:i4>
      </vt:variant>
      <vt:variant>
        <vt:lpstr>幻灯片标题</vt:lpstr>
      </vt:variant>
      <vt:variant>
        <vt:i4>14</vt:i4>
      </vt:variant>
    </vt:vector>
  </HeadingPairs>
  <TitlesOfParts>
    <vt:vector size="30" baseType="lpstr">
      <vt:lpstr>Arial</vt:lpstr>
      <vt:lpstr>宋体</vt:lpstr>
      <vt:lpstr>Wingdings</vt:lpstr>
      <vt:lpstr>Times New Roman</vt:lpstr>
      <vt:lpstr>MS PGothic</vt:lpstr>
      <vt:lpstr>MS Gothic</vt:lpstr>
      <vt:lpstr>Arial Unicode MS</vt:lpstr>
      <vt:lpstr>Arial Unicode MS</vt:lpstr>
      <vt:lpstr>Arial Black</vt:lpstr>
      <vt:lpstr>Calibri</vt:lpstr>
      <vt:lpstr>Monotype Sorts</vt:lpstr>
      <vt:lpstr>Monotype Sorts</vt:lpstr>
      <vt:lpstr>微软雅黑</vt:lpstr>
      <vt:lpstr>Wingdings</vt:lpstr>
      <vt:lpstr>802-11-Submission-16-9</vt:lpstr>
      <vt:lpstr>Word.Document.8</vt:lpstr>
      <vt:lpstr>PowerPoint 演示文稿</vt:lpstr>
      <vt:lpstr>IEEE 802.11 TGbd Teleconference</vt:lpstr>
      <vt:lpstr>Teleconference Bridge Information</vt:lpstr>
      <vt:lpstr>Meeting Protocol, Attendance, Voting &amp; Document Status</vt:lpstr>
      <vt:lpstr>PowerPoint 演示文稿</vt:lpstr>
      <vt:lpstr>PowerPoint 演示文稿</vt:lpstr>
      <vt:lpstr>PowerPoint 演示文稿</vt:lpstr>
      <vt:lpstr>PowerPoint 演示文稿</vt:lpstr>
      <vt:lpstr>PowerPoint 演示文稿</vt:lpstr>
      <vt:lpstr>PowerPoint 演示文稿</vt:lpstr>
      <vt:lpstr>Guideline for Staw Polls during TG Teleconference</vt:lpstr>
      <vt:lpstr>PowerPoint 演示文稿</vt:lpstr>
      <vt:lpstr>PowerPoint 演示文稿</vt:lpstr>
      <vt:lpstr>Teleconference Plan</vt:lpstr>
    </vt:vector>
  </TitlesOfParts>
  <Company>Marvell Semiconductor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11-16/1584r0</dc:title>
  <dc:creator>Nikola Serafimovski</dc:creator>
  <cp:keywords>March 2018</cp:keywords>
  <dc:subject>Task Group AY November 2015 Meeting Agenda</dc:subject>
  <cp:lastModifiedBy>Bo Sun</cp:lastModifiedBy>
  <cp:revision>4205</cp:revision>
  <cp:lastPrinted>2014-11-04T15:04:00Z</cp:lastPrinted>
  <dcterms:created xsi:type="dcterms:W3CDTF">2007-04-17T18:10:00Z</dcterms:created>
  <dcterms:modified xsi:type="dcterms:W3CDTF">2020-03-17T16:30:34Z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KSOProductBuildVer">
    <vt:lpwstr>2052-11.8.2.8411</vt:lpwstr>
  </property>
</Properties>
</file>