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554" r:id="rId3"/>
    <p:sldId id="682" r:id="rId4"/>
    <p:sldId id="691" r:id="rId5"/>
    <p:sldId id="683" r:id="rId6"/>
    <p:sldId id="692" r:id="rId7"/>
    <p:sldId id="693" r:id="rId8"/>
    <p:sldId id="685" r:id="rId9"/>
    <p:sldId id="686" r:id="rId10"/>
    <p:sldId id="687" r:id="rId11"/>
    <p:sldId id="688" r:id="rId12"/>
    <p:sldId id="694" r:id="rId13"/>
    <p:sldId id="696" r:id="rId14"/>
    <p:sldId id="697" r:id="rId15"/>
    <p:sldId id="699" r:id="rId16"/>
    <p:sldId id="698" r:id="rId17"/>
    <p:sldId id="681" r:id="rId18"/>
    <p:sldId id="689" r:id="rId19"/>
    <p:sldId id="700" r:id="rId20"/>
  </p:sldIdLst>
  <p:sldSz cx="9144000" cy="6858000" type="screen4x3"/>
  <p:notesSz cx="9312275" cy="702627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2" userDrawn="1">
          <p15:clr>
            <a:srgbClr val="A4A3A4"/>
          </p15:clr>
        </p15:guide>
        <p15:guide id="3" orient="horz" pos="2213" userDrawn="1">
          <p15:clr>
            <a:srgbClr val="A4A3A4"/>
          </p15:clr>
        </p15:guide>
        <p15:guide id="4" pos="29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5050"/>
    <a:srgbClr val="9933FF"/>
    <a:srgbClr val="006C31"/>
    <a:srgbClr val="00863D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034" autoAdjust="0"/>
  </p:normalViewPr>
  <p:slideViewPr>
    <p:cSldViewPr>
      <p:cViewPr varScale="1">
        <p:scale>
          <a:sx n="111" d="100"/>
          <a:sy n="111" d="100"/>
        </p:scale>
        <p:origin x="18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5"/>
        <p:guide pos="3132"/>
        <p:guide orient="horz" pos="2213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81616" y="79405"/>
            <a:ext cx="2196607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4054" y="79405"/>
            <a:ext cx="916332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3655" y="6800150"/>
            <a:ext cx="1651656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2307" y="6800150"/>
            <a:ext cx="517947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73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1080" y="293309"/>
            <a:ext cx="74501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1079" y="6800150"/>
            <a:ext cx="718390" cy="184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1080" y="6791957"/>
            <a:ext cx="765537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41108" y="20416"/>
            <a:ext cx="2196607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534" y="20416"/>
            <a:ext cx="916332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502025" cy="262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447" y="3337809"/>
            <a:ext cx="6831381" cy="31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0" tIns="46052" rIns="93690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4237" y="6803427"/>
            <a:ext cx="2113479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337" lvl="4" algn="r" defTabSz="93373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8873" y="6803427"/>
            <a:ext cx="517947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725" y="6803427"/>
            <a:ext cx="718390" cy="184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725" y="6801789"/>
            <a:ext cx="7366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586" y="224487"/>
            <a:ext cx="756910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01500" y="6803427"/>
            <a:ext cx="415320" cy="184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 2020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Mar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</a:t>
            </a:r>
            <a:r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802.11-20/0470r0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990600"/>
          </a:xfrm>
        </p:spPr>
        <p:txBody>
          <a:bodyPr/>
          <a:lstStyle/>
          <a:p>
            <a:r>
              <a:rPr lang="en-US" dirty="0" smtClean="0"/>
              <a:t>Small Size MRU with Different MCS and BCC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2020-03-16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82561"/>
              </p:ext>
            </p:extLst>
          </p:nvPr>
        </p:nvGraphicFramePr>
        <p:xfrm>
          <a:off x="762000" y="3278185"/>
          <a:ext cx="7620000" cy="1803403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150937"/>
                <a:gridCol w="2057400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Yan Xin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yan.xin@huawei.com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Aboul-Magd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osama.aboulmagd@huawei.com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7630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763000" cy="609600"/>
          </a:xfrm>
        </p:spPr>
        <p:txBody>
          <a:bodyPr/>
          <a:lstStyle/>
          <a:p>
            <a:r>
              <a:rPr lang="en-CA" sz="2800" dirty="0" smtClean="0">
                <a:solidFill>
                  <a:srgbClr val="000000"/>
                </a:solidFill>
              </a:rPr>
              <a:t>-4.5 </a:t>
            </a:r>
            <a:r>
              <a:rPr lang="en-CA" sz="2800" dirty="0">
                <a:solidFill>
                  <a:srgbClr val="000000"/>
                </a:solidFill>
              </a:rPr>
              <a:t>dB Interference is added only to RU-A (26-RU 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2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CA" dirty="0" smtClean="0"/>
              <a:t>Observation so far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048000"/>
          </a:xfrm>
        </p:spPr>
        <p:txBody>
          <a:bodyPr/>
          <a:lstStyle/>
          <a:p>
            <a:r>
              <a:rPr lang="en-CA" sz="2000" dirty="0" smtClean="0"/>
              <a:t>If we keep the common BCC encoder for both RUs, a significant performance drop is inevitable in case of </a:t>
            </a:r>
            <a:r>
              <a:rPr lang="en-CA" sz="2000" dirty="0" smtClean="0">
                <a:solidFill>
                  <a:srgbClr val="0000FF"/>
                </a:solidFill>
              </a:rPr>
              <a:t>the same </a:t>
            </a:r>
            <a:r>
              <a:rPr lang="en-CA" sz="2000" dirty="0" smtClean="0"/>
              <a:t>MCS applied to both RUs</a:t>
            </a:r>
          </a:p>
          <a:p>
            <a:r>
              <a:rPr lang="en-CA" sz="2000" dirty="0"/>
              <a:t>If we keep the common BCC encoder for both RUs, a significant </a:t>
            </a:r>
            <a:r>
              <a:rPr lang="en-CA" sz="2000" dirty="0" smtClean="0"/>
              <a:t>change in the implementation of BCC encoder is necessary </a:t>
            </a:r>
            <a:r>
              <a:rPr lang="en-CA" sz="2000" dirty="0"/>
              <a:t>in case of </a:t>
            </a:r>
            <a:r>
              <a:rPr lang="en-CA" sz="2000" dirty="0">
                <a:solidFill>
                  <a:srgbClr val="FF5050"/>
                </a:solidFill>
              </a:rPr>
              <a:t>the </a:t>
            </a:r>
            <a:r>
              <a:rPr lang="en-CA" sz="2000" dirty="0" smtClean="0">
                <a:solidFill>
                  <a:srgbClr val="FF5050"/>
                </a:solidFill>
              </a:rPr>
              <a:t>different </a:t>
            </a:r>
            <a:r>
              <a:rPr lang="en-CA" sz="2000" dirty="0"/>
              <a:t>MCS applied to </a:t>
            </a:r>
            <a:r>
              <a:rPr lang="en-CA" sz="2000" dirty="0" smtClean="0"/>
              <a:t>each RU</a:t>
            </a:r>
          </a:p>
          <a:p>
            <a:r>
              <a:rPr lang="en-CA" sz="2000" dirty="0" smtClean="0"/>
              <a:t>It is not an option to apply only the MCS set with the same code rate but with the different modulation, due to the Goodput degradation</a:t>
            </a:r>
            <a:endParaRPr lang="en-CA" sz="2000" dirty="0"/>
          </a:p>
          <a:p>
            <a:r>
              <a:rPr lang="en-CA" sz="2000" dirty="0" smtClean="0">
                <a:solidFill>
                  <a:srgbClr val="0000FF"/>
                </a:solidFill>
              </a:rPr>
              <a:t>Hence, we propose the following Option 2 as an alternative to Option 1 to attain the gain but to minimize the implementation impact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5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7387"/>
          </a:xfrm>
        </p:spPr>
        <p:txBody>
          <a:bodyPr/>
          <a:lstStyle/>
          <a:p>
            <a:r>
              <a:rPr lang="en-CA" dirty="0" smtClean="0"/>
              <a:t>Option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0849"/>
            <a:ext cx="8839200" cy="4646613"/>
          </a:xfrm>
        </p:spPr>
        <p:txBody>
          <a:bodyPr/>
          <a:lstStyle/>
          <a:p>
            <a:pPr lvl="0"/>
            <a:r>
              <a:rPr lang="en-CA" sz="1800" dirty="0" smtClean="0">
                <a:solidFill>
                  <a:srgbClr val="0000FF"/>
                </a:solidFill>
              </a:rPr>
              <a:t>Apply </a:t>
            </a:r>
            <a:r>
              <a:rPr lang="en-CA" sz="1800" dirty="0">
                <a:solidFill>
                  <a:srgbClr val="0000FF"/>
                </a:solidFill>
              </a:rPr>
              <a:t>the different BCC </a:t>
            </a:r>
            <a:r>
              <a:rPr lang="en-CA" sz="1800" dirty="0" smtClean="0">
                <a:solidFill>
                  <a:srgbClr val="0000FF"/>
                </a:solidFill>
              </a:rPr>
              <a:t>encoder and Interleaver </a:t>
            </a:r>
            <a:r>
              <a:rPr lang="en-CA" sz="1800" dirty="0">
                <a:solidFill>
                  <a:srgbClr val="0000FF"/>
                </a:solidFill>
              </a:rPr>
              <a:t>to each RU when the multiple RUs are scheduled, so that the flexible MCS can be applied to each </a:t>
            </a:r>
            <a:r>
              <a:rPr lang="en-CA" sz="1800" dirty="0" smtClean="0">
                <a:solidFill>
                  <a:srgbClr val="0000FF"/>
                </a:solidFill>
              </a:rPr>
              <a:t>RU</a:t>
            </a: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endParaRPr lang="en-CA" sz="1800" dirty="0" smtClean="0">
              <a:solidFill>
                <a:srgbClr val="0000FF"/>
              </a:solidFill>
            </a:endParaRPr>
          </a:p>
          <a:p>
            <a:pPr lvl="0"/>
            <a:endParaRPr lang="en-CA" sz="1800" dirty="0">
              <a:solidFill>
                <a:srgbClr val="0000FF"/>
              </a:solidFill>
            </a:endParaRPr>
          </a:p>
          <a:p>
            <a:pPr lvl="0"/>
            <a:r>
              <a:rPr lang="en-CA" sz="1800" dirty="0" smtClean="0"/>
              <a:t>Performance of Option 2 is similar to Option 1, while only the separate encoder is used for each RU to avoid the significant change in the implementation of BCC encoder</a:t>
            </a:r>
            <a:endParaRPr lang="en-CA" sz="1800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696913" y="2895600"/>
            <a:ext cx="8001000" cy="1567130"/>
            <a:chOff x="533400" y="4605070"/>
            <a:chExt cx="8001000" cy="1567130"/>
          </a:xfrm>
        </p:grpSpPr>
        <p:sp>
          <p:nvSpPr>
            <p:cNvPr id="8" name="Rectangle 7"/>
            <p:cNvSpPr/>
            <p:nvPr/>
          </p:nvSpPr>
          <p:spPr bwMode="auto">
            <a:xfrm>
              <a:off x="533400" y="4868174"/>
              <a:ext cx="537915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MAC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31593" y="5249174"/>
              <a:ext cx="591127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PSDU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27252" y="4635260"/>
              <a:ext cx="704866" cy="470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BCC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Encoder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403896" y="5190226"/>
              <a:ext cx="728774" cy="43994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Encoder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Parser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36577" y="4714340"/>
              <a:ext cx="886691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Interleaver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953306" y="5765322"/>
              <a:ext cx="886691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Interleaver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234545" y="4605070"/>
              <a:ext cx="1016020" cy="4830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Constellation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Mapper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234545" y="5680496"/>
              <a:ext cx="1016020" cy="4830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Constellation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Mapper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8" idx="3"/>
              <a:endCxn id="9" idx="1"/>
            </p:cNvCxnSpPr>
            <p:nvPr/>
          </p:nvCxnSpPr>
          <p:spPr bwMode="auto">
            <a:xfrm>
              <a:off x="1071315" y="5401574"/>
              <a:ext cx="360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9" idx="3"/>
            </p:cNvCxnSpPr>
            <p:nvPr/>
          </p:nvCxnSpPr>
          <p:spPr bwMode="auto">
            <a:xfrm>
              <a:off x="2022720" y="5401574"/>
              <a:ext cx="3547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512897" y="4868174"/>
              <a:ext cx="0" cy="106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512897" y="486817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3512897" y="593497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7661843" y="4639574"/>
              <a:ext cx="872557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RU-A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679383" y="5704939"/>
              <a:ext cx="855016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RU-B</a:t>
              </a:r>
            </a:p>
          </p:txBody>
        </p:sp>
        <p:cxnSp>
          <p:nvCxnSpPr>
            <p:cNvPr id="23" name="Straight Arrow Connector 22"/>
            <p:cNvCxnSpPr>
              <a:stCxn id="12" idx="3"/>
            </p:cNvCxnSpPr>
            <p:nvPr/>
          </p:nvCxnSpPr>
          <p:spPr bwMode="auto">
            <a:xfrm>
              <a:off x="5823268" y="4866740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4" name="Straight Arrow Connector 23"/>
            <p:cNvCxnSpPr>
              <a:stCxn id="13" idx="3"/>
              <a:endCxn id="15" idx="1"/>
            </p:cNvCxnSpPr>
            <p:nvPr/>
          </p:nvCxnSpPr>
          <p:spPr bwMode="auto">
            <a:xfrm>
              <a:off x="5839997" y="5917722"/>
              <a:ext cx="394548" cy="43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stCxn id="14" idx="3"/>
            </p:cNvCxnSpPr>
            <p:nvPr/>
          </p:nvCxnSpPr>
          <p:spPr bwMode="auto">
            <a:xfrm>
              <a:off x="7250566" y="4846609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6" name="Straight Arrow Connector 25"/>
            <p:cNvCxnSpPr>
              <a:stCxn id="15" idx="3"/>
              <a:endCxn id="22" idx="2"/>
            </p:cNvCxnSpPr>
            <p:nvPr/>
          </p:nvCxnSpPr>
          <p:spPr bwMode="auto">
            <a:xfrm flipV="1">
              <a:off x="7250566" y="5917721"/>
              <a:ext cx="428817" cy="43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3827252" y="5702060"/>
              <a:ext cx="704866" cy="470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BCC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Encoder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11" idx="3"/>
            </p:cNvCxnSpPr>
            <p:nvPr/>
          </p:nvCxnSpPr>
          <p:spPr bwMode="auto">
            <a:xfrm>
              <a:off x="3132670" y="5410200"/>
              <a:ext cx="38022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9" name="Straight Arrow Connector 28"/>
            <p:cNvCxnSpPr>
              <a:stCxn id="10" idx="3"/>
            </p:cNvCxnSpPr>
            <p:nvPr/>
          </p:nvCxnSpPr>
          <p:spPr bwMode="auto">
            <a:xfrm flipV="1">
              <a:off x="4532118" y="4866740"/>
              <a:ext cx="344682" cy="35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4572000" y="5922758"/>
              <a:ext cx="344682" cy="35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270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067800" cy="914400"/>
          </a:xfrm>
        </p:spPr>
        <p:txBody>
          <a:bodyPr/>
          <a:lstStyle/>
          <a:p>
            <a:r>
              <a:rPr lang="en-CA" sz="2600" dirty="0" smtClean="0">
                <a:solidFill>
                  <a:srgbClr val="0000FF"/>
                </a:solidFill>
              </a:rPr>
              <a:t>Evaluation </a:t>
            </a:r>
            <a:r>
              <a:rPr lang="en-CA" sz="2600" dirty="0">
                <a:solidFill>
                  <a:srgbClr val="000000"/>
                </a:solidFill>
              </a:rPr>
              <a:t>Option </a:t>
            </a:r>
            <a:r>
              <a:rPr lang="en-CA" sz="2600" dirty="0" smtClean="0">
                <a:solidFill>
                  <a:srgbClr val="000000"/>
                </a:solidFill>
              </a:rPr>
              <a:t>3</a:t>
            </a:r>
            <a:r>
              <a:rPr lang="en-CA" sz="2600" dirty="0" smtClean="0">
                <a:solidFill>
                  <a:srgbClr val="0000FF"/>
                </a:solidFill>
              </a:rPr>
              <a:t> </a:t>
            </a:r>
            <a:r>
              <a:rPr lang="en-CA" sz="2600" dirty="0">
                <a:solidFill>
                  <a:srgbClr val="0000FF"/>
                </a:solidFill>
              </a:rPr>
              <a:t>for 20 MHz </a:t>
            </a:r>
            <a:r>
              <a:rPr lang="en-CA" sz="2600" dirty="0" smtClean="0">
                <a:solidFill>
                  <a:srgbClr val="0000FF"/>
                </a:solidFill>
              </a:rPr>
              <a:t>PPDU</a:t>
            </a:r>
            <a:r>
              <a:rPr lang="en-CA" sz="2600" dirty="0">
                <a:solidFill>
                  <a:srgbClr val="0000FF"/>
                </a:solidFill>
              </a:rPr>
              <a:t> </a:t>
            </a:r>
            <a:r>
              <a:rPr lang="en-CA" sz="2600" dirty="0" smtClean="0">
                <a:solidFill>
                  <a:srgbClr val="0000FF"/>
                </a:solidFill>
              </a:rPr>
              <a:t>with a common Interleaver as well as a common BCC encoder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45513" cy="3505200"/>
          </a:xfrm>
        </p:spPr>
        <p:txBody>
          <a:bodyPr/>
          <a:lstStyle/>
          <a:p>
            <a:pPr lvl="0"/>
            <a:r>
              <a:rPr lang="en-CA" sz="1800" dirty="0" smtClean="0"/>
              <a:t>In case we decide to apply the same MCS for MRU, a common interleaver for MRU may help reduce the performance degradation due to the different interference level and channel gain</a:t>
            </a:r>
          </a:p>
          <a:p>
            <a:pPr lvl="0"/>
            <a:r>
              <a:rPr lang="en-CA" sz="1800" dirty="0" smtClean="0"/>
              <a:t>Apply </a:t>
            </a:r>
            <a:r>
              <a:rPr lang="en-CA" sz="1800" dirty="0"/>
              <a:t>the common BCC encoder and Interleaver to both RUs in order to achieve the freq. diversity gain</a:t>
            </a:r>
          </a:p>
          <a:p>
            <a:pPr lvl="1"/>
            <a:r>
              <a:rPr lang="en-CA" sz="1400" dirty="0">
                <a:solidFill>
                  <a:srgbClr val="0000FF"/>
                </a:solidFill>
              </a:rPr>
              <a:t>New Interleaver design </a:t>
            </a:r>
            <a:r>
              <a:rPr lang="en-CA" sz="1400" dirty="0" smtClean="0">
                <a:solidFill>
                  <a:srgbClr val="0000FF"/>
                </a:solidFill>
              </a:rPr>
              <a:t>(Detail TBD) is </a:t>
            </a:r>
            <a:r>
              <a:rPr lang="en-CA" sz="1400" dirty="0">
                <a:solidFill>
                  <a:srgbClr val="0000FF"/>
                </a:solidFill>
              </a:rPr>
              <a:t>necessary</a:t>
            </a:r>
          </a:p>
          <a:p>
            <a:pPr lvl="1"/>
            <a:r>
              <a:rPr lang="en-CA" sz="1400" dirty="0" smtClean="0">
                <a:solidFill>
                  <a:srgbClr val="0000FF"/>
                </a:solidFill>
              </a:rPr>
              <a:t>The </a:t>
            </a:r>
            <a:r>
              <a:rPr lang="en-CA" sz="1400" dirty="0">
                <a:solidFill>
                  <a:srgbClr val="0000FF"/>
                </a:solidFill>
              </a:rPr>
              <a:t>same MCS between two </a:t>
            </a:r>
            <a:r>
              <a:rPr lang="en-CA" sz="1400" dirty="0" smtClean="0">
                <a:solidFill>
                  <a:srgbClr val="0000FF"/>
                </a:solidFill>
              </a:rPr>
              <a:t>RUs is applied</a:t>
            </a:r>
            <a:endParaRPr lang="en-CA" sz="1400" dirty="0">
              <a:solidFill>
                <a:srgbClr val="0000FF"/>
              </a:solidFill>
            </a:endParaRP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914400" y="4605071"/>
            <a:ext cx="7601527" cy="1490929"/>
            <a:chOff x="609600" y="3311104"/>
            <a:chExt cx="7601527" cy="1490929"/>
          </a:xfrm>
        </p:grpSpPr>
        <p:sp>
          <p:nvSpPr>
            <p:cNvPr id="8" name="Rectangle 7"/>
            <p:cNvSpPr/>
            <p:nvPr/>
          </p:nvSpPr>
          <p:spPr bwMode="auto">
            <a:xfrm>
              <a:off x="609600" y="3539704"/>
              <a:ext cx="526413" cy="1066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MAC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96291" y="3920704"/>
              <a:ext cx="591127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PSDU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42118" y="3811434"/>
              <a:ext cx="704866" cy="470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BCC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Encoder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324600" y="3894826"/>
              <a:ext cx="591127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Parser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62492" y="3903452"/>
              <a:ext cx="886691" cy="304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Interleaver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69345" y="3811434"/>
              <a:ext cx="1016020" cy="4830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Constellation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dirty="0" smtClean="0"/>
                <a:t>Mapper</a:t>
              </a:r>
              <a:endPara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 bwMode="auto">
            <a:xfrm>
              <a:off x="1136013" y="4073104"/>
              <a:ext cx="360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/>
            <p:cNvCxnSpPr>
              <a:stCxn id="9" idx="3"/>
            </p:cNvCxnSpPr>
            <p:nvPr/>
          </p:nvCxnSpPr>
          <p:spPr bwMode="auto">
            <a:xfrm>
              <a:off x="2087418" y="4073104"/>
              <a:ext cx="3547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921216" y="4046504"/>
              <a:ext cx="154608" cy="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75824" y="3539704"/>
              <a:ext cx="0" cy="106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7075824" y="353970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7075824" y="4606504"/>
              <a:ext cx="2971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7338570" y="3311104"/>
              <a:ext cx="872557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RU-A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356110" y="4376469"/>
              <a:ext cx="855016" cy="42556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RU-B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 bwMode="auto">
            <a:xfrm>
              <a:off x="4449183" y="4055852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893991" y="4055852"/>
              <a:ext cx="411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177992" y="4064478"/>
              <a:ext cx="3602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3047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00200"/>
            <a:ext cx="8686800" cy="449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914400"/>
          </a:xfrm>
        </p:spPr>
        <p:txBody>
          <a:bodyPr/>
          <a:lstStyle/>
          <a:p>
            <a:r>
              <a:rPr lang="en-CA" sz="2800" dirty="0" smtClean="0"/>
              <a:t>-13 dB Interference is added only to RU-A (26-RU 9) for Option 3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96000"/>
            <a:ext cx="8876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We can observe the common interleaver shows a little frequency diversity gain when a common interleaver is applied to the small size MRU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9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15400" cy="914400"/>
          </a:xfrm>
        </p:spPr>
        <p:txBody>
          <a:bodyPr/>
          <a:lstStyle/>
          <a:p>
            <a:r>
              <a:rPr lang="en-CA" dirty="0"/>
              <a:t>-13 dB Interference is added only to RU-A (26-RU 9</a:t>
            </a:r>
            <a:r>
              <a:rPr lang="en-CA" dirty="0" smtClean="0"/>
              <a:t>), and RU-B is 106-RU 1 </a:t>
            </a:r>
            <a:r>
              <a:rPr lang="en-CA" dirty="0"/>
              <a:t>for Option 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39200" cy="4571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835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780472"/>
              </p:ext>
            </p:extLst>
          </p:nvPr>
        </p:nvGraphicFramePr>
        <p:xfrm>
          <a:off x="304800" y="1752600"/>
          <a:ext cx="8458200" cy="397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886200"/>
                <a:gridCol w="2819400"/>
              </a:tblGrid>
              <a:tr h="53340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Pros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Cons</a:t>
                      </a:r>
                      <a:endParaRPr lang="en-CA" sz="2400" dirty="0"/>
                    </a:p>
                  </a:txBody>
                  <a:tcPr/>
                </a:tc>
              </a:tr>
              <a:tr h="112170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Option 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Aligned with LDPC TX flow (excluding interleaver)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 smtClean="0"/>
                        <a:t>Throughput</a:t>
                      </a:r>
                      <a:r>
                        <a:rPr lang="en-CA" sz="1600" baseline="0" dirty="0" smtClean="0"/>
                        <a:t> enhancement with the flexible MCS applied to MRU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Change in the BCC encoder architecture</a:t>
                      </a:r>
                      <a:endParaRPr lang="en-CA" dirty="0"/>
                    </a:p>
                  </a:txBody>
                  <a:tcPr/>
                </a:tc>
              </a:tr>
              <a:tr h="112170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Option 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Throughput enhancement with the flexible MCS applied to MRU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 smtClean="0"/>
                        <a:t>Keep using the same 802.11 BCC encoder and Interleaver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aligned with LDPC TX flow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  <a:tr h="1121707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Option 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Aligned with LDPC TX flow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Keep using the same 802.11 BCC encoder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interleaver design is necessary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Freq. diversity gain is little for small size RU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069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7387"/>
          </a:xfrm>
        </p:spPr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r>
              <a:rPr lang="en-US" altLang="zh-CN" b="0" dirty="0" smtClean="0"/>
              <a:t>[1] </a:t>
            </a:r>
            <a:r>
              <a:rPr lang="en-US" altLang="zh-CN" b="0" dirty="0" err="1"/>
              <a:t>Jianhan</a:t>
            </a:r>
            <a:r>
              <a:rPr lang="en-US" altLang="zh-CN" b="0" dirty="0"/>
              <a:t> Liu (</a:t>
            </a:r>
            <a:r>
              <a:rPr lang="en-US" altLang="zh-CN" b="0" dirty="0" err="1"/>
              <a:t>MediaTek</a:t>
            </a:r>
            <a:r>
              <a:rPr lang="en-US" altLang="zh-CN" b="0" dirty="0"/>
              <a:t>), “Enhanced resource allocation schemes for 11be,” 19/1126r1, September 2019</a:t>
            </a:r>
            <a:endParaRPr lang="en-US" altLang="zh-CN" b="0" dirty="0" smtClean="0"/>
          </a:p>
          <a:p>
            <a:r>
              <a:rPr lang="en-US" altLang="zh-CN" b="0" dirty="0"/>
              <a:t>[2] </a:t>
            </a:r>
            <a:r>
              <a:rPr lang="en-US" altLang="zh-CN" b="0" dirty="0" err="1"/>
              <a:t>Jianhan</a:t>
            </a:r>
            <a:r>
              <a:rPr lang="en-US" altLang="zh-CN" b="0" dirty="0"/>
              <a:t> Liu (</a:t>
            </a:r>
            <a:r>
              <a:rPr lang="en-US" altLang="zh-CN" b="0" dirty="0" err="1"/>
              <a:t>MediaTek</a:t>
            </a:r>
            <a:r>
              <a:rPr lang="en-US" altLang="zh-CN" b="0" dirty="0"/>
              <a:t>), “Multiple RU combinations for EHT,” 19/1907r2, January </a:t>
            </a:r>
            <a:r>
              <a:rPr lang="en-US" altLang="zh-CN" b="0" dirty="0" smtClean="0"/>
              <a:t>2020</a:t>
            </a:r>
          </a:p>
          <a:p>
            <a:r>
              <a:rPr lang="en-US" altLang="zh-CN" b="0" dirty="0" smtClean="0"/>
              <a:t>[3</a:t>
            </a:r>
            <a:r>
              <a:rPr lang="en-US" altLang="zh-CN" b="0" dirty="0"/>
              <a:t>] Bin Tian (Qualcomm), “Preamble puncturing and RU aggregation,” 19/1869r2, January </a:t>
            </a:r>
            <a:r>
              <a:rPr lang="en-US" altLang="zh-CN" b="0" dirty="0" smtClean="0"/>
              <a:t>2020</a:t>
            </a:r>
          </a:p>
          <a:p>
            <a:r>
              <a:rPr lang="en-US" altLang="zh-CN" b="0" dirty="0" smtClean="0"/>
              <a:t>[4] </a:t>
            </a:r>
            <a:r>
              <a:rPr lang="en-US" altLang="zh-CN" b="0" dirty="0" err="1" smtClean="0"/>
              <a:t>Jianhan</a:t>
            </a:r>
            <a:r>
              <a:rPr lang="en-US" altLang="zh-CN" b="0" dirty="0" smtClean="0"/>
              <a:t> Liu (</a:t>
            </a:r>
            <a:r>
              <a:rPr lang="en-US" altLang="zh-CN" b="0" dirty="0" err="1" smtClean="0"/>
              <a:t>MediaTek</a:t>
            </a:r>
            <a:r>
              <a:rPr lang="en-US" altLang="zh-CN" b="0" dirty="0" smtClean="0"/>
              <a:t>), “</a:t>
            </a:r>
            <a:r>
              <a:rPr lang="en-US" altLang="zh-CN" b="0" dirty="0" err="1" smtClean="0"/>
              <a:t>TGbe</a:t>
            </a:r>
            <a:r>
              <a:rPr lang="en-US" altLang="zh-CN" b="0" dirty="0" smtClean="0"/>
              <a:t> channel model document,” 19/719r1, July 2019</a:t>
            </a:r>
          </a:p>
          <a:p>
            <a:r>
              <a:rPr lang="en-US" altLang="zh-CN" b="0" dirty="0" smtClean="0"/>
              <a:t>[5</a:t>
            </a:r>
            <a:r>
              <a:rPr lang="en-US" altLang="zh-CN" b="0" dirty="0"/>
              <a:t>] Ross Yu (Huawei), “Multiple RU discussion,” 19/1914r4, January 2020.</a:t>
            </a:r>
          </a:p>
          <a:p>
            <a:pPr marL="0" indent="0">
              <a:buNone/>
            </a:pPr>
            <a:endParaRPr lang="en-US" altLang="zh-CN" b="0" dirty="0" smtClean="0"/>
          </a:p>
          <a:p>
            <a:endParaRPr lang="en-US" altLang="zh-CN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4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343400"/>
          </a:xfrm>
        </p:spPr>
        <p:txBody>
          <a:bodyPr/>
          <a:lstStyle/>
          <a:p>
            <a:r>
              <a:rPr lang="en-CA" dirty="0"/>
              <a:t>In case of 20 MHz MRU transmission, which option do you support?</a:t>
            </a:r>
          </a:p>
          <a:p>
            <a:endParaRPr lang="en-CA" dirty="0"/>
          </a:p>
          <a:p>
            <a:pPr lvl="1"/>
            <a:r>
              <a:rPr lang="en-CA" dirty="0"/>
              <a:t>Option 1: common BCC encoder but separate </a:t>
            </a:r>
            <a:r>
              <a:rPr lang="en-CA" dirty="0" err="1"/>
              <a:t>Interleaver</a:t>
            </a:r>
            <a:r>
              <a:rPr lang="en-CA" dirty="0"/>
              <a:t> as in slide 5</a:t>
            </a:r>
          </a:p>
          <a:p>
            <a:pPr lvl="1"/>
            <a:r>
              <a:rPr lang="en-CA" dirty="0"/>
              <a:t>Option 2: separate BCC encoder and </a:t>
            </a:r>
            <a:r>
              <a:rPr lang="en-CA" dirty="0" err="1"/>
              <a:t>Interleaver</a:t>
            </a:r>
            <a:r>
              <a:rPr lang="en-CA" dirty="0"/>
              <a:t> for the multiple RUs as in slide 13</a:t>
            </a:r>
          </a:p>
          <a:p>
            <a:pPr lvl="1"/>
            <a:r>
              <a:rPr lang="en-CA" dirty="0"/>
              <a:t>Option 3: common BCC encoder and </a:t>
            </a:r>
            <a:r>
              <a:rPr lang="en-CA" dirty="0" err="1"/>
              <a:t>Interleaver</a:t>
            </a:r>
            <a:r>
              <a:rPr lang="en-CA" dirty="0"/>
              <a:t> for the multiple RUs as in slide 14 </a:t>
            </a:r>
          </a:p>
          <a:p>
            <a:pPr lvl="1"/>
            <a:r>
              <a:rPr lang="en-CA" dirty="0"/>
              <a:t>Need more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219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 you agree that we may need to apply the flexible and different MCS to the scheduled MRUs?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8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802.11be shall allow more than one RUs to be assigned to a single STA [1]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 smtClean="0"/>
              <a:t>Small-size RUs can only be combined with small-size RUs and the large-size RUs can only be combined with the large-size RUs [2]</a:t>
            </a:r>
            <a:endParaRPr lang="en-US" altLang="zh-CN" sz="12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mall-size </a:t>
            </a:r>
            <a:r>
              <a:rPr lang="en-GB" sz="1600" dirty="0"/>
              <a:t>RUs shall not cross 20 MHz channel </a:t>
            </a:r>
            <a:r>
              <a:rPr lang="en-GB" sz="1600" dirty="0" smtClean="0"/>
              <a:t>boundary and the only allowed small-size </a:t>
            </a:r>
            <a:r>
              <a:rPr lang="en-GB" sz="1600" dirty="0"/>
              <a:t>RU combinations are RU106+RU26 and </a:t>
            </a:r>
            <a:r>
              <a:rPr lang="en-GB" sz="1600" dirty="0" smtClean="0"/>
              <a:t>RU52+RU26 [2]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 smtClean="0"/>
              <a:t>For </a:t>
            </a:r>
            <a:r>
              <a:rPr lang="en-US" altLang="zh-CN" sz="1600" dirty="0"/>
              <a:t>LDPC </a:t>
            </a:r>
            <a:r>
              <a:rPr lang="en-US" altLang="zh-CN" sz="1600" dirty="0" smtClean="0"/>
              <a:t>encoding, </a:t>
            </a:r>
            <a:r>
              <a:rPr lang="en-US" altLang="zh-CN" sz="1600" dirty="0"/>
              <a:t>each PSDU only uses one </a:t>
            </a:r>
            <a:r>
              <a:rPr lang="en-US" altLang="zh-CN" sz="1600" dirty="0" smtClean="0"/>
              <a:t>encoder [3], but there is no decision on BCC yet</a:t>
            </a:r>
          </a:p>
          <a:p>
            <a:pPr lvl="1">
              <a:buFont typeface="Arial" pitchFamily="34" charset="0"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For LDPC coding, for combined RUs sent to a user with RU size less than 242-tone, a single tone mapper shall be </a:t>
            </a:r>
            <a:r>
              <a:rPr lang="en-GB" altLang="zh-CN" sz="1600" dirty="0" smtClean="0">
                <a:solidFill>
                  <a:srgbClr val="000000"/>
                </a:solidFill>
              </a:rPr>
              <a:t>used</a:t>
            </a:r>
            <a:r>
              <a:rPr lang="en-GB" altLang="zh-CN" sz="1600" dirty="0">
                <a:solidFill>
                  <a:srgbClr val="000000"/>
                </a:solidFill>
              </a:rPr>
              <a:t> </a:t>
            </a:r>
            <a:r>
              <a:rPr lang="en-GB" altLang="zh-CN" sz="1600" dirty="0" smtClean="0">
                <a:solidFill>
                  <a:srgbClr val="000000"/>
                </a:solidFill>
              </a:rPr>
              <a:t>[5]</a:t>
            </a:r>
            <a:endParaRPr lang="en-US" altLang="zh-CN" sz="1600" dirty="0" smtClean="0"/>
          </a:p>
          <a:p>
            <a:pPr lvl="1">
              <a:buFont typeface="Arial" pitchFamily="34" charset="0"/>
              <a:buChar char="•"/>
            </a:pPr>
            <a:endParaRPr lang="en-US" altLang="zh-CN" sz="1600" dirty="0"/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We want to evaluate the impact of the freq. selective channels when the multiple RUs are far apart with each other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600" dirty="0" smtClean="0"/>
              <a:t>Especially, for small RU cases, we evaluated how to implement the BCC encoder, </a:t>
            </a:r>
            <a:r>
              <a:rPr lang="en-US" altLang="zh-CN" sz="1600" dirty="0" err="1" smtClean="0"/>
              <a:t>Interleaver</a:t>
            </a:r>
            <a:r>
              <a:rPr lang="en-US" altLang="zh-CN" sz="1600" dirty="0" smtClean="0"/>
              <a:t> and QAM mapper</a:t>
            </a:r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2800" dirty="0" smtClean="0"/>
              <a:t>Channel Impact on Far-apart RUs (1)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en-CA" sz="1800" dirty="0" smtClean="0"/>
              <a:t>Two MRU cases under test with IEEE </a:t>
            </a:r>
            <a:r>
              <a:rPr lang="en-CA" sz="1800" dirty="0" err="1" smtClean="0"/>
              <a:t>ChanD</a:t>
            </a:r>
            <a:r>
              <a:rPr lang="en-CA" sz="1800" dirty="0" smtClean="0"/>
              <a:t> without any interferences</a:t>
            </a:r>
          </a:p>
          <a:p>
            <a:pPr marL="0" indent="0">
              <a:buNone/>
            </a:pPr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sz="1800" dirty="0" smtClean="0"/>
              <a:t>We observed the RX average signal energy per tone for each RU with the sum of signal energy per tone divided by the number of tones per each RU</a:t>
            </a:r>
          </a:p>
          <a:p>
            <a:pPr lvl="1"/>
            <a:r>
              <a:rPr lang="en-CA" sz="1600" dirty="0" smtClean="0"/>
              <a:t>For 20 MHz, 52-RU 1 is about 1.74 dB higher than 26-RU 9</a:t>
            </a:r>
          </a:p>
          <a:p>
            <a:pPr lvl="1"/>
            <a:r>
              <a:rPr lang="en-CA" sz="1600" dirty="0" smtClean="0"/>
              <a:t>For 80 MHz, 242-RU 1 is about 9.67 dB higher than 242-RU 4</a:t>
            </a:r>
          </a:p>
          <a:p>
            <a:pPr lvl="0"/>
            <a:r>
              <a:rPr lang="en-CA" sz="1800" dirty="0" smtClean="0">
                <a:solidFill>
                  <a:srgbClr val="000000"/>
                </a:solidFill>
              </a:rPr>
              <a:t>The </a:t>
            </a:r>
            <a:r>
              <a:rPr lang="en-CA" sz="1800" dirty="0"/>
              <a:t>RX average signal energy per tone for each RU </a:t>
            </a:r>
            <a:r>
              <a:rPr lang="en-CA" sz="1800" dirty="0" smtClean="0"/>
              <a:t>above </a:t>
            </a:r>
            <a:r>
              <a:rPr lang="en-CA" sz="1800" dirty="0" smtClean="0">
                <a:solidFill>
                  <a:srgbClr val="000000"/>
                </a:solidFill>
              </a:rPr>
              <a:t>purely indicates the channel gain difference between two RUs</a:t>
            </a:r>
            <a:endParaRPr lang="en-CA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29753"/>
              </p:ext>
            </p:extLst>
          </p:nvPr>
        </p:nvGraphicFramePr>
        <p:xfrm>
          <a:off x="5410200" y="2209800"/>
          <a:ext cx="2899913" cy="1502434"/>
        </p:xfrm>
        <a:graphic>
          <a:graphicData uri="http://schemas.openxmlformats.org/drawingml/2006/table">
            <a:tbl>
              <a:tblPr/>
              <a:tblGrid>
                <a:gridCol w="2899913"/>
              </a:tblGrid>
              <a:tr h="4226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7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0" name="Straight Connector 49"/>
          <p:cNvCxnSpPr/>
          <p:nvPr/>
        </p:nvCxnSpPr>
        <p:spPr bwMode="auto">
          <a:xfrm>
            <a:off x="6655278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010400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029860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637252" y="2645434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416765" y="2247704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80 MHz</a:t>
            </a:r>
            <a:endParaRPr lang="en-CA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2988767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242-RU</a:t>
            </a:r>
            <a:endParaRPr lang="en-CA" dirty="0"/>
          </a:p>
        </p:txBody>
      </p:sp>
      <p:sp>
        <p:nvSpPr>
          <p:cNvPr id="56" name="TextBox 55"/>
          <p:cNvSpPr txBox="1"/>
          <p:nvPr/>
        </p:nvSpPr>
        <p:spPr>
          <a:xfrm>
            <a:off x="5594225" y="3023534"/>
            <a:ext cx="3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225569" y="302831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</a:t>
            </a:r>
            <a:endParaRPr lang="en-CA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189484" y="305528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3</a:t>
            </a:r>
            <a:endParaRPr lang="en-CA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836466" y="30551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</a:t>
            </a:r>
            <a:endParaRPr lang="en-CA" sz="1400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5410200" y="2636808"/>
            <a:ext cx="619660" cy="1066800"/>
          </a:xfrm>
          <a:prstGeom prst="rect">
            <a:avLst/>
          </a:prstGeom>
          <a:solidFill>
            <a:srgbClr val="FF505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637252" y="2636808"/>
            <a:ext cx="672861" cy="1066800"/>
          </a:xfrm>
          <a:prstGeom prst="rect">
            <a:avLst/>
          </a:prstGeom>
          <a:solidFill>
            <a:srgbClr val="FF505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23657"/>
              </p:ext>
            </p:extLst>
          </p:nvPr>
        </p:nvGraphicFramePr>
        <p:xfrm>
          <a:off x="1138686" y="2209800"/>
          <a:ext cx="2899913" cy="1502434"/>
        </p:xfrm>
        <a:graphic>
          <a:graphicData uri="http://schemas.openxmlformats.org/drawingml/2006/table">
            <a:tbl>
              <a:tblPr/>
              <a:tblGrid>
                <a:gridCol w="2899913"/>
              </a:tblGrid>
              <a:tr h="4226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7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5251" y="2248276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20 MHz</a:t>
            </a:r>
            <a:endParaRPr lang="en-CA" sz="1600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767644" y="2636808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413956" y="2636808"/>
            <a:ext cx="0" cy="1066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47312" y="3170208"/>
            <a:ext cx="12407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789208" y="3178834"/>
            <a:ext cx="12407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759069" y="2636808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387304" y="26454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447800" y="2636808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074652" y="2636808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089696" y="26454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725174" y="26454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761226" y="31788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385870" y="3178834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445187" y="274813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</a:t>
            </a:r>
            <a:endParaRPr lang="en-CA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51626" y="27475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78655" y="27582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3</a:t>
            </a:r>
            <a:endParaRPr lang="en-CA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115714" y="27582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</a:t>
            </a:r>
            <a:endParaRPr lang="en-CA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449445" y="275973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5</a:t>
            </a:r>
            <a:endParaRPr lang="en-CA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795396" y="27618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6</a:t>
            </a:r>
            <a:endParaRPr lang="en-CA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97581" y="276835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7</a:t>
            </a:r>
            <a:endParaRPr lang="en-CA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409591" y="27618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8</a:t>
            </a:r>
            <a:endParaRPr lang="en-CA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733428" y="27582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9</a:t>
            </a:r>
            <a:endParaRPr lang="en-CA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316470" y="3299499"/>
            <a:ext cx="3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</a:t>
            </a:r>
            <a:endParaRPr lang="en-CA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967627" y="331547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</a:t>
            </a:r>
            <a:endParaRPr lang="en-CA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973409" y="329164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3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587957" y="329949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4</a:t>
            </a:r>
            <a:endParaRPr lang="en-CA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49689" y="274535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26-RU</a:t>
            </a:r>
            <a:endParaRPr lang="en-CA" dirty="0"/>
          </a:p>
        </p:txBody>
      </p:sp>
      <p:sp>
        <p:nvSpPr>
          <p:cNvPr id="48" name="TextBox 47"/>
          <p:cNvSpPr txBox="1"/>
          <p:nvPr/>
        </p:nvSpPr>
        <p:spPr>
          <a:xfrm>
            <a:off x="456696" y="330237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52-RU</a:t>
            </a:r>
            <a:endParaRPr lang="en-CA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1138686" y="3170208"/>
            <a:ext cx="620383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725174" y="2636808"/>
            <a:ext cx="304800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75322"/>
            <a:ext cx="8839200" cy="38254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sz="2800" dirty="0" smtClean="0"/>
              <a:t>Channel Impact on Far-apart RUs (2)</a:t>
            </a:r>
            <a:endParaRPr lang="en-CA" sz="28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7637252" y="3302478"/>
            <a:ext cx="0" cy="304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73899" y="332021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1.74 dB</a:t>
            </a:r>
            <a:endParaRPr lang="en-CA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" y="10668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atinLnBrk="0"/>
            <a:r>
              <a:rPr kumimoji="0" lang="en-CA" sz="1500" b="0" kern="0" dirty="0" smtClean="0"/>
              <a:t>One symbol of Long Training Sequence (LTS) is used</a:t>
            </a:r>
          </a:p>
          <a:p>
            <a:pPr latinLnBrk="0"/>
            <a:r>
              <a:rPr kumimoji="0" lang="en-CA" sz="1500" b="0" kern="0" dirty="0" smtClean="0"/>
              <a:t>For 20 MHz, the LTS is oversampled by 5 times in time domain to align with the 10 </a:t>
            </a:r>
            <a:r>
              <a:rPr kumimoji="0" lang="en-CA" sz="1500" b="0" kern="0" dirty="0" err="1" smtClean="0"/>
              <a:t>nsec</a:t>
            </a:r>
            <a:r>
              <a:rPr kumimoji="0" lang="en-CA" sz="1500" b="0" kern="0" dirty="0" smtClean="0"/>
              <a:t> PDP Tap Spacing [4] before passing through the channel</a:t>
            </a:r>
          </a:p>
          <a:p>
            <a:pPr latinLnBrk="0"/>
            <a:r>
              <a:rPr kumimoji="0" lang="en-CA" sz="1500" b="0" kern="0" dirty="0" smtClean="0"/>
              <a:t>For 80 MHz channel, first we generate the channel D parameters and run 4x interpolation to make the channel parameters 2.5 </a:t>
            </a:r>
            <a:r>
              <a:rPr kumimoji="0" lang="en-CA" sz="1500" b="0" kern="0" dirty="0" err="1" smtClean="0"/>
              <a:t>nsec</a:t>
            </a:r>
            <a:r>
              <a:rPr kumimoji="0" lang="en-CA" sz="1500" b="0" kern="0" dirty="0" smtClean="0"/>
              <a:t> PDP Tap spacing, and then, the LTS is oversampled by 5 times in time domain to align with the 400 MHz sampling rate of the channel parameters [4] </a:t>
            </a:r>
            <a:r>
              <a:rPr kumimoji="0" lang="en-CA" sz="1500" b="0" kern="0" dirty="0"/>
              <a:t>before passing through the </a:t>
            </a:r>
            <a:r>
              <a:rPr kumimoji="0" lang="en-CA" sz="1500" b="0" kern="0" dirty="0" smtClean="0"/>
              <a:t>channel</a:t>
            </a:r>
          </a:p>
          <a:p>
            <a:pPr marL="0" indent="0" latinLnBrk="0">
              <a:buFontTx/>
              <a:buNone/>
            </a:pPr>
            <a:endParaRPr kumimoji="0" lang="en-CA" kern="0" dirty="0"/>
          </a:p>
        </p:txBody>
      </p:sp>
    </p:spTree>
    <p:extLst>
      <p:ext uri="{BB962C8B-B14F-4D97-AF65-F5344CB8AC3E}">
        <p14:creationId xmlns:p14="http://schemas.microsoft.com/office/powerpoint/2010/main" val="21979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609600"/>
          </a:xfrm>
        </p:spPr>
        <p:txBody>
          <a:bodyPr/>
          <a:lstStyle/>
          <a:p>
            <a:r>
              <a:rPr lang="en-CA" sz="2800" dirty="0" smtClean="0">
                <a:solidFill>
                  <a:srgbClr val="0000FF"/>
                </a:solidFill>
              </a:rPr>
              <a:t>Evaluation </a:t>
            </a:r>
            <a:r>
              <a:rPr lang="en-CA" sz="2800" dirty="0" smtClean="0">
                <a:solidFill>
                  <a:schemeClr val="tx1"/>
                </a:solidFill>
              </a:rPr>
              <a:t>Option 1</a:t>
            </a:r>
            <a:r>
              <a:rPr lang="en-CA" sz="2800" dirty="0" smtClean="0">
                <a:solidFill>
                  <a:srgbClr val="0000FF"/>
                </a:solidFill>
              </a:rPr>
              <a:t> for 20 MHz PPDU, </a:t>
            </a:r>
            <a:br>
              <a:rPr lang="en-CA" sz="2800" dirty="0" smtClean="0">
                <a:solidFill>
                  <a:srgbClr val="0000FF"/>
                </a:solidFill>
              </a:rPr>
            </a:br>
            <a:r>
              <a:rPr lang="en-CA" sz="2800" dirty="0" smtClean="0">
                <a:solidFill>
                  <a:srgbClr val="0000FF"/>
                </a:solidFill>
              </a:rPr>
              <a:t>MRU with Different MCS vs. the Same MCS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839200" cy="2817958"/>
          </a:xfrm>
        </p:spPr>
        <p:txBody>
          <a:bodyPr/>
          <a:lstStyle/>
          <a:p>
            <a:r>
              <a:rPr lang="en-CA" sz="1800" dirty="0" smtClean="0"/>
              <a:t>RU-A (26-RU 9) is scheduled with MCS 5, and RU-B (52-RU 1) is scheduled with MCS 7 for the different MCS case</a:t>
            </a:r>
          </a:p>
          <a:p>
            <a:r>
              <a:rPr lang="en-CA" sz="1800" dirty="0"/>
              <a:t>RU-A (26-RU 9) is scheduled with MCS </a:t>
            </a:r>
            <a:r>
              <a:rPr lang="en-CA" sz="1800" dirty="0" smtClean="0"/>
              <a:t>7, </a:t>
            </a:r>
            <a:r>
              <a:rPr lang="en-CA" sz="1800" dirty="0"/>
              <a:t>and RU-B (52-RU 1) is scheduled with MCS 7 for the s</a:t>
            </a:r>
            <a:r>
              <a:rPr lang="en-CA" sz="1800" dirty="0" smtClean="0"/>
              <a:t>ame </a:t>
            </a:r>
            <a:r>
              <a:rPr lang="en-CA" sz="1800" dirty="0"/>
              <a:t>MCS </a:t>
            </a:r>
            <a:r>
              <a:rPr lang="en-CA" sz="1800" dirty="0" smtClean="0"/>
              <a:t>case</a:t>
            </a:r>
          </a:p>
          <a:p>
            <a:r>
              <a:rPr lang="en-CA" sz="1800" dirty="0" smtClean="0"/>
              <a:t>BCC Encoder needs to change the puncturing pattern in the middle of each OFDM symbol according to the MCS changes</a:t>
            </a:r>
          </a:p>
          <a:p>
            <a:pPr lvl="1"/>
            <a:r>
              <a:rPr lang="en-CA" sz="1400" dirty="0" smtClean="0"/>
              <a:t>Significant change necessary in the current encoder implementation</a:t>
            </a:r>
          </a:p>
          <a:p>
            <a:r>
              <a:rPr lang="en-CA" sz="1800" dirty="0" smtClean="0"/>
              <a:t>Current 802.11 Interleaver can still be used</a:t>
            </a:r>
          </a:p>
          <a:p>
            <a:pPr lvl="1"/>
            <a:r>
              <a:rPr lang="en-CA" sz="1400" dirty="0" smtClean="0"/>
              <a:t>The separate interleaver should be used even for the same MCS case</a:t>
            </a:r>
          </a:p>
          <a:p>
            <a:pPr lvl="2"/>
            <a:r>
              <a:rPr lang="en-CA" sz="1200" dirty="0" smtClean="0"/>
              <a:t>Performance drop takes place in case the same MCS is applied to RU-A and RU-B</a:t>
            </a:r>
          </a:p>
          <a:p>
            <a:pPr lvl="1"/>
            <a:r>
              <a:rPr lang="en-CA" sz="1400" dirty="0" smtClean="0"/>
              <a:t>New interleaver design is necessary if we want to apply the common interleaver for both RU-A and RU-B</a:t>
            </a:r>
            <a:endParaRPr lang="en-CA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76201" y="1524000"/>
            <a:ext cx="8956268" cy="1558504"/>
            <a:chOff x="76201" y="1524000"/>
            <a:chExt cx="8956268" cy="1558504"/>
          </a:xfrm>
        </p:grpSpPr>
        <p:grpSp>
          <p:nvGrpSpPr>
            <p:cNvPr id="46" name="Group 45"/>
            <p:cNvGrpSpPr/>
            <p:nvPr/>
          </p:nvGrpSpPr>
          <p:grpSpPr>
            <a:xfrm>
              <a:off x="76201" y="1524000"/>
              <a:ext cx="7620000" cy="1558504"/>
              <a:chOff x="1066800" y="3089696"/>
              <a:chExt cx="7858125" cy="1558504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066800" y="3352800"/>
                <a:ext cx="542863" cy="1066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dirty="0"/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MAC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981200" y="3733800"/>
                <a:ext cx="6096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PSDU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956584" y="3624530"/>
                <a:ext cx="726893" cy="47014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BCC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dirty="0" smtClean="0"/>
                  <a:t>Encoder</a:t>
                </a: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106174" y="3707922"/>
                <a:ext cx="6096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Parser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214670" y="3198966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Interleaver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231922" y="4249948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Interleaver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553200" y="3089696"/>
                <a:ext cx="1047771" cy="483078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Constellation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dirty="0" smtClean="0"/>
                  <a:t>Mapper</a:t>
                </a: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553200" y="4165122"/>
                <a:ext cx="1047771" cy="483078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Constellation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dirty="0" smtClean="0"/>
                  <a:t>Mapper</a:t>
                </a:r>
                <a:endPara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8" idx="3"/>
                <a:endCxn id="9" idx="1"/>
              </p:cNvCxnSpPr>
              <p:nvPr/>
            </p:nvCxnSpPr>
            <p:spPr bwMode="auto">
              <a:xfrm>
                <a:off x="1609663" y="3886200"/>
                <a:ext cx="3715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" name="Straight Arrow Connector 21"/>
              <p:cNvCxnSpPr>
                <a:stCxn id="9" idx="3"/>
              </p:cNvCxnSpPr>
              <p:nvPr/>
            </p:nvCxnSpPr>
            <p:spPr bwMode="auto">
              <a:xfrm>
                <a:off x="2590800" y="3886200"/>
                <a:ext cx="365784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4" name="Straight Arrow Connector 23"/>
              <p:cNvCxnSpPr>
                <a:stCxn id="10" idx="3"/>
                <a:endCxn id="11" idx="1"/>
              </p:cNvCxnSpPr>
              <p:nvPr/>
            </p:nvCxnSpPr>
            <p:spPr bwMode="auto">
              <a:xfrm>
                <a:off x="3683477" y="3859600"/>
                <a:ext cx="422697" cy="722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" name="Straight Connector 25"/>
              <p:cNvCxnSpPr>
                <a:stCxn id="11" idx="3"/>
              </p:cNvCxnSpPr>
              <p:nvPr/>
            </p:nvCxnSpPr>
            <p:spPr bwMode="auto">
              <a:xfrm flipV="1">
                <a:off x="4715774" y="3859600"/>
                <a:ext cx="159439" cy="72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4875213" y="3352800"/>
                <a:ext cx="0" cy="1066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4875213" y="3352800"/>
                <a:ext cx="30638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4875213" y="4419600"/>
                <a:ext cx="30638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3" name="Oval 32"/>
              <p:cNvSpPr/>
              <p:nvPr/>
            </p:nvSpPr>
            <p:spPr bwMode="auto">
              <a:xfrm>
                <a:off x="8025101" y="3124200"/>
                <a:ext cx="899824" cy="42556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RU-A</a:t>
                </a: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8043189" y="4189565"/>
                <a:ext cx="881735" cy="42556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RU-B</a:t>
                </a:r>
              </a:p>
            </p:txBody>
          </p:sp>
          <p:cxnSp>
            <p:nvCxnSpPr>
              <p:cNvPr id="37" name="Straight Arrow Connector 36"/>
              <p:cNvCxnSpPr>
                <a:stCxn id="13" idx="3"/>
              </p:cNvCxnSpPr>
              <p:nvPr/>
            </p:nvCxnSpPr>
            <p:spPr bwMode="auto">
              <a:xfrm>
                <a:off x="6129070" y="3351366"/>
                <a:ext cx="42413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>
                <a:stCxn id="15" idx="3"/>
                <a:endCxn id="18" idx="1"/>
              </p:cNvCxnSpPr>
              <p:nvPr/>
            </p:nvCxnSpPr>
            <p:spPr bwMode="auto">
              <a:xfrm>
                <a:off x="6146322" y="4402348"/>
                <a:ext cx="406878" cy="43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2" name="Straight Arrow Connector 41"/>
              <p:cNvCxnSpPr>
                <a:stCxn id="16" idx="3"/>
              </p:cNvCxnSpPr>
              <p:nvPr/>
            </p:nvCxnSpPr>
            <p:spPr bwMode="auto">
              <a:xfrm>
                <a:off x="7600971" y="3331235"/>
                <a:ext cx="42413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4" name="Straight Arrow Connector 43"/>
              <p:cNvCxnSpPr>
                <a:stCxn id="18" idx="3"/>
                <a:endCxn id="35" idx="2"/>
              </p:cNvCxnSpPr>
              <p:nvPr/>
            </p:nvCxnSpPr>
            <p:spPr bwMode="auto">
              <a:xfrm flipV="1">
                <a:off x="7600971" y="4402347"/>
                <a:ext cx="442218" cy="431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  <p:sp>
          <p:nvSpPr>
            <p:cNvPr id="48" name="Rectangle 47"/>
            <p:cNvSpPr/>
            <p:nvPr/>
          </p:nvSpPr>
          <p:spPr bwMode="auto">
            <a:xfrm>
              <a:off x="8077200" y="1626078"/>
              <a:ext cx="955269" cy="26167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Interference</a:t>
              </a:r>
            </a:p>
          </p:txBody>
        </p:sp>
        <p:cxnSp>
          <p:nvCxnSpPr>
            <p:cNvPr id="50" name="Straight Arrow Connector 49"/>
            <p:cNvCxnSpPr>
              <a:stCxn id="33" idx="6"/>
            </p:cNvCxnSpPr>
            <p:nvPr/>
          </p:nvCxnSpPr>
          <p:spPr bwMode="auto">
            <a:xfrm flipV="1">
              <a:off x="7696201" y="1765539"/>
              <a:ext cx="343302" cy="57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618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38824"/>
              </p:ext>
            </p:extLst>
          </p:nvPr>
        </p:nvGraphicFramePr>
        <p:xfrm>
          <a:off x="152400" y="1524000"/>
          <a:ext cx="2590800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MCS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Modulation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Code </a:t>
                      </a:r>
                    </a:p>
                    <a:p>
                      <a:pPr algn="ctr"/>
                      <a:r>
                        <a:rPr lang="en-CA" sz="1600" dirty="0" smtClean="0"/>
                        <a:t>Rate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BPSK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½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QPSK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½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QPSK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½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64-QAM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2/3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64-QAM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64-QAM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5/6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¾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256-QAM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5/6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19400" y="1371600"/>
            <a:ext cx="617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atinLnBrk="0"/>
            <a:r>
              <a:rPr kumimoji="0" lang="en-CA" sz="1800" kern="0" dirty="0" smtClean="0"/>
              <a:t>We can choose the MCSs with the same code rate but different modulation to avoid the possible changes in the BCC encoder implementation</a:t>
            </a:r>
          </a:p>
          <a:p>
            <a:pPr lvl="1" latinLnBrk="0"/>
            <a:r>
              <a:rPr kumimoji="0" lang="en-CA" sz="1400" kern="0" dirty="0" smtClean="0"/>
              <a:t>e.g. MCS 6 – 4, MCS 4 – 2, </a:t>
            </a:r>
            <a:r>
              <a:rPr kumimoji="0" lang="en-CA" sz="1400" kern="0" dirty="0" err="1" smtClean="0"/>
              <a:t>etc</a:t>
            </a:r>
            <a:endParaRPr kumimoji="0" lang="en-CA" sz="1400" kern="0" dirty="0" smtClean="0"/>
          </a:p>
          <a:p>
            <a:pPr lvl="1" latinLnBrk="0"/>
            <a:r>
              <a:rPr kumimoji="0" lang="en-CA" sz="1400" kern="0" dirty="0" smtClean="0"/>
              <a:t>The goodput gain with the different MCS disappears due to the limited MCS selections</a:t>
            </a:r>
          </a:p>
          <a:p>
            <a:pPr latinLnBrk="0"/>
            <a:r>
              <a:rPr kumimoji="0" lang="en-CA" sz="1800" kern="0" dirty="0" smtClean="0"/>
              <a:t>Goodput is defined as the number of correctly decoded information bits per packet divided by the total air time per packet</a:t>
            </a:r>
          </a:p>
          <a:p>
            <a:pPr latinLnBrk="0"/>
            <a:r>
              <a:rPr kumimoji="0" lang="en-CA" sz="1800" kern="0" dirty="0" smtClean="0"/>
              <a:t>The SINR is measured at the RX across the entire 20 MHz band (but TX power is not boosted for small RU transmission in the simulation)</a:t>
            </a:r>
            <a:endParaRPr kumimoji="0" lang="en-CA" sz="1400" kern="0" dirty="0" smtClean="0"/>
          </a:p>
          <a:p>
            <a:pPr latinLnBrk="0"/>
            <a:r>
              <a:rPr kumimoji="0" lang="en-CA" sz="1800" kern="0" dirty="0" smtClean="0"/>
              <a:t>As seen from the next slides, we can observe the gain when we apply the different MCSs to multiple RUs based on the channel quality in a full flexible manner, that is, we should be able to apply any set of MCSs to multiple RUs </a:t>
            </a:r>
          </a:p>
        </p:txBody>
      </p:sp>
    </p:spTree>
    <p:extLst>
      <p:ext uri="{BB962C8B-B14F-4D97-AF65-F5344CB8AC3E}">
        <p14:creationId xmlns:p14="http://schemas.microsoft.com/office/powerpoint/2010/main" val="3722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39200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457200"/>
          </a:xfrm>
        </p:spPr>
        <p:txBody>
          <a:bodyPr/>
          <a:lstStyle/>
          <a:p>
            <a:r>
              <a:rPr lang="en-CA" sz="2800" dirty="0" smtClean="0"/>
              <a:t>-13 dB Interference is added only to RU-A (26-RU 9) with various MCS combinations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213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533400"/>
          </a:xfrm>
        </p:spPr>
        <p:txBody>
          <a:bodyPr/>
          <a:lstStyle/>
          <a:p>
            <a:r>
              <a:rPr lang="en-CA" sz="2800" dirty="0">
                <a:solidFill>
                  <a:srgbClr val="000000"/>
                </a:solidFill>
              </a:rPr>
              <a:t>-</a:t>
            </a:r>
            <a:r>
              <a:rPr lang="en-CA" sz="2800" dirty="0" smtClean="0">
                <a:solidFill>
                  <a:srgbClr val="000000"/>
                </a:solidFill>
              </a:rPr>
              <a:t>10.5 </a:t>
            </a:r>
            <a:r>
              <a:rPr lang="en-CA" sz="2800" dirty="0">
                <a:solidFill>
                  <a:srgbClr val="000000"/>
                </a:solidFill>
              </a:rPr>
              <a:t>dB Interference is added only to RU-A (26-RU 9)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10600" cy="4953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52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Mar 2020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CA" sz="2800" dirty="0" smtClean="0">
                <a:solidFill>
                  <a:srgbClr val="000000"/>
                </a:solidFill>
              </a:rPr>
              <a:t>-7.5 </a:t>
            </a:r>
            <a:r>
              <a:rPr lang="en-CA" sz="2800" dirty="0">
                <a:solidFill>
                  <a:srgbClr val="000000"/>
                </a:solidFill>
              </a:rPr>
              <a:t>dB Interference is added only to RU-A (26-RU 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5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187335</TotalTime>
  <Words>1660</Words>
  <Application>Microsoft Office PowerPoint</Application>
  <PresentationFormat>On-screen Show (4:3)</PresentationFormat>
  <Paragraphs>282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맑은 고딕</vt:lpstr>
      <vt:lpstr>MS Gothic</vt:lpstr>
      <vt:lpstr>Arial</vt:lpstr>
      <vt:lpstr>Gulim</vt:lpstr>
      <vt:lpstr>Gulim</vt:lpstr>
      <vt:lpstr>Times New Roman</vt:lpstr>
      <vt:lpstr>802-11-Submission</vt:lpstr>
      <vt:lpstr>Small Size MRU with Different MCS and BCC</vt:lpstr>
      <vt:lpstr>Background</vt:lpstr>
      <vt:lpstr>Channel Impact on Far-apart RUs (1)</vt:lpstr>
      <vt:lpstr>Channel Impact on Far-apart RUs (2)</vt:lpstr>
      <vt:lpstr>Evaluation Option 1 for 20 MHz PPDU,  MRU with Different MCS vs. the Same MCS</vt:lpstr>
      <vt:lpstr>PowerPoint Presentation</vt:lpstr>
      <vt:lpstr>-13 dB Interference is added only to RU-A (26-RU 9) with various MCS combinations</vt:lpstr>
      <vt:lpstr>-10.5 dB Interference is added only to RU-A (26-RU 9)</vt:lpstr>
      <vt:lpstr>-7.5 dB Interference is added only to RU-A (26-RU 9)</vt:lpstr>
      <vt:lpstr>-4.5 dB Interference is added only to RU-A (26-RU 9)</vt:lpstr>
      <vt:lpstr>Observation so far</vt:lpstr>
      <vt:lpstr>Option 2</vt:lpstr>
      <vt:lpstr>Evaluation Option 3 for 20 MHz PPDU with a common Interleaver as well as a common BCC encoder</vt:lpstr>
      <vt:lpstr>-13 dB Interference is added only to RU-A (26-RU 9) for Option 3</vt:lpstr>
      <vt:lpstr>-13 dB Interference is added only to RU-A (26-RU 9), and RU-B is 106-RU 1 for Option 3</vt:lpstr>
      <vt:lpstr>Summary</vt:lpstr>
      <vt:lpstr>Reference</vt:lpstr>
      <vt:lpstr>SP 1</vt:lpstr>
      <vt:lpstr>SP 2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Junghoon Suh</cp:lastModifiedBy>
  <cp:revision>3515</cp:revision>
  <cp:lastPrinted>2019-10-30T14:42:18Z</cp:lastPrinted>
  <dcterms:created xsi:type="dcterms:W3CDTF">2007-05-21T21:00:37Z</dcterms:created>
  <dcterms:modified xsi:type="dcterms:W3CDTF">2020-03-15T19:42:05Z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(2)A56q1VWb31HeONRT4KPsYNh/hp5DyC+ahE2YERZ3WFOcgCI2nj85EHasTXXRokWDp6kHsF/C
8xxCohD9ok8Tu1lVri3JyCdeDIF4qy45Zu49dRHHD08pJ10mrcRqp3EHsVO/5+t+8nhQbXUP
WFHTuirM+kgLYor0+xO0YDC18ciH74YvCfEDHLZR7c3PjPGndqabkeYXcXFaBuZOidGsR55J
lSR8e70t+AbOlg+832</vt:lpwstr>
  </property>
  <property fmtid="{D5CDD505-2E9C-101B-9397-08002B2CF9AE}" pid="3" name="_2015_ms_pID_7253431">
    <vt:lpwstr>cnUm6lU5sDl21P7OhygWk9SPgEtKEGf9QcGOiBlyXtUtds6cFKvhbe
FU9z4KkMJGIZEGeYxuEV+9SjN9SPqENYF/FpC8IVBGFL2MyXv4mWbDxI92SPSNMxs6Bv6aEY
eAEEz0ytyy05WLxPLOyNzjkiyKY+lSRalUn6DPioM/vAjZ/Rhe8+YXIOrbOdePWY5wQ=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1578421453</vt:lpwstr>
  </property>
</Properties>
</file>