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0"/>
  </p:notesMasterIdLst>
  <p:handoutMasterIdLst>
    <p:handoutMasterId r:id="rId21"/>
  </p:handoutMasterIdLst>
  <p:sldIdLst>
    <p:sldId id="331" r:id="rId2"/>
    <p:sldId id="910" r:id="rId3"/>
    <p:sldId id="937" r:id="rId4"/>
    <p:sldId id="946" r:id="rId5"/>
    <p:sldId id="948" r:id="rId6"/>
    <p:sldId id="949" r:id="rId7"/>
    <p:sldId id="950" r:id="rId8"/>
    <p:sldId id="951" r:id="rId9"/>
    <p:sldId id="959" r:id="rId10"/>
    <p:sldId id="965" r:id="rId11"/>
    <p:sldId id="966" r:id="rId12"/>
    <p:sldId id="958" r:id="rId13"/>
    <p:sldId id="953" r:id="rId14"/>
    <p:sldId id="954" r:id="rId15"/>
    <p:sldId id="961" r:id="rId16"/>
    <p:sldId id="962" r:id="rId17"/>
    <p:sldId id="963" r:id="rId18"/>
    <p:sldId id="957" r:id="rId19"/>
  </p:sldIdLst>
  <p:sldSz cx="9144000" cy="6858000" type="screen4x3"/>
  <p:notesSz cx="6794500" cy="9931400"/>
  <p:defaultTex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312">
          <p15:clr>
            <a:srgbClr val="A4A3A4"/>
          </p15:clr>
        </p15:guide>
        <p15:guide id="2" pos="28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339AA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075" autoAdjust="0"/>
    <p:restoredTop sz="95914" autoAdjust="0"/>
  </p:normalViewPr>
  <p:slideViewPr>
    <p:cSldViewPr>
      <p:cViewPr varScale="1">
        <p:scale>
          <a:sx n="111" d="100"/>
          <a:sy n="111" d="100"/>
        </p:scale>
        <p:origin x="2280" y="78"/>
      </p:cViewPr>
      <p:guideLst>
        <p:guide orient="horz" pos="2160"/>
        <p:guide pos="2880"/>
      </p:guideLst>
    </p:cSldViewPr>
  </p:slideViewPr>
  <p:outlineViewPr>
    <p:cViewPr>
      <p:scale>
        <a:sx n="50" d="100"/>
        <a:sy n="50"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p:scale>
          <a:sx n="100" d="100"/>
          <a:sy n="100" d="100"/>
        </p:scale>
        <p:origin x="2850" y="-594"/>
      </p:cViewPr>
      <p:guideLst>
        <p:guide orient="horz" pos="2312"/>
        <p:guide pos="282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 xmlns:a16="http://schemas.microsoft.com/office/drawing/2014/main" id="{355FA4C3-EA6F-4DEC-9A5B-DA9F4B2DCCDA}"/>
              </a:ext>
            </a:extLst>
          </p:cNvPr>
          <p:cNvSpPr>
            <a:spLocks noGrp="1" noChangeArrowheads="1"/>
          </p:cNvSpPr>
          <p:nvPr>
            <p:ph type="hdr" sz="quarter"/>
          </p:nvPr>
        </p:nvSpPr>
        <p:spPr bwMode="auto">
          <a:xfrm>
            <a:off x="3286125" y="206375"/>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a:t>doc.: IEEE 802.11-19/xxxxr0</a:t>
            </a:r>
          </a:p>
        </p:txBody>
      </p:sp>
      <p:sp>
        <p:nvSpPr>
          <p:cNvPr id="3075" name="Rectangle 3">
            <a:extLst>
              <a:ext uri="{FF2B5EF4-FFF2-40B4-BE49-F238E27FC236}">
                <a16:creationId xmlns="" xmlns:a16="http://schemas.microsoft.com/office/drawing/2014/main" id="{C3847927-4241-4395-85F2-4DA1D4673C1D}"/>
              </a:ext>
            </a:extLst>
          </p:cNvPr>
          <p:cNvSpPr>
            <a:spLocks noGrp="1" noChangeArrowheads="1"/>
          </p:cNvSpPr>
          <p:nvPr>
            <p:ph type="dt" sz="quarter" idx="1"/>
          </p:nvPr>
        </p:nvSpPr>
        <p:spPr bwMode="auto">
          <a:xfrm>
            <a:off x="682625" y="206375"/>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3076" name="Rectangle 4">
            <a:extLst>
              <a:ext uri="{FF2B5EF4-FFF2-40B4-BE49-F238E27FC236}">
                <a16:creationId xmlns="" xmlns:a16="http://schemas.microsoft.com/office/drawing/2014/main" id="{0835B85C-0C92-4AAB-B5CD-5874F0F84968}"/>
              </a:ext>
            </a:extLst>
          </p:cNvPr>
          <p:cNvSpPr>
            <a:spLocks noGrp="1" noChangeArrowheads="1"/>
          </p:cNvSpPr>
          <p:nvPr>
            <p:ph type="ftr" sz="quarter" idx="2"/>
          </p:nvPr>
        </p:nvSpPr>
        <p:spPr bwMode="auto">
          <a:xfrm>
            <a:off x="3779838" y="9612313"/>
            <a:ext cx="24098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t>Alice Chen (Qualcomm)</a:t>
            </a:r>
          </a:p>
        </p:txBody>
      </p:sp>
      <p:sp>
        <p:nvSpPr>
          <p:cNvPr id="3077" name="Rectangle 5">
            <a:extLst>
              <a:ext uri="{FF2B5EF4-FFF2-40B4-BE49-F238E27FC236}">
                <a16:creationId xmlns="" xmlns:a16="http://schemas.microsoft.com/office/drawing/2014/main" id="{216F8561-CC11-4763-86D6-E7ED36EFF48D}"/>
              </a:ext>
            </a:extLst>
          </p:cNvPr>
          <p:cNvSpPr>
            <a:spLocks noGrp="1" noChangeArrowheads="1"/>
          </p:cNvSpPr>
          <p:nvPr>
            <p:ph type="sldNum" sz="quarter" idx="3"/>
          </p:nvPr>
        </p:nvSpPr>
        <p:spPr bwMode="auto">
          <a:xfrm>
            <a:off x="3067050" y="9612313"/>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GB" altLang="en-US"/>
              <a:t>Page </a:t>
            </a:r>
            <a:fld id="{A7A4710E-391E-40EE-B9A8-9D33E6E92389}" type="slidenum">
              <a:rPr lang="en-GB" altLang="en-US"/>
              <a:pPr>
                <a:defRPr/>
              </a:pPr>
              <a:t>‹#›</a:t>
            </a:fld>
            <a:endParaRPr lang="en-GB" altLang="en-US"/>
          </a:p>
        </p:txBody>
      </p:sp>
      <p:sp>
        <p:nvSpPr>
          <p:cNvPr id="14342" name="Line 6">
            <a:extLst>
              <a:ext uri="{FF2B5EF4-FFF2-40B4-BE49-F238E27FC236}">
                <a16:creationId xmlns="" xmlns:a16="http://schemas.microsoft.com/office/drawing/2014/main" id="{5F56412F-514B-4C5E-8C72-CCE02BB37E88}"/>
              </a:ext>
            </a:extLst>
          </p:cNvPr>
          <p:cNvSpPr>
            <a:spLocks noChangeShapeType="1"/>
          </p:cNvSpPr>
          <p:nvPr/>
        </p:nvSpPr>
        <p:spPr bwMode="auto">
          <a:xfrm>
            <a:off x="681038" y="415925"/>
            <a:ext cx="54324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511" name="Rectangle 7">
            <a:extLst>
              <a:ext uri="{FF2B5EF4-FFF2-40B4-BE49-F238E27FC236}">
                <a16:creationId xmlns="" xmlns:a16="http://schemas.microsoft.com/office/drawing/2014/main" id="{EE46596A-ED38-406F-B588-A1AE73AFE630}"/>
              </a:ext>
            </a:extLst>
          </p:cNvPr>
          <p:cNvSpPr>
            <a:spLocks noChangeArrowheads="1"/>
          </p:cNvSpPr>
          <p:nvPr/>
        </p:nvSpPr>
        <p:spPr bwMode="auto">
          <a:xfrm>
            <a:off x="681038" y="96123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4344" name="Line 8">
            <a:extLst>
              <a:ext uri="{FF2B5EF4-FFF2-40B4-BE49-F238E27FC236}">
                <a16:creationId xmlns="" xmlns:a16="http://schemas.microsoft.com/office/drawing/2014/main" id="{BD52F7B8-7212-4565-994E-D2E4DC0E1C8C}"/>
              </a:ext>
            </a:extLst>
          </p:cNvPr>
          <p:cNvSpPr>
            <a:spLocks noChangeShapeType="1"/>
          </p:cNvSpPr>
          <p:nvPr/>
        </p:nvSpPr>
        <p:spPr bwMode="auto">
          <a:xfrm>
            <a:off x="681038" y="9599613"/>
            <a:ext cx="55832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1555974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 xmlns:a16="http://schemas.microsoft.com/office/drawing/2014/main" id="{A165344A-BCBA-4503-B758-E91B70190134}"/>
              </a:ext>
            </a:extLst>
          </p:cNvPr>
          <p:cNvSpPr>
            <a:spLocks noGrp="1" noChangeArrowheads="1"/>
          </p:cNvSpPr>
          <p:nvPr>
            <p:ph type="hdr" sz="quarter"/>
          </p:nvPr>
        </p:nvSpPr>
        <p:spPr bwMode="auto">
          <a:xfrm>
            <a:off x="3328988" y="120650"/>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dirty="0"/>
              <a:t>doc.: IEEE 802.11-19/xxxxr0</a:t>
            </a:r>
          </a:p>
        </p:txBody>
      </p:sp>
      <p:sp>
        <p:nvSpPr>
          <p:cNvPr id="2051" name="Rectangle 3">
            <a:extLst>
              <a:ext uri="{FF2B5EF4-FFF2-40B4-BE49-F238E27FC236}">
                <a16:creationId xmlns="" xmlns:a16="http://schemas.microsoft.com/office/drawing/2014/main" id="{92CFA2B8-A839-4F7B-A8F9-45D426ADBADE}"/>
              </a:ext>
            </a:extLst>
          </p:cNvPr>
          <p:cNvSpPr>
            <a:spLocks noGrp="1" noChangeArrowheads="1"/>
          </p:cNvSpPr>
          <p:nvPr>
            <p:ph type="dt" idx="1"/>
          </p:nvPr>
        </p:nvSpPr>
        <p:spPr bwMode="auto">
          <a:xfrm>
            <a:off x="641350" y="120650"/>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13316" name="Rectangle 4">
            <a:extLst>
              <a:ext uri="{FF2B5EF4-FFF2-40B4-BE49-F238E27FC236}">
                <a16:creationId xmlns="" xmlns:a16="http://schemas.microsoft.com/office/drawing/2014/main" id="{E12586DF-74E9-42FA-92D8-CB004E81097A}"/>
              </a:ext>
            </a:extLst>
          </p:cNvPr>
          <p:cNvSpPr>
            <a:spLocks noGrp="1" noRot="1" noChangeAspect="1" noChangeArrowheads="1" noTextEdit="1"/>
          </p:cNvSpPr>
          <p:nvPr>
            <p:ph type="sldImg" idx="2"/>
          </p:nvPr>
        </p:nvSpPr>
        <p:spPr bwMode="auto">
          <a:xfrm>
            <a:off x="923925" y="750888"/>
            <a:ext cx="4948238" cy="3711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 xmlns:a16="http://schemas.microsoft.com/office/drawing/2014/main" id="{C5E92402-188A-4BA7-8E2B-60EBEB15FFE6}"/>
              </a:ext>
            </a:extLst>
          </p:cNvPr>
          <p:cNvSpPr>
            <a:spLocks noGrp="1" noChangeArrowheads="1"/>
          </p:cNvSpPr>
          <p:nvPr>
            <p:ph type="body" sz="quarter" idx="3"/>
          </p:nvPr>
        </p:nvSpPr>
        <p:spPr bwMode="auto">
          <a:xfrm>
            <a:off x="904875" y="4716463"/>
            <a:ext cx="4984750" cy="4471987"/>
          </a:xfrm>
          <a:prstGeom prst="rect">
            <a:avLst/>
          </a:prstGeom>
          <a:noFill/>
          <a:ln w="9525">
            <a:noFill/>
            <a:miter lim="800000"/>
            <a:headEnd/>
            <a:tailEnd/>
          </a:ln>
          <a:effectLst/>
        </p:spPr>
        <p:txBody>
          <a:bodyPr vert="horz" wrap="square" lIns="93746" tIns="46079" rIns="93746" bIns="4607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a:extLst>
              <a:ext uri="{FF2B5EF4-FFF2-40B4-BE49-F238E27FC236}">
                <a16:creationId xmlns="" xmlns:a16="http://schemas.microsoft.com/office/drawing/2014/main" id="{E2EF01C8-FB3D-4155-B52F-C120FD4754F2}"/>
              </a:ext>
            </a:extLst>
          </p:cNvPr>
          <p:cNvSpPr>
            <a:spLocks noGrp="1" noChangeArrowheads="1"/>
          </p:cNvSpPr>
          <p:nvPr>
            <p:ph type="ftr" sz="quarter" idx="4"/>
          </p:nvPr>
        </p:nvSpPr>
        <p:spPr bwMode="auto">
          <a:xfrm>
            <a:off x="5109259" y="9615488"/>
            <a:ext cx="1045479"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3450">
              <a:defRPr/>
            </a:lvl5pPr>
          </a:lstStyle>
          <a:p>
            <a:pPr lvl="4">
              <a:defRPr/>
            </a:pPr>
            <a:r>
              <a:rPr lang="en-GB" dirty="0" smtClean="0"/>
              <a:t>(Huawei)</a:t>
            </a:r>
            <a:endParaRPr lang="en-GB" dirty="0"/>
          </a:p>
        </p:txBody>
      </p:sp>
      <p:sp>
        <p:nvSpPr>
          <p:cNvPr id="2055" name="Rectangle 7">
            <a:extLst>
              <a:ext uri="{FF2B5EF4-FFF2-40B4-BE49-F238E27FC236}">
                <a16:creationId xmlns="" xmlns:a16="http://schemas.microsoft.com/office/drawing/2014/main" id="{CBACD2E4-B6D6-47BB-8DEB-DC83A37FBF38}"/>
              </a:ext>
            </a:extLst>
          </p:cNvPr>
          <p:cNvSpPr>
            <a:spLocks noGrp="1" noChangeArrowheads="1"/>
          </p:cNvSpPr>
          <p:nvPr>
            <p:ph type="sldNum" sz="quarter" idx="5"/>
          </p:nvPr>
        </p:nvSpPr>
        <p:spPr bwMode="auto">
          <a:xfrm>
            <a:off x="3146425" y="9615488"/>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ltLang="en-US"/>
              <a:t>Page </a:t>
            </a:r>
            <a:fld id="{6D97498F-4D25-4339-A505-6DFAF1C539A8}" type="slidenum">
              <a:rPr lang="en-GB" altLang="en-US"/>
              <a:pPr>
                <a:defRPr/>
              </a:pPr>
              <a:t>‹#›</a:t>
            </a:fld>
            <a:endParaRPr lang="en-GB" altLang="en-US"/>
          </a:p>
        </p:txBody>
      </p:sp>
      <p:sp>
        <p:nvSpPr>
          <p:cNvPr id="11272" name="Rectangle 8">
            <a:extLst>
              <a:ext uri="{FF2B5EF4-FFF2-40B4-BE49-F238E27FC236}">
                <a16:creationId xmlns="" xmlns:a16="http://schemas.microsoft.com/office/drawing/2014/main" id="{5AB43281-AFEB-4794-91F4-4DEB6BFEFF65}"/>
              </a:ext>
            </a:extLst>
          </p:cNvPr>
          <p:cNvSpPr>
            <a:spLocks noChangeArrowheads="1"/>
          </p:cNvSpPr>
          <p:nvPr/>
        </p:nvSpPr>
        <p:spPr bwMode="auto">
          <a:xfrm>
            <a:off x="709613" y="9615488"/>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3321" name="Line 9">
            <a:extLst>
              <a:ext uri="{FF2B5EF4-FFF2-40B4-BE49-F238E27FC236}">
                <a16:creationId xmlns="" xmlns:a16="http://schemas.microsoft.com/office/drawing/2014/main" id="{86DC4FDC-7731-4889-B2D9-586AD7BC58BF}"/>
              </a:ext>
            </a:extLst>
          </p:cNvPr>
          <p:cNvSpPr>
            <a:spLocks noChangeShapeType="1"/>
          </p:cNvSpPr>
          <p:nvPr/>
        </p:nvSpPr>
        <p:spPr bwMode="auto">
          <a:xfrm>
            <a:off x="709613" y="9613900"/>
            <a:ext cx="53752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322" name="Line 10">
            <a:extLst>
              <a:ext uri="{FF2B5EF4-FFF2-40B4-BE49-F238E27FC236}">
                <a16:creationId xmlns="" xmlns:a16="http://schemas.microsoft.com/office/drawing/2014/main" id="{A608F1E5-A3E0-4039-9B0C-798F9ECC1885}"/>
              </a:ext>
            </a:extLst>
          </p:cNvPr>
          <p:cNvSpPr>
            <a:spLocks noChangeShapeType="1"/>
          </p:cNvSpPr>
          <p:nvPr/>
        </p:nvSpPr>
        <p:spPr bwMode="auto">
          <a:xfrm>
            <a:off x="635000" y="317500"/>
            <a:ext cx="55245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367050680"/>
      </p:ext>
    </p:extLst>
  </p:cSld>
  <p:clrMap bg1="lt1" tx1="dk1" bg2="lt2" tx2="dk2" accent1="accent1" accent2="accent2" accent3="accent3" accent4="accent4" accent5="accent5" accent6="accent6" hlink="hlink" folHlink="folHlink"/>
  <p:hf dt="0"/>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a:extLst>
              <a:ext uri="{FF2B5EF4-FFF2-40B4-BE49-F238E27FC236}">
                <a16:creationId xmlns="" xmlns:a16="http://schemas.microsoft.com/office/drawing/2014/main" id="{49943552-E89A-4A9E-AAEF-4B47750FB3FA}"/>
              </a:ext>
            </a:extLst>
          </p:cNvPr>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a:t>doc.: IEEE 802.11-19/xxxxr0</a:t>
            </a:r>
          </a:p>
        </p:txBody>
      </p:sp>
      <p:sp>
        <p:nvSpPr>
          <p:cNvPr id="16388" name="Rectangle 3">
            <a:extLst>
              <a:ext uri="{FF2B5EF4-FFF2-40B4-BE49-F238E27FC236}">
                <a16:creationId xmlns="" xmlns:a16="http://schemas.microsoft.com/office/drawing/2014/main" id="{6389D189-BBDC-4D3B-87C2-07BBB8BCAA06}"/>
              </a:ext>
            </a:extLst>
          </p:cNvPr>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a:t>September 2012</a:t>
            </a:r>
          </a:p>
        </p:txBody>
      </p:sp>
      <p:sp>
        <p:nvSpPr>
          <p:cNvPr id="16389" name="Rectangle 6">
            <a:extLst>
              <a:ext uri="{FF2B5EF4-FFF2-40B4-BE49-F238E27FC236}">
                <a16:creationId xmlns="" xmlns:a16="http://schemas.microsoft.com/office/drawing/2014/main" id="{44F662B7-7009-4912-B6F1-2566616E04FB}"/>
              </a:ext>
            </a:extLst>
          </p:cNvPr>
          <p:cNvSpPr>
            <a:spLocks noGrp="1" noChangeArrowheads="1"/>
          </p:cNvSpPr>
          <p:nvPr>
            <p:ph type="ftr" sz="quarter" idx="4"/>
          </p:nvPr>
        </p:nvSpPr>
        <p:spPr>
          <a:xfrm>
            <a:off x="5230813" y="9615488"/>
            <a:ext cx="9239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a:t>Alice Chen (Qualcomm)</a:t>
            </a:r>
          </a:p>
        </p:txBody>
      </p:sp>
      <p:sp>
        <p:nvSpPr>
          <p:cNvPr id="16390" name="Rectangle 7">
            <a:extLst>
              <a:ext uri="{FF2B5EF4-FFF2-40B4-BE49-F238E27FC236}">
                <a16:creationId xmlns="" xmlns:a16="http://schemas.microsoft.com/office/drawing/2014/main" id="{B391E2D3-A1E1-4C5E-92B9-D1E2EC5F3D3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5BBD4055-202F-46DB-9486-BD49C6FC6D52}" type="slidenum">
              <a:rPr lang="en-GB" altLang="en-US" smtClean="0"/>
              <a:pPr>
                <a:spcBef>
                  <a:spcPct val="0"/>
                </a:spcBef>
              </a:pPr>
              <a:t>1</a:t>
            </a:fld>
            <a:endParaRPr lang="en-GB" altLang="en-US"/>
          </a:p>
        </p:txBody>
      </p:sp>
      <p:sp>
        <p:nvSpPr>
          <p:cNvPr id="16391" name="Rectangle 2">
            <a:extLst>
              <a:ext uri="{FF2B5EF4-FFF2-40B4-BE49-F238E27FC236}">
                <a16:creationId xmlns="" xmlns:a16="http://schemas.microsoft.com/office/drawing/2014/main" id="{580814C7-1F51-4760-8C05-47A916B4AC3D}"/>
              </a:ext>
            </a:extLst>
          </p:cNvPr>
          <p:cNvSpPr>
            <a:spLocks noGrp="1" noRot="1" noChangeAspect="1" noChangeArrowheads="1" noTextEdit="1"/>
          </p:cNvSpPr>
          <p:nvPr>
            <p:ph type="sldImg"/>
          </p:nvPr>
        </p:nvSpPr>
        <p:spPr>
          <a:xfrm>
            <a:off x="922338" y="750888"/>
            <a:ext cx="4949825" cy="3711575"/>
          </a:xfrm>
          <a:ln/>
        </p:spPr>
      </p:sp>
      <p:sp>
        <p:nvSpPr>
          <p:cNvPr id="16392" name="Rectangle 3">
            <a:extLst>
              <a:ext uri="{FF2B5EF4-FFF2-40B4-BE49-F238E27FC236}">
                <a16:creationId xmlns="" xmlns:a16="http://schemas.microsoft.com/office/drawing/2014/main" id="{BE9BB772-6625-4649-81F5-E381AB6E634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64454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 xmlns:a16="http://schemas.microsoft.com/office/drawing/2014/main" id="{06CFF25A-AE5D-4878-BC4A-E0F2E0863D11}"/>
              </a:ext>
            </a:extLst>
          </p:cNvPr>
          <p:cNvSpPr>
            <a:spLocks noGrp="1" noChangeArrowheads="1"/>
          </p:cNvSpPr>
          <p:nvPr>
            <p:ph type="dt" sz="half" idx="10"/>
          </p:nvPr>
        </p:nvSpPr>
        <p:spPr/>
        <p:txBody>
          <a:bodyPr/>
          <a:lstStyle>
            <a:lvl1pPr>
              <a:defRPr/>
            </a:lvl1pPr>
          </a:lstStyle>
          <a:p>
            <a:pPr>
              <a:defRPr/>
            </a:pPr>
            <a:r>
              <a:rPr lang="en-US" altLang="en-US" dirty="0" smtClean="0"/>
              <a:t>March 2020</a:t>
            </a:r>
            <a:endParaRPr lang="en-GB" altLang="en-US" dirty="0"/>
          </a:p>
        </p:txBody>
      </p:sp>
      <p:sp>
        <p:nvSpPr>
          <p:cNvPr id="5" name="Rectangle 5">
            <a:extLst>
              <a:ext uri="{FF2B5EF4-FFF2-40B4-BE49-F238E27FC236}">
                <a16:creationId xmlns="" xmlns:a16="http://schemas.microsoft.com/office/drawing/2014/main" id="{23CA8882-3F16-471A-B8DB-2643B3170DFB}"/>
              </a:ext>
            </a:extLst>
          </p:cNvPr>
          <p:cNvSpPr>
            <a:spLocks noGrp="1" noChangeArrowheads="1"/>
          </p:cNvSpPr>
          <p:nvPr>
            <p:ph type="ftr" sz="quarter" idx="11"/>
          </p:nvPr>
        </p:nvSpPr>
        <p:spPr/>
        <p:txBody>
          <a:bodyPr/>
          <a:lstStyle>
            <a:lvl1pPr>
              <a:defRPr/>
            </a:lvl1pPr>
          </a:lstStyle>
          <a:p>
            <a:pPr>
              <a:defRPr/>
            </a:pPr>
            <a:r>
              <a:rPr lang="en-GB"/>
              <a:t>Alice Chen (Qualcomm)</a:t>
            </a:r>
          </a:p>
        </p:txBody>
      </p:sp>
      <p:sp>
        <p:nvSpPr>
          <p:cNvPr id="6" name="Rectangle 6">
            <a:extLst>
              <a:ext uri="{FF2B5EF4-FFF2-40B4-BE49-F238E27FC236}">
                <a16:creationId xmlns="" xmlns:a16="http://schemas.microsoft.com/office/drawing/2014/main" id="{C24A0396-1A4E-4409-96DE-494DDD5FDCED}"/>
              </a:ext>
            </a:extLst>
          </p:cNvPr>
          <p:cNvSpPr>
            <a:spLocks noGrp="1" noChangeArrowheads="1"/>
          </p:cNvSpPr>
          <p:nvPr>
            <p:ph type="sldNum" sz="quarter" idx="12"/>
          </p:nvPr>
        </p:nvSpPr>
        <p:spPr/>
        <p:txBody>
          <a:bodyPr/>
          <a:lstStyle>
            <a:lvl1pPr>
              <a:defRPr/>
            </a:lvl1pPr>
          </a:lstStyle>
          <a:p>
            <a:pPr>
              <a:defRPr/>
            </a:pPr>
            <a:r>
              <a:rPr lang="en-GB" altLang="en-US"/>
              <a:t>Slide </a:t>
            </a:r>
            <a:fld id="{54724FB4-94AE-4750-B841-108DEBC86DEF}" type="slidenum">
              <a:rPr lang="en-GB" altLang="en-US"/>
              <a:pPr>
                <a:defRPr/>
              </a:pPr>
              <a:t>‹#›</a:t>
            </a:fld>
            <a:endParaRPr lang="en-GB" altLang="en-US"/>
          </a:p>
        </p:txBody>
      </p:sp>
    </p:spTree>
    <p:extLst>
      <p:ext uri="{BB962C8B-B14F-4D97-AF65-F5344CB8AC3E}">
        <p14:creationId xmlns:p14="http://schemas.microsoft.com/office/powerpoint/2010/main" val="6057073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F62F9BB0-1D78-4E92-8AB5-CCA6C81C81B4}"/>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Rectangle 6">
            <a:extLst>
              <a:ext uri="{FF2B5EF4-FFF2-40B4-BE49-F238E27FC236}">
                <a16:creationId xmlns="" xmlns:a16="http://schemas.microsoft.com/office/drawing/2014/main" id="{93A629FD-4ED0-4725-8B45-82D2B3BFEFFF}"/>
              </a:ext>
            </a:extLst>
          </p:cNvPr>
          <p:cNvSpPr>
            <a:spLocks noGrp="1" noChangeArrowheads="1"/>
          </p:cNvSpPr>
          <p:nvPr>
            <p:ph type="sldNum" sz="quarter" idx="12"/>
          </p:nvPr>
        </p:nvSpPr>
        <p:spPr/>
        <p:txBody>
          <a:bodyPr/>
          <a:lstStyle>
            <a:lvl1pPr>
              <a:defRPr/>
            </a:lvl1pPr>
          </a:lstStyle>
          <a:p>
            <a:pPr>
              <a:defRPr/>
            </a:pPr>
            <a:r>
              <a:rPr lang="en-GB" altLang="en-US"/>
              <a:t>Slide </a:t>
            </a:r>
            <a:fld id="{B64CBFA8-9A69-4D2E-AFF7-F3FA7A729FDE}" type="slidenum">
              <a:rPr lang="en-GB" altLang="en-US"/>
              <a:pPr>
                <a:defRPr/>
              </a:pPr>
              <a:t>‹#›</a:t>
            </a:fld>
            <a:endParaRPr lang="en-GB" altLang="en-US"/>
          </a:p>
        </p:txBody>
      </p:sp>
    </p:spTree>
    <p:extLst>
      <p:ext uri="{BB962C8B-B14F-4D97-AF65-F5344CB8AC3E}">
        <p14:creationId xmlns:p14="http://schemas.microsoft.com/office/powerpoint/2010/main" val="165862038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ADC25286-F119-41CC-B936-A99D615BEBF4}"/>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Rectangle 6">
            <a:extLst>
              <a:ext uri="{FF2B5EF4-FFF2-40B4-BE49-F238E27FC236}">
                <a16:creationId xmlns="" xmlns:a16="http://schemas.microsoft.com/office/drawing/2014/main" id="{BFE0F447-7DAF-4F40-945E-510B714F88B1}"/>
              </a:ext>
            </a:extLst>
          </p:cNvPr>
          <p:cNvSpPr>
            <a:spLocks noGrp="1" noChangeArrowheads="1"/>
          </p:cNvSpPr>
          <p:nvPr>
            <p:ph type="sldNum" sz="quarter" idx="12"/>
          </p:nvPr>
        </p:nvSpPr>
        <p:spPr/>
        <p:txBody>
          <a:bodyPr/>
          <a:lstStyle>
            <a:lvl1pPr>
              <a:defRPr/>
            </a:lvl1pPr>
          </a:lstStyle>
          <a:p>
            <a:pPr>
              <a:defRPr/>
            </a:pPr>
            <a:r>
              <a:rPr lang="en-GB" altLang="en-US"/>
              <a:t>Slide </a:t>
            </a:r>
            <a:fld id="{39830A6D-8C9E-4B26-958C-BFDE032B0093}" type="slidenum">
              <a:rPr lang="en-GB" altLang="en-US"/>
              <a:pPr>
                <a:defRPr/>
              </a:pPr>
              <a:t>‹#›</a:t>
            </a:fld>
            <a:endParaRPr lang="en-GB" altLang="en-US"/>
          </a:p>
        </p:txBody>
      </p:sp>
    </p:spTree>
    <p:extLst>
      <p:ext uri="{BB962C8B-B14F-4D97-AF65-F5344CB8AC3E}">
        <p14:creationId xmlns:p14="http://schemas.microsoft.com/office/powerpoint/2010/main" val="7388356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16795" y="1931779"/>
            <a:ext cx="8572500" cy="1375761"/>
          </a:xfrm>
        </p:spPr>
        <p:txBody>
          <a:bodyPr/>
          <a:lstStyle>
            <a:lvl1pPr>
              <a:defRPr/>
            </a:lvl1pPr>
            <a:lvl2pPr>
              <a:defRPr/>
            </a:lvl2pPr>
            <a:lvl3pPr>
              <a:defRPr/>
            </a:lvl3pPr>
            <a:lvl4pPr>
              <a:defRPr lang="en-US" sz="1600" kern="1200" baseline="0" dirty="0">
                <a:solidFill>
                  <a:prstClr val="black">
                    <a:lumMod val="75000"/>
                    <a:lumOff val="25000"/>
                  </a:prstClr>
                </a:solidFill>
                <a:latin typeface="Qualcomm Office Regular" pitchFamily="34" charset="0"/>
                <a:ea typeface="+mn-ea"/>
                <a:cs typeface="Arial" pitchFamily="34" charset="0"/>
              </a:defRPr>
            </a:lvl4pPr>
            <a:lvl5pPr marL="1200150" indent="-260604">
              <a:buFont typeface="Qualcomm Regular" pitchFamily="34" charset="0"/>
              <a:buChar char="−"/>
              <a:defRPr/>
            </a:lvl5pPr>
            <a:lvl6pPr marL="1628775" indent="0">
              <a:buNone/>
              <a:defRPr sz="1200"/>
            </a:lvl6pPr>
          </a:lstStyle>
          <a:p>
            <a:pPr lvl="0"/>
            <a:r>
              <a:rPr lang="en-US"/>
              <a:t>Edit Master text styles</a:t>
            </a:r>
          </a:p>
          <a:p>
            <a:pPr lvl="1"/>
            <a:r>
              <a:rPr lang="en-US"/>
              <a:t>Second level</a:t>
            </a:r>
          </a:p>
          <a:p>
            <a:pPr lvl="2"/>
            <a:r>
              <a:rPr lang="en-US"/>
              <a:t>Third level</a:t>
            </a:r>
          </a:p>
          <a:p>
            <a:pPr lvl="3"/>
            <a:r>
              <a:rPr lang="en-US"/>
              <a:t>Fourth level</a:t>
            </a:r>
          </a:p>
        </p:txBody>
      </p:sp>
      <p:sp>
        <p:nvSpPr>
          <p:cNvPr id="12" name="Title Placeholder 1"/>
          <p:cNvSpPr>
            <a:spLocks noGrp="1"/>
          </p:cNvSpPr>
          <p:nvPr>
            <p:ph type="title"/>
          </p:nvPr>
        </p:nvSpPr>
        <p:spPr>
          <a:xfrm>
            <a:off x="212655" y="740540"/>
            <a:ext cx="8574733" cy="484748"/>
          </a:xfrm>
          <a:prstGeom prst="rect">
            <a:avLst/>
          </a:prstGeom>
        </p:spPr>
        <p:txBody>
          <a:bodyPr vert="horz" wrap="square" lIns="68580" tIns="34290" rIns="68580" bIns="34290" rtlCol="0" anchor="ctr">
            <a:spAutoFit/>
          </a:bodyPr>
          <a:lstStyle>
            <a:lvl1pPr>
              <a:defRPr sz="3600">
                <a:latin typeface="Qualcomm Office Regular" pitchFamily="34" charset="0"/>
              </a:defRPr>
            </a:lvl1pPr>
          </a:lstStyle>
          <a:p>
            <a:r>
              <a:rPr lang="en-US"/>
              <a:t>Click to edit Master title style</a:t>
            </a:r>
            <a:endParaRPr lang="en-US" dirty="0"/>
          </a:p>
        </p:txBody>
      </p:sp>
      <p:sp>
        <p:nvSpPr>
          <p:cNvPr id="13" name="Text Placeholder 2"/>
          <p:cNvSpPr>
            <a:spLocks noGrp="1"/>
          </p:cNvSpPr>
          <p:nvPr>
            <p:ph type="body" idx="13"/>
          </p:nvPr>
        </p:nvSpPr>
        <p:spPr>
          <a:xfrm>
            <a:off x="212655" y="1426466"/>
            <a:ext cx="8574733" cy="350865"/>
          </a:xfrm>
        </p:spPr>
        <p:txBody>
          <a:bodyPr tIns="0" bIns="0" anchor="t"/>
          <a:lstStyle>
            <a:lvl1pPr marL="0" indent="0" algn="l" defTabSz="914400" rtl="0" eaLnBrk="1" latinLnBrk="0" hangingPunct="1">
              <a:lnSpc>
                <a:spcPct val="95000"/>
              </a:lnSpc>
              <a:spcBef>
                <a:spcPct val="20000"/>
              </a:spcBef>
              <a:buFontTx/>
              <a:buNone/>
              <a:defRPr lang="en-US" sz="2400" b="0" kern="1200" dirty="0" smtClean="0">
                <a:solidFill>
                  <a:schemeClr val="bg2"/>
                </a:solidFill>
                <a:latin typeface="Qualcomm Office Regular" pitchFamily="34" charset="0"/>
                <a:ea typeface="+mn-ea"/>
                <a:cs typeface="Arial" pitchFamily="34" charset="0"/>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cxnSp>
        <p:nvCxnSpPr>
          <p:cNvPr id="14" name="Straight Connector 13"/>
          <p:cNvCxnSpPr/>
          <p:nvPr userDrawn="1"/>
        </p:nvCxnSpPr>
        <p:spPr>
          <a:xfrm>
            <a:off x="277773" y="504825"/>
            <a:ext cx="8588453" cy="0"/>
          </a:xfrm>
          <a:prstGeom prst="line">
            <a:avLst/>
          </a:prstGeom>
          <a:ln w="47625">
            <a:gradFill flip="none" rotWithShape="1">
              <a:gsLst>
                <a:gs pos="100000">
                  <a:srgbClr val="004274"/>
                </a:gs>
                <a:gs pos="0">
                  <a:srgbClr val="008E95"/>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40" name="Group 39"/>
          <p:cNvGrpSpPr>
            <a:grpSpLocks noChangeAspect="1"/>
          </p:cNvGrpSpPr>
          <p:nvPr userDrawn="1"/>
        </p:nvGrpSpPr>
        <p:grpSpPr>
          <a:xfrm>
            <a:off x="7716645" y="6546300"/>
            <a:ext cx="721158" cy="157272"/>
            <a:chOff x="187326" y="5085556"/>
            <a:chExt cx="8393112" cy="1830388"/>
          </a:xfrm>
          <a:solidFill>
            <a:schemeClr val="bg1">
              <a:lumMod val="75000"/>
            </a:schemeClr>
          </a:solidFill>
        </p:grpSpPr>
        <p:sp>
          <p:nvSpPr>
            <p:cNvPr id="41"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2"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3"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4"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5"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6"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7"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8"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grpSp>
      <p:sp>
        <p:nvSpPr>
          <p:cNvPr id="4" name="TextBox 3"/>
          <p:cNvSpPr txBox="1"/>
          <p:nvPr userDrawn="1"/>
        </p:nvSpPr>
        <p:spPr>
          <a:xfrm>
            <a:off x="217485" y="6477716"/>
            <a:ext cx="1946750" cy="230832"/>
          </a:xfrm>
          <a:prstGeom prst="rect">
            <a:avLst/>
          </a:prstGeom>
          <a:noFill/>
        </p:spPr>
        <p:txBody>
          <a:bodyPr wrap="square" rtlCol="0">
            <a:spAutoFit/>
          </a:bodyPr>
          <a:lstStyle/>
          <a:p>
            <a:pPr marL="0" marR="0" indent="0" algn="l" defTabSz="685800" rtl="0" eaLnBrk="1" fontAlgn="auto" latinLnBrk="0" hangingPunct="1">
              <a:lnSpc>
                <a:spcPct val="90000"/>
              </a:lnSpc>
              <a:spcBef>
                <a:spcPts val="0"/>
              </a:spcBef>
              <a:spcAft>
                <a:spcPts val="300"/>
              </a:spcAft>
              <a:buClrTx/>
              <a:buSzTx/>
              <a:buFontTx/>
              <a:buNone/>
              <a:tabLst/>
              <a:defRPr/>
            </a:pPr>
            <a:fld id="{AB307C75-CA2F-4BA6-858A-60F533452F31}" type="datetimeFigureOut">
              <a:rPr lang="en-US" sz="1000" kern="1200" smtClean="0">
                <a:solidFill>
                  <a:schemeClr val="bg1">
                    <a:lumMod val="75000"/>
                  </a:schemeClr>
                </a:solidFill>
                <a:latin typeface="+mn-lt"/>
                <a:ea typeface="+mn-ea"/>
                <a:cs typeface="+mn-cs"/>
              </a:rPr>
              <a:pPr marL="0" marR="0" indent="0" algn="l" defTabSz="685800" rtl="0" eaLnBrk="1" fontAlgn="auto" latinLnBrk="0" hangingPunct="1">
                <a:lnSpc>
                  <a:spcPct val="90000"/>
                </a:lnSpc>
                <a:spcBef>
                  <a:spcPts val="0"/>
                </a:spcBef>
                <a:spcAft>
                  <a:spcPts val="300"/>
                </a:spcAft>
                <a:buClrTx/>
                <a:buSzTx/>
                <a:buFontTx/>
                <a:buNone/>
                <a:tabLst/>
                <a:defRPr/>
              </a:pPr>
              <a:t>4/17/2020</a:t>
            </a:fld>
            <a:endParaRPr lang="en-US" sz="1000" kern="1200" dirty="0">
              <a:solidFill>
                <a:schemeClr val="bg1">
                  <a:lumMod val="75000"/>
                </a:schemeClr>
              </a:solidFill>
              <a:latin typeface="+mn-lt"/>
              <a:ea typeface="+mn-ea"/>
              <a:cs typeface="+mn-cs"/>
            </a:endParaRPr>
          </a:p>
        </p:txBody>
      </p:sp>
      <p:sp>
        <p:nvSpPr>
          <p:cNvPr id="49" name="TextBox 48"/>
          <p:cNvSpPr txBox="1"/>
          <p:nvPr userDrawn="1"/>
        </p:nvSpPr>
        <p:spPr>
          <a:xfrm>
            <a:off x="3221753" y="6477716"/>
            <a:ext cx="2700495" cy="230832"/>
          </a:xfrm>
          <a:prstGeom prst="rect">
            <a:avLst/>
          </a:prstGeom>
          <a:noFill/>
        </p:spPr>
        <p:txBody>
          <a:bodyPr wrap="square" rtlCol="0">
            <a:spAutoFit/>
          </a:bodyPr>
          <a:lstStyle/>
          <a:p>
            <a:pPr marL="0" marR="0" indent="0" algn="ctr" defTabSz="685800" rtl="0" eaLnBrk="1" fontAlgn="auto" latinLnBrk="0" hangingPunct="1">
              <a:lnSpc>
                <a:spcPct val="90000"/>
              </a:lnSpc>
              <a:spcBef>
                <a:spcPts val="0"/>
              </a:spcBef>
              <a:spcAft>
                <a:spcPts val="300"/>
              </a:spcAft>
              <a:buClrTx/>
              <a:buSzTx/>
              <a:buFontTx/>
              <a:buNone/>
              <a:tabLst/>
              <a:defRPr/>
            </a:pPr>
            <a:r>
              <a:rPr lang="en-US" sz="1000" kern="1200" dirty="0">
                <a:solidFill>
                  <a:schemeClr val="bg1">
                    <a:lumMod val="75000"/>
                  </a:schemeClr>
                </a:solidFill>
                <a:latin typeface="+mn-lt"/>
                <a:ea typeface="+mn-ea"/>
                <a:cs typeface="+mn-cs"/>
              </a:rPr>
              <a:t>Qualcomm Confidential and Proprietary</a:t>
            </a:r>
          </a:p>
        </p:txBody>
      </p:sp>
    </p:spTree>
    <p:extLst>
      <p:ext uri="{BB962C8B-B14F-4D97-AF65-F5344CB8AC3E}">
        <p14:creationId xmlns:p14="http://schemas.microsoft.com/office/powerpoint/2010/main" val="222237599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96913" y="332601"/>
            <a:ext cx="1541128" cy="276999"/>
          </a:xfrm>
          <a:ln/>
        </p:spPr>
        <p:txBody>
          <a:bodyPr/>
          <a:lstStyle>
            <a:lvl1pPr>
              <a:defRPr/>
            </a:lvl1pPr>
          </a:lstStyle>
          <a:p>
            <a:r>
              <a:rPr lang="en-US" dirty="0" smtClean="0"/>
              <a:t>November 2018</a:t>
            </a:r>
            <a:endParaRPr lang="en-GB" dirty="0"/>
          </a:p>
        </p:txBody>
      </p:sp>
      <p:sp>
        <p:nvSpPr>
          <p:cNvPr id="5" name="Rectangle 5"/>
          <p:cNvSpPr>
            <a:spLocks noGrp="1" noChangeArrowheads="1"/>
          </p:cNvSpPr>
          <p:nvPr>
            <p:ph type="ftr" sz="quarter" idx="11"/>
          </p:nvPr>
        </p:nvSpPr>
        <p:spPr>
          <a:xfrm>
            <a:off x="7016777" y="6475413"/>
            <a:ext cx="1527148" cy="184666"/>
          </a:xfrm>
          <a:ln/>
        </p:spPr>
        <p:txBody>
          <a:bodyPr/>
          <a:lstStyle>
            <a:lvl1pPr>
              <a:defRPr/>
            </a:lvl1pPr>
          </a:lstStyle>
          <a:p>
            <a:r>
              <a:rPr lang="en-GB" dirty="0" smtClean="0"/>
              <a:t>Yongho Seok, </a:t>
            </a:r>
            <a:r>
              <a:rPr lang="en-GB" dirty="0" err="1" smtClean="0"/>
              <a:t>MediaTek</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1789BC7-C074-42CC-ADF8-5107DF6BD1C1}" type="slidenum">
              <a:rPr lang="en-US"/>
              <a:pPr>
                <a:defRPr/>
              </a:pPr>
              <a:t>‹#›</a:t>
            </a:fld>
            <a:endParaRPr lang="en-US"/>
          </a:p>
        </p:txBody>
      </p:sp>
      <p:sp>
        <p:nvSpPr>
          <p:cNvPr id="8" name="Content Placeholder 7"/>
          <p:cNvSpPr>
            <a:spLocks noGrp="1"/>
          </p:cNvSpPr>
          <p:nvPr>
            <p:ph sz="quarter" idx="13"/>
          </p:nvPr>
        </p:nvSpPr>
        <p:spPr>
          <a:xfrm>
            <a:off x="7848600" y="333375"/>
            <a:ext cx="9144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5241115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1346AB4A-F2D2-4CAE-A247-7BBB1DA6E2BC}"/>
              </a:ext>
            </a:extLst>
          </p:cNvPr>
          <p:cNvSpPr>
            <a:spLocks noGrp="1" noChangeArrowheads="1"/>
          </p:cNvSpPr>
          <p:nvPr>
            <p:ph type="dt" sz="half" idx="10"/>
          </p:nvPr>
        </p:nvSpPr>
        <p:spPr>
          <a:xfrm>
            <a:off x="696913" y="332601"/>
            <a:ext cx="1182055" cy="276999"/>
          </a:xfrm>
        </p:spPr>
        <p:txBody>
          <a:bodyPr/>
          <a:lstStyle>
            <a:lvl1pPr>
              <a:defRPr/>
            </a:lvl1pPr>
          </a:lstStyle>
          <a:p>
            <a:pPr>
              <a:defRPr/>
            </a:pPr>
            <a:r>
              <a:rPr lang="en-US" altLang="en-US" dirty="0" smtClean="0"/>
              <a:t>March 2020</a:t>
            </a:r>
            <a:endParaRPr lang="en-GB" altLang="en-US" dirty="0"/>
          </a:p>
        </p:txBody>
      </p:sp>
      <p:sp>
        <p:nvSpPr>
          <p:cNvPr id="5" name="Rectangle 5">
            <a:extLst>
              <a:ext uri="{FF2B5EF4-FFF2-40B4-BE49-F238E27FC236}">
                <a16:creationId xmlns="" xmlns:a16="http://schemas.microsoft.com/office/drawing/2014/main" id="{2FBBCEAB-3AB2-4B43-892C-9CC9AB0F9960}"/>
              </a:ext>
            </a:extLst>
          </p:cNvPr>
          <p:cNvSpPr>
            <a:spLocks noGrp="1" noChangeArrowheads="1"/>
          </p:cNvSpPr>
          <p:nvPr>
            <p:ph type="ftr" sz="quarter" idx="11"/>
          </p:nvPr>
        </p:nvSpPr>
        <p:spPr>
          <a:xfrm>
            <a:off x="7962035" y="6475413"/>
            <a:ext cx="581890"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
        <p:nvSpPr>
          <p:cNvPr id="6" name="Rectangle 6">
            <a:extLst>
              <a:ext uri="{FF2B5EF4-FFF2-40B4-BE49-F238E27FC236}">
                <a16:creationId xmlns="" xmlns:a16="http://schemas.microsoft.com/office/drawing/2014/main" id="{BE2C725E-CEC6-4239-BAB5-230F69D89404}"/>
              </a:ext>
            </a:extLst>
          </p:cNvPr>
          <p:cNvSpPr>
            <a:spLocks noGrp="1" noChangeArrowheads="1"/>
          </p:cNvSpPr>
          <p:nvPr>
            <p:ph type="sldNum" sz="quarter" idx="12"/>
          </p:nvPr>
        </p:nvSpPr>
        <p:spPr/>
        <p:txBody>
          <a:bodyPr/>
          <a:lstStyle>
            <a:lvl1pPr>
              <a:defRPr/>
            </a:lvl1pPr>
          </a:lstStyle>
          <a:p>
            <a:pPr>
              <a:defRPr/>
            </a:pPr>
            <a:r>
              <a:rPr lang="en-GB" altLang="en-US" dirty="0"/>
              <a:t>Slide </a:t>
            </a:r>
            <a:fld id="{6D24465E-2B0A-4D96-BA39-EC98956D452B}" type="slidenum">
              <a:rPr lang="en-GB" altLang="en-US"/>
              <a:pPr>
                <a:defRPr/>
              </a:pPr>
              <a:t>‹#›</a:t>
            </a:fld>
            <a:endParaRPr lang="en-GB" altLang="en-US" dirty="0"/>
          </a:p>
        </p:txBody>
      </p:sp>
    </p:spTree>
    <p:extLst>
      <p:ext uri="{BB962C8B-B14F-4D97-AF65-F5344CB8AC3E}">
        <p14:creationId xmlns:p14="http://schemas.microsoft.com/office/powerpoint/2010/main" val="2626052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 xmlns:a16="http://schemas.microsoft.com/office/drawing/2014/main" id="{42C5AA8A-721E-4701-979E-BF5C4138F95E}"/>
              </a:ext>
            </a:extLst>
          </p:cNvPr>
          <p:cNvSpPr>
            <a:spLocks noGrp="1" noChangeArrowheads="1"/>
          </p:cNvSpPr>
          <p:nvPr>
            <p:ph type="dt" sz="half" idx="10"/>
          </p:nvPr>
        </p:nvSpPr>
        <p:spPr/>
        <p:txBody>
          <a:bodyPr/>
          <a:lstStyle>
            <a:lvl1pPr>
              <a:defRPr/>
            </a:lvl1pPr>
          </a:lstStyle>
          <a:p>
            <a:pPr>
              <a:defRPr/>
            </a:pPr>
            <a:r>
              <a:rPr lang="en-US" altLang="en-US" dirty="0" smtClean="0"/>
              <a:t>March 2020</a:t>
            </a:r>
            <a:endParaRPr lang="en-GB" altLang="en-US" dirty="0"/>
          </a:p>
        </p:txBody>
      </p:sp>
      <p:sp>
        <p:nvSpPr>
          <p:cNvPr id="5" name="Rectangle 5">
            <a:extLst>
              <a:ext uri="{FF2B5EF4-FFF2-40B4-BE49-F238E27FC236}">
                <a16:creationId xmlns="" xmlns:a16="http://schemas.microsoft.com/office/drawing/2014/main" id="{FB6A99CE-AF1B-49DE-AF80-A702BAA04D64}"/>
              </a:ext>
            </a:extLst>
          </p:cNvPr>
          <p:cNvSpPr>
            <a:spLocks noGrp="1" noChangeArrowheads="1"/>
          </p:cNvSpPr>
          <p:nvPr>
            <p:ph type="ftr" sz="quarter" idx="11"/>
          </p:nvPr>
        </p:nvSpPr>
        <p:spPr>
          <a:xfrm>
            <a:off x="7962035" y="6475413"/>
            <a:ext cx="581890"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
        <p:nvSpPr>
          <p:cNvPr id="6" name="Rectangle 6">
            <a:extLst>
              <a:ext uri="{FF2B5EF4-FFF2-40B4-BE49-F238E27FC236}">
                <a16:creationId xmlns="" xmlns:a16="http://schemas.microsoft.com/office/drawing/2014/main" id="{875855FF-BF19-459E-A397-045CECD5D682}"/>
              </a:ext>
            </a:extLst>
          </p:cNvPr>
          <p:cNvSpPr>
            <a:spLocks noGrp="1" noChangeArrowheads="1"/>
          </p:cNvSpPr>
          <p:nvPr>
            <p:ph type="sldNum" sz="quarter" idx="12"/>
          </p:nvPr>
        </p:nvSpPr>
        <p:spPr/>
        <p:txBody>
          <a:bodyPr/>
          <a:lstStyle>
            <a:lvl1pPr>
              <a:defRPr/>
            </a:lvl1pPr>
          </a:lstStyle>
          <a:p>
            <a:pPr>
              <a:defRPr/>
            </a:pPr>
            <a:r>
              <a:rPr lang="en-GB" altLang="en-US"/>
              <a:t>Slide </a:t>
            </a:r>
            <a:fld id="{1A8E2A3D-E627-4495-87FA-07CADBD1A42B}" type="slidenum">
              <a:rPr lang="en-GB" altLang="en-US"/>
              <a:pPr>
                <a:defRPr/>
              </a:pPr>
              <a:t>‹#›</a:t>
            </a:fld>
            <a:endParaRPr lang="en-GB" altLang="en-US"/>
          </a:p>
        </p:txBody>
      </p:sp>
    </p:spTree>
    <p:extLst>
      <p:ext uri="{BB962C8B-B14F-4D97-AF65-F5344CB8AC3E}">
        <p14:creationId xmlns:p14="http://schemas.microsoft.com/office/powerpoint/2010/main" val="35999266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347B849B-93E3-4CC8-9DB0-6FACE6085CC5}"/>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Footer Placeholder 5">
            <a:extLst>
              <a:ext uri="{FF2B5EF4-FFF2-40B4-BE49-F238E27FC236}">
                <a16:creationId xmlns="" xmlns:a16="http://schemas.microsoft.com/office/drawing/2014/main" id="{C09D8205-394C-426D-8FC1-81C9ED9A72FF}"/>
              </a:ext>
            </a:extLst>
          </p:cNvPr>
          <p:cNvSpPr>
            <a:spLocks noGrp="1" noChangeArrowheads="1"/>
          </p:cNvSpPr>
          <p:nvPr>
            <p:ph type="ftr" sz="quarter" idx="11"/>
          </p:nvPr>
        </p:nvSpPr>
        <p:spPr>
          <a:xfrm>
            <a:off x="7962034" y="6475413"/>
            <a:ext cx="581891"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
        <p:nvSpPr>
          <p:cNvPr id="7" name="Slide Number Placeholder 6">
            <a:extLst>
              <a:ext uri="{FF2B5EF4-FFF2-40B4-BE49-F238E27FC236}">
                <a16:creationId xmlns="" xmlns:a16="http://schemas.microsoft.com/office/drawing/2014/main" id="{956F7E5C-8145-4D78-8DFD-A73CB80D81A7}"/>
              </a:ext>
            </a:extLst>
          </p:cNvPr>
          <p:cNvSpPr>
            <a:spLocks noGrp="1" noChangeArrowheads="1"/>
          </p:cNvSpPr>
          <p:nvPr>
            <p:ph type="sldNum" sz="quarter" idx="12"/>
          </p:nvPr>
        </p:nvSpPr>
        <p:spPr/>
        <p:txBody>
          <a:bodyPr/>
          <a:lstStyle>
            <a:lvl1pPr>
              <a:defRPr/>
            </a:lvl1pPr>
          </a:lstStyle>
          <a:p>
            <a:pPr>
              <a:defRPr/>
            </a:pPr>
            <a:r>
              <a:rPr lang="en-GB" altLang="en-US"/>
              <a:t>Slide </a:t>
            </a:r>
            <a:fld id="{4FD36828-69CB-428A-B4D6-804E25381CB0}" type="slidenum">
              <a:rPr lang="en-GB" altLang="en-US"/>
              <a:pPr>
                <a:defRPr/>
              </a:pPr>
              <a:t>‹#›</a:t>
            </a:fld>
            <a:endParaRPr lang="en-GB" altLang="en-US"/>
          </a:p>
        </p:txBody>
      </p:sp>
    </p:spTree>
    <p:extLst>
      <p:ext uri="{BB962C8B-B14F-4D97-AF65-F5344CB8AC3E}">
        <p14:creationId xmlns:p14="http://schemas.microsoft.com/office/powerpoint/2010/main" val="26706199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 xmlns:a16="http://schemas.microsoft.com/office/drawing/2014/main" id="{07747953-910E-41D0-B426-832112577580}"/>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9" name="Rectangle 6">
            <a:extLst>
              <a:ext uri="{FF2B5EF4-FFF2-40B4-BE49-F238E27FC236}">
                <a16:creationId xmlns="" xmlns:a16="http://schemas.microsoft.com/office/drawing/2014/main" id="{AC392964-DCA8-4B8C-A88B-DD33598E9DC3}"/>
              </a:ext>
            </a:extLst>
          </p:cNvPr>
          <p:cNvSpPr>
            <a:spLocks noGrp="1" noChangeArrowheads="1"/>
          </p:cNvSpPr>
          <p:nvPr>
            <p:ph type="sldNum" sz="quarter" idx="12"/>
          </p:nvPr>
        </p:nvSpPr>
        <p:spPr/>
        <p:txBody>
          <a:bodyPr/>
          <a:lstStyle>
            <a:lvl1pPr>
              <a:defRPr/>
            </a:lvl1pPr>
          </a:lstStyle>
          <a:p>
            <a:pPr>
              <a:defRPr/>
            </a:pPr>
            <a:r>
              <a:rPr lang="en-GB" altLang="en-US"/>
              <a:t>Slide </a:t>
            </a:r>
            <a:fld id="{528B5B38-3CA6-4065-9CD5-5260489CB60C}" type="slidenum">
              <a:rPr lang="en-GB" altLang="en-US"/>
              <a:pPr>
                <a:defRPr/>
              </a:pPr>
              <a:t>‹#›</a:t>
            </a:fld>
            <a:endParaRPr lang="en-GB" altLang="en-US"/>
          </a:p>
        </p:txBody>
      </p:sp>
      <p:sp>
        <p:nvSpPr>
          <p:cNvPr id="11" name="Rectangle 5">
            <a:extLst>
              <a:ext uri="{FF2B5EF4-FFF2-40B4-BE49-F238E27FC236}">
                <a16:creationId xmlns="" xmlns:a16="http://schemas.microsoft.com/office/drawing/2014/main" id="{FB6A99CE-AF1B-49DE-AF80-A702BAA04D64}"/>
              </a:ext>
            </a:extLst>
          </p:cNvPr>
          <p:cNvSpPr>
            <a:spLocks noGrp="1" noChangeArrowheads="1"/>
          </p:cNvSpPr>
          <p:nvPr>
            <p:ph type="ftr" sz="quarter" idx="11"/>
          </p:nvPr>
        </p:nvSpPr>
        <p:spPr>
          <a:xfrm>
            <a:off x="7962035" y="6475413"/>
            <a:ext cx="581890"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Tree>
    <p:extLst>
      <p:ext uri="{BB962C8B-B14F-4D97-AF65-F5344CB8AC3E}">
        <p14:creationId xmlns:p14="http://schemas.microsoft.com/office/powerpoint/2010/main" val="216948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 xmlns:a16="http://schemas.microsoft.com/office/drawing/2014/main" id="{14D0DD47-63E1-499C-8731-3DDE6710EC43}"/>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5" name="Rectangle 6">
            <a:extLst>
              <a:ext uri="{FF2B5EF4-FFF2-40B4-BE49-F238E27FC236}">
                <a16:creationId xmlns="" xmlns:a16="http://schemas.microsoft.com/office/drawing/2014/main" id="{3FEC452D-85C8-46D2-93FA-90CCD7DE0B0F}"/>
              </a:ext>
            </a:extLst>
          </p:cNvPr>
          <p:cNvSpPr>
            <a:spLocks noGrp="1" noChangeArrowheads="1"/>
          </p:cNvSpPr>
          <p:nvPr>
            <p:ph type="sldNum" sz="quarter" idx="12"/>
          </p:nvPr>
        </p:nvSpPr>
        <p:spPr/>
        <p:txBody>
          <a:bodyPr/>
          <a:lstStyle>
            <a:lvl1pPr>
              <a:defRPr/>
            </a:lvl1pPr>
          </a:lstStyle>
          <a:p>
            <a:pPr>
              <a:defRPr/>
            </a:pPr>
            <a:r>
              <a:rPr lang="en-GB" altLang="en-US"/>
              <a:t>Slide </a:t>
            </a:r>
            <a:fld id="{32E413AC-0033-4B91-B3E5-414687900E6A}" type="slidenum">
              <a:rPr lang="en-GB" altLang="en-US"/>
              <a:pPr>
                <a:defRPr/>
              </a:pPr>
              <a:t>‹#›</a:t>
            </a:fld>
            <a:endParaRPr lang="en-GB" altLang="en-US"/>
          </a:p>
        </p:txBody>
      </p:sp>
    </p:spTree>
    <p:extLst>
      <p:ext uri="{BB962C8B-B14F-4D97-AF65-F5344CB8AC3E}">
        <p14:creationId xmlns:p14="http://schemas.microsoft.com/office/powerpoint/2010/main" val="12284322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 xmlns:a16="http://schemas.microsoft.com/office/drawing/2014/main" id="{E3C34B0A-1C2A-4887-9294-5C1D0A38A828}"/>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4" name="Rectangle 6">
            <a:extLst>
              <a:ext uri="{FF2B5EF4-FFF2-40B4-BE49-F238E27FC236}">
                <a16:creationId xmlns="" xmlns:a16="http://schemas.microsoft.com/office/drawing/2014/main" id="{3933CA27-7287-4786-B3D2-342F4ACB5C72}"/>
              </a:ext>
            </a:extLst>
          </p:cNvPr>
          <p:cNvSpPr>
            <a:spLocks noGrp="1" noChangeArrowheads="1"/>
          </p:cNvSpPr>
          <p:nvPr>
            <p:ph type="sldNum" sz="quarter" idx="12"/>
          </p:nvPr>
        </p:nvSpPr>
        <p:spPr/>
        <p:txBody>
          <a:bodyPr/>
          <a:lstStyle>
            <a:lvl1pPr>
              <a:defRPr/>
            </a:lvl1pPr>
          </a:lstStyle>
          <a:p>
            <a:pPr>
              <a:defRPr/>
            </a:pPr>
            <a:r>
              <a:rPr lang="en-GB" altLang="en-US"/>
              <a:t>Slide </a:t>
            </a:r>
            <a:fld id="{36058778-6F47-4E07-8D0C-6A1D61C757ED}" type="slidenum">
              <a:rPr lang="en-GB" altLang="en-US"/>
              <a:pPr>
                <a:defRPr/>
              </a:pPr>
              <a:t>‹#›</a:t>
            </a:fld>
            <a:endParaRPr lang="en-GB" altLang="en-US"/>
          </a:p>
        </p:txBody>
      </p:sp>
    </p:spTree>
    <p:extLst>
      <p:ext uri="{BB962C8B-B14F-4D97-AF65-F5344CB8AC3E}">
        <p14:creationId xmlns:p14="http://schemas.microsoft.com/office/powerpoint/2010/main" val="81369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 xmlns:a16="http://schemas.microsoft.com/office/drawing/2014/main" id="{32FA0C2D-5E95-4491-9BC6-02C2914C9032}"/>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7" name="Slide Number Placeholder 6">
            <a:extLst>
              <a:ext uri="{FF2B5EF4-FFF2-40B4-BE49-F238E27FC236}">
                <a16:creationId xmlns="" xmlns:a16="http://schemas.microsoft.com/office/drawing/2014/main" id="{88D30F5B-BAFC-419E-8586-A86CFFD6A795}"/>
              </a:ext>
            </a:extLst>
          </p:cNvPr>
          <p:cNvSpPr>
            <a:spLocks noGrp="1" noChangeArrowheads="1"/>
          </p:cNvSpPr>
          <p:nvPr>
            <p:ph type="sldNum" sz="quarter" idx="12"/>
          </p:nvPr>
        </p:nvSpPr>
        <p:spPr/>
        <p:txBody>
          <a:bodyPr/>
          <a:lstStyle>
            <a:lvl1pPr>
              <a:defRPr/>
            </a:lvl1pPr>
          </a:lstStyle>
          <a:p>
            <a:pPr>
              <a:defRPr/>
            </a:pPr>
            <a:r>
              <a:rPr lang="en-GB" altLang="en-US"/>
              <a:t>Slide </a:t>
            </a:r>
            <a:fld id="{A2EEC17A-EAB1-4A41-96DA-8B291E61E5FF}" type="slidenum">
              <a:rPr lang="en-GB" altLang="en-US"/>
              <a:pPr>
                <a:defRPr/>
              </a:pPr>
              <a:t>‹#›</a:t>
            </a:fld>
            <a:endParaRPr lang="en-GB" altLang="en-US"/>
          </a:p>
        </p:txBody>
      </p:sp>
    </p:spTree>
    <p:extLst>
      <p:ext uri="{BB962C8B-B14F-4D97-AF65-F5344CB8AC3E}">
        <p14:creationId xmlns:p14="http://schemas.microsoft.com/office/powerpoint/2010/main" val="386518680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 xmlns:a16="http://schemas.microsoft.com/office/drawing/2014/main" id="{24EF4FFA-7CBB-4BED-8002-05D415428EDB}"/>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7" name="Slide Number Placeholder 6">
            <a:extLst>
              <a:ext uri="{FF2B5EF4-FFF2-40B4-BE49-F238E27FC236}">
                <a16:creationId xmlns="" xmlns:a16="http://schemas.microsoft.com/office/drawing/2014/main" id="{64228FD3-0ADC-4BF3-9A41-2994D88922A9}"/>
              </a:ext>
            </a:extLst>
          </p:cNvPr>
          <p:cNvSpPr>
            <a:spLocks noGrp="1" noChangeArrowheads="1"/>
          </p:cNvSpPr>
          <p:nvPr>
            <p:ph type="sldNum" sz="quarter" idx="12"/>
          </p:nvPr>
        </p:nvSpPr>
        <p:spPr/>
        <p:txBody>
          <a:bodyPr/>
          <a:lstStyle>
            <a:lvl1pPr>
              <a:defRPr/>
            </a:lvl1pPr>
          </a:lstStyle>
          <a:p>
            <a:pPr>
              <a:defRPr/>
            </a:pPr>
            <a:r>
              <a:rPr lang="en-GB" altLang="en-US"/>
              <a:t>Slide </a:t>
            </a:r>
            <a:fld id="{697E2182-2EB9-4C7C-9FBE-667E76C71659}" type="slidenum">
              <a:rPr lang="en-GB" altLang="en-US"/>
              <a:pPr>
                <a:defRPr/>
              </a:pPr>
              <a:t>‹#›</a:t>
            </a:fld>
            <a:endParaRPr lang="en-GB" altLang="en-US"/>
          </a:p>
        </p:txBody>
      </p:sp>
    </p:spTree>
    <p:extLst>
      <p:ext uri="{BB962C8B-B14F-4D97-AF65-F5344CB8AC3E}">
        <p14:creationId xmlns:p14="http://schemas.microsoft.com/office/powerpoint/2010/main" val="336711957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 xmlns:a16="http://schemas.microsoft.com/office/drawing/2014/main" id="{CB4A7A8C-72DF-41BA-8169-B042054B5E77}"/>
              </a:ext>
            </a:extLst>
          </p:cNvPr>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 xmlns:a16="http://schemas.microsoft.com/office/drawing/2014/main" id="{58C2B0C1-6B28-42F7-BBBE-C47739494ADC}"/>
              </a:ext>
            </a:extLst>
          </p:cNvPr>
          <p:cNvSpPr>
            <a:spLocks noGrp="1" noChangeArrowheads="1"/>
          </p:cNvSpPr>
          <p:nvPr>
            <p:ph type="body" idx="1"/>
          </p:nvPr>
        </p:nvSpPr>
        <p:spPr bwMode="auto">
          <a:xfrm>
            <a:off x="684213" y="1989138"/>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 xmlns:a16="http://schemas.microsoft.com/office/drawing/2014/main" id="{1CADB04A-8BC5-4077-AD64-B68ADEED3033}"/>
              </a:ext>
            </a:extLst>
          </p:cNvPr>
          <p:cNvSpPr>
            <a:spLocks noGrp="1" noChangeArrowheads="1"/>
          </p:cNvSpPr>
          <p:nvPr>
            <p:ph type="dt" sz="half" idx="2"/>
          </p:nvPr>
        </p:nvSpPr>
        <p:spPr bwMode="auto">
          <a:xfrm>
            <a:off x="696913" y="332601"/>
            <a:ext cx="1182055"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altLang="en-US" dirty="0" smtClean="0"/>
              <a:t>March 2020</a:t>
            </a:r>
            <a:endParaRPr lang="en-GB" altLang="en-US" dirty="0"/>
          </a:p>
        </p:txBody>
      </p:sp>
      <p:sp>
        <p:nvSpPr>
          <p:cNvPr id="1029" name="Rectangle 5">
            <a:extLst>
              <a:ext uri="{FF2B5EF4-FFF2-40B4-BE49-F238E27FC236}">
                <a16:creationId xmlns="" xmlns:a16="http://schemas.microsoft.com/office/drawing/2014/main" id="{38AB3E98-49DA-464A-B03C-7E5902DC0D58}"/>
              </a:ext>
            </a:extLst>
          </p:cNvPr>
          <p:cNvSpPr>
            <a:spLocks noGrp="1" noChangeArrowheads="1"/>
          </p:cNvSpPr>
          <p:nvPr>
            <p:ph type="ftr" sz="quarter" idx="3"/>
          </p:nvPr>
        </p:nvSpPr>
        <p:spPr bwMode="auto">
          <a:xfrm>
            <a:off x="7447471" y="6475413"/>
            <a:ext cx="1096454"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GB"/>
              <a:t>Alice Chen (Qualcomm)</a:t>
            </a:r>
            <a:endParaRPr lang="en-GB" dirty="0"/>
          </a:p>
        </p:txBody>
      </p:sp>
      <p:sp>
        <p:nvSpPr>
          <p:cNvPr id="1030" name="Rectangle 6">
            <a:extLst>
              <a:ext uri="{FF2B5EF4-FFF2-40B4-BE49-F238E27FC236}">
                <a16:creationId xmlns="" xmlns:a16="http://schemas.microsoft.com/office/drawing/2014/main" id="{DEC7A05B-326C-4C35-B0D7-96B86EFC799B}"/>
              </a:ext>
            </a:extLst>
          </p:cNvPr>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GB" altLang="en-US"/>
              <a:t>Slide </a:t>
            </a:r>
            <a:fld id="{B49C4EAE-3D00-4EB7-8462-25329E061374}" type="slidenum">
              <a:rPr lang="en-GB" altLang="en-US"/>
              <a:pPr>
                <a:defRPr/>
              </a:pPr>
              <a:t>‹#›</a:t>
            </a:fld>
            <a:endParaRPr lang="en-GB" altLang="en-US"/>
          </a:p>
        </p:txBody>
      </p:sp>
      <p:sp>
        <p:nvSpPr>
          <p:cNvPr id="1031" name="Rectangle 7">
            <a:extLst>
              <a:ext uri="{FF2B5EF4-FFF2-40B4-BE49-F238E27FC236}">
                <a16:creationId xmlns="" xmlns:a16="http://schemas.microsoft.com/office/drawing/2014/main" id="{F47EBAF5-52AC-49CF-A3FD-31E596F2D8C6}"/>
              </a:ext>
            </a:extLst>
          </p:cNvPr>
          <p:cNvSpPr>
            <a:spLocks noChangeArrowheads="1"/>
          </p:cNvSpPr>
          <p:nvPr/>
        </p:nvSpPr>
        <p:spPr bwMode="auto">
          <a:xfrm>
            <a:off x="5129148" y="331014"/>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457200">
              <a:defRPr sz="1200">
                <a:solidFill>
                  <a:schemeClr val="tx1"/>
                </a:solidFill>
                <a:latin typeface="Times New Roman" pitchFamily="18" charset="0"/>
              </a:defRPr>
            </a:lvl5pPr>
            <a:lvl6pPr marL="914400" eaLnBrk="0" fontAlgn="base" hangingPunct="0">
              <a:spcBef>
                <a:spcPct val="0"/>
              </a:spcBef>
              <a:spcAft>
                <a:spcPct val="0"/>
              </a:spcAft>
              <a:defRPr sz="1200">
                <a:solidFill>
                  <a:schemeClr val="tx1"/>
                </a:solidFill>
                <a:latin typeface="Times New Roman" pitchFamily="18" charset="0"/>
              </a:defRPr>
            </a:lvl6pPr>
            <a:lvl7pPr marL="1371600" eaLnBrk="0" fontAlgn="base" hangingPunct="0">
              <a:spcBef>
                <a:spcPct val="0"/>
              </a:spcBef>
              <a:spcAft>
                <a:spcPct val="0"/>
              </a:spcAft>
              <a:defRPr sz="1200">
                <a:solidFill>
                  <a:schemeClr val="tx1"/>
                </a:solidFill>
                <a:latin typeface="Times New Roman" pitchFamily="18" charset="0"/>
              </a:defRPr>
            </a:lvl7pPr>
            <a:lvl8pPr marL="1828800" eaLnBrk="0" fontAlgn="base" hangingPunct="0">
              <a:spcBef>
                <a:spcPct val="0"/>
              </a:spcBef>
              <a:spcAft>
                <a:spcPct val="0"/>
              </a:spcAft>
              <a:defRPr sz="1200">
                <a:solidFill>
                  <a:schemeClr val="tx1"/>
                </a:solidFill>
                <a:latin typeface="Times New Roman" pitchFamily="18" charset="0"/>
              </a:defRPr>
            </a:lvl8pPr>
            <a:lvl9pPr marL="2286000" eaLnBrk="0" fontAlgn="base" hangingPunct="0">
              <a:spcBef>
                <a:spcPct val="0"/>
              </a:spcBef>
              <a:spcAft>
                <a:spcPct val="0"/>
              </a:spcAft>
              <a:defRPr sz="1200">
                <a:solidFill>
                  <a:schemeClr val="tx1"/>
                </a:solidFill>
                <a:latin typeface="Times New Roman" pitchFamily="18" charset="0"/>
              </a:defRPr>
            </a:lvl9pPr>
          </a:lstStyle>
          <a:p>
            <a:pPr lvl="4" algn="r">
              <a:defRPr/>
            </a:pPr>
            <a:r>
              <a:rPr lang="en-GB" altLang="en-US" sz="1800" b="1" dirty="0"/>
              <a:t>doc.: IEEE </a:t>
            </a:r>
            <a:r>
              <a:rPr lang="en-GB" altLang="en-US" sz="1800" b="1" dirty="0" smtClean="0"/>
              <a:t>802.11-20/0433r3</a:t>
            </a:r>
            <a:endParaRPr lang="en-GB" altLang="en-US" sz="1800" b="1" dirty="0"/>
          </a:p>
        </p:txBody>
      </p:sp>
      <p:sp>
        <p:nvSpPr>
          <p:cNvPr id="1032" name="Line 8">
            <a:extLst>
              <a:ext uri="{FF2B5EF4-FFF2-40B4-BE49-F238E27FC236}">
                <a16:creationId xmlns="" xmlns:a16="http://schemas.microsoft.com/office/drawing/2014/main" id="{FDC60003-D664-41D3-9C89-AA78BAF9E527}"/>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a:extLst>
              <a:ext uri="{FF2B5EF4-FFF2-40B4-BE49-F238E27FC236}">
                <a16:creationId xmlns="" xmlns:a16="http://schemas.microsoft.com/office/drawing/2014/main" id="{8031D55B-1F73-4D59-B8F1-227F435EA8F1}"/>
              </a:ext>
            </a:extLst>
          </p:cNvPr>
          <p:cNvSpPr>
            <a:spLocks noChangeArrowheads="1"/>
          </p:cNvSpPr>
          <p:nvPr/>
        </p:nvSpPr>
        <p:spPr bwMode="auto">
          <a:xfrm>
            <a:off x="685800"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dirty="0"/>
              <a:t>Submission</a:t>
            </a:r>
          </a:p>
        </p:txBody>
      </p:sp>
      <p:sp>
        <p:nvSpPr>
          <p:cNvPr id="1034" name="Line 10">
            <a:extLst>
              <a:ext uri="{FF2B5EF4-FFF2-40B4-BE49-F238E27FC236}">
                <a16:creationId xmlns="" xmlns:a16="http://schemas.microsoft.com/office/drawing/2014/main" id="{A5E172D9-FA67-45B8-9FE7-7DF4FC3AC9D3}"/>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5760" r:id="rId1"/>
    <p:sldLayoutId id="2147485761" r:id="rId2"/>
    <p:sldLayoutId id="2147485762" r:id="rId3"/>
    <p:sldLayoutId id="2147485763" r:id="rId4"/>
    <p:sldLayoutId id="2147485764" r:id="rId5"/>
    <p:sldLayoutId id="2147485765" r:id="rId6"/>
    <p:sldLayoutId id="2147485766" r:id="rId7"/>
    <p:sldLayoutId id="2147485767" r:id="rId8"/>
    <p:sldLayoutId id="2147485768" r:id="rId9"/>
    <p:sldLayoutId id="2147485769" r:id="rId10"/>
    <p:sldLayoutId id="2147485770" r:id="rId11"/>
    <p:sldLayoutId id="2147485771" r:id="rId12"/>
    <p:sldLayoutId id="2147485772" r:id="rId13"/>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Slide Number Placeholder 5">
            <a:extLst>
              <a:ext uri="{FF2B5EF4-FFF2-40B4-BE49-F238E27FC236}">
                <a16:creationId xmlns="" xmlns:a16="http://schemas.microsoft.com/office/drawing/2014/main" id="{4DFE3077-6BFB-4E1C-9218-0E8E2CEA90B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9B20EFD3-9F87-4CC4-BE12-53B84810E182}" type="slidenum">
              <a:rPr lang="en-GB" altLang="en-US" sz="1200" b="0" smtClean="0"/>
              <a:pPr>
                <a:spcBef>
                  <a:spcPct val="0"/>
                </a:spcBef>
                <a:buFontTx/>
                <a:buNone/>
              </a:pPr>
              <a:t>1</a:t>
            </a:fld>
            <a:endParaRPr lang="en-GB" altLang="en-US" sz="1200" b="0"/>
          </a:p>
        </p:txBody>
      </p:sp>
      <p:sp>
        <p:nvSpPr>
          <p:cNvPr id="15365" name="Rectangle 2">
            <a:extLst>
              <a:ext uri="{FF2B5EF4-FFF2-40B4-BE49-F238E27FC236}">
                <a16:creationId xmlns="" xmlns:a16="http://schemas.microsoft.com/office/drawing/2014/main" id="{5EB80220-6DDA-46D8-A532-4F8294B75F35}"/>
              </a:ext>
            </a:extLst>
          </p:cNvPr>
          <p:cNvSpPr>
            <a:spLocks noGrp="1" noChangeArrowheads="1"/>
          </p:cNvSpPr>
          <p:nvPr>
            <p:ph type="title" idx="4294967295"/>
          </p:nvPr>
        </p:nvSpPr>
        <p:spPr>
          <a:xfrm>
            <a:off x="685800" y="685800"/>
            <a:ext cx="7772400" cy="1066800"/>
          </a:xfrm>
          <a:noFill/>
        </p:spPr>
        <p:txBody>
          <a:bodyPr/>
          <a:lstStyle/>
          <a:p>
            <a:r>
              <a:rPr lang="en-US" altLang="zh-CN" dirty="0" smtClean="0"/>
              <a:t>PPDU alignment in STR constrained multi-link</a:t>
            </a:r>
            <a:endParaRPr lang="en-GB" altLang="en-US" dirty="0"/>
          </a:p>
        </p:txBody>
      </p:sp>
      <p:sp>
        <p:nvSpPr>
          <p:cNvPr id="15366" name="Rectangle 4">
            <a:extLst>
              <a:ext uri="{FF2B5EF4-FFF2-40B4-BE49-F238E27FC236}">
                <a16:creationId xmlns="" xmlns:a16="http://schemas.microsoft.com/office/drawing/2014/main" id="{AAB4AADD-B9F4-45B4-B9D2-5B5E3506EF55}"/>
              </a:ext>
            </a:extLst>
          </p:cNvPr>
          <p:cNvSpPr>
            <a:spLocks noGrp="1" noChangeArrowheads="1"/>
          </p:cNvSpPr>
          <p:nvPr>
            <p:ph type="body" idx="1"/>
          </p:nvPr>
        </p:nvSpPr>
        <p:spPr>
          <a:xfrm>
            <a:off x="685799" y="1971369"/>
            <a:ext cx="7772400" cy="381000"/>
          </a:xfrm>
          <a:noFill/>
        </p:spPr>
        <p:txBody>
          <a:bodyPr/>
          <a:lstStyle/>
          <a:p>
            <a:pPr algn="ctr">
              <a:buFontTx/>
              <a:buNone/>
            </a:pPr>
            <a:r>
              <a:rPr lang="en-GB" altLang="en-US" sz="2000" dirty="0"/>
              <a:t>Date:</a:t>
            </a:r>
            <a:r>
              <a:rPr lang="en-GB" altLang="en-US" sz="2000" b="0" dirty="0"/>
              <a:t> </a:t>
            </a:r>
            <a:r>
              <a:rPr lang="en-GB" altLang="en-US" sz="2000" b="0" dirty="0" smtClean="0"/>
              <a:t>2020-03-15</a:t>
            </a:r>
            <a:endParaRPr lang="en-GB" altLang="en-US" sz="2000" b="0" dirty="0"/>
          </a:p>
        </p:txBody>
      </p:sp>
      <p:sp>
        <p:nvSpPr>
          <p:cNvPr id="15368" name="Rectangle 6">
            <a:extLst>
              <a:ext uri="{FF2B5EF4-FFF2-40B4-BE49-F238E27FC236}">
                <a16:creationId xmlns="" xmlns:a16="http://schemas.microsoft.com/office/drawing/2014/main" id="{1F254AD5-AF47-4227-BA6A-AD2DFF84AC29}"/>
              </a:ext>
            </a:extLst>
          </p:cNvPr>
          <p:cNvSpPr>
            <a:spLocks noChangeArrowheads="1"/>
          </p:cNvSpPr>
          <p:nvPr/>
        </p:nvSpPr>
        <p:spPr bwMode="auto">
          <a:xfrm>
            <a:off x="495300" y="2352369"/>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GB" altLang="en-US" sz="2000"/>
              <a:t>Authors:</a:t>
            </a:r>
            <a:endParaRPr lang="en-GB" altLang="en-US" sz="2000" b="0"/>
          </a:p>
        </p:txBody>
      </p:sp>
      <p:graphicFrame>
        <p:nvGraphicFramePr>
          <p:cNvPr id="9" name="Table 8">
            <a:extLst>
              <a:ext uri="{FF2B5EF4-FFF2-40B4-BE49-F238E27FC236}">
                <a16:creationId xmlns="" xmlns:a16="http://schemas.microsoft.com/office/drawing/2014/main" id="{1EEAD0EE-0DFD-4F81-B0C3-618EF9CBFB8C}"/>
              </a:ext>
            </a:extLst>
          </p:cNvPr>
          <p:cNvGraphicFramePr>
            <a:graphicFrameLocks noGrp="1"/>
          </p:cNvGraphicFramePr>
          <p:nvPr>
            <p:extLst>
              <p:ext uri="{D42A27DB-BD31-4B8C-83A1-F6EECF244321}">
                <p14:modId xmlns:p14="http://schemas.microsoft.com/office/powerpoint/2010/main" val="3111379662"/>
              </p:ext>
            </p:extLst>
          </p:nvPr>
        </p:nvGraphicFramePr>
        <p:xfrm>
          <a:off x="1152525" y="2998720"/>
          <a:ext cx="7391400" cy="2021339"/>
        </p:xfrm>
        <a:graphic>
          <a:graphicData uri="http://schemas.openxmlformats.org/drawingml/2006/table">
            <a:tbl>
              <a:tblPr firstRow="1" bandRow="1">
                <a:tableStyleId>{21E4AEA4-8DFA-4A89-87EB-49C32662AFE0}</a:tableStyleId>
              </a:tblPr>
              <a:tblGrid>
                <a:gridCol w="1447800">
                  <a:extLst>
                    <a:ext uri="{9D8B030D-6E8A-4147-A177-3AD203B41FA5}">
                      <a16:colId xmlns="" xmlns:a16="http://schemas.microsoft.com/office/drawing/2014/main" val="20000"/>
                    </a:ext>
                  </a:extLst>
                </a:gridCol>
                <a:gridCol w="990600">
                  <a:extLst>
                    <a:ext uri="{9D8B030D-6E8A-4147-A177-3AD203B41FA5}">
                      <a16:colId xmlns="" xmlns:a16="http://schemas.microsoft.com/office/drawing/2014/main" val="20001"/>
                    </a:ext>
                  </a:extLst>
                </a:gridCol>
                <a:gridCol w="2057400">
                  <a:extLst>
                    <a:ext uri="{9D8B030D-6E8A-4147-A177-3AD203B41FA5}">
                      <a16:colId xmlns="" xmlns:a16="http://schemas.microsoft.com/office/drawing/2014/main" val="20002"/>
                    </a:ext>
                  </a:extLst>
                </a:gridCol>
                <a:gridCol w="685800">
                  <a:extLst>
                    <a:ext uri="{9D8B030D-6E8A-4147-A177-3AD203B41FA5}">
                      <a16:colId xmlns="" xmlns:a16="http://schemas.microsoft.com/office/drawing/2014/main" val="20003"/>
                    </a:ext>
                  </a:extLst>
                </a:gridCol>
                <a:gridCol w="2209800">
                  <a:extLst>
                    <a:ext uri="{9D8B030D-6E8A-4147-A177-3AD203B41FA5}">
                      <a16:colId xmlns="" xmlns:a16="http://schemas.microsoft.com/office/drawing/2014/main" val="20004"/>
                    </a:ext>
                  </a:extLst>
                </a:gridCol>
              </a:tblGrid>
              <a:tr h="444563">
                <a:tc>
                  <a:txBody>
                    <a:bodyPr/>
                    <a:lstStyle/>
                    <a:p>
                      <a:pPr algn="ctr"/>
                      <a:r>
                        <a:rPr lang="en-US" sz="1200" dirty="0">
                          <a:solidFill>
                            <a:schemeClr val="tx1"/>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Affiliations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Yunbo Li</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6">
                  <a:txBody>
                    <a:bodyPr/>
                    <a:lstStyle/>
                    <a:p>
                      <a:pPr algn="ctr"/>
                      <a:r>
                        <a:rPr lang="en-US" sz="1100" dirty="0" smtClean="0"/>
                        <a:t>Huawei</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smtClean="0"/>
                        <a:t>Shenzhen, China</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smtClean="0"/>
                        <a:t>liyunbo@Huawei.com</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r h="28137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Yuchen Guo</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196283733"/>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err="1" smtClean="0">
                          <a:solidFill>
                            <a:schemeClr val="dk1"/>
                          </a:solidFill>
                          <a:latin typeface="+mn-lt"/>
                          <a:ea typeface="+mn-ea"/>
                          <a:cs typeface="+mn-cs"/>
                        </a:rPr>
                        <a:t>Yifan</a:t>
                      </a:r>
                      <a:r>
                        <a:rPr lang="en-US" sz="1100" kern="1200" dirty="0" smtClean="0">
                          <a:solidFill>
                            <a:schemeClr val="dk1"/>
                          </a:solidFill>
                          <a:latin typeface="+mn-lt"/>
                          <a:ea typeface="+mn-ea"/>
                          <a:cs typeface="+mn-cs"/>
                        </a:rPr>
                        <a:t> Zhou</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2"/>
                  </a:ext>
                </a:extLst>
              </a:tr>
              <a:tr h="19431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100" kern="1200" dirty="0" err="1" smtClean="0">
                          <a:solidFill>
                            <a:schemeClr val="dk1"/>
                          </a:solidFill>
                          <a:latin typeface="+mn-lt"/>
                          <a:ea typeface="+mn-ea"/>
                          <a:cs typeface="+mn-cs"/>
                        </a:rPr>
                        <a:t>Guogang</a:t>
                      </a:r>
                      <a:r>
                        <a:rPr lang="en-US" altLang="zh-CN" sz="1100" kern="1200" dirty="0" smtClean="0">
                          <a:solidFill>
                            <a:schemeClr val="dk1"/>
                          </a:solidFill>
                          <a:latin typeface="+mn-lt"/>
                          <a:ea typeface="+mn-ea"/>
                          <a:cs typeface="+mn-cs"/>
                        </a:rPr>
                        <a:t> Huang</a:t>
                      </a:r>
                      <a:endParaRPr lang="zh-CN" alt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754585805"/>
                  </a:ext>
                </a:extLst>
              </a:tr>
              <a:tr h="1295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err="1" smtClean="0">
                          <a:solidFill>
                            <a:schemeClr val="dk1"/>
                          </a:solidFill>
                          <a:latin typeface="+mn-lt"/>
                          <a:ea typeface="+mn-ea"/>
                          <a:cs typeface="+mn-cs"/>
                        </a:rPr>
                        <a:t>Yiqing</a:t>
                      </a:r>
                      <a:r>
                        <a:rPr lang="en-US" sz="1100" kern="1200" dirty="0" smtClean="0">
                          <a:solidFill>
                            <a:schemeClr val="dk1"/>
                          </a:solidFill>
                          <a:latin typeface="+mn-lt"/>
                          <a:ea typeface="+mn-ea"/>
                          <a:cs typeface="+mn-cs"/>
                        </a:rPr>
                        <a:t> Li</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451102127"/>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Ming </a:t>
                      </a:r>
                      <a:r>
                        <a:rPr lang="en-US" sz="1100" kern="1200" dirty="0" err="1" smtClean="0">
                          <a:solidFill>
                            <a:schemeClr val="dk1"/>
                          </a:solidFill>
                          <a:latin typeface="+mn-lt"/>
                          <a:ea typeface="+mn-ea"/>
                          <a:cs typeface="+mn-cs"/>
                        </a:rPr>
                        <a:t>Gan</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4020843879"/>
                  </a:ext>
                </a:extLst>
              </a:tr>
            </a:tbl>
          </a:graphicData>
        </a:graphic>
      </p:graphicFrame>
      <p:sp>
        <p:nvSpPr>
          <p:cNvPr id="2"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
        <p:nvSpPr>
          <p:cNvPr id="10" name="Footer Placeholder 3"/>
          <p:cNvSpPr>
            <a:spLocks noGrp="1"/>
          </p:cNvSpPr>
          <p:nvPr>
            <p:ph type="ftr" sz="quarter" idx="11"/>
          </p:nvPr>
        </p:nvSpPr>
        <p:spPr>
          <a:xfrm>
            <a:off x="7345905" y="6475413"/>
            <a:ext cx="1198020" cy="184666"/>
          </a:xfrm>
        </p:spPr>
        <p:txBody>
          <a:bodyPr/>
          <a:lstStyle/>
          <a:p>
            <a:pPr>
              <a:defRPr/>
            </a:pPr>
            <a:r>
              <a:rPr lang="en-GB" dirty="0" smtClean="0"/>
              <a:t>Yunbo Li (</a:t>
            </a:r>
            <a:r>
              <a:rPr lang="en-US" altLang="zh-CN" dirty="0" smtClean="0"/>
              <a:t>Huawei</a:t>
            </a:r>
            <a:r>
              <a:rPr lang="en-GB" dirty="0" smtClean="0"/>
              <a:t>)</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800" dirty="0" smtClean="0"/>
              <a:t>For PPDU alignment, PPDU1 (in link1) or PPDU2 (in link2) can be one of below conditions</a:t>
            </a:r>
          </a:p>
          <a:p>
            <a:pPr lvl="1">
              <a:spcBef>
                <a:spcPts val="600"/>
              </a:spcBef>
            </a:pPr>
            <a:r>
              <a:rPr lang="en-US" altLang="zh-CN" sz="1400" dirty="0" smtClean="0"/>
              <a:t>Condition 1: Doesn’t carry Trigger frame or carry a Trigger frame with CS Required subfield = 0</a:t>
            </a:r>
          </a:p>
          <a:p>
            <a:pPr lvl="1">
              <a:spcBef>
                <a:spcPts val="600"/>
              </a:spcBef>
            </a:pPr>
            <a:r>
              <a:rPr lang="en-US" altLang="zh-CN" sz="1400" dirty="0" smtClean="0"/>
              <a:t>Condition 2: Carries a Trigger frame with CS Required = 1</a:t>
            </a:r>
            <a:endParaRPr lang="en-US" altLang="zh-CN" sz="1400" dirty="0"/>
          </a:p>
          <a:p>
            <a:pPr>
              <a:spcBef>
                <a:spcPts val="600"/>
              </a:spcBef>
            </a:pPr>
            <a:r>
              <a:rPr lang="en-US" altLang="zh-CN" sz="1800" dirty="0" smtClean="0"/>
              <a:t>In total there are 4 possible cases. The offsets of ending time of PPDU2 compare with ending time of PPDU 1 are summarized in below table:</a:t>
            </a:r>
          </a:p>
          <a:p>
            <a:pPr lvl="1">
              <a:spcBef>
                <a:spcPts val="600"/>
              </a:spcBef>
            </a:pPr>
            <a:r>
              <a:rPr lang="en-US" altLang="zh-CN" sz="1400" dirty="0" smtClean="0"/>
              <a:t>T1 = SIFS – TBD value, </a:t>
            </a:r>
            <a:r>
              <a:rPr lang="en-US" altLang="zh-CN" sz="1400" dirty="0" err="1" smtClean="0"/>
              <a:t>e,g</a:t>
            </a:r>
            <a:r>
              <a:rPr lang="en-US" altLang="zh-CN" sz="1400" dirty="0" smtClean="0"/>
              <a:t>., TBD value equals 10</a:t>
            </a:r>
            <a:r>
              <a:rPr lang="en-US" altLang="zh-CN" sz="1400" dirty="0"/>
              <a:t> %×</a:t>
            </a:r>
            <a:r>
              <a:rPr lang="en-US" altLang="zh-CN" sz="1400" dirty="0" err="1"/>
              <a:t>aSlotTime</a:t>
            </a:r>
            <a:r>
              <a:rPr lang="en-US" altLang="zh-CN" sz="1400" dirty="0"/>
              <a:t> </a:t>
            </a:r>
            <a:endParaRPr lang="en-US" altLang="zh-CN" sz="1400" dirty="0" smtClean="0"/>
          </a:p>
          <a:p>
            <a:pPr lvl="1">
              <a:spcBef>
                <a:spcPts val="600"/>
              </a:spcBef>
            </a:pPr>
            <a:r>
              <a:rPr lang="en-US" altLang="zh-CN" sz="1400" dirty="0" smtClean="0"/>
              <a:t>T2 &lt; SIFS, and t</a:t>
            </a:r>
            <a:r>
              <a:rPr lang="en-US" altLang="zh-CN" sz="1400" dirty="0" smtClean="0"/>
              <a:t>he values of T2 is TBD.</a:t>
            </a:r>
            <a:endParaRPr lang="en-US" altLang="zh-CN" sz="1400" dirty="0" smtClean="0"/>
          </a:p>
          <a:p>
            <a:endParaRPr lang="zh-CN" altLang="zh-CN" sz="1400" dirty="0"/>
          </a:p>
          <a:p>
            <a:pPr>
              <a:spcBef>
                <a:spcPts val="600"/>
              </a:spcBef>
            </a:pPr>
            <a:endParaRPr lang="en-US" altLang="zh-CN" sz="2000" dirty="0"/>
          </a:p>
          <a:p>
            <a:pPr>
              <a:spcBef>
                <a:spcPts val="600"/>
              </a:spcBef>
            </a:pPr>
            <a:endParaRPr lang="en-US" altLang="zh-CN" sz="2000" dirty="0" smtClean="0">
              <a:latin typeface="Times New Roman" panose="02020603050405020304" pitchFamily="18" charset="0"/>
              <a:ea typeface="楷体_GB2312" pitchFamily="49" charset="-122"/>
            </a:endParaRP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10</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Summary of all 4 Possible </a:t>
            </a:r>
            <a:r>
              <a:rPr lang="en-US" altLang="zh-CN" dirty="0">
                <a:latin typeface="Times New Roman" panose="02020603050405020304" pitchFamily="18" charset="0"/>
              </a:rPr>
              <a:t>C</a:t>
            </a:r>
            <a:r>
              <a:rPr lang="en-US" altLang="zh-CN" dirty="0" smtClean="0">
                <a:latin typeface="Times New Roman" panose="02020603050405020304" pitchFamily="18" charset="0"/>
              </a:rPr>
              <a:t>ases</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9"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graphicFrame>
        <p:nvGraphicFramePr>
          <p:cNvPr id="3" name="表格 2"/>
          <p:cNvGraphicFramePr>
            <a:graphicFrameLocks noGrp="1"/>
          </p:cNvGraphicFramePr>
          <p:nvPr>
            <p:extLst>
              <p:ext uri="{D42A27DB-BD31-4B8C-83A1-F6EECF244321}">
                <p14:modId xmlns:p14="http://schemas.microsoft.com/office/powerpoint/2010/main" val="517745452"/>
              </p:ext>
            </p:extLst>
          </p:nvPr>
        </p:nvGraphicFramePr>
        <p:xfrm>
          <a:off x="1542892" y="4343400"/>
          <a:ext cx="5924708" cy="1828800"/>
        </p:xfrm>
        <a:graphic>
          <a:graphicData uri="http://schemas.openxmlformats.org/drawingml/2006/table">
            <a:tbl>
              <a:tblPr firstRow="1" firstCol="1" bandRow="1">
                <a:tableStyleId>{5C22544A-7EE6-4342-B048-85BDC9FD1C3A}</a:tableStyleId>
              </a:tblPr>
              <a:tblGrid>
                <a:gridCol w="1974665"/>
                <a:gridCol w="1974665"/>
                <a:gridCol w="1975378"/>
              </a:tblGrid>
              <a:tr h="685800">
                <a:tc>
                  <a:txBody>
                    <a:bodyPr/>
                    <a:lstStyle/>
                    <a:p>
                      <a:pPr algn="just">
                        <a:spcAft>
                          <a:spcPts val="0"/>
                        </a:spcAft>
                      </a:pPr>
                      <a:r>
                        <a:rPr lang="en-US" sz="1050" kern="100" dirty="0">
                          <a:effectLst/>
                        </a:rPr>
                        <a:t> </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50" kern="100">
                          <a:effectLst/>
                        </a:rPr>
                        <a:t>PPDU1 doesn’t carry Trigger or carry a Trigger with CS Required = 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50" kern="100">
                          <a:effectLst/>
                        </a:rPr>
                        <a:t>PPDU1 carries a Trigger with CS Required = 1</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685800">
                <a:tc>
                  <a:txBody>
                    <a:bodyPr/>
                    <a:lstStyle/>
                    <a:p>
                      <a:pPr algn="just">
                        <a:spcAft>
                          <a:spcPts val="0"/>
                        </a:spcAft>
                      </a:pPr>
                      <a:r>
                        <a:rPr lang="en-US" sz="1050" kern="100">
                          <a:effectLst/>
                        </a:rPr>
                        <a:t>PPDU2 doesn’t carry Trigger or carry a Trigger with CS Required = 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50" kern="100" dirty="0" smtClean="0">
                          <a:effectLst/>
                        </a:rPr>
                        <a:t>[-T1</a:t>
                      </a:r>
                      <a:r>
                        <a:rPr lang="en-US" sz="1050" kern="100" dirty="0">
                          <a:effectLst/>
                        </a:rPr>
                        <a:t>, </a:t>
                      </a:r>
                      <a:r>
                        <a:rPr lang="en-US" sz="1050" kern="100" dirty="0" smtClean="0">
                          <a:effectLst/>
                        </a:rPr>
                        <a:t>T1</a:t>
                      </a:r>
                      <a:r>
                        <a:rPr lang="en-US" sz="1050" kern="100" dirty="0">
                          <a:effectLst/>
                        </a:rPr>
                        <a:t>]</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50" kern="100" dirty="0">
                          <a:effectLst/>
                        </a:rPr>
                        <a:t>[-T2, </a:t>
                      </a:r>
                      <a:r>
                        <a:rPr lang="en-US" sz="1050" kern="100" dirty="0" smtClean="0">
                          <a:effectLst/>
                        </a:rPr>
                        <a:t>T1</a:t>
                      </a:r>
                      <a:r>
                        <a:rPr lang="en-US" sz="1050" kern="100" dirty="0">
                          <a:effectLst/>
                        </a:rPr>
                        <a:t>]</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457200">
                <a:tc>
                  <a:txBody>
                    <a:bodyPr/>
                    <a:lstStyle/>
                    <a:p>
                      <a:pPr algn="just">
                        <a:spcAft>
                          <a:spcPts val="0"/>
                        </a:spcAft>
                      </a:pPr>
                      <a:r>
                        <a:rPr lang="en-US" sz="1050" kern="100">
                          <a:effectLst/>
                        </a:rPr>
                        <a:t>PPDU2 carries a Trigger with CS Required = 1</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50" kern="100" dirty="0" smtClean="0">
                          <a:effectLst/>
                        </a:rPr>
                        <a:t>[-T1</a:t>
                      </a:r>
                      <a:r>
                        <a:rPr lang="en-US" sz="1050" kern="100" dirty="0">
                          <a:effectLst/>
                        </a:rPr>
                        <a:t>, T2]</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50" kern="100" dirty="0">
                          <a:effectLst/>
                        </a:rPr>
                        <a:t>[-T2, T2]</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1913207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84213" y="1989138"/>
            <a:ext cx="7859712" cy="4114800"/>
          </a:xfrm>
        </p:spPr>
        <p:txBody>
          <a:bodyPr/>
          <a:lstStyle/>
          <a:p>
            <a:pPr marL="0" indent="0">
              <a:buNone/>
            </a:pPr>
            <a:r>
              <a:rPr lang="en-US" altLang="zh-CN" dirty="0"/>
              <a:t>Do you support below synchronization requirement?  </a:t>
            </a:r>
          </a:p>
          <a:p>
            <a:pPr>
              <a:spcBef>
                <a:spcPts val="600"/>
              </a:spcBef>
            </a:pPr>
            <a:r>
              <a:rPr lang="en-US" altLang="zh-CN" sz="1800" dirty="0"/>
              <a:t>When a MLD1 transmit PPDU1 and PPDU2 in link 1 and link 2 respectively to a MLD2 which is STR constrained, if PPDU1 and PPDU2 has time domain overlapping</a:t>
            </a:r>
            <a:r>
              <a:rPr lang="en-US" altLang="zh-CN" sz="1800" dirty="0" smtClean="0"/>
              <a:t>, then the offset of ending time of PPDU2 compare with ending time of PPDU1 should follows below table</a:t>
            </a:r>
          </a:p>
          <a:p>
            <a:pPr lvl="1">
              <a:spcBef>
                <a:spcPts val="600"/>
              </a:spcBef>
            </a:pPr>
            <a:r>
              <a:rPr lang="en-US" altLang="zh-CN" sz="1400" dirty="0"/>
              <a:t>T1 = SIFS – TBD </a:t>
            </a:r>
            <a:r>
              <a:rPr lang="en-US" altLang="zh-CN" sz="1400" dirty="0" smtClean="0"/>
              <a:t>value;</a:t>
            </a:r>
            <a:endParaRPr lang="en-US" altLang="zh-CN" sz="1400" dirty="0"/>
          </a:p>
          <a:p>
            <a:pPr lvl="1">
              <a:spcBef>
                <a:spcPts val="600"/>
              </a:spcBef>
            </a:pPr>
            <a:r>
              <a:rPr lang="en-US" altLang="zh-CN" sz="1400" dirty="0"/>
              <a:t>T2 &lt; SIFS, and the values of T2 is TBD.</a:t>
            </a:r>
          </a:p>
          <a:p>
            <a:pPr lvl="1">
              <a:spcBef>
                <a:spcPts val="600"/>
              </a:spcBef>
            </a:pPr>
            <a:endParaRPr lang="en-US" altLang="zh-CN" sz="1400" dirty="0"/>
          </a:p>
          <a:p>
            <a:pPr lvl="1"/>
            <a:endParaRPr lang="en-US" sz="1600" dirty="0" smtClean="0"/>
          </a:p>
          <a:p>
            <a:pPr lvl="1"/>
            <a:endParaRPr lang="en-US" sz="1600" dirty="0" smtClean="0"/>
          </a:p>
          <a:p>
            <a:pPr lvl="1"/>
            <a:endParaRPr lang="en-US" sz="1600" dirty="0"/>
          </a:p>
          <a:p>
            <a:pPr lvl="1"/>
            <a:endParaRPr lang="en-US" sz="1600" dirty="0" smtClean="0"/>
          </a:p>
          <a:p>
            <a:pPr lvl="1"/>
            <a:endParaRPr lang="en-US" sz="1600" dirty="0"/>
          </a:p>
          <a:p>
            <a:pPr lvl="1"/>
            <a:endParaRPr lang="en-US" sz="1600" dirty="0" smtClean="0"/>
          </a:p>
          <a:p>
            <a:pPr lvl="1"/>
            <a:endParaRPr lang="en-US" sz="1600" dirty="0"/>
          </a:p>
          <a:p>
            <a:pPr lvl="1"/>
            <a:endParaRPr lang="en-US" sz="1600" dirty="0" smtClean="0"/>
          </a:p>
          <a:p>
            <a:pPr lvl="1"/>
            <a:endParaRPr lang="en-US" sz="1600" dirty="0" smtClean="0"/>
          </a:p>
          <a:p>
            <a:pPr lvl="1"/>
            <a:r>
              <a:rPr lang="en-US" sz="1600" dirty="0" smtClean="0"/>
              <a:t>Yes</a:t>
            </a:r>
          </a:p>
          <a:p>
            <a:pPr lvl="1"/>
            <a:r>
              <a:rPr lang="en-US" sz="1600" dirty="0" smtClean="0"/>
              <a:t>No</a:t>
            </a:r>
          </a:p>
          <a:p>
            <a:pPr lvl="1"/>
            <a:r>
              <a:rPr lang="en-US" sz="1600" dirty="0" smtClean="0"/>
              <a:t>Abstain</a:t>
            </a:r>
            <a:endParaRPr lang="en-US" sz="1600" dirty="0"/>
          </a:p>
          <a:p>
            <a:pPr lvl="1"/>
            <a:endParaRPr lang="en-US" sz="1600" dirty="0" smtClean="0"/>
          </a:p>
          <a:p>
            <a:pPr marL="457200" lvl="1" indent="0">
              <a:buNone/>
            </a:pPr>
            <a:endParaRPr lang="en-US" sz="1600" dirty="0" smtClean="0"/>
          </a:p>
          <a:p>
            <a:endParaRPr lang="en-US" sz="2000" dirty="0"/>
          </a:p>
          <a:p>
            <a:endParaRPr lang="en-US" sz="2000"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11</a:t>
            </a:fld>
            <a:endParaRPr lang="en-GB" altLang="en-US" dirty="0"/>
          </a:p>
        </p:txBody>
      </p:sp>
      <p:sp>
        <p:nvSpPr>
          <p:cNvPr id="6" name="标题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Straw Poll 1</a:t>
            </a:r>
            <a:endParaRPr lang="en-US" dirty="0"/>
          </a:p>
        </p:txBody>
      </p:sp>
      <p:sp>
        <p:nvSpPr>
          <p:cNvPr id="9"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graphicFrame>
        <p:nvGraphicFramePr>
          <p:cNvPr id="7" name="表格 6"/>
          <p:cNvGraphicFramePr>
            <a:graphicFrameLocks noGrp="1"/>
          </p:cNvGraphicFramePr>
          <p:nvPr>
            <p:extLst>
              <p:ext uri="{D42A27DB-BD31-4B8C-83A1-F6EECF244321}">
                <p14:modId xmlns:p14="http://schemas.microsoft.com/office/powerpoint/2010/main" val="3520416395"/>
              </p:ext>
            </p:extLst>
          </p:nvPr>
        </p:nvGraphicFramePr>
        <p:xfrm>
          <a:off x="1109583" y="4323714"/>
          <a:ext cx="7001033" cy="1310641"/>
        </p:xfrm>
        <a:graphic>
          <a:graphicData uri="http://schemas.openxmlformats.org/drawingml/2006/table">
            <a:tbl>
              <a:tblPr firstRow="1" firstCol="1" bandRow="1">
                <a:tableStyleId>{5C22544A-7EE6-4342-B048-85BDC9FD1C3A}</a:tableStyleId>
              </a:tblPr>
              <a:tblGrid>
                <a:gridCol w="2333397"/>
                <a:gridCol w="2333397"/>
                <a:gridCol w="2334239"/>
              </a:tblGrid>
              <a:tr h="396241">
                <a:tc>
                  <a:txBody>
                    <a:bodyPr/>
                    <a:lstStyle/>
                    <a:p>
                      <a:pPr algn="just">
                        <a:spcAft>
                          <a:spcPts val="0"/>
                        </a:spcAft>
                      </a:pPr>
                      <a:r>
                        <a:rPr lang="en-US" sz="1050" kern="100" dirty="0">
                          <a:effectLst/>
                        </a:rPr>
                        <a:t> </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50" kern="100" dirty="0">
                          <a:effectLst/>
                        </a:rPr>
                        <a:t>PPDU1 doesn’t carry Trigger or carry a Trigger with CS Required = 0</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1050" kern="100">
                          <a:effectLst/>
                        </a:rPr>
                        <a:t>PPDU1 carries a Trigger with CS Required = 1</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457200">
                <a:tc>
                  <a:txBody>
                    <a:bodyPr/>
                    <a:lstStyle/>
                    <a:p>
                      <a:pPr algn="just">
                        <a:spcAft>
                          <a:spcPts val="0"/>
                        </a:spcAft>
                      </a:pPr>
                      <a:r>
                        <a:rPr lang="en-US" sz="1050" kern="100">
                          <a:effectLst/>
                        </a:rPr>
                        <a:t>PPDU2 doesn’t carry Trigger or carry a Trigger with CS Required = 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50" kern="100" dirty="0" smtClean="0">
                          <a:effectLst/>
                        </a:rPr>
                        <a:t>[-T1</a:t>
                      </a:r>
                      <a:r>
                        <a:rPr lang="en-US" sz="1050" kern="100" dirty="0">
                          <a:effectLst/>
                        </a:rPr>
                        <a:t>, </a:t>
                      </a:r>
                      <a:r>
                        <a:rPr lang="en-US" sz="1050" kern="100" dirty="0" smtClean="0">
                          <a:effectLst/>
                        </a:rPr>
                        <a:t>T1</a:t>
                      </a:r>
                      <a:r>
                        <a:rPr lang="en-US" sz="1050" kern="100" dirty="0">
                          <a:effectLst/>
                        </a:rPr>
                        <a:t>]</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50" kern="100" dirty="0">
                          <a:effectLst/>
                        </a:rPr>
                        <a:t>[-T2, </a:t>
                      </a:r>
                      <a:r>
                        <a:rPr lang="en-US" sz="1050" kern="100" dirty="0" smtClean="0">
                          <a:effectLst/>
                        </a:rPr>
                        <a:t>T1</a:t>
                      </a:r>
                      <a:r>
                        <a:rPr lang="en-US" sz="1050" kern="100" dirty="0">
                          <a:effectLst/>
                        </a:rPr>
                        <a:t>]</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457200">
                <a:tc>
                  <a:txBody>
                    <a:bodyPr/>
                    <a:lstStyle/>
                    <a:p>
                      <a:pPr algn="just">
                        <a:spcAft>
                          <a:spcPts val="0"/>
                        </a:spcAft>
                      </a:pPr>
                      <a:r>
                        <a:rPr lang="en-US" sz="1050" kern="100">
                          <a:effectLst/>
                        </a:rPr>
                        <a:t>PPDU2 carries a Trigger with CS Required = 1</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50" kern="100" dirty="0" smtClean="0">
                          <a:effectLst/>
                        </a:rPr>
                        <a:t>[-T1</a:t>
                      </a:r>
                      <a:r>
                        <a:rPr lang="en-US" sz="1050" kern="100" dirty="0">
                          <a:effectLst/>
                        </a:rPr>
                        <a:t>, T2]</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050" kern="100" dirty="0">
                          <a:effectLst/>
                        </a:rPr>
                        <a:t>[-T2, T2]</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6809075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pPr>
              <a:defRPr/>
            </a:pPr>
            <a:r>
              <a:rPr lang="en-US" altLang="en-US" smtClean="0"/>
              <a:t>March 2020</a:t>
            </a:r>
            <a:endParaRPr lang="en-GB" altLang="en-US" dirty="0"/>
          </a:p>
        </p:txBody>
      </p:sp>
      <p:sp>
        <p:nvSpPr>
          <p:cNvPr id="4" name="页脚占位符 3"/>
          <p:cNvSpPr>
            <a:spLocks noGrp="1"/>
          </p:cNvSpPr>
          <p:nvPr>
            <p:ph type="ftr" sz="quarter" idx="11"/>
          </p:nvPr>
        </p:nvSpPr>
        <p:spPr/>
        <p:txBody>
          <a:bodyPr/>
          <a:lstStyle/>
          <a:p>
            <a:pPr>
              <a:defRPr/>
            </a:pPr>
            <a:r>
              <a:rPr lang="en-GB" smtClean="0"/>
              <a:t>(</a:t>
            </a:r>
            <a:r>
              <a:rPr lang="en-US" altLang="zh-CN" smtClean="0"/>
              <a:t>Huawei</a:t>
            </a:r>
            <a:r>
              <a:rPr lang="en-GB" smtClean="0"/>
              <a:t>)</a:t>
            </a:r>
            <a:endParaRPr lang="en-GB"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12</a:t>
            </a:fld>
            <a:endParaRPr lang="en-GB" altLang="en-US" dirty="0"/>
          </a:p>
        </p:txBody>
      </p:sp>
      <p:sp>
        <p:nvSpPr>
          <p:cNvPr id="7" name="标题 5"/>
          <p:cNvSpPr txBox="1">
            <a:spLocks/>
          </p:cNvSpPr>
          <p:nvPr/>
        </p:nvSpPr>
        <p:spPr bwMode="auto">
          <a:xfrm>
            <a:off x="458788" y="28956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kern="0" dirty="0" smtClean="0"/>
              <a:t>Backup</a:t>
            </a:r>
            <a:endParaRPr lang="en-US" kern="0" dirty="0"/>
          </a:p>
        </p:txBody>
      </p:sp>
    </p:spTree>
    <p:extLst>
      <p:ext uri="{BB962C8B-B14F-4D97-AF65-F5344CB8AC3E}">
        <p14:creationId xmlns:p14="http://schemas.microsoft.com/office/powerpoint/2010/main" val="21489438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600" dirty="0" smtClean="0"/>
              <a:t>When a MLD1 transmit PPDU1 and PPDU2 </a:t>
            </a:r>
            <a:r>
              <a:rPr lang="en-US" altLang="zh-CN" sz="1600" dirty="0"/>
              <a:t>in link 1 and link 2 </a:t>
            </a:r>
            <a:r>
              <a:rPr lang="en-US" altLang="zh-CN" sz="1600" dirty="0" smtClean="0"/>
              <a:t>respectively to </a:t>
            </a:r>
            <a:r>
              <a:rPr lang="en-US" altLang="zh-CN" sz="1600" dirty="0"/>
              <a:t>a MLD2 which is STR </a:t>
            </a:r>
            <a:r>
              <a:rPr lang="en-US" altLang="zh-CN" sz="1600" dirty="0" smtClean="0"/>
              <a:t>constrained, if PPDU1 and PPDU2 has time </a:t>
            </a:r>
            <a:r>
              <a:rPr lang="en-US" altLang="zh-CN" sz="1600" dirty="0"/>
              <a:t>domain </a:t>
            </a:r>
            <a:r>
              <a:rPr lang="en-US" altLang="zh-CN" sz="1600" dirty="0" smtClean="0"/>
              <a:t>overlapping, and PPDU1 carries a Trigger frame with CS Requirement subfield set to 1, then  </a:t>
            </a:r>
          </a:p>
          <a:p>
            <a:pPr lvl="1">
              <a:spcBef>
                <a:spcPts val="600"/>
              </a:spcBef>
            </a:pPr>
            <a:r>
              <a:rPr lang="en-US" altLang="zh-CN" sz="1600" dirty="0" smtClean="0"/>
              <a:t>the </a:t>
            </a:r>
            <a:r>
              <a:rPr lang="en-US" altLang="zh-CN" sz="1600" dirty="0"/>
              <a:t>ending time of PPDU2 can not be earlier than </a:t>
            </a:r>
            <a:r>
              <a:rPr lang="en-US" altLang="zh-CN" sz="1600" dirty="0" smtClean="0"/>
              <a:t>(Rx/</a:t>
            </a:r>
            <a:r>
              <a:rPr lang="en-US" altLang="zh-CN" sz="1600" dirty="0" err="1" smtClean="0"/>
              <a:t>Tx</a:t>
            </a:r>
            <a:r>
              <a:rPr lang="en-US" altLang="zh-CN" sz="1600" dirty="0" smtClean="0"/>
              <a:t>- </a:t>
            </a:r>
            <a:r>
              <a:rPr lang="en-US" altLang="zh-CN" sz="1600" dirty="0"/>
              <a:t>10%×</a:t>
            </a:r>
            <a:r>
              <a:rPr lang="en-US" altLang="zh-CN" sz="1600" dirty="0" err="1"/>
              <a:t>aSlotTime</a:t>
            </a:r>
            <a:r>
              <a:rPr lang="en-US" altLang="zh-CN" sz="1600" dirty="0"/>
              <a:t>) before ending time of PPDU1;</a:t>
            </a:r>
          </a:p>
          <a:p>
            <a:pPr lvl="1">
              <a:spcBef>
                <a:spcPts val="600"/>
              </a:spcBef>
            </a:pPr>
            <a:r>
              <a:rPr lang="en-US" altLang="zh-CN" sz="1600" dirty="0"/>
              <a:t>The ending time of PPDU2 can not be later than the ending time of PPDU1 plus (SIFS- 10%×</a:t>
            </a:r>
            <a:r>
              <a:rPr lang="en-US" altLang="zh-CN" sz="1600" dirty="0" err="1"/>
              <a:t>aSlotTime</a:t>
            </a:r>
            <a:r>
              <a:rPr lang="en-US" altLang="zh-CN" sz="1600" dirty="0"/>
              <a:t>).</a:t>
            </a:r>
          </a:p>
          <a:p>
            <a:pPr>
              <a:spcBef>
                <a:spcPts val="600"/>
              </a:spcBef>
            </a:pPr>
            <a:endParaRPr lang="en-US" altLang="zh-CN" sz="2000" dirty="0"/>
          </a:p>
          <a:p>
            <a:pPr>
              <a:spcBef>
                <a:spcPts val="600"/>
              </a:spcBef>
            </a:pPr>
            <a:r>
              <a:rPr lang="en-US" altLang="zh-CN" sz="1600" dirty="0"/>
              <a:t>When a MLD1 transmit PPDU1 and PPDU2 in link 1 and link 2 respectively to a MLD2 which is STR constrained, if PPDU1 and PPDU2 has time domain overlapping, and </a:t>
            </a:r>
            <a:r>
              <a:rPr lang="en-US" altLang="zh-CN" sz="1600" dirty="0" smtClean="0"/>
              <a:t>both PPDU1 and PPDU2 carry Trigger frames with CS Requirement subfield set to 1, </a:t>
            </a:r>
            <a:r>
              <a:rPr lang="en-US" altLang="zh-CN" sz="1600" dirty="0"/>
              <a:t>then </a:t>
            </a:r>
            <a:r>
              <a:rPr lang="en-US" altLang="zh-CN" sz="1600" dirty="0" smtClean="0"/>
              <a:t> </a:t>
            </a:r>
            <a:endParaRPr lang="en-US" altLang="zh-CN" sz="1600" dirty="0"/>
          </a:p>
          <a:p>
            <a:pPr lvl="1">
              <a:spcBef>
                <a:spcPts val="600"/>
              </a:spcBef>
            </a:pPr>
            <a:r>
              <a:rPr lang="en-US" altLang="zh-CN" sz="1600" dirty="0"/>
              <a:t>The difference between the ending times of PPDU1 and PPDU2 shall be less than or equal to </a:t>
            </a:r>
            <a:r>
              <a:rPr lang="en-US" altLang="zh-CN" sz="1600" dirty="0" smtClean="0"/>
              <a:t>(Rx/</a:t>
            </a:r>
            <a:r>
              <a:rPr lang="en-US" altLang="zh-CN" sz="1600" dirty="0" err="1" smtClean="0"/>
              <a:t>Tx</a:t>
            </a:r>
            <a:r>
              <a:rPr lang="en-US" altLang="zh-CN" sz="1600" dirty="0" smtClean="0"/>
              <a:t>- </a:t>
            </a:r>
            <a:r>
              <a:rPr lang="en-US" altLang="zh-CN" sz="1600" dirty="0"/>
              <a:t>10%×</a:t>
            </a:r>
            <a:r>
              <a:rPr lang="en-US" altLang="zh-CN" sz="1600" dirty="0" err="1"/>
              <a:t>aSlotTime</a:t>
            </a:r>
            <a:r>
              <a:rPr lang="en-US" altLang="zh-CN" sz="1600" dirty="0"/>
              <a:t>) ;</a:t>
            </a:r>
          </a:p>
          <a:p>
            <a:pPr>
              <a:spcBef>
                <a:spcPts val="600"/>
              </a:spcBef>
            </a:pPr>
            <a:endParaRPr lang="en-US" altLang="zh-CN" sz="2000" dirty="0" smtClean="0">
              <a:latin typeface="Times New Roman" panose="02020603050405020304" pitchFamily="18" charset="0"/>
              <a:ea typeface="楷体_GB2312" pitchFamily="49" charset="-122"/>
            </a:endParaRP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13</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latin typeface="Times New Roman" panose="02020603050405020304" pitchFamily="18" charset="0"/>
              </a:rPr>
              <a:t>Summary 1</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9"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3464749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600" dirty="0" smtClean="0"/>
              <a:t>If a fixed value Rx/Tx0 is used, </a:t>
            </a:r>
            <a:r>
              <a:rPr lang="en-US" altLang="zh-CN" sz="1600" dirty="0"/>
              <a:t>10%×</a:t>
            </a:r>
            <a:r>
              <a:rPr lang="en-US" altLang="zh-CN" sz="1600" dirty="0" err="1" smtClean="0"/>
              <a:t>aSlotTime</a:t>
            </a:r>
            <a:r>
              <a:rPr lang="en-US" altLang="zh-CN" sz="1600" dirty="0" smtClean="0"/>
              <a:t> can also count into Rx/Tx0. Then the synchronization requirements will be: </a:t>
            </a:r>
          </a:p>
          <a:p>
            <a:pPr>
              <a:spcBef>
                <a:spcPts val="600"/>
              </a:spcBef>
            </a:pPr>
            <a:r>
              <a:rPr lang="en-US" altLang="zh-CN" sz="1600" dirty="0" smtClean="0"/>
              <a:t>When a MLD1 transmit PPDU1 and PPDU2 </a:t>
            </a:r>
            <a:r>
              <a:rPr lang="en-US" altLang="zh-CN" sz="1600" dirty="0"/>
              <a:t>in link 1 and link 2 </a:t>
            </a:r>
            <a:r>
              <a:rPr lang="en-US" altLang="zh-CN" sz="1600" dirty="0" smtClean="0"/>
              <a:t>respectively to </a:t>
            </a:r>
            <a:r>
              <a:rPr lang="en-US" altLang="zh-CN" sz="1600" dirty="0"/>
              <a:t>a MLD2 which is STR </a:t>
            </a:r>
            <a:r>
              <a:rPr lang="en-US" altLang="zh-CN" sz="1600" dirty="0" smtClean="0"/>
              <a:t>constrained, if PPDU1 and PPDU2 has time </a:t>
            </a:r>
            <a:r>
              <a:rPr lang="en-US" altLang="zh-CN" sz="1600" dirty="0"/>
              <a:t>domain </a:t>
            </a:r>
            <a:r>
              <a:rPr lang="en-US" altLang="zh-CN" sz="1600" dirty="0" smtClean="0"/>
              <a:t>overlapping, and PPDU1 carries a Trigger frame, then</a:t>
            </a:r>
          </a:p>
          <a:p>
            <a:pPr lvl="1">
              <a:spcBef>
                <a:spcPts val="600"/>
              </a:spcBef>
            </a:pPr>
            <a:r>
              <a:rPr lang="en-US" altLang="zh-CN" sz="1600" dirty="0" smtClean="0"/>
              <a:t>the </a:t>
            </a:r>
            <a:r>
              <a:rPr lang="en-US" altLang="zh-CN" sz="1600" dirty="0"/>
              <a:t>ending time of PPDU2 can not be earlier than </a:t>
            </a:r>
            <a:r>
              <a:rPr lang="en-US" altLang="zh-CN" sz="1600" dirty="0" smtClean="0"/>
              <a:t>Rx/Tx0 </a:t>
            </a:r>
            <a:r>
              <a:rPr lang="en-US" altLang="zh-CN" sz="1600" dirty="0"/>
              <a:t>before ending time of PPDU1;</a:t>
            </a:r>
          </a:p>
          <a:p>
            <a:pPr lvl="1">
              <a:spcBef>
                <a:spcPts val="600"/>
              </a:spcBef>
            </a:pPr>
            <a:r>
              <a:rPr lang="en-US" altLang="zh-CN" sz="1600" dirty="0"/>
              <a:t>The ending time of PPDU2 can not be later than the ending time of PPDU1 plus (SIFS- 10%×</a:t>
            </a:r>
            <a:r>
              <a:rPr lang="en-US" altLang="zh-CN" sz="1600" dirty="0" err="1"/>
              <a:t>aSlotTime</a:t>
            </a:r>
            <a:r>
              <a:rPr lang="en-US" altLang="zh-CN" sz="1600" dirty="0"/>
              <a:t>).</a:t>
            </a:r>
          </a:p>
          <a:p>
            <a:pPr>
              <a:spcBef>
                <a:spcPts val="600"/>
              </a:spcBef>
            </a:pPr>
            <a:endParaRPr lang="en-US" altLang="zh-CN" sz="2000" dirty="0"/>
          </a:p>
          <a:p>
            <a:pPr>
              <a:spcBef>
                <a:spcPts val="600"/>
              </a:spcBef>
            </a:pPr>
            <a:r>
              <a:rPr lang="en-US" altLang="zh-CN" sz="1600" dirty="0"/>
              <a:t>When a MLD1 transmit PPDU1 and PPDU2 in link 1 and link 2 respectively to a MLD2 which is STR constrained, if PPDU1 and PPDU2 has time domain overlapping, and </a:t>
            </a:r>
            <a:r>
              <a:rPr lang="en-US" altLang="zh-CN" sz="1600" dirty="0" smtClean="0"/>
              <a:t>both PPDU1 and PPDU2 carry Trigger frames, </a:t>
            </a:r>
            <a:r>
              <a:rPr lang="en-US" altLang="zh-CN" sz="1600" dirty="0"/>
              <a:t>then </a:t>
            </a:r>
            <a:r>
              <a:rPr lang="en-US" altLang="zh-CN" sz="1600" dirty="0" smtClean="0"/>
              <a:t> </a:t>
            </a:r>
            <a:endParaRPr lang="en-US" altLang="zh-CN" sz="1600" dirty="0"/>
          </a:p>
          <a:p>
            <a:pPr lvl="1">
              <a:spcBef>
                <a:spcPts val="600"/>
              </a:spcBef>
            </a:pPr>
            <a:r>
              <a:rPr lang="en-US" altLang="zh-CN" sz="1600" dirty="0"/>
              <a:t>The difference between the ending times of PPDU1 and PPDU2 shall be less than or equal to </a:t>
            </a:r>
            <a:r>
              <a:rPr lang="en-US" altLang="zh-CN" sz="1600" dirty="0" smtClean="0"/>
              <a:t>Rx/Tx0;</a:t>
            </a:r>
            <a:endParaRPr lang="en-US" altLang="zh-CN" sz="1600" dirty="0"/>
          </a:p>
          <a:p>
            <a:pPr>
              <a:spcBef>
                <a:spcPts val="600"/>
              </a:spcBef>
            </a:pPr>
            <a:endParaRPr lang="en-US" altLang="zh-CN" sz="2000" dirty="0" smtClean="0">
              <a:latin typeface="Times New Roman" panose="02020603050405020304" pitchFamily="18" charset="0"/>
              <a:ea typeface="楷体_GB2312" pitchFamily="49" charset="-122"/>
            </a:endParaRP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14</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latin typeface="Times New Roman" panose="02020603050405020304" pitchFamily="18" charset="0"/>
              </a:rPr>
              <a:t>Summary 2</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9"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689380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sz="2000" dirty="0" smtClean="0"/>
              <a:t>Do you support below synchronization requirement?  </a:t>
            </a:r>
            <a:endParaRPr lang="en-US" altLang="zh-CN" sz="2000" dirty="0" smtClean="0"/>
          </a:p>
          <a:p>
            <a:pPr>
              <a:spcBef>
                <a:spcPts val="600"/>
              </a:spcBef>
            </a:pPr>
            <a:r>
              <a:rPr lang="en-US" altLang="zh-CN" sz="1600" dirty="0"/>
              <a:t>When a MLD1 transmit PPDU1 and PPDU2 in link 1 and link 2 respectively to a MLD2 which is STR constrained, if PPDU1 and PPDU2 has time domain overlapping, and PPDU1 carries a Trigger </a:t>
            </a:r>
            <a:r>
              <a:rPr lang="en-US" altLang="zh-CN" sz="1600" dirty="0" smtClean="0"/>
              <a:t>frame with CS Required subfield set to 1, then </a:t>
            </a:r>
            <a:endParaRPr lang="en-US" altLang="zh-CN" sz="1600" dirty="0"/>
          </a:p>
          <a:p>
            <a:pPr lvl="1">
              <a:spcBef>
                <a:spcPts val="600"/>
              </a:spcBef>
            </a:pPr>
            <a:r>
              <a:rPr lang="en-US" altLang="zh-CN" sz="1600" dirty="0"/>
              <a:t>the ending time of PPDU2 can not be earlier </a:t>
            </a:r>
            <a:r>
              <a:rPr lang="en-US" altLang="zh-CN" sz="1600" dirty="0" smtClean="0"/>
              <a:t>than T1 time before </a:t>
            </a:r>
            <a:r>
              <a:rPr lang="en-US" altLang="zh-CN" sz="1600" dirty="0"/>
              <a:t>ending time of PPDU1;</a:t>
            </a:r>
          </a:p>
          <a:p>
            <a:pPr lvl="1">
              <a:spcBef>
                <a:spcPts val="600"/>
              </a:spcBef>
            </a:pPr>
            <a:r>
              <a:rPr lang="en-US" altLang="zh-CN" sz="1600" dirty="0"/>
              <a:t>The ending time of PPDU2 can not be later than the ending time of PPDU1 plus (SIFS- 10%×</a:t>
            </a:r>
            <a:r>
              <a:rPr lang="en-US" altLang="zh-CN" sz="1600" dirty="0" err="1"/>
              <a:t>aSlotTime</a:t>
            </a:r>
            <a:r>
              <a:rPr lang="en-US" altLang="zh-CN" sz="1600" dirty="0"/>
              <a:t>).</a:t>
            </a:r>
          </a:p>
          <a:p>
            <a:pPr lvl="1"/>
            <a:endParaRPr lang="en-US" sz="1600" dirty="0" smtClean="0"/>
          </a:p>
          <a:p>
            <a:pPr marL="457200" lvl="1" indent="0">
              <a:buNone/>
            </a:pPr>
            <a:r>
              <a:rPr lang="en-US" sz="1400" i="1" dirty="0" smtClean="0"/>
              <a:t>Note 1: T1 equals to </a:t>
            </a:r>
            <a:r>
              <a:rPr lang="en-US" altLang="zh-CN" sz="1400" i="1" dirty="0" smtClean="0"/>
              <a:t>(Rx/</a:t>
            </a:r>
            <a:r>
              <a:rPr lang="en-US" altLang="zh-CN" sz="1400" i="1" dirty="0" err="1" smtClean="0"/>
              <a:t>Tx</a:t>
            </a:r>
            <a:r>
              <a:rPr lang="en-US" altLang="zh-CN" sz="1400" i="1" dirty="0" smtClean="0"/>
              <a:t>- </a:t>
            </a:r>
            <a:r>
              <a:rPr lang="en-US" altLang="zh-CN" sz="1400" i="1" dirty="0"/>
              <a:t>10%×</a:t>
            </a:r>
            <a:r>
              <a:rPr lang="en-US" altLang="zh-CN" sz="1400" i="1" dirty="0" err="1"/>
              <a:t>aSlotTime</a:t>
            </a:r>
            <a:r>
              <a:rPr lang="en-US" altLang="zh-CN" sz="1400" i="1" dirty="0"/>
              <a:t>) </a:t>
            </a:r>
            <a:r>
              <a:rPr lang="en-US" altLang="zh-CN" sz="1400" i="1" dirty="0" smtClean="0"/>
              <a:t>or Rx/Tx0</a:t>
            </a:r>
          </a:p>
          <a:p>
            <a:pPr marL="457200" lvl="1" indent="0">
              <a:buNone/>
            </a:pPr>
            <a:r>
              <a:rPr lang="en-US" sz="1400" i="1" dirty="0" smtClean="0"/>
              <a:t>Note 2: How to determine T1 is TBD</a:t>
            </a:r>
          </a:p>
          <a:p>
            <a:pPr lvl="1"/>
            <a:endParaRPr lang="en-US" sz="1600" dirty="0" smtClean="0"/>
          </a:p>
          <a:p>
            <a:pPr lvl="1"/>
            <a:r>
              <a:rPr lang="en-US" sz="1600" dirty="0" smtClean="0"/>
              <a:t>Yes</a:t>
            </a:r>
          </a:p>
          <a:p>
            <a:pPr lvl="1"/>
            <a:r>
              <a:rPr lang="en-US" sz="1600" dirty="0" smtClean="0"/>
              <a:t>No</a:t>
            </a:r>
          </a:p>
          <a:p>
            <a:pPr lvl="1"/>
            <a:r>
              <a:rPr lang="en-US" sz="1600" dirty="0" smtClean="0"/>
              <a:t>Abstain</a:t>
            </a:r>
            <a:endParaRPr lang="en-US" sz="1600" dirty="0"/>
          </a:p>
          <a:p>
            <a:pPr lvl="1"/>
            <a:endParaRPr lang="en-US" sz="1600" dirty="0" smtClean="0"/>
          </a:p>
          <a:p>
            <a:pPr marL="457200" lvl="1" indent="0">
              <a:buNone/>
            </a:pPr>
            <a:endParaRPr lang="en-US" sz="1600" dirty="0" smtClean="0"/>
          </a:p>
          <a:p>
            <a:endParaRPr lang="en-US" sz="2000" dirty="0"/>
          </a:p>
          <a:p>
            <a:endParaRPr lang="en-US" sz="2000"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15</a:t>
            </a:fld>
            <a:endParaRPr lang="en-GB" altLang="en-US" dirty="0"/>
          </a:p>
        </p:txBody>
      </p:sp>
      <p:sp>
        <p:nvSpPr>
          <p:cNvPr id="6" name="标题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Straw Poll 2</a:t>
            </a:r>
            <a:endParaRPr lang="en-US" dirty="0"/>
          </a:p>
        </p:txBody>
      </p:sp>
      <p:sp>
        <p:nvSpPr>
          <p:cNvPr id="9"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7166021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sz="2000" dirty="0" smtClean="0"/>
              <a:t>Do you support below synchronization requirement?  </a:t>
            </a:r>
            <a:endParaRPr lang="en-US" altLang="zh-CN" sz="2000" dirty="0" smtClean="0"/>
          </a:p>
          <a:p>
            <a:pPr>
              <a:spcBef>
                <a:spcPts val="600"/>
              </a:spcBef>
            </a:pPr>
            <a:r>
              <a:rPr lang="en-US" altLang="zh-CN" sz="1600" dirty="0"/>
              <a:t>When a MLD1 transmit PPDU1 and PPDU2 in link 1 and link 2 respectively to a MLD2 which is STR constrained, if PPDU1 and PPDU2 has time domain overlapping, and both PPDU1 and PPDU2 carry Trigger </a:t>
            </a:r>
            <a:r>
              <a:rPr lang="en-US" altLang="zh-CN" sz="1600" dirty="0" smtClean="0"/>
              <a:t>frames with CS Required subfield set to 1, </a:t>
            </a:r>
            <a:r>
              <a:rPr lang="en-US" altLang="zh-CN" sz="1600" dirty="0"/>
              <a:t>then  </a:t>
            </a:r>
          </a:p>
          <a:p>
            <a:pPr lvl="1">
              <a:spcBef>
                <a:spcPts val="600"/>
              </a:spcBef>
            </a:pPr>
            <a:r>
              <a:rPr lang="en-US" altLang="zh-CN" sz="1600" dirty="0"/>
              <a:t>The difference between the ending times of PPDU1 and PPDU2 shall be less than or equal to </a:t>
            </a:r>
            <a:r>
              <a:rPr lang="en-US" altLang="zh-CN" sz="1600" dirty="0" smtClean="0"/>
              <a:t>T2;</a:t>
            </a:r>
            <a:endParaRPr lang="en-US" altLang="zh-CN" sz="1600" dirty="0"/>
          </a:p>
          <a:p>
            <a:pPr lvl="1"/>
            <a:endParaRPr lang="en-US" sz="1600" dirty="0" smtClean="0"/>
          </a:p>
          <a:p>
            <a:pPr marL="457200" lvl="1" indent="0">
              <a:buNone/>
            </a:pPr>
            <a:r>
              <a:rPr lang="en-US" sz="1400" i="1" dirty="0" smtClean="0"/>
              <a:t>Note 1: T2 equals to </a:t>
            </a:r>
            <a:r>
              <a:rPr lang="en-US" altLang="zh-CN" sz="1400" i="1" dirty="0" smtClean="0"/>
              <a:t>(Rx/</a:t>
            </a:r>
            <a:r>
              <a:rPr lang="en-US" altLang="zh-CN" sz="1400" i="1" dirty="0" err="1" smtClean="0"/>
              <a:t>Tx</a:t>
            </a:r>
            <a:r>
              <a:rPr lang="en-US" altLang="zh-CN" sz="1400" i="1" dirty="0" smtClean="0"/>
              <a:t>- </a:t>
            </a:r>
            <a:r>
              <a:rPr lang="en-US" altLang="zh-CN" sz="1400" i="1" dirty="0"/>
              <a:t>10%×</a:t>
            </a:r>
            <a:r>
              <a:rPr lang="en-US" altLang="zh-CN" sz="1400" i="1" dirty="0" err="1"/>
              <a:t>aSlotTime</a:t>
            </a:r>
            <a:r>
              <a:rPr lang="en-US" altLang="zh-CN" sz="1400" i="1" dirty="0"/>
              <a:t>) </a:t>
            </a:r>
            <a:r>
              <a:rPr lang="en-US" altLang="zh-CN" sz="1400" i="1" dirty="0" smtClean="0"/>
              <a:t>or Rx/Tx0</a:t>
            </a:r>
          </a:p>
          <a:p>
            <a:pPr marL="457200" lvl="1" indent="0">
              <a:buNone/>
            </a:pPr>
            <a:r>
              <a:rPr lang="en-US" sz="1400" i="1" dirty="0" smtClean="0"/>
              <a:t>Note 2: How to determine T2 is TBD</a:t>
            </a:r>
          </a:p>
          <a:p>
            <a:pPr lvl="1"/>
            <a:endParaRPr lang="en-US" sz="1600" dirty="0" smtClean="0"/>
          </a:p>
          <a:p>
            <a:pPr lvl="1"/>
            <a:r>
              <a:rPr lang="en-US" sz="1600" dirty="0" smtClean="0"/>
              <a:t>Yes</a:t>
            </a:r>
          </a:p>
          <a:p>
            <a:pPr lvl="1"/>
            <a:r>
              <a:rPr lang="en-US" sz="1600" dirty="0" smtClean="0"/>
              <a:t>No</a:t>
            </a:r>
          </a:p>
          <a:p>
            <a:pPr lvl="1"/>
            <a:r>
              <a:rPr lang="en-US" sz="1600" dirty="0" smtClean="0"/>
              <a:t>Abstain</a:t>
            </a:r>
            <a:endParaRPr lang="en-US" sz="1600" dirty="0"/>
          </a:p>
          <a:p>
            <a:pPr lvl="1"/>
            <a:endParaRPr lang="en-US" sz="1600" dirty="0" smtClean="0"/>
          </a:p>
          <a:p>
            <a:pPr marL="457200" lvl="1" indent="0">
              <a:buNone/>
            </a:pPr>
            <a:endParaRPr lang="en-US" sz="1600" dirty="0" smtClean="0"/>
          </a:p>
          <a:p>
            <a:endParaRPr lang="en-US" sz="2000" dirty="0"/>
          </a:p>
          <a:p>
            <a:endParaRPr lang="en-US" sz="2000"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16</a:t>
            </a:fld>
            <a:endParaRPr lang="en-GB" altLang="en-US" dirty="0"/>
          </a:p>
        </p:txBody>
      </p:sp>
      <p:sp>
        <p:nvSpPr>
          <p:cNvPr id="6" name="标题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Straw Poll 3</a:t>
            </a:r>
            <a:endParaRPr lang="en-US" dirty="0"/>
          </a:p>
        </p:txBody>
      </p:sp>
      <p:sp>
        <p:nvSpPr>
          <p:cNvPr id="9"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3043035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sz="2000" dirty="0" smtClean="0"/>
              <a:t>Which option do you prefer to determine the value of Rx/</a:t>
            </a:r>
            <a:r>
              <a:rPr lang="en-US" sz="2000" dirty="0" err="1" smtClean="0"/>
              <a:t>Tx</a:t>
            </a:r>
            <a:r>
              <a:rPr lang="en-US" sz="2000" dirty="0" smtClean="0"/>
              <a:t> in synchronization requirements for STR constrained multi-link?  </a:t>
            </a:r>
            <a:endParaRPr lang="en-US" altLang="zh-CN" sz="2000" dirty="0" smtClean="0"/>
          </a:p>
          <a:p>
            <a:pPr lvl="1">
              <a:spcBef>
                <a:spcPts val="600"/>
              </a:spcBef>
            </a:pPr>
            <a:r>
              <a:rPr lang="en-US" altLang="zh-CN" sz="1600" dirty="0" smtClean="0"/>
              <a:t>Opt 1: common Rx/</a:t>
            </a:r>
            <a:r>
              <a:rPr lang="en-US" altLang="zh-CN" sz="1600" dirty="0" err="1" smtClean="0"/>
              <a:t>Tx</a:t>
            </a:r>
            <a:r>
              <a:rPr lang="en-US" altLang="zh-CN" sz="1600" dirty="0" smtClean="0"/>
              <a:t> </a:t>
            </a:r>
            <a:endParaRPr lang="en-US" altLang="zh-CN" sz="1600" dirty="0"/>
          </a:p>
          <a:p>
            <a:pPr lvl="2">
              <a:spcBef>
                <a:spcPts val="600"/>
              </a:spcBef>
            </a:pPr>
            <a:r>
              <a:rPr lang="en-US" altLang="zh-CN" sz="1400" dirty="0" smtClean="0"/>
              <a:t>Define a </a:t>
            </a:r>
            <a:r>
              <a:rPr lang="en-US" altLang="zh-CN" sz="1400" dirty="0"/>
              <a:t>fixed value for </a:t>
            </a:r>
            <a:r>
              <a:rPr lang="en-US" altLang="zh-CN" sz="1400" dirty="0" smtClean="0"/>
              <a:t>Rx/</a:t>
            </a:r>
            <a:r>
              <a:rPr lang="en-US" altLang="zh-CN" sz="1400" dirty="0" err="1" smtClean="0"/>
              <a:t>Tx</a:t>
            </a:r>
            <a:r>
              <a:rPr lang="en-US" altLang="zh-CN" sz="1400" dirty="0" smtClean="0"/>
              <a:t> </a:t>
            </a:r>
            <a:r>
              <a:rPr lang="en-US" altLang="zh-CN" sz="1400" dirty="0"/>
              <a:t>(e.g. called </a:t>
            </a:r>
            <a:r>
              <a:rPr lang="en-US" altLang="zh-CN" sz="1400" dirty="0" smtClean="0"/>
              <a:t>Rx/Tx0</a:t>
            </a:r>
            <a:r>
              <a:rPr lang="en-US" altLang="zh-CN" sz="1400" dirty="0"/>
              <a:t>) </a:t>
            </a:r>
            <a:r>
              <a:rPr lang="en-US" altLang="zh-CN" sz="1400" dirty="0" smtClean="0"/>
              <a:t>for </a:t>
            </a:r>
            <a:r>
              <a:rPr lang="en-US" altLang="zh-CN" sz="1400" dirty="0"/>
              <a:t>all </a:t>
            </a:r>
            <a:r>
              <a:rPr lang="en-US" altLang="zh-CN" sz="1400" dirty="0" smtClean="0"/>
              <a:t>STAs in the standard;</a:t>
            </a:r>
            <a:endParaRPr lang="en-US" altLang="zh-CN" sz="1400" dirty="0"/>
          </a:p>
          <a:p>
            <a:pPr lvl="1">
              <a:spcBef>
                <a:spcPts val="600"/>
              </a:spcBef>
            </a:pPr>
            <a:r>
              <a:rPr lang="en-US" altLang="zh-CN" sz="1600" dirty="0" smtClean="0"/>
              <a:t>Opt 2: </a:t>
            </a:r>
            <a:r>
              <a:rPr lang="en-US" altLang="zh-CN" sz="1600" dirty="0"/>
              <a:t>individual </a:t>
            </a:r>
            <a:r>
              <a:rPr lang="en-US" altLang="zh-CN" sz="1600" dirty="0" smtClean="0"/>
              <a:t>Rx/</a:t>
            </a:r>
            <a:r>
              <a:rPr lang="en-US" altLang="zh-CN" sz="1600" dirty="0" err="1" smtClean="0"/>
              <a:t>Tx</a:t>
            </a:r>
            <a:endParaRPr lang="en-US" altLang="zh-CN" sz="1600" dirty="0"/>
          </a:p>
          <a:p>
            <a:pPr lvl="2">
              <a:spcBef>
                <a:spcPts val="600"/>
              </a:spcBef>
            </a:pPr>
            <a:r>
              <a:rPr lang="en-US" altLang="zh-CN" sz="1400" dirty="0"/>
              <a:t>Each STA </a:t>
            </a:r>
            <a:r>
              <a:rPr lang="en-US" altLang="zh-CN" sz="1400" dirty="0" smtClean="0"/>
              <a:t>reports its Rx/</a:t>
            </a:r>
            <a:r>
              <a:rPr lang="en-US" altLang="zh-CN" sz="1400" dirty="0" err="1" smtClean="0"/>
              <a:t>Tx</a:t>
            </a:r>
            <a:r>
              <a:rPr lang="en-US" altLang="zh-CN" sz="1400" dirty="0" smtClean="0"/>
              <a:t> </a:t>
            </a:r>
            <a:r>
              <a:rPr lang="en-US" altLang="zh-CN" sz="1400" dirty="0"/>
              <a:t>value to AP, e.g. report during association procedure.</a:t>
            </a:r>
          </a:p>
          <a:p>
            <a:pPr lvl="1">
              <a:spcBef>
                <a:spcPts val="600"/>
              </a:spcBef>
            </a:pPr>
            <a:r>
              <a:rPr lang="en-US" altLang="zh-CN" sz="1600" dirty="0" smtClean="0"/>
              <a:t>Other methods.</a:t>
            </a:r>
            <a:endParaRPr lang="en-US" altLang="zh-CN" sz="1600" dirty="0"/>
          </a:p>
          <a:p>
            <a:pPr lvl="1"/>
            <a:endParaRPr lang="en-US" sz="1600" dirty="0" smtClean="0"/>
          </a:p>
          <a:p>
            <a:pPr lvl="1"/>
            <a:endParaRPr lang="en-US" sz="1600" dirty="0" smtClean="0"/>
          </a:p>
          <a:p>
            <a:pPr marL="457200" lvl="1" indent="0">
              <a:buNone/>
            </a:pPr>
            <a:endParaRPr lang="en-US" sz="1600" dirty="0"/>
          </a:p>
          <a:p>
            <a:pPr lvl="1"/>
            <a:endParaRPr lang="en-US" sz="1600" dirty="0" smtClean="0"/>
          </a:p>
          <a:p>
            <a:pPr marL="457200" lvl="1" indent="0">
              <a:buNone/>
            </a:pPr>
            <a:endParaRPr lang="en-US" sz="1600" dirty="0" smtClean="0"/>
          </a:p>
          <a:p>
            <a:endParaRPr lang="en-US" sz="2000" dirty="0"/>
          </a:p>
          <a:p>
            <a:endParaRPr lang="en-US" sz="2000"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17</a:t>
            </a:fld>
            <a:endParaRPr lang="en-GB" altLang="en-US" dirty="0"/>
          </a:p>
        </p:txBody>
      </p:sp>
      <p:sp>
        <p:nvSpPr>
          <p:cNvPr id="6" name="标题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Straw Poll 4</a:t>
            </a:r>
            <a:endParaRPr lang="en-US" dirty="0"/>
          </a:p>
        </p:txBody>
      </p:sp>
      <p:sp>
        <p:nvSpPr>
          <p:cNvPr id="9"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5952373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114800"/>
          </a:xfrm>
        </p:spPr>
        <p:txBody>
          <a:bodyPr/>
          <a:lstStyle/>
          <a:p>
            <a:r>
              <a:rPr lang="en-US" sz="2200" dirty="0" smtClean="0"/>
              <a:t>So, when the AP sends to the STA a PPDU containing the </a:t>
            </a:r>
            <a:r>
              <a:rPr lang="en-US" sz="2200" dirty="0"/>
              <a:t>Trigger frame with the CS Required field set to </a:t>
            </a:r>
            <a:r>
              <a:rPr lang="en-US" sz="2200" dirty="0" smtClean="0"/>
              <a:t>1, the AP should meet the following additional requirement. </a:t>
            </a:r>
          </a:p>
          <a:p>
            <a:pPr lvl="1"/>
            <a:r>
              <a:rPr lang="en-US" sz="1800" dirty="0" smtClean="0"/>
              <a:t>The </a:t>
            </a:r>
            <a:r>
              <a:rPr lang="en-US" sz="1800" dirty="0"/>
              <a:t>time difference between the ending time of the soliciting DL PPDU that is lastly sent and the starting time of the solicited TB PPDU that is firstly sent is greater than or equal to </a:t>
            </a:r>
            <a:r>
              <a:rPr lang="en-US" sz="1800" dirty="0" err="1" smtClean="0"/>
              <a:t>aCCATime</a:t>
            </a:r>
            <a:r>
              <a:rPr lang="en-US" sz="1800" dirty="0" smtClean="0"/>
              <a:t> (TBD).</a:t>
            </a:r>
            <a:endParaRPr lang="en-US" sz="1800" dirty="0"/>
          </a:p>
          <a:p>
            <a:pPr lvl="2"/>
            <a:r>
              <a:rPr lang="en-US" sz="1600" dirty="0" err="1" smtClean="0"/>
              <a:t>aCCATime</a:t>
            </a:r>
            <a:r>
              <a:rPr lang="en-US" sz="1600" dirty="0" smtClean="0"/>
              <a:t> (e.g., 4μs, 8μs) can be predetermined in the spec. </a:t>
            </a:r>
          </a:p>
          <a:p>
            <a:pPr lvl="2"/>
            <a:r>
              <a:rPr lang="en-US" sz="1600" dirty="0" smtClean="0"/>
              <a:t>Or, each STA can signal its </a:t>
            </a:r>
            <a:r>
              <a:rPr lang="en-US" sz="1600" dirty="0" err="1" smtClean="0"/>
              <a:t>aCCATime</a:t>
            </a:r>
            <a:r>
              <a:rPr lang="en-US" sz="1600" dirty="0" smtClean="0"/>
              <a:t> requirement to the AP. </a:t>
            </a:r>
          </a:p>
          <a:p>
            <a:endParaRPr lang="en-US" dirty="0" smtClean="0"/>
          </a:p>
          <a:p>
            <a:endParaRPr lang="en-US" dirty="0"/>
          </a:p>
          <a:p>
            <a:endParaRPr lang="en-US" dirty="0" smtClean="0"/>
          </a:p>
          <a:p>
            <a:endParaRPr lang="en-US" dirty="0" smtClean="0"/>
          </a:p>
        </p:txBody>
      </p:sp>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18</a:t>
            </a:fld>
            <a:endParaRPr lang="en-US"/>
          </a:p>
        </p:txBody>
      </p:sp>
      <p:sp>
        <p:nvSpPr>
          <p:cNvPr id="8" name="Title 1"/>
          <p:cNvSpPr>
            <a:spLocks noGrp="1"/>
          </p:cNvSpPr>
          <p:nvPr>
            <p:ph type="title"/>
          </p:nvPr>
        </p:nvSpPr>
        <p:spPr>
          <a:xfrm>
            <a:off x="-195" y="685800"/>
            <a:ext cx="9144195" cy="1066800"/>
          </a:xfrm>
        </p:spPr>
        <p:txBody>
          <a:bodyPr/>
          <a:lstStyle/>
          <a:p>
            <a:r>
              <a:rPr lang="en-US" dirty="0" smtClean="0"/>
              <a:t>Constrained Multi-link TUA</a:t>
            </a:r>
            <a:endParaRPr lang="en-US" dirty="0"/>
          </a:p>
        </p:txBody>
      </p:sp>
      <p:sp>
        <p:nvSpPr>
          <p:cNvPr id="33" name="TextBox 32"/>
          <p:cNvSpPr txBox="1"/>
          <p:nvPr/>
        </p:nvSpPr>
        <p:spPr>
          <a:xfrm>
            <a:off x="12218" y="5854280"/>
            <a:ext cx="673582" cy="338554"/>
          </a:xfrm>
          <a:prstGeom prst="rect">
            <a:avLst/>
          </a:prstGeom>
          <a:noFill/>
        </p:spPr>
        <p:txBody>
          <a:bodyPr wrap="none" rtlCol="0">
            <a:spAutoFit/>
          </a:bodyPr>
          <a:lstStyle/>
          <a:p>
            <a:r>
              <a:rPr lang="en-US" sz="1600" dirty="0" smtClean="0"/>
              <a:t>5GHz</a:t>
            </a:r>
            <a:endParaRPr lang="en-US" sz="1600" dirty="0"/>
          </a:p>
        </p:txBody>
      </p:sp>
      <p:sp>
        <p:nvSpPr>
          <p:cNvPr id="34" name="TextBox 33"/>
          <p:cNvSpPr txBox="1"/>
          <p:nvPr/>
        </p:nvSpPr>
        <p:spPr>
          <a:xfrm>
            <a:off x="-195" y="4755214"/>
            <a:ext cx="673582" cy="338554"/>
          </a:xfrm>
          <a:prstGeom prst="rect">
            <a:avLst/>
          </a:prstGeom>
          <a:noFill/>
        </p:spPr>
        <p:txBody>
          <a:bodyPr wrap="none" rtlCol="0">
            <a:spAutoFit/>
          </a:bodyPr>
          <a:lstStyle/>
          <a:p>
            <a:r>
              <a:rPr lang="en-US" sz="1600" dirty="0"/>
              <a:t>6</a:t>
            </a:r>
            <a:r>
              <a:rPr lang="en-US" sz="1600" dirty="0" smtClean="0"/>
              <a:t>GHz</a:t>
            </a:r>
            <a:endParaRPr lang="en-US" sz="1600" dirty="0"/>
          </a:p>
        </p:txBody>
      </p:sp>
      <p:sp>
        <p:nvSpPr>
          <p:cNvPr id="35" name="Rectangle 34"/>
          <p:cNvSpPr/>
          <p:nvPr/>
        </p:nvSpPr>
        <p:spPr>
          <a:xfrm>
            <a:off x="1346970" y="4528373"/>
            <a:ext cx="1560708" cy="42493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Trigger </a:t>
            </a:r>
            <a:br>
              <a:rPr lang="en-US" sz="1100" dirty="0" smtClean="0">
                <a:solidFill>
                  <a:schemeClr val="tx1"/>
                </a:solidFill>
              </a:rPr>
            </a:br>
            <a:r>
              <a:rPr lang="en-US" sz="1100" dirty="0" smtClean="0">
                <a:solidFill>
                  <a:schemeClr val="tx1"/>
                </a:solidFill>
              </a:rPr>
              <a:t>(CS Required = 1)</a:t>
            </a:r>
            <a:endParaRPr lang="en-US" sz="1100" dirty="0">
              <a:solidFill>
                <a:schemeClr val="tx1"/>
              </a:solidFill>
            </a:endParaRPr>
          </a:p>
        </p:txBody>
      </p:sp>
      <p:sp>
        <p:nvSpPr>
          <p:cNvPr id="36" name="Rectangle 35"/>
          <p:cNvSpPr/>
          <p:nvPr/>
        </p:nvSpPr>
        <p:spPr>
          <a:xfrm>
            <a:off x="2902655" y="4530623"/>
            <a:ext cx="873812" cy="422321"/>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MAC Padding</a:t>
            </a:r>
            <a:endParaRPr lang="en-US" sz="1100" dirty="0">
              <a:solidFill>
                <a:schemeClr val="tx1"/>
              </a:solidFill>
            </a:endParaRPr>
          </a:p>
        </p:txBody>
      </p:sp>
      <p:sp>
        <p:nvSpPr>
          <p:cNvPr id="37" name="TextBox 36"/>
          <p:cNvSpPr txBox="1"/>
          <p:nvPr/>
        </p:nvSpPr>
        <p:spPr>
          <a:xfrm>
            <a:off x="660136" y="4577753"/>
            <a:ext cx="445956" cy="338554"/>
          </a:xfrm>
          <a:prstGeom prst="rect">
            <a:avLst/>
          </a:prstGeom>
          <a:noFill/>
        </p:spPr>
        <p:txBody>
          <a:bodyPr wrap="none" rtlCol="0">
            <a:spAutoFit/>
          </a:bodyPr>
          <a:lstStyle/>
          <a:p>
            <a:r>
              <a:rPr lang="en-US" sz="1600" dirty="0" smtClean="0"/>
              <a:t>AP</a:t>
            </a:r>
            <a:endParaRPr lang="en-US" sz="1600" dirty="0"/>
          </a:p>
        </p:txBody>
      </p:sp>
      <p:sp>
        <p:nvSpPr>
          <p:cNvPr id="38" name="TextBox 37"/>
          <p:cNvSpPr txBox="1"/>
          <p:nvPr/>
        </p:nvSpPr>
        <p:spPr>
          <a:xfrm>
            <a:off x="660136" y="4958753"/>
            <a:ext cx="554575" cy="338554"/>
          </a:xfrm>
          <a:prstGeom prst="rect">
            <a:avLst/>
          </a:prstGeom>
          <a:noFill/>
        </p:spPr>
        <p:txBody>
          <a:bodyPr wrap="none" rtlCol="0">
            <a:spAutoFit/>
          </a:bodyPr>
          <a:lstStyle/>
          <a:p>
            <a:r>
              <a:rPr lang="en-US" sz="1600" dirty="0" smtClean="0"/>
              <a:t>STA</a:t>
            </a:r>
            <a:endParaRPr lang="en-US" sz="1600" dirty="0"/>
          </a:p>
        </p:txBody>
      </p:sp>
      <p:sp>
        <p:nvSpPr>
          <p:cNvPr id="39" name="TextBox 38"/>
          <p:cNvSpPr txBox="1"/>
          <p:nvPr/>
        </p:nvSpPr>
        <p:spPr>
          <a:xfrm>
            <a:off x="616197" y="5704621"/>
            <a:ext cx="445956" cy="338554"/>
          </a:xfrm>
          <a:prstGeom prst="rect">
            <a:avLst/>
          </a:prstGeom>
          <a:noFill/>
        </p:spPr>
        <p:txBody>
          <a:bodyPr wrap="none" rtlCol="0">
            <a:spAutoFit/>
          </a:bodyPr>
          <a:lstStyle/>
          <a:p>
            <a:r>
              <a:rPr lang="en-US" sz="1600" dirty="0" smtClean="0"/>
              <a:t>AP</a:t>
            </a:r>
            <a:endParaRPr lang="en-US" sz="1600" dirty="0"/>
          </a:p>
        </p:txBody>
      </p:sp>
      <p:sp>
        <p:nvSpPr>
          <p:cNvPr id="40" name="TextBox 39"/>
          <p:cNvSpPr txBox="1"/>
          <p:nvPr/>
        </p:nvSpPr>
        <p:spPr>
          <a:xfrm>
            <a:off x="616197" y="6085621"/>
            <a:ext cx="554575" cy="338554"/>
          </a:xfrm>
          <a:prstGeom prst="rect">
            <a:avLst/>
          </a:prstGeom>
          <a:noFill/>
        </p:spPr>
        <p:txBody>
          <a:bodyPr wrap="none" rtlCol="0">
            <a:spAutoFit/>
          </a:bodyPr>
          <a:lstStyle/>
          <a:p>
            <a:r>
              <a:rPr lang="en-US" sz="1600" dirty="0" smtClean="0"/>
              <a:t>STA</a:t>
            </a:r>
            <a:endParaRPr lang="en-US" sz="1600" dirty="0"/>
          </a:p>
        </p:txBody>
      </p:sp>
      <p:sp>
        <p:nvSpPr>
          <p:cNvPr id="41" name="Rectangle 40"/>
          <p:cNvSpPr/>
          <p:nvPr/>
        </p:nvSpPr>
        <p:spPr>
          <a:xfrm>
            <a:off x="3776467" y="4532770"/>
            <a:ext cx="837074" cy="42017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PHY Padding</a:t>
            </a:r>
            <a:endParaRPr lang="en-US" sz="1100" dirty="0">
              <a:solidFill>
                <a:schemeClr val="tx1"/>
              </a:solidFill>
            </a:endParaRPr>
          </a:p>
        </p:txBody>
      </p:sp>
      <p:sp>
        <p:nvSpPr>
          <p:cNvPr id="42" name="Rectangle 41"/>
          <p:cNvSpPr/>
          <p:nvPr/>
        </p:nvSpPr>
        <p:spPr>
          <a:xfrm>
            <a:off x="4613054" y="4530685"/>
            <a:ext cx="594965" cy="422260"/>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PE</a:t>
            </a:r>
            <a:endParaRPr lang="en-US" sz="1100" dirty="0">
              <a:solidFill>
                <a:schemeClr val="tx1"/>
              </a:solidFill>
            </a:endParaRPr>
          </a:p>
        </p:txBody>
      </p:sp>
      <p:sp>
        <p:nvSpPr>
          <p:cNvPr id="43" name="Rectangle 42"/>
          <p:cNvSpPr/>
          <p:nvPr/>
        </p:nvSpPr>
        <p:spPr>
          <a:xfrm>
            <a:off x="1346970" y="5617244"/>
            <a:ext cx="1858791" cy="432675"/>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Trigger</a:t>
            </a:r>
          </a:p>
          <a:p>
            <a:pPr algn="ctr"/>
            <a:r>
              <a:rPr lang="en-US" sz="1100" dirty="0">
                <a:solidFill>
                  <a:schemeClr val="tx1"/>
                </a:solidFill>
              </a:rPr>
              <a:t>(CS Required = 1)</a:t>
            </a:r>
          </a:p>
        </p:txBody>
      </p:sp>
      <p:sp>
        <p:nvSpPr>
          <p:cNvPr id="44" name="Rectangle 43"/>
          <p:cNvSpPr/>
          <p:nvPr/>
        </p:nvSpPr>
        <p:spPr>
          <a:xfrm>
            <a:off x="3205762" y="5614011"/>
            <a:ext cx="916616" cy="435907"/>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MAC Padding</a:t>
            </a:r>
            <a:endParaRPr lang="en-US" sz="1100" dirty="0">
              <a:solidFill>
                <a:schemeClr val="tx1"/>
              </a:solidFill>
            </a:endParaRPr>
          </a:p>
        </p:txBody>
      </p:sp>
      <p:sp>
        <p:nvSpPr>
          <p:cNvPr id="45" name="Rectangle 44"/>
          <p:cNvSpPr/>
          <p:nvPr/>
        </p:nvSpPr>
        <p:spPr>
          <a:xfrm>
            <a:off x="4125244" y="5614011"/>
            <a:ext cx="870946" cy="435906"/>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PHY Padding</a:t>
            </a:r>
            <a:endParaRPr lang="en-US" sz="1100" dirty="0">
              <a:solidFill>
                <a:schemeClr val="tx1"/>
              </a:solidFill>
            </a:endParaRPr>
          </a:p>
        </p:txBody>
      </p:sp>
      <p:sp>
        <p:nvSpPr>
          <p:cNvPr id="46" name="Rectangle 45"/>
          <p:cNvSpPr/>
          <p:nvPr/>
        </p:nvSpPr>
        <p:spPr>
          <a:xfrm>
            <a:off x="4999057" y="5614009"/>
            <a:ext cx="472901" cy="435907"/>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PE</a:t>
            </a:r>
            <a:endParaRPr lang="en-US" sz="1100" dirty="0">
              <a:solidFill>
                <a:schemeClr val="tx1"/>
              </a:solidFill>
            </a:endParaRPr>
          </a:p>
        </p:txBody>
      </p:sp>
      <p:cxnSp>
        <p:nvCxnSpPr>
          <p:cNvPr id="47" name="Straight Arrow Connector 46"/>
          <p:cNvCxnSpPr/>
          <p:nvPr/>
        </p:nvCxnSpPr>
        <p:spPr>
          <a:xfrm flipV="1">
            <a:off x="5205312" y="5149399"/>
            <a:ext cx="667076" cy="3193"/>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5867400" y="4532770"/>
            <a:ext cx="0" cy="1079169"/>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5475152" y="4525057"/>
            <a:ext cx="11248" cy="1947488"/>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flipV="1">
            <a:off x="5483206" y="6271730"/>
            <a:ext cx="667076" cy="3193"/>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5492752" y="6015231"/>
            <a:ext cx="651468" cy="261610"/>
          </a:xfrm>
          <a:prstGeom prst="rect">
            <a:avLst/>
          </a:prstGeom>
          <a:noFill/>
        </p:spPr>
        <p:txBody>
          <a:bodyPr wrap="square" rtlCol="0">
            <a:spAutoFit/>
          </a:bodyPr>
          <a:lstStyle/>
          <a:p>
            <a:pPr algn="ctr"/>
            <a:r>
              <a:rPr lang="en-US" sz="1100" dirty="0" smtClean="0"/>
              <a:t>SIFS</a:t>
            </a:r>
            <a:endParaRPr lang="en-US" sz="1100" dirty="0"/>
          </a:p>
        </p:txBody>
      </p:sp>
      <p:sp>
        <p:nvSpPr>
          <p:cNvPr id="52" name="Rectangle 51"/>
          <p:cNvSpPr/>
          <p:nvPr/>
        </p:nvSpPr>
        <p:spPr>
          <a:xfrm>
            <a:off x="5879659" y="4924491"/>
            <a:ext cx="2986447" cy="44153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EHT TB PPDU</a:t>
            </a:r>
            <a:endParaRPr lang="en-US" sz="1100" dirty="0">
              <a:solidFill>
                <a:schemeClr val="tx1"/>
              </a:solidFill>
            </a:endParaRPr>
          </a:p>
        </p:txBody>
      </p:sp>
      <p:sp>
        <p:nvSpPr>
          <p:cNvPr id="53" name="Rectangle 52"/>
          <p:cNvSpPr/>
          <p:nvPr/>
        </p:nvSpPr>
        <p:spPr>
          <a:xfrm>
            <a:off x="6157553" y="6023744"/>
            <a:ext cx="2974229" cy="453256"/>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EHT TB PPDU</a:t>
            </a:r>
            <a:endParaRPr lang="en-US" sz="1100" dirty="0">
              <a:solidFill>
                <a:schemeClr val="tx1"/>
              </a:solidFill>
            </a:endParaRPr>
          </a:p>
        </p:txBody>
      </p:sp>
      <p:cxnSp>
        <p:nvCxnSpPr>
          <p:cNvPr id="55" name="Straight Arrow Connector 54"/>
          <p:cNvCxnSpPr/>
          <p:nvPr/>
        </p:nvCxnSpPr>
        <p:spPr>
          <a:xfrm>
            <a:off x="5471958" y="4763559"/>
            <a:ext cx="407701" cy="0"/>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flipH="1">
            <a:off x="5638800" y="4480607"/>
            <a:ext cx="228600" cy="282952"/>
          </a:xfrm>
          <a:prstGeom prst="straightConnector1">
            <a:avLst/>
          </a:prstGeom>
          <a:ln>
            <a:solidFill>
              <a:srgbClr val="FF0000"/>
            </a:solidFill>
            <a:headEnd w="sm" len="sm"/>
            <a:tailEnd type="triangle"/>
          </a:ln>
        </p:spPr>
        <p:style>
          <a:lnRef idx="2">
            <a:schemeClr val="accent1"/>
          </a:lnRef>
          <a:fillRef idx="0">
            <a:schemeClr val="accent1"/>
          </a:fillRef>
          <a:effectRef idx="1">
            <a:schemeClr val="accent1"/>
          </a:effectRef>
          <a:fontRef idx="minor">
            <a:schemeClr val="tx1"/>
          </a:fontRef>
        </p:style>
      </p:cxnSp>
      <p:sp>
        <p:nvSpPr>
          <p:cNvPr id="57" name="TextBox 56"/>
          <p:cNvSpPr txBox="1"/>
          <p:nvPr/>
        </p:nvSpPr>
        <p:spPr>
          <a:xfrm>
            <a:off x="5218469" y="4924491"/>
            <a:ext cx="651468" cy="261610"/>
          </a:xfrm>
          <a:prstGeom prst="rect">
            <a:avLst/>
          </a:prstGeom>
          <a:noFill/>
        </p:spPr>
        <p:txBody>
          <a:bodyPr wrap="square" rtlCol="0">
            <a:spAutoFit/>
          </a:bodyPr>
          <a:lstStyle/>
          <a:p>
            <a:pPr algn="ctr"/>
            <a:r>
              <a:rPr lang="en-US" sz="1100" dirty="0" smtClean="0"/>
              <a:t>SIFS</a:t>
            </a:r>
            <a:endParaRPr lang="en-US" sz="1100" dirty="0"/>
          </a:p>
        </p:txBody>
      </p:sp>
      <p:cxnSp>
        <p:nvCxnSpPr>
          <p:cNvPr id="58" name="Straight Connector 57"/>
          <p:cNvCxnSpPr/>
          <p:nvPr/>
        </p:nvCxnSpPr>
        <p:spPr>
          <a:xfrm flipV="1">
            <a:off x="673387" y="4937735"/>
            <a:ext cx="8470613" cy="2145"/>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685800" y="6038946"/>
            <a:ext cx="8458200" cy="0"/>
          </a:xfrm>
          <a:prstGeom prst="line">
            <a:avLst/>
          </a:prstGeom>
        </p:spPr>
        <p:style>
          <a:lnRef idx="2">
            <a:schemeClr val="accent1"/>
          </a:lnRef>
          <a:fillRef idx="0">
            <a:schemeClr val="accent1"/>
          </a:fillRef>
          <a:effectRef idx="1">
            <a:schemeClr val="accent1"/>
          </a:effectRef>
          <a:fontRef idx="minor">
            <a:schemeClr val="tx1"/>
          </a:fontRef>
        </p:style>
      </p:cxnSp>
      <p:sp>
        <p:nvSpPr>
          <p:cNvPr id="63" name="TextBox 62"/>
          <p:cNvSpPr txBox="1"/>
          <p:nvPr/>
        </p:nvSpPr>
        <p:spPr>
          <a:xfrm>
            <a:off x="5867400" y="4111275"/>
            <a:ext cx="2996791" cy="738664"/>
          </a:xfrm>
          <a:prstGeom prst="rect">
            <a:avLst/>
          </a:prstGeom>
          <a:noFill/>
          <a:ln>
            <a:solidFill>
              <a:schemeClr val="tx1"/>
            </a:solidFill>
          </a:ln>
        </p:spPr>
        <p:txBody>
          <a:bodyPr wrap="square" rtlCol="0">
            <a:spAutoFit/>
          </a:bodyPr>
          <a:lstStyle/>
          <a:p>
            <a:pPr algn="ctr"/>
            <a:r>
              <a:rPr lang="en-US" sz="1400" dirty="0"/>
              <a:t>The time difference between the last </a:t>
            </a:r>
            <a:r>
              <a:rPr lang="en-US" sz="1400" dirty="0" smtClean="0"/>
              <a:t>DL PPDU and the </a:t>
            </a:r>
            <a:r>
              <a:rPr lang="en-US" sz="1400" dirty="0"/>
              <a:t>first </a:t>
            </a:r>
            <a:r>
              <a:rPr lang="en-US" sz="1400" dirty="0" smtClean="0"/>
              <a:t>TB PPDU is </a:t>
            </a:r>
            <a:r>
              <a:rPr lang="en-US" sz="1400" dirty="0"/>
              <a:t>greater than or equal to </a:t>
            </a:r>
            <a:r>
              <a:rPr lang="en-US" sz="1400" dirty="0" err="1" smtClean="0"/>
              <a:t>aCCATime</a:t>
            </a:r>
            <a:r>
              <a:rPr lang="en-US" sz="1400" dirty="0" smtClean="0"/>
              <a:t>.</a:t>
            </a:r>
            <a:endParaRPr lang="en-US" sz="1400" dirty="0"/>
          </a:p>
        </p:txBody>
      </p:sp>
    </p:spTree>
    <p:extLst>
      <p:ext uri="{BB962C8B-B14F-4D97-AF65-F5344CB8AC3E}">
        <p14:creationId xmlns:p14="http://schemas.microsoft.com/office/powerpoint/2010/main" val="39847757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989137"/>
            <a:ext cx="7772400" cy="4486275"/>
          </a:xfrm>
        </p:spPr>
        <p:txBody>
          <a:bodyPr/>
          <a:lstStyle/>
          <a:p>
            <a:pPr>
              <a:spcBef>
                <a:spcPts val="600"/>
              </a:spcBef>
              <a:defRPr/>
            </a:pPr>
            <a:r>
              <a:rPr lang="en-US" altLang="zh-CN" sz="1800" dirty="0">
                <a:latin typeface="Times New Roman" panose="02020603050405020304" pitchFamily="18" charset="0"/>
                <a:ea typeface="楷体_GB2312" pitchFamily="49" charset="-122"/>
              </a:rPr>
              <a:t>When a MLD has STR constrain on two links, the </a:t>
            </a:r>
            <a:r>
              <a:rPr lang="en-US" altLang="zh-CN" sz="1800" dirty="0" smtClean="0">
                <a:latin typeface="Times New Roman" panose="02020603050405020304" pitchFamily="18" charset="0"/>
                <a:ea typeface="楷体_GB2312" pitchFamily="49" charset="-122"/>
              </a:rPr>
              <a:t>PPDUs </a:t>
            </a:r>
            <a:r>
              <a:rPr lang="en-US" altLang="zh-CN" sz="1800" dirty="0">
                <a:latin typeface="Times New Roman" panose="02020603050405020304" pitchFamily="18" charset="0"/>
                <a:ea typeface="楷体_GB2312" pitchFamily="49" charset="-122"/>
              </a:rPr>
              <a:t>transmitted on the two links need to </a:t>
            </a:r>
            <a:r>
              <a:rPr lang="en-US" altLang="zh-CN" sz="1800" dirty="0" smtClean="0">
                <a:latin typeface="Times New Roman" panose="02020603050405020304" pitchFamily="18" charset="0"/>
                <a:ea typeface="楷体_GB2312" pitchFamily="49" charset="-122"/>
              </a:rPr>
              <a:t>do time </a:t>
            </a:r>
            <a:r>
              <a:rPr lang="en-US" altLang="zh-CN" sz="1800" dirty="0">
                <a:latin typeface="Times New Roman" panose="02020603050405020304" pitchFamily="18" charset="0"/>
                <a:ea typeface="楷体_GB2312" pitchFamily="49" charset="-122"/>
              </a:rPr>
              <a:t>synchronization to avoid </a:t>
            </a:r>
            <a:r>
              <a:rPr lang="en-US" altLang="zh-CN" sz="1800" dirty="0" smtClean="0">
                <a:latin typeface="Times New Roman" panose="02020603050405020304" pitchFamily="18" charset="0"/>
                <a:ea typeface="楷体_GB2312" pitchFamily="49" charset="-122"/>
              </a:rPr>
              <a:t>simultaneous transmit </a:t>
            </a:r>
            <a:r>
              <a:rPr lang="en-US" altLang="zh-CN" sz="1800" dirty="0">
                <a:latin typeface="Times New Roman" panose="02020603050405020304" pitchFamily="18" charset="0"/>
                <a:ea typeface="楷体_GB2312" pitchFamily="49" charset="-122"/>
              </a:rPr>
              <a:t>and receive on different links;</a:t>
            </a:r>
          </a:p>
          <a:p>
            <a:pPr>
              <a:spcBef>
                <a:spcPts val="600"/>
              </a:spcBef>
              <a:defRPr/>
            </a:pPr>
            <a:r>
              <a:rPr lang="en-US" altLang="zh-CN" sz="1800" dirty="0" smtClean="0">
                <a:latin typeface="Times New Roman" panose="02020603050405020304" pitchFamily="18" charset="0"/>
                <a:ea typeface="楷体_GB2312" pitchFamily="49" charset="-122"/>
              </a:rPr>
              <a:t>The synchronization in Data/BA procedure is discussed in presentation 19/1305, but the sync requirements of Trigger/TB PPDU procedure hasn’t been discussed;</a:t>
            </a:r>
          </a:p>
          <a:p>
            <a:r>
              <a:rPr lang="en-US" altLang="zh-CN" sz="1800" dirty="0" smtClean="0">
                <a:latin typeface="Times New Roman" panose="02020603050405020304" pitchFamily="18" charset="0"/>
                <a:ea typeface="楷体_GB2312" pitchFamily="49" charset="-122"/>
              </a:rPr>
              <a:t>ED carrier sensing is needed before TB PPDU transmission, it is quite different from BA response which doesn’t require ED carrier sensing;</a:t>
            </a:r>
          </a:p>
          <a:p>
            <a:r>
              <a:rPr lang="en-US" altLang="zh-CN" sz="1800" dirty="0" smtClean="0">
                <a:latin typeface="Times New Roman" panose="02020603050405020304" pitchFamily="18" charset="0"/>
                <a:ea typeface="楷体_GB2312" pitchFamily="49" charset="-122"/>
              </a:rPr>
              <a:t>The sync requirements </a:t>
            </a:r>
            <a:r>
              <a:rPr lang="en-US" altLang="zh-CN" sz="1800" dirty="0">
                <a:latin typeface="Times New Roman" panose="02020603050405020304" pitchFamily="18" charset="0"/>
                <a:ea typeface="楷体_GB2312" pitchFamily="49" charset="-122"/>
              </a:rPr>
              <a:t>in Trigger/TB PPDU procedure </a:t>
            </a:r>
            <a:r>
              <a:rPr lang="en-US" altLang="zh-CN" sz="1800" dirty="0" smtClean="0">
                <a:latin typeface="Times New Roman" panose="02020603050405020304" pitchFamily="18" charset="0"/>
                <a:ea typeface="楷体_GB2312" pitchFamily="49" charset="-122"/>
              </a:rPr>
              <a:t>are discussed in this document.</a:t>
            </a:r>
            <a:endParaRPr lang="en-US" sz="1800" dirty="0">
              <a:latin typeface="Times New Roman" panose="02020603050405020304" pitchFamily="18" charset="0"/>
              <a:ea typeface="楷体_GB2312" pitchFamily="49" charset="-122"/>
            </a:endParaRPr>
          </a:p>
          <a:p>
            <a:endParaRPr lang="en-US" dirty="0" smtClean="0"/>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smtClean="0"/>
              <a:t>Motivation</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2206938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1"/>
            <a:ext cx="8002587" cy="1828800"/>
          </a:xfrm>
        </p:spPr>
        <p:txBody>
          <a:bodyPr/>
          <a:lstStyle/>
          <a:p>
            <a:pPr>
              <a:spcBef>
                <a:spcPts val="600"/>
              </a:spcBef>
            </a:pPr>
            <a:r>
              <a:rPr lang="en-US" altLang="zh-CN" sz="1800" dirty="0" smtClean="0">
                <a:latin typeface="Times New Roman" panose="02020603050405020304" pitchFamily="18" charset="0"/>
                <a:ea typeface="楷体_GB2312" pitchFamily="49" charset="-122"/>
              </a:rPr>
              <a:t>The cross link power leakage during SIFS doesn’t affect the BA response, but will blocks the ED carrier sensing before TB PPDU;</a:t>
            </a: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3</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latin typeface="Times New Roman" panose="02020603050405020304" pitchFamily="18" charset="0"/>
              </a:rPr>
              <a:t>Example</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67"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cxnSp>
        <p:nvCxnSpPr>
          <p:cNvPr id="25" name="直接连接符 24"/>
          <p:cNvCxnSpPr/>
          <p:nvPr/>
        </p:nvCxnSpPr>
        <p:spPr>
          <a:xfrm>
            <a:off x="1414463" y="5586412"/>
            <a:ext cx="6119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1663700" y="5299075"/>
            <a:ext cx="3206750" cy="287337"/>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A-MPDU1 with Trigger frame</a:t>
            </a:r>
            <a:endParaRPr lang="zh-CN" altLang="en-US" sz="800" dirty="0">
              <a:solidFill>
                <a:schemeClr val="tx1"/>
              </a:solidFill>
            </a:endParaRPr>
          </a:p>
        </p:txBody>
      </p:sp>
      <p:sp>
        <p:nvSpPr>
          <p:cNvPr id="27" name="矩形 26"/>
          <p:cNvSpPr/>
          <p:nvPr/>
        </p:nvSpPr>
        <p:spPr>
          <a:xfrm>
            <a:off x="5394325" y="5291137"/>
            <a:ext cx="1616075" cy="28733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TB PPDU</a:t>
            </a:r>
            <a:endParaRPr lang="zh-CN" altLang="en-US" sz="800" dirty="0">
              <a:solidFill>
                <a:schemeClr val="tx1"/>
              </a:solidFill>
            </a:endParaRPr>
          </a:p>
        </p:txBody>
      </p:sp>
      <p:cxnSp>
        <p:nvCxnSpPr>
          <p:cNvPr id="28" name="直接连接符 27"/>
          <p:cNvCxnSpPr/>
          <p:nvPr/>
        </p:nvCxnSpPr>
        <p:spPr>
          <a:xfrm>
            <a:off x="1414463" y="6091237"/>
            <a:ext cx="6119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1990725" y="5802312"/>
            <a:ext cx="2520950"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A-MPDU2</a:t>
            </a:r>
            <a:endParaRPr lang="zh-CN" altLang="en-US" sz="800" dirty="0">
              <a:solidFill>
                <a:schemeClr val="tx1"/>
              </a:solidFill>
            </a:endParaRPr>
          </a:p>
        </p:txBody>
      </p:sp>
      <p:sp>
        <p:nvSpPr>
          <p:cNvPr id="30" name="矩形 29"/>
          <p:cNvSpPr/>
          <p:nvPr/>
        </p:nvSpPr>
        <p:spPr>
          <a:xfrm>
            <a:off x="5073650" y="5795962"/>
            <a:ext cx="792163"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BA2</a:t>
            </a:r>
            <a:endParaRPr lang="zh-CN" altLang="en-US" sz="800" dirty="0">
              <a:solidFill>
                <a:schemeClr val="tx1"/>
              </a:solidFill>
            </a:endParaRPr>
          </a:p>
        </p:txBody>
      </p:sp>
      <p:sp>
        <p:nvSpPr>
          <p:cNvPr id="31" name="文本框 31"/>
          <p:cNvSpPr txBox="1">
            <a:spLocks noChangeArrowheads="1"/>
          </p:cNvSpPr>
          <p:nvPr/>
        </p:nvSpPr>
        <p:spPr bwMode="auto">
          <a:xfrm>
            <a:off x="4897438" y="4976812"/>
            <a:ext cx="46831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a:t>SIFS</a:t>
            </a:r>
            <a:endParaRPr lang="zh-CN" altLang="en-US" sz="1000" dirty="0"/>
          </a:p>
        </p:txBody>
      </p:sp>
      <p:cxnSp>
        <p:nvCxnSpPr>
          <p:cNvPr id="32" name="直接连接符 31"/>
          <p:cNvCxnSpPr/>
          <p:nvPr/>
        </p:nvCxnSpPr>
        <p:spPr>
          <a:xfrm>
            <a:off x="4870450" y="5140325"/>
            <a:ext cx="0" cy="4460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5076825" y="5132387"/>
            <a:ext cx="0" cy="9525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4506913" y="5795962"/>
            <a:ext cx="1587" cy="51276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5075238" y="5862637"/>
            <a:ext cx="0" cy="4460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848225" y="5222875"/>
            <a:ext cx="568325"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4506913" y="6219825"/>
            <a:ext cx="566737"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8" name="文本框 31"/>
          <p:cNvSpPr txBox="1">
            <a:spLocks noChangeArrowheads="1"/>
          </p:cNvSpPr>
          <p:nvPr/>
        </p:nvSpPr>
        <p:spPr bwMode="auto">
          <a:xfrm>
            <a:off x="4572000" y="6229350"/>
            <a:ext cx="468313"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SIFS</a:t>
            </a:r>
            <a:endParaRPr lang="zh-CN" altLang="en-US" sz="1000"/>
          </a:p>
        </p:txBody>
      </p:sp>
      <p:cxnSp>
        <p:nvCxnSpPr>
          <p:cNvPr id="39" name="直接连接符 38"/>
          <p:cNvCxnSpPr/>
          <p:nvPr/>
        </p:nvCxnSpPr>
        <p:spPr>
          <a:xfrm>
            <a:off x="5073650" y="5516562"/>
            <a:ext cx="342900"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0" name="文本框 31"/>
          <p:cNvSpPr txBox="1">
            <a:spLocks noChangeArrowheads="1"/>
          </p:cNvSpPr>
          <p:nvPr/>
        </p:nvSpPr>
        <p:spPr bwMode="auto">
          <a:xfrm>
            <a:off x="5829300" y="4940300"/>
            <a:ext cx="322395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smtClean="0"/>
              <a:t>cross </a:t>
            </a:r>
            <a:r>
              <a:rPr lang="en-US" altLang="zh-CN" sz="1000" dirty="0"/>
              <a:t>link </a:t>
            </a:r>
            <a:r>
              <a:rPr lang="en-US" altLang="zh-CN" sz="1000" dirty="0" smtClean="0"/>
              <a:t>leakage will blocks the ED CS for TB PPDU</a:t>
            </a:r>
            <a:endParaRPr lang="zh-CN" altLang="en-US" sz="1000" dirty="0"/>
          </a:p>
        </p:txBody>
      </p:sp>
      <p:cxnSp>
        <p:nvCxnSpPr>
          <p:cNvPr id="41" name="直接连接符 40"/>
          <p:cNvCxnSpPr/>
          <p:nvPr/>
        </p:nvCxnSpPr>
        <p:spPr>
          <a:xfrm flipH="1">
            <a:off x="5254625" y="5157787"/>
            <a:ext cx="735013" cy="2873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文本框 31"/>
          <p:cNvSpPr txBox="1">
            <a:spLocks noChangeArrowheads="1"/>
          </p:cNvSpPr>
          <p:nvPr/>
        </p:nvSpPr>
        <p:spPr bwMode="auto">
          <a:xfrm>
            <a:off x="906464" y="5362574"/>
            <a:ext cx="52450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smtClean="0"/>
              <a:t>Link 1</a:t>
            </a:r>
            <a:endParaRPr lang="zh-CN" altLang="en-US" sz="1000" dirty="0"/>
          </a:p>
        </p:txBody>
      </p:sp>
      <p:sp>
        <p:nvSpPr>
          <p:cNvPr id="43" name="文本框 31"/>
          <p:cNvSpPr txBox="1">
            <a:spLocks noChangeArrowheads="1"/>
          </p:cNvSpPr>
          <p:nvPr/>
        </p:nvSpPr>
        <p:spPr bwMode="auto">
          <a:xfrm>
            <a:off x="915840" y="5845016"/>
            <a:ext cx="52450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smtClean="0"/>
              <a:t>Link 2</a:t>
            </a:r>
            <a:endParaRPr lang="zh-CN" altLang="en-US" sz="1000" dirty="0"/>
          </a:p>
        </p:txBody>
      </p:sp>
      <p:cxnSp>
        <p:nvCxnSpPr>
          <p:cNvPr id="45" name="直接连接符 44"/>
          <p:cNvCxnSpPr/>
          <p:nvPr/>
        </p:nvCxnSpPr>
        <p:spPr>
          <a:xfrm>
            <a:off x="1422399" y="3846512"/>
            <a:ext cx="6119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1671636" y="3559175"/>
            <a:ext cx="3206750" cy="287337"/>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smtClean="0">
                <a:solidFill>
                  <a:schemeClr val="tx1"/>
                </a:solidFill>
              </a:rPr>
              <a:t>A-MPDU1</a:t>
            </a:r>
            <a:endParaRPr lang="zh-CN" altLang="en-US" sz="800" dirty="0">
              <a:solidFill>
                <a:schemeClr val="tx1"/>
              </a:solidFill>
            </a:endParaRPr>
          </a:p>
        </p:txBody>
      </p:sp>
      <p:sp>
        <p:nvSpPr>
          <p:cNvPr id="48" name="矩形 47"/>
          <p:cNvSpPr/>
          <p:nvPr/>
        </p:nvSpPr>
        <p:spPr>
          <a:xfrm>
            <a:off x="5402261" y="3551237"/>
            <a:ext cx="1616075" cy="28733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smtClean="0">
                <a:solidFill>
                  <a:schemeClr val="tx1"/>
                </a:solidFill>
              </a:rPr>
              <a:t>BA</a:t>
            </a:r>
            <a:endParaRPr lang="zh-CN" altLang="en-US" sz="800" dirty="0">
              <a:solidFill>
                <a:schemeClr val="tx1"/>
              </a:solidFill>
            </a:endParaRPr>
          </a:p>
        </p:txBody>
      </p:sp>
      <p:cxnSp>
        <p:nvCxnSpPr>
          <p:cNvPr id="50" name="直接连接符 49"/>
          <p:cNvCxnSpPr/>
          <p:nvPr/>
        </p:nvCxnSpPr>
        <p:spPr>
          <a:xfrm>
            <a:off x="1422399" y="4351337"/>
            <a:ext cx="6119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1998661" y="4062412"/>
            <a:ext cx="2520950"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A-MPDU2</a:t>
            </a:r>
            <a:endParaRPr lang="zh-CN" altLang="en-US" sz="800" dirty="0">
              <a:solidFill>
                <a:schemeClr val="tx1"/>
              </a:solidFill>
            </a:endParaRPr>
          </a:p>
        </p:txBody>
      </p:sp>
      <p:sp>
        <p:nvSpPr>
          <p:cNvPr id="68" name="矩形 67"/>
          <p:cNvSpPr/>
          <p:nvPr/>
        </p:nvSpPr>
        <p:spPr>
          <a:xfrm>
            <a:off x="5081586" y="4056062"/>
            <a:ext cx="792163"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BA2</a:t>
            </a:r>
            <a:endParaRPr lang="zh-CN" altLang="en-US" sz="800" dirty="0">
              <a:solidFill>
                <a:schemeClr val="tx1"/>
              </a:solidFill>
            </a:endParaRPr>
          </a:p>
        </p:txBody>
      </p:sp>
      <p:sp>
        <p:nvSpPr>
          <p:cNvPr id="69" name="文本框 31"/>
          <p:cNvSpPr txBox="1">
            <a:spLocks noChangeArrowheads="1"/>
          </p:cNvSpPr>
          <p:nvPr/>
        </p:nvSpPr>
        <p:spPr bwMode="auto">
          <a:xfrm>
            <a:off x="4905374" y="3236912"/>
            <a:ext cx="46831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a:t>SIFS</a:t>
            </a:r>
            <a:endParaRPr lang="zh-CN" altLang="en-US" sz="1000" dirty="0"/>
          </a:p>
        </p:txBody>
      </p:sp>
      <p:cxnSp>
        <p:nvCxnSpPr>
          <p:cNvPr id="70" name="直接连接符 69"/>
          <p:cNvCxnSpPr/>
          <p:nvPr/>
        </p:nvCxnSpPr>
        <p:spPr>
          <a:xfrm>
            <a:off x="4878386" y="3400425"/>
            <a:ext cx="0" cy="4460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5084761" y="3392487"/>
            <a:ext cx="0" cy="9525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4514849" y="4056062"/>
            <a:ext cx="1587" cy="51276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083174" y="4122737"/>
            <a:ext cx="0" cy="4460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4856161" y="3482975"/>
            <a:ext cx="568325"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4514849" y="4479925"/>
            <a:ext cx="566737"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5081586" y="3776662"/>
            <a:ext cx="342900"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7" name="文本框 31"/>
          <p:cNvSpPr txBox="1">
            <a:spLocks noChangeArrowheads="1"/>
          </p:cNvSpPr>
          <p:nvPr/>
        </p:nvSpPr>
        <p:spPr bwMode="auto">
          <a:xfrm>
            <a:off x="5837236" y="3200400"/>
            <a:ext cx="208582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smtClean="0"/>
              <a:t>cross </a:t>
            </a:r>
            <a:r>
              <a:rPr lang="en-US" altLang="zh-CN" sz="1000" dirty="0"/>
              <a:t>link </a:t>
            </a:r>
            <a:r>
              <a:rPr lang="en-US" altLang="zh-CN" sz="1000" dirty="0" smtClean="0"/>
              <a:t>leakage will be ignored</a:t>
            </a:r>
            <a:endParaRPr lang="zh-CN" altLang="en-US" sz="1000" dirty="0"/>
          </a:p>
        </p:txBody>
      </p:sp>
      <p:cxnSp>
        <p:nvCxnSpPr>
          <p:cNvPr id="78" name="直接连接符 77"/>
          <p:cNvCxnSpPr/>
          <p:nvPr/>
        </p:nvCxnSpPr>
        <p:spPr>
          <a:xfrm flipH="1">
            <a:off x="5262561" y="3417887"/>
            <a:ext cx="735013" cy="2873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文本框 31"/>
          <p:cNvSpPr txBox="1">
            <a:spLocks noChangeArrowheads="1"/>
          </p:cNvSpPr>
          <p:nvPr/>
        </p:nvSpPr>
        <p:spPr bwMode="auto">
          <a:xfrm>
            <a:off x="914400" y="3622674"/>
            <a:ext cx="52450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smtClean="0"/>
              <a:t>Link 1</a:t>
            </a:r>
            <a:endParaRPr lang="zh-CN" altLang="en-US" sz="1000" dirty="0"/>
          </a:p>
        </p:txBody>
      </p:sp>
      <p:sp>
        <p:nvSpPr>
          <p:cNvPr id="80" name="文本框 31"/>
          <p:cNvSpPr txBox="1">
            <a:spLocks noChangeArrowheads="1"/>
          </p:cNvSpPr>
          <p:nvPr/>
        </p:nvSpPr>
        <p:spPr bwMode="auto">
          <a:xfrm>
            <a:off x="923776" y="4105116"/>
            <a:ext cx="52450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smtClean="0"/>
              <a:t>Link 2</a:t>
            </a:r>
            <a:endParaRPr lang="zh-CN" altLang="en-US" sz="1000" dirty="0"/>
          </a:p>
        </p:txBody>
      </p:sp>
      <p:sp>
        <p:nvSpPr>
          <p:cNvPr id="81" name="文本框 31"/>
          <p:cNvSpPr txBox="1">
            <a:spLocks noChangeArrowheads="1"/>
          </p:cNvSpPr>
          <p:nvPr/>
        </p:nvSpPr>
        <p:spPr bwMode="auto">
          <a:xfrm>
            <a:off x="4572001" y="4465992"/>
            <a:ext cx="46831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a:t>SIFS</a:t>
            </a:r>
            <a:endParaRPr lang="zh-CN" altLang="en-US" sz="1000" dirty="0"/>
          </a:p>
        </p:txBody>
      </p:sp>
    </p:spTree>
    <p:extLst>
      <p:ext uri="{BB962C8B-B14F-4D97-AF65-F5344CB8AC3E}">
        <p14:creationId xmlns:p14="http://schemas.microsoft.com/office/powerpoint/2010/main" val="23691993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800" dirty="0" smtClean="0">
                <a:latin typeface="Times New Roman" panose="02020603050405020304" pitchFamily="18" charset="0"/>
                <a:ea typeface="楷体_GB2312" pitchFamily="49" charset="-122"/>
              </a:rPr>
              <a:t>SIFS time = D1 + M1 + Rx/</a:t>
            </a:r>
            <a:r>
              <a:rPr lang="en-US" altLang="zh-CN" sz="1800" dirty="0" err="1" smtClean="0">
                <a:latin typeface="Times New Roman" panose="02020603050405020304" pitchFamily="18" charset="0"/>
                <a:ea typeface="楷体_GB2312" pitchFamily="49" charset="-122"/>
              </a:rPr>
              <a:t>Tx</a:t>
            </a:r>
            <a:r>
              <a:rPr lang="en-US" altLang="zh-CN" sz="1800" dirty="0" smtClean="0">
                <a:latin typeface="Times New Roman" panose="02020603050405020304" pitchFamily="18" charset="0"/>
                <a:ea typeface="楷体_GB2312" pitchFamily="49" charset="-122"/>
              </a:rPr>
              <a:t>;</a:t>
            </a:r>
          </a:p>
          <a:p>
            <a:pPr>
              <a:spcBef>
                <a:spcPts val="600"/>
              </a:spcBef>
            </a:pPr>
            <a:r>
              <a:rPr lang="en-US" altLang="zh-CN" sz="1800" dirty="0" smtClean="0">
                <a:latin typeface="Times New Roman" panose="02020603050405020304" pitchFamily="18" charset="0"/>
                <a:ea typeface="楷体_GB2312" pitchFamily="49" charset="-122"/>
              </a:rPr>
              <a:t>D1 and M1 periods are used for PHY and MAC process, which can do ED carrier sensing in parallel;</a:t>
            </a:r>
            <a:endParaRPr lang="en-US" altLang="zh-CN" sz="1800" dirty="0">
              <a:latin typeface="Times New Roman" panose="02020603050405020304" pitchFamily="18" charset="0"/>
              <a:ea typeface="楷体_GB2312" pitchFamily="49" charset="-122"/>
            </a:endParaRPr>
          </a:p>
          <a:p>
            <a:pPr>
              <a:spcBef>
                <a:spcPts val="600"/>
              </a:spcBef>
            </a:pPr>
            <a:r>
              <a:rPr lang="en-US" altLang="zh-CN" sz="1800" dirty="0" smtClean="0">
                <a:latin typeface="Times New Roman" panose="02020603050405020304" pitchFamily="18" charset="0"/>
                <a:ea typeface="楷体_GB2312" pitchFamily="49" charset="-122"/>
              </a:rPr>
              <a:t>ED carrier sensing can not be performed during Rx/</a:t>
            </a:r>
            <a:r>
              <a:rPr lang="en-US" altLang="zh-CN" sz="1800" dirty="0" err="1" smtClean="0">
                <a:latin typeface="Times New Roman" panose="02020603050405020304" pitchFamily="18" charset="0"/>
                <a:ea typeface="楷体_GB2312" pitchFamily="49" charset="-122"/>
              </a:rPr>
              <a:t>Tx</a:t>
            </a:r>
            <a:r>
              <a:rPr lang="en-US" altLang="zh-CN" sz="1800" dirty="0" smtClean="0">
                <a:latin typeface="Times New Roman" panose="02020603050405020304" pitchFamily="18" charset="0"/>
                <a:ea typeface="楷体_GB2312" pitchFamily="49" charset="-122"/>
              </a:rPr>
              <a:t> period. </a:t>
            </a: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4</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latin typeface="Times New Roman" panose="02020603050405020304" pitchFamily="18" charset="0"/>
              </a:rPr>
              <a:t>Recap: SIFS </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42"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pic>
        <p:nvPicPr>
          <p:cNvPr id="43" name="Picture 6" descr="C:\Users\l00387934\AppData\Roaming\eSpace_Desktop\UserData\l00387934\imagefiles\B2A54572-8936-4D39-A892-F34E28C93BE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6699" y="3352800"/>
            <a:ext cx="6297612" cy="312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07472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800" dirty="0"/>
              <a:t>The </a:t>
            </a:r>
            <a:r>
              <a:rPr lang="en-US" altLang="zh-CN" sz="1800" dirty="0" smtClean="0"/>
              <a:t>starting time of BA2 </a:t>
            </a:r>
            <a:r>
              <a:rPr lang="en-US" altLang="zh-CN" sz="1800" dirty="0"/>
              <a:t>can not be earlier than </a:t>
            </a:r>
            <a:r>
              <a:rPr lang="en-US" altLang="zh-CN" sz="1800" dirty="0" smtClean="0"/>
              <a:t>Rx/</a:t>
            </a:r>
            <a:r>
              <a:rPr lang="en-US" altLang="zh-CN" sz="1800" dirty="0" err="1" smtClean="0"/>
              <a:t>Tx</a:t>
            </a:r>
            <a:r>
              <a:rPr lang="en-US" altLang="zh-CN" sz="1800" dirty="0" smtClean="0"/>
              <a:t> </a:t>
            </a:r>
            <a:r>
              <a:rPr lang="en-US" altLang="zh-CN" sz="1800" dirty="0"/>
              <a:t>time before TB PPDU, otherwise ED CS will be blocked in link 1;</a:t>
            </a:r>
          </a:p>
          <a:p>
            <a:pPr lvl="1">
              <a:spcBef>
                <a:spcPts val="600"/>
              </a:spcBef>
            </a:pPr>
            <a:r>
              <a:rPr lang="en-US" altLang="zh-CN" sz="1600" dirty="0"/>
              <a:t>In other words, the ending time of </a:t>
            </a:r>
            <a:r>
              <a:rPr lang="en-US" altLang="zh-CN" sz="1600" dirty="0" smtClean="0"/>
              <a:t>PPDU2 </a:t>
            </a:r>
            <a:r>
              <a:rPr lang="en-US" altLang="zh-CN" sz="1600" dirty="0"/>
              <a:t>can not be earlier than </a:t>
            </a:r>
            <a:r>
              <a:rPr lang="en-US" altLang="zh-CN" sz="1600" dirty="0" smtClean="0"/>
              <a:t>Rx/</a:t>
            </a:r>
            <a:r>
              <a:rPr lang="en-US" altLang="zh-CN" sz="1600" dirty="0" err="1" smtClean="0"/>
              <a:t>Tx</a:t>
            </a:r>
            <a:r>
              <a:rPr lang="en-US" altLang="zh-CN" sz="1600" dirty="0" smtClean="0"/>
              <a:t> </a:t>
            </a:r>
            <a:r>
              <a:rPr lang="en-US" altLang="zh-CN" sz="1600" dirty="0"/>
              <a:t>time before ending time of </a:t>
            </a:r>
            <a:r>
              <a:rPr lang="en-US" altLang="zh-CN" sz="1600" dirty="0" smtClean="0"/>
              <a:t>PPDU1</a:t>
            </a:r>
            <a:endParaRPr lang="en-US" altLang="zh-CN" sz="1600" dirty="0"/>
          </a:p>
          <a:p>
            <a:pPr>
              <a:spcBef>
                <a:spcPts val="600"/>
              </a:spcBef>
            </a:pPr>
            <a:r>
              <a:rPr lang="en-US" altLang="zh-CN" sz="1800" dirty="0"/>
              <a:t>Similar as </a:t>
            </a:r>
            <a:r>
              <a:rPr lang="en-US" altLang="zh-CN" sz="1800" dirty="0" smtClean="0"/>
              <a:t>Data/BA case</a:t>
            </a:r>
            <a:r>
              <a:rPr lang="en-US" altLang="zh-CN" sz="1800" dirty="0"/>
              <a:t>, the ending time of </a:t>
            </a:r>
            <a:r>
              <a:rPr lang="en-US" altLang="zh-CN" sz="1800" dirty="0" smtClean="0"/>
              <a:t>PPDU2 </a:t>
            </a:r>
            <a:r>
              <a:rPr lang="en-US" altLang="zh-CN" sz="1800" dirty="0"/>
              <a:t>can not be later than the ending time of </a:t>
            </a:r>
            <a:r>
              <a:rPr lang="en-US" altLang="zh-CN" sz="1800" dirty="0" smtClean="0"/>
              <a:t>PPDU1 </a:t>
            </a:r>
            <a:r>
              <a:rPr lang="en-US" altLang="zh-CN" sz="1800" dirty="0"/>
              <a:t>plus </a:t>
            </a:r>
            <a:r>
              <a:rPr lang="en-US" altLang="zh-CN" sz="1800" dirty="0" smtClean="0"/>
              <a:t>SIFS, otherwise the reception of PPDU2 will be blocked by power leakage of TB PPDU in link 1.</a:t>
            </a:r>
            <a:endParaRPr lang="en-US" altLang="zh-CN" sz="1800" dirty="0"/>
          </a:p>
          <a:p>
            <a:endParaRPr lang="en-US" altLang="zh-CN" sz="1400" dirty="0"/>
          </a:p>
          <a:p>
            <a:endParaRPr lang="zh-CN" altLang="zh-CN" sz="1400" dirty="0"/>
          </a:p>
          <a:p>
            <a:pPr>
              <a:spcBef>
                <a:spcPts val="600"/>
              </a:spcBef>
            </a:pPr>
            <a:endParaRPr lang="en-US" altLang="zh-CN" sz="2000" dirty="0"/>
          </a:p>
          <a:p>
            <a:pPr>
              <a:spcBef>
                <a:spcPts val="600"/>
              </a:spcBef>
            </a:pPr>
            <a:endParaRPr lang="en-US" altLang="zh-CN" sz="2000" dirty="0" smtClean="0">
              <a:latin typeface="Times New Roman" panose="02020603050405020304" pitchFamily="18" charset="0"/>
              <a:ea typeface="楷体_GB2312" pitchFamily="49" charset="-122"/>
            </a:endParaRP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5</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Sync for TB PPDU in One link</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9"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grpSp>
        <p:nvGrpSpPr>
          <p:cNvPr id="3" name="组合 2"/>
          <p:cNvGrpSpPr/>
          <p:nvPr/>
        </p:nvGrpSpPr>
        <p:grpSpPr>
          <a:xfrm>
            <a:off x="1193800" y="4484688"/>
            <a:ext cx="6807200" cy="1992312"/>
            <a:chOff x="1193800" y="4484688"/>
            <a:chExt cx="6807200" cy="1992312"/>
          </a:xfrm>
        </p:grpSpPr>
        <p:cxnSp>
          <p:nvCxnSpPr>
            <p:cNvPr id="8" name="直接连接符 7"/>
            <p:cNvCxnSpPr/>
            <p:nvPr/>
          </p:nvCxnSpPr>
          <p:spPr>
            <a:xfrm>
              <a:off x="1881188" y="4821238"/>
              <a:ext cx="6119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2130425" y="4533900"/>
              <a:ext cx="2682875" cy="28733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PPDU1 carries Trigger frame</a:t>
              </a:r>
              <a:endParaRPr lang="zh-CN" altLang="en-US" sz="800" dirty="0">
                <a:solidFill>
                  <a:schemeClr val="tx1"/>
                </a:solidFill>
              </a:endParaRPr>
            </a:p>
          </p:txBody>
        </p:sp>
        <p:sp>
          <p:nvSpPr>
            <p:cNvPr id="11" name="矩形 10"/>
            <p:cNvSpPr/>
            <p:nvPr/>
          </p:nvSpPr>
          <p:spPr>
            <a:xfrm>
              <a:off x="5861050" y="4525963"/>
              <a:ext cx="1616075" cy="287337"/>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TB PPDU</a:t>
              </a:r>
              <a:endParaRPr lang="zh-CN" altLang="en-US" sz="800" dirty="0">
                <a:solidFill>
                  <a:schemeClr val="tx1"/>
                </a:solidFill>
              </a:endParaRPr>
            </a:p>
          </p:txBody>
        </p:sp>
        <p:cxnSp>
          <p:nvCxnSpPr>
            <p:cNvPr id="12" name="直接连接符 11"/>
            <p:cNvCxnSpPr/>
            <p:nvPr/>
          </p:nvCxnSpPr>
          <p:spPr>
            <a:xfrm>
              <a:off x="1881188" y="5503863"/>
              <a:ext cx="6119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2482850" y="5214938"/>
              <a:ext cx="1933575"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PPDU2</a:t>
              </a:r>
              <a:endParaRPr lang="zh-CN" altLang="en-US" sz="800" dirty="0">
                <a:solidFill>
                  <a:schemeClr val="tx1"/>
                </a:solidFill>
              </a:endParaRPr>
            </a:p>
          </p:txBody>
        </p:sp>
        <p:sp>
          <p:nvSpPr>
            <p:cNvPr id="14" name="矩形 13"/>
            <p:cNvSpPr/>
            <p:nvPr/>
          </p:nvSpPr>
          <p:spPr>
            <a:xfrm>
              <a:off x="5462588" y="5208588"/>
              <a:ext cx="792162"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BA2</a:t>
              </a:r>
              <a:endParaRPr lang="zh-CN" altLang="en-US" sz="800" dirty="0">
                <a:solidFill>
                  <a:schemeClr val="tx1"/>
                </a:solidFill>
              </a:endParaRPr>
            </a:p>
          </p:txBody>
        </p:sp>
        <p:sp>
          <p:nvSpPr>
            <p:cNvPr id="15" name="文本框 31"/>
            <p:cNvSpPr txBox="1">
              <a:spLocks noChangeArrowheads="1"/>
            </p:cNvSpPr>
            <p:nvPr/>
          </p:nvSpPr>
          <p:spPr bwMode="auto">
            <a:xfrm>
              <a:off x="5118100" y="4484688"/>
              <a:ext cx="4683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SIFS</a:t>
              </a:r>
              <a:endParaRPr lang="zh-CN" altLang="en-US" sz="1000"/>
            </a:p>
          </p:txBody>
        </p:sp>
        <p:cxnSp>
          <p:nvCxnSpPr>
            <p:cNvPr id="16" name="直接连接符 15"/>
            <p:cNvCxnSpPr/>
            <p:nvPr/>
          </p:nvCxnSpPr>
          <p:spPr>
            <a:xfrm>
              <a:off x="5857875" y="4872038"/>
              <a:ext cx="0" cy="9540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10" idx="3"/>
            </p:cNvCxnSpPr>
            <p:nvPr/>
          </p:nvCxnSpPr>
          <p:spPr>
            <a:xfrm>
              <a:off x="4813300" y="4676775"/>
              <a:ext cx="1069975" cy="1588"/>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861050" y="5975350"/>
              <a:ext cx="1047750"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9" name="文本框 31"/>
            <p:cNvSpPr txBox="1">
              <a:spLocks noChangeArrowheads="1"/>
            </p:cNvSpPr>
            <p:nvPr/>
          </p:nvSpPr>
          <p:spPr bwMode="auto">
            <a:xfrm>
              <a:off x="6161088" y="5745163"/>
              <a:ext cx="4699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SIFS</a:t>
              </a:r>
              <a:endParaRPr lang="zh-CN" altLang="en-US" sz="1000"/>
            </a:p>
          </p:txBody>
        </p:sp>
        <p:sp>
          <p:nvSpPr>
            <p:cNvPr id="20" name="矩形 19"/>
            <p:cNvSpPr/>
            <p:nvPr/>
          </p:nvSpPr>
          <p:spPr>
            <a:xfrm>
              <a:off x="5468938" y="4818063"/>
              <a:ext cx="398462" cy="22066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21" name="文本框 1"/>
            <p:cNvSpPr txBox="1">
              <a:spLocks noChangeArrowheads="1"/>
            </p:cNvSpPr>
            <p:nvPr/>
          </p:nvSpPr>
          <p:spPr bwMode="auto">
            <a:xfrm>
              <a:off x="5389563" y="4805363"/>
              <a:ext cx="51969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smtClean="0"/>
                <a:t>Rx/</a:t>
              </a:r>
              <a:r>
                <a:rPr lang="en-US" altLang="zh-CN" sz="1000" dirty="0" err="1" smtClean="0"/>
                <a:t>Tx</a:t>
              </a:r>
              <a:endParaRPr lang="zh-CN" altLang="en-US" sz="1000" dirty="0"/>
            </a:p>
          </p:txBody>
        </p:sp>
        <p:sp>
          <p:nvSpPr>
            <p:cNvPr id="22" name="矩形 21"/>
            <p:cNvSpPr/>
            <p:nvPr/>
          </p:nvSpPr>
          <p:spPr>
            <a:xfrm>
              <a:off x="4803775" y="4826000"/>
              <a:ext cx="350838" cy="2206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23" name="文本框 25"/>
            <p:cNvSpPr txBox="1">
              <a:spLocks noChangeArrowheads="1"/>
            </p:cNvSpPr>
            <p:nvPr/>
          </p:nvSpPr>
          <p:spPr bwMode="auto">
            <a:xfrm>
              <a:off x="4808538" y="4813300"/>
              <a:ext cx="349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D1</a:t>
              </a:r>
              <a:endParaRPr lang="zh-CN" altLang="en-US" sz="1000"/>
            </a:p>
          </p:txBody>
        </p:sp>
        <p:sp>
          <p:nvSpPr>
            <p:cNvPr id="24" name="矩形 23"/>
            <p:cNvSpPr/>
            <p:nvPr/>
          </p:nvSpPr>
          <p:spPr>
            <a:xfrm>
              <a:off x="5111750" y="4822825"/>
              <a:ext cx="349250" cy="2206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25" name="文本框 27"/>
            <p:cNvSpPr txBox="1">
              <a:spLocks noChangeArrowheads="1"/>
            </p:cNvSpPr>
            <p:nvPr/>
          </p:nvSpPr>
          <p:spPr bwMode="auto">
            <a:xfrm>
              <a:off x="5113338" y="4826000"/>
              <a:ext cx="3952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M1</a:t>
              </a:r>
              <a:endParaRPr lang="zh-CN" altLang="en-US" sz="1000"/>
            </a:p>
          </p:txBody>
        </p:sp>
        <p:cxnSp>
          <p:nvCxnSpPr>
            <p:cNvPr id="26" name="直接连接符 25"/>
            <p:cNvCxnSpPr/>
            <p:nvPr/>
          </p:nvCxnSpPr>
          <p:spPr>
            <a:xfrm>
              <a:off x="5461000" y="4821238"/>
              <a:ext cx="0" cy="67627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870075" y="6080125"/>
              <a:ext cx="61198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3929063" y="5791200"/>
              <a:ext cx="1933575"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PPDU2</a:t>
              </a:r>
              <a:endParaRPr lang="zh-CN" altLang="en-US" sz="800" dirty="0">
                <a:solidFill>
                  <a:schemeClr val="tx1"/>
                </a:solidFill>
              </a:endParaRPr>
            </a:p>
          </p:txBody>
        </p:sp>
        <p:sp>
          <p:nvSpPr>
            <p:cNvPr id="29" name="矩形 28"/>
            <p:cNvSpPr/>
            <p:nvPr/>
          </p:nvSpPr>
          <p:spPr>
            <a:xfrm>
              <a:off x="6910388" y="5784850"/>
              <a:ext cx="792162"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BA2</a:t>
              </a:r>
              <a:endParaRPr lang="zh-CN" altLang="en-US" sz="800" dirty="0">
                <a:solidFill>
                  <a:schemeClr val="tx1"/>
                </a:solidFill>
              </a:endParaRPr>
            </a:p>
          </p:txBody>
        </p:sp>
        <p:sp>
          <p:nvSpPr>
            <p:cNvPr id="30" name="文本框 31"/>
            <p:cNvSpPr txBox="1">
              <a:spLocks noChangeArrowheads="1"/>
            </p:cNvSpPr>
            <p:nvPr/>
          </p:nvSpPr>
          <p:spPr bwMode="auto">
            <a:xfrm>
              <a:off x="4714875" y="5224463"/>
              <a:ext cx="4683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SIFS</a:t>
              </a:r>
              <a:endParaRPr lang="zh-CN" altLang="en-US" sz="1000"/>
            </a:p>
          </p:txBody>
        </p:sp>
        <p:cxnSp>
          <p:nvCxnSpPr>
            <p:cNvPr id="31" name="直接连接符 30"/>
            <p:cNvCxnSpPr/>
            <p:nvPr/>
          </p:nvCxnSpPr>
          <p:spPr>
            <a:xfrm>
              <a:off x="4406900" y="5426075"/>
              <a:ext cx="1047750"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2" name="文本框 31"/>
            <p:cNvSpPr txBox="1">
              <a:spLocks noChangeArrowheads="1"/>
            </p:cNvSpPr>
            <p:nvPr/>
          </p:nvSpPr>
          <p:spPr bwMode="auto">
            <a:xfrm>
              <a:off x="1193800" y="4575175"/>
              <a:ext cx="5238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1</a:t>
              </a:r>
              <a:endParaRPr lang="zh-CN" altLang="en-US" sz="1000"/>
            </a:p>
          </p:txBody>
        </p:sp>
        <p:sp>
          <p:nvSpPr>
            <p:cNvPr id="33" name="文本框 31"/>
            <p:cNvSpPr txBox="1">
              <a:spLocks noChangeArrowheads="1"/>
            </p:cNvSpPr>
            <p:nvPr/>
          </p:nvSpPr>
          <p:spPr bwMode="auto">
            <a:xfrm>
              <a:off x="1201738" y="5224463"/>
              <a:ext cx="5238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2</a:t>
              </a:r>
              <a:endParaRPr lang="zh-CN" altLang="en-US" sz="1000"/>
            </a:p>
          </p:txBody>
        </p:sp>
        <p:sp>
          <p:nvSpPr>
            <p:cNvPr id="34" name="文本框 31"/>
            <p:cNvSpPr txBox="1">
              <a:spLocks noChangeArrowheads="1"/>
            </p:cNvSpPr>
            <p:nvPr/>
          </p:nvSpPr>
          <p:spPr bwMode="auto">
            <a:xfrm>
              <a:off x="1193800" y="5851525"/>
              <a:ext cx="5238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2</a:t>
              </a:r>
              <a:endParaRPr lang="zh-CN" altLang="en-US" sz="1000"/>
            </a:p>
          </p:txBody>
        </p:sp>
        <p:sp>
          <p:nvSpPr>
            <p:cNvPr id="35" name="文本框 31"/>
            <p:cNvSpPr txBox="1">
              <a:spLocks noChangeArrowheads="1"/>
            </p:cNvSpPr>
            <p:nvPr/>
          </p:nvSpPr>
          <p:spPr bwMode="auto">
            <a:xfrm>
              <a:off x="3078163" y="6215063"/>
              <a:ext cx="13398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Earliest ending time</a:t>
              </a:r>
              <a:endParaRPr lang="zh-CN" altLang="en-US" sz="1000"/>
            </a:p>
          </p:txBody>
        </p:sp>
        <p:cxnSp>
          <p:nvCxnSpPr>
            <p:cNvPr id="36" name="直接连接符 35"/>
            <p:cNvCxnSpPr>
              <a:endCxn id="35" idx="0"/>
            </p:cNvCxnSpPr>
            <p:nvPr/>
          </p:nvCxnSpPr>
          <p:spPr>
            <a:xfrm flipH="1">
              <a:off x="3748088" y="5497513"/>
              <a:ext cx="668337" cy="71755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5468938" y="6080125"/>
              <a:ext cx="401637" cy="17780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8" name="文本框 31"/>
            <p:cNvSpPr txBox="1">
              <a:spLocks noChangeArrowheads="1"/>
            </p:cNvSpPr>
            <p:nvPr/>
          </p:nvSpPr>
          <p:spPr bwMode="auto">
            <a:xfrm>
              <a:off x="4784725" y="6230938"/>
              <a:ext cx="12255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Latest ending time</a:t>
              </a:r>
              <a:endParaRPr lang="zh-CN" altLang="en-US" sz="1000"/>
            </a:p>
          </p:txBody>
        </p:sp>
      </p:grpSp>
    </p:spTree>
    <p:extLst>
      <p:ext uri="{BB962C8B-B14F-4D97-AF65-F5344CB8AC3E}">
        <p14:creationId xmlns:p14="http://schemas.microsoft.com/office/powerpoint/2010/main" val="518267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800" dirty="0"/>
              <a:t>A margin of 10%×</a:t>
            </a:r>
            <a:r>
              <a:rPr lang="en-US" altLang="zh-CN" sz="1800" dirty="0" err="1"/>
              <a:t>aSlotTime</a:t>
            </a:r>
            <a:r>
              <a:rPr lang="en-US" altLang="zh-CN" sz="1800" dirty="0"/>
              <a:t> considers the SIFS accuracy of the IEEE 802.11-2016 </a:t>
            </a:r>
            <a:r>
              <a:rPr lang="en-US" altLang="zh-CN" sz="1800" dirty="0" smtClean="0"/>
              <a:t>spec</a:t>
            </a:r>
            <a:r>
              <a:rPr lang="en-US" altLang="zh-CN" sz="1800" dirty="0"/>
              <a:t>;</a:t>
            </a:r>
            <a:endParaRPr lang="en-US" altLang="zh-CN" sz="1800" dirty="0" smtClean="0"/>
          </a:p>
          <a:p>
            <a:pPr>
              <a:spcBef>
                <a:spcPts val="600"/>
              </a:spcBef>
            </a:pPr>
            <a:r>
              <a:rPr lang="en-US" altLang="zh-CN" sz="1800" dirty="0" smtClean="0"/>
              <a:t>Considering </a:t>
            </a:r>
            <a:r>
              <a:rPr lang="en-US" altLang="zh-CN" sz="1800" dirty="0"/>
              <a:t>the margin of 10%×</a:t>
            </a:r>
            <a:r>
              <a:rPr lang="en-US" altLang="zh-CN" sz="1800" dirty="0" err="1"/>
              <a:t>aSlotTime</a:t>
            </a:r>
            <a:r>
              <a:rPr lang="en-US" altLang="zh-CN" sz="1800" dirty="0"/>
              <a:t>, the rules </a:t>
            </a:r>
            <a:r>
              <a:rPr lang="en-US" altLang="zh-CN" sz="1800" dirty="0" smtClean="0"/>
              <a:t>will be</a:t>
            </a:r>
            <a:endParaRPr lang="en-US" altLang="zh-CN" sz="1800" dirty="0"/>
          </a:p>
          <a:p>
            <a:pPr lvl="1">
              <a:spcBef>
                <a:spcPts val="600"/>
              </a:spcBef>
            </a:pPr>
            <a:r>
              <a:rPr lang="en-US" altLang="zh-CN" sz="1600" dirty="0"/>
              <a:t>the ending time of PPDU2 can not be earlier than </a:t>
            </a:r>
            <a:r>
              <a:rPr lang="en-US" altLang="zh-CN" sz="1600" dirty="0" smtClean="0"/>
              <a:t>(Rx/</a:t>
            </a:r>
            <a:r>
              <a:rPr lang="en-US" altLang="zh-CN" sz="1600" dirty="0" err="1" smtClean="0"/>
              <a:t>Tx</a:t>
            </a:r>
            <a:r>
              <a:rPr lang="en-US" altLang="zh-CN" sz="1600" dirty="0" smtClean="0"/>
              <a:t>- </a:t>
            </a:r>
            <a:r>
              <a:rPr lang="en-US" altLang="zh-CN" sz="1600" dirty="0"/>
              <a:t>10%×</a:t>
            </a:r>
            <a:r>
              <a:rPr lang="en-US" altLang="zh-CN" sz="1600" dirty="0" err="1" smtClean="0"/>
              <a:t>aSlotTime</a:t>
            </a:r>
            <a:r>
              <a:rPr lang="en-US" altLang="zh-CN" sz="1600" dirty="0" smtClean="0"/>
              <a:t>) </a:t>
            </a:r>
            <a:r>
              <a:rPr lang="en-US" altLang="zh-CN" sz="1600" dirty="0"/>
              <a:t>before ending time of </a:t>
            </a:r>
            <a:r>
              <a:rPr lang="en-US" altLang="zh-CN" sz="1600" dirty="0" smtClean="0"/>
              <a:t>PPDU1;</a:t>
            </a:r>
            <a:endParaRPr lang="en-US" altLang="zh-CN" sz="1600" dirty="0"/>
          </a:p>
          <a:p>
            <a:pPr lvl="1">
              <a:spcBef>
                <a:spcPts val="600"/>
              </a:spcBef>
            </a:pPr>
            <a:r>
              <a:rPr lang="en-US" altLang="zh-CN" sz="1600" dirty="0"/>
              <a:t>The ending time of PPDU2 can not be later than the ending time of PPDU1 plus </a:t>
            </a:r>
            <a:r>
              <a:rPr lang="en-US" altLang="zh-CN" sz="1600" dirty="0" smtClean="0"/>
              <a:t>(SIFS- </a:t>
            </a:r>
            <a:r>
              <a:rPr lang="en-US" altLang="zh-CN" sz="1600" dirty="0"/>
              <a:t>10%×</a:t>
            </a:r>
            <a:r>
              <a:rPr lang="en-US" altLang="zh-CN" sz="1600" dirty="0" err="1" smtClean="0"/>
              <a:t>aSlotTime</a:t>
            </a:r>
            <a:r>
              <a:rPr lang="en-US" altLang="zh-CN" sz="1600" dirty="0" smtClean="0"/>
              <a:t>).</a:t>
            </a:r>
            <a:endParaRPr lang="en-US" altLang="zh-CN" sz="1600" dirty="0"/>
          </a:p>
          <a:p>
            <a:endParaRPr lang="en-US" altLang="zh-CN" sz="1400" dirty="0"/>
          </a:p>
          <a:p>
            <a:endParaRPr lang="zh-CN" altLang="zh-CN" sz="1400" dirty="0"/>
          </a:p>
          <a:p>
            <a:pPr>
              <a:spcBef>
                <a:spcPts val="600"/>
              </a:spcBef>
            </a:pPr>
            <a:endParaRPr lang="en-US" altLang="zh-CN" sz="2000" dirty="0"/>
          </a:p>
          <a:p>
            <a:pPr>
              <a:spcBef>
                <a:spcPts val="600"/>
              </a:spcBef>
            </a:pPr>
            <a:endParaRPr lang="en-US" altLang="zh-CN" sz="2000" dirty="0" smtClean="0">
              <a:latin typeface="Times New Roman" panose="02020603050405020304" pitchFamily="18" charset="0"/>
              <a:ea typeface="楷体_GB2312" pitchFamily="49" charset="-122"/>
            </a:endParaRP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6</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dirty="0">
                <a:latin typeface="Times New Roman" panose="02020603050405020304" pitchFamily="18" charset="0"/>
              </a:rPr>
              <a:t>Sync for TB PPDU in One link</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9"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grpSp>
        <p:nvGrpSpPr>
          <p:cNvPr id="3" name="组合 2"/>
          <p:cNvGrpSpPr/>
          <p:nvPr/>
        </p:nvGrpSpPr>
        <p:grpSpPr>
          <a:xfrm>
            <a:off x="1193800" y="4484688"/>
            <a:ext cx="6807200" cy="1992312"/>
            <a:chOff x="1193800" y="4484688"/>
            <a:chExt cx="6807200" cy="1992312"/>
          </a:xfrm>
        </p:grpSpPr>
        <p:cxnSp>
          <p:nvCxnSpPr>
            <p:cNvPr id="8" name="直接连接符 7"/>
            <p:cNvCxnSpPr/>
            <p:nvPr/>
          </p:nvCxnSpPr>
          <p:spPr>
            <a:xfrm>
              <a:off x="1881188" y="4821238"/>
              <a:ext cx="6119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2130425" y="4533900"/>
              <a:ext cx="2682875" cy="28733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PPDU1 carries Trigger frame</a:t>
              </a:r>
              <a:endParaRPr lang="zh-CN" altLang="en-US" sz="800" dirty="0">
                <a:solidFill>
                  <a:schemeClr val="tx1"/>
                </a:solidFill>
              </a:endParaRPr>
            </a:p>
          </p:txBody>
        </p:sp>
        <p:sp>
          <p:nvSpPr>
            <p:cNvPr id="11" name="矩形 10"/>
            <p:cNvSpPr/>
            <p:nvPr/>
          </p:nvSpPr>
          <p:spPr>
            <a:xfrm>
              <a:off x="5861050" y="4525963"/>
              <a:ext cx="1616075" cy="287337"/>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TB PPDU</a:t>
              </a:r>
              <a:endParaRPr lang="zh-CN" altLang="en-US" sz="800" dirty="0">
                <a:solidFill>
                  <a:schemeClr val="tx1"/>
                </a:solidFill>
              </a:endParaRPr>
            </a:p>
          </p:txBody>
        </p:sp>
        <p:cxnSp>
          <p:nvCxnSpPr>
            <p:cNvPr id="12" name="直接连接符 11"/>
            <p:cNvCxnSpPr/>
            <p:nvPr/>
          </p:nvCxnSpPr>
          <p:spPr>
            <a:xfrm>
              <a:off x="1881188" y="5503863"/>
              <a:ext cx="6119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2482850" y="5214938"/>
              <a:ext cx="1933575"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PPDU2</a:t>
              </a:r>
              <a:endParaRPr lang="zh-CN" altLang="en-US" sz="800" dirty="0">
                <a:solidFill>
                  <a:schemeClr val="tx1"/>
                </a:solidFill>
              </a:endParaRPr>
            </a:p>
          </p:txBody>
        </p:sp>
        <p:sp>
          <p:nvSpPr>
            <p:cNvPr id="14" name="矩形 13"/>
            <p:cNvSpPr/>
            <p:nvPr/>
          </p:nvSpPr>
          <p:spPr>
            <a:xfrm>
              <a:off x="5462588" y="5208588"/>
              <a:ext cx="792162"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BA2</a:t>
              </a:r>
              <a:endParaRPr lang="zh-CN" altLang="en-US" sz="800" dirty="0">
                <a:solidFill>
                  <a:schemeClr val="tx1"/>
                </a:solidFill>
              </a:endParaRPr>
            </a:p>
          </p:txBody>
        </p:sp>
        <p:sp>
          <p:nvSpPr>
            <p:cNvPr id="15" name="文本框 31"/>
            <p:cNvSpPr txBox="1">
              <a:spLocks noChangeArrowheads="1"/>
            </p:cNvSpPr>
            <p:nvPr/>
          </p:nvSpPr>
          <p:spPr bwMode="auto">
            <a:xfrm>
              <a:off x="5118100" y="4484688"/>
              <a:ext cx="4683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SIFS</a:t>
              </a:r>
              <a:endParaRPr lang="zh-CN" altLang="en-US" sz="1000"/>
            </a:p>
          </p:txBody>
        </p:sp>
        <p:cxnSp>
          <p:nvCxnSpPr>
            <p:cNvPr id="16" name="直接连接符 15"/>
            <p:cNvCxnSpPr/>
            <p:nvPr/>
          </p:nvCxnSpPr>
          <p:spPr>
            <a:xfrm>
              <a:off x="5857875" y="4872038"/>
              <a:ext cx="0" cy="9540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10" idx="3"/>
            </p:cNvCxnSpPr>
            <p:nvPr/>
          </p:nvCxnSpPr>
          <p:spPr>
            <a:xfrm>
              <a:off x="4813300" y="4676775"/>
              <a:ext cx="1069975" cy="1588"/>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861050" y="5975350"/>
              <a:ext cx="1047750"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9" name="文本框 31"/>
            <p:cNvSpPr txBox="1">
              <a:spLocks noChangeArrowheads="1"/>
            </p:cNvSpPr>
            <p:nvPr/>
          </p:nvSpPr>
          <p:spPr bwMode="auto">
            <a:xfrm>
              <a:off x="6161088" y="5745163"/>
              <a:ext cx="4699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SIFS</a:t>
              </a:r>
              <a:endParaRPr lang="zh-CN" altLang="en-US" sz="1000"/>
            </a:p>
          </p:txBody>
        </p:sp>
        <p:sp>
          <p:nvSpPr>
            <p:cNvPr id="20" name="矩形 19"/>
            <p:cNvSpPr/>
            <p:nvPr/>
          </p:nvSpPr>
          <p:spPr>
            <a:xfrm>
              <a:off x="5468938" y="4818063"/>
              <a:ext cx="398462" cy="22066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21" name="文本框 1"/>
            <p:cNvSpPr txBox="1">
              <a:spLocks noChangeArrowheads="1"/>
            </p:cNvSpPr>
            <p:nvPr/>
          </p:nvSpPr>
          <p:spPr bwMode="auto">
            <a:xfrm>
              <a:off x="5389563" y="4805363"/>
              <a:ext cx="51969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smtClean="0"/>
                <a:t>Rx/</a:t>
              </a:r>
              <a:r>
                <a:rPr lang="en-US" altLang="zh-CN" sz="1000" dirty="0" err="1" smtClean="0"/>
                <a:t>Tx</a:t>
              </a:r>
              <a:endParaRPr lang="zh-CN" altLang="en-US" sz="1000" dirty="0"/>
            </a:p>
          </p:txBody>
        </p:sp>
        <p:sp>
          <p:nvSpPr>
            <p:cNvPr id="22" name="矩形 21"/>
            <p:cNvSpPr/>
            <p:nvPr/>
          </p:nvSpPr>
          <p:spPr>
            <a:xfrm>
              <a:off x="4803775" y="4826000"/>
              <a:ext cx="350838" cy="2206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23" name="文本框 25"/>
            <p:cNvSpPr txBox="1">
              <a:spLocks noChangeArrowheads="1"/>
            </p:cNvSpPr>
            <p:nvPr/>
          </p:nvSpPr>
          <p:spPr bwMode="auto">
            <a:xfrm>
              <a:off x="4808538" y="4813300"/>
              <a:ext cx="349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D1</a:t>
              </a:r>
              <a:endParaRPr lang="zh-CN" altLang="en-US" sz="1000"/>
            </a:p>
          </p:txBody>
        </p:sp>
        <p:sp>
          <p:nvSpPr>
            <p:cNvPr id="24" name="矩形 23"/>
            <p:cNvSpPr/>
            <p:nvPr/>
          </p:nvSpPr>
          <p:spPr>
            <a:xfrm>
              <a:off x="5111750" y="4822825"/>
              <a:ext cx="349250" cy="2206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25" name="文本框 27"/>
            <p:cNvSpPr txBox="1">
              <a:spLocks noChangeArrowheads="1"/>
            </p:cNvSpPr>
            <p:nvPr/>
          </p:nvSpPr>
          <p:spPr bwMode="auto">
            <a:xfrm>
              <a:off x="5113338" y="4826000"/>
              <a:ext cx="3952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M1</a:t>
              </a:r>
              <a:endParaRPr lang="zh-CN" altLang="en-US" sz="1000"/>
            </a:p>
          </p:txBody>
        </p:sp>
        <p:cxnSp>
          <p:nvCxnSpPr>
            <p:cNvPr id="26" name="直接连接符 25"/>
            <p:cNvCxnSpPr/>
            <p:nvPr/>
          </p:nvCxnSpPr>
          <p:spPr>
            <a:xfrm>
              <a:off x="5461000" y="4821238"/>
              <a:ext cx="0" cy="67627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870075" y="6080125"/>
              <a:ext cx="61198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3929063" y="5791200"/>
              <a:ext cx="1933575"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PPDU2</a:t>
              </a:r>
              <a:endParaRPr lang="zh-CN" altLang="en-US" sz="800" dirty="0">
                <a:solidFill>
                  <a:schemeClr val="tx1"/>
                </a:solidFill>
              </a:endParaRPr>
            </a:p>
          </p:txBody>
        </p:sp>
        <p:sp>
          <p:nvSpPr>
            <p:cNvPr id="29" name="矩形 28"/>
            <p:cNvSpPr/>
            <p:nvPr/>
          </p:nvSpPr>
          <p:spPr>
            <a:xfrm>
              <a:off x="6910388" y="5784850"/>
              <a:ext cx="792162"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BA2</a:t>
              </a:r>
              <a:endParaRPr lang="zh-CN" altLang="en-US" sz="800" dirty="0">
                <a:solidFill>
                  <a:schemeClr val="tx1"/>
                </a:solidFill>
              </a:endParaRPr>
            </a:p>
          </p:txBody>
        </p:sp>
        <p:sp>
          <p:nvSpPr>
            <p:cNvPr id="30" name="文本框 31"/>
            <p:cNvSpPr txBox="1">
              <a:spLocks noChangeArrowheads="1"/>
            </p:cNvSpPr>
            <p:nvPr/>
          </p:nvSpPr>
          <p:spPr bwMode="auto">
            <a:xfrm>
              <a:off x="4714875" y="5224463"/>
              <a:ext cx="4683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SIFS</a:t>
              </a:r>
              <a:endParaRPr lang="zh-CN" altLang="en-US" sz="1000"/>
            </a:p>
          </p:txBody>
        </p:sp>
        <p:cxnSp>
          <p:nvCxnSpPr>
            <p:cNvPr id="31" name="直接连接符 30"/>
            <p:cNvCxnSpPr/>
            <p:nvPr/>
          </p:nvCxnSpPr>
          <p:spPr>
            <a:xfrm>
              <a:off x="4406900" y="5426075"/>
              <a:ext cx="1047750"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2" name="文本框 31"/>
            <p:cNvSpPr txBox="1">
              <a:spLocks noChangeArrowheads="1"/>
            </p:cNvSpPr>
            <p:nvPr/>
          </p:nvSpPr>
          <p:spPr bwMode="auto">
            <a:xfrm>
              <a:off x="1193800" y="4575175"/>
              <a:ext cx="5238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1</a:t>
              </a:r>
              <a:endParaRPr lang="zh-CN" altLang="en-US" sz="1000"/>
            </a:p>
          </p:txBody>
        </p:sp>
        <p:sp>
          <p:nvSpPr>
            <p:cNvPr id="33" name="文本框 31"/>
            <p:cNvSpPr txBox="1">
              <a:spLocks noChangeArrowheads="1"/>
            </p:cNvSpPr>
            <p:nvPr/>
          </p:nvSpPr>
          <p:spPr bwMode="auto">
            <a:xfrm>
              <a:off x="1201738" y="5224463"/>
              <a:ext cx="5238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2</a:t>
              </a:r>
              <a:endParaRPr lang="zh-CN" altLang="en-US" sz="1000"/>
            </a:p>
          </p:txBody>
        </p:sp>
        <p:sp>
          <p:nvSpPr>
            <p:cNvPr id="34" name="文本框 31"/>
            <p:cNvSpPr txBox="1">
              <a:spLocks noChangeArrowheads="1"/>
            </p:cNvSpPr>
            <p:nvPr/>
          </p:nvSpPr>
          <p:spPr bwMode="auto">
            <a:xfrm>
              <a:off x="1193800" y="5851525"/>
              <a:ext cx="5238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2</a:t>
              </a:r>
              <a:endParaRPr lang="zh-CN" altLang="en-US" sz="1000"/>
            </a:p>
          </p:txBody>
        </p:sp>
        <p:sp>
          <p:nvSpPr>
            <p:cNvPr id="35" name="文本框 31"/>
            <p:cNvSpPr txBox="1">
              <a:spLocks noChangeArrowheads="1"/>
            </p:cNvSpPr>
            <p:nvPr/>
          </p:nvSpPr>
          <p:spPr bwMode="auto">
            <a:xfrm>
              <a:off x="3078163" y="6215063"/>
              <a:ext cx="13398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Earliest ending time</a:t>
              </a:r>
              <a:endParaRPr lang="zh-CN" altLang="en-US" sz="1000"/>
            </a:p>
          </p:txBody>
        </p:sp>
        <p:cxnSp>
          <p:nvCxnSpPr>
            <p:cNvPr id="36" name="直接连接符 35"/>
            <p:cNvCxnSpPr>
              <a:endCxn id="35" idx="0"/>
            </p:cNvCxnSpPr>
            <p:nvPr/>
          </p:nvCxnSpPr>
          <p:spPr>
            <a:xfrm flipH="1">
              <a:off x="3748088" y="5497513"/>
              <a:ext cx="668337" cy="71755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5468938" y="6080125"/>
              <a:ext cx="401637" cy="17780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8" name="文本框 31"/>
            <p:cNvSpPr txBox="1">
              <a:spLocks noChangeArrowheads="1"/>
            </p:cNvSpPr>
            <p:nvPr/>
          </p:nvSpPr>
          <p:spPr bwMode="auto">
            <a:xfrm>
              <a:off x="4784725" y="6230938"/>
              <a:ext cx="12255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Latest ending time</a:t>
              </a:r>
              <a:endParaRPr lang="zh-CN" altLang="en-US" sz="1000"/>
            </a:p>
          </p:txBody>
        </p:sp>
      </p:grpSp>
    </p:spTree>
    <p:extLst>
      <p:ext uri="{BB962C8B-B14F-4D97-AF65-F5344CB8AC3E}">
        <p14:creationId xmlns:p14="http://schemas.microsoft.com/office/powerpoint/2010/main" val="25268649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800" dirty="0"/>
              <a:t>When both </a:t>
            </a:r>
            <a:r>
              <a:rPr lang="en-US" altLang="zh-CN" sz="1800" dirty="0" smtClean="0"/>
              <a:t>links </a:t>
            </a:r>
            <a:r>
              <a:rPr lang="en-US" altLang="zh-CN" sz="1800" dirty="0"/>
              <a:t>are expected to receive TB PPDUs</a:t>
            </a:r>
          </a:p>
          <a:p>
            <a:pPr lvl="1">
              <a:spcBef>
                <a:spcPts val="600"/>
              </a:spcBef>
            </a:pPr>
            <a:r>
              <a:rPr lang="en-US" altLang="zh-CN" sz="1600" dirty="0"/>
              <a:t>The difference between the ending times of PPDU1 and PPDU2 shall be less than or equal to </a:t>
            </a:r>
            <a:r>
              <a:rPr lang="en-US" altLang="zh-CN" sz="1600" dirty="0" smtClean="0"/>
              <a:t>Rx/</a:t>
            </a:r>
            <a:r>
              <a:rPr lang="en-US" altLang="zh-CN" sz="1600" dirty="0" err="1" smtClean="0"/>
              <a:t>Tx</a:t>
            </a:r>
            <a:endParaRPr lang="en-US" altLang="zh-CN" sz="1600" dirty="0"/>
          </a:p>
          <a:p>
            <a:pPr>
              <a:spcBef>
                <a:spcPts val="600"/>
              </a:spcBef>
            </a:pPr>
            <a:r>
              <a:rPr lang="en-US" altLang="zh-CN" sz="1800" dirty="0"/>
              <a:t>Considering the margin of 10%×</a:t>
            </a:r>
            <a:r>
              <a:rPr lang="en-US" altLang="zh-CN" sz="1800" dirty="0" err="1"/>
              <a:t>aSlotTime</a:t>
            </a:r>
            <a:r>
              <a:rPr lang="en-US" altLang="zh-CN" sz="1800" dirty="0"/>
              <a:t>, the </a:t>
            </a:r>
            <a:r>
              <a:rPr lang="en-US" altLang="zh-CN" sz="1800" dirty="0" smtClean="0"/>
              <a:t>rule will be</a:t>
            </a:r>
          </a:p>
          <a:p>
            <a:pPr lvl="1">
              <a:spcBef>
                <a:spcPts val="600"/>
              </a:spcBef>
            </a:pPr>
            <a:r>
              <a:rPr lang="en-US" altLang="zh-CN" sz="1600" dirty="0" smtClean="0"/>
              <a:t>The difference between the ending times of PPDU1 and PPDU2 shall be less than or equal to (Rx/</a:t>
            </a:r>
            <a:r>
              <a:rPr lang="en-US" altLang="zh-CN" sz="1600" dirty="0" err="1" smtClean="0"/>
              <a:t>Tx</a:t>
            </a:r>
            <a:r>
              <a:rPr lang="en-US" altLang="zh-CN" sz="1600" dirty="0" smtClean="0"/>
              <a:t>- </a:t>
            </a:r>
            <a:r>
              <a:rPr lang="en-US" altLang="zh-CN" sz="1600" dirty="0"/>
              <a:t>10%×</a:t>
            </a:r>
            <a:r>
              <a:rPr lang="en-US" altLang="zh-CN" sz="1600" dirty="0" err="1"/>
              <a:t>aSlotTime</a:t>
            </a:r>
            <a:r>
              <a:rPr lang="en-US" altLang="zh-CN" sz="1600" dirty="0" smtClean="0"/>
              <a:t>) ;</a:t>
            </a:r>
          </a:p>
          <a:p>
            <a:endParaRPr lang="en-US" altLang="zh-CN" sz="1400" dirty="0"/>
          </a:p>
          <a:p>
            <a:endParaRPr lang="zh-CN" altLang="zh-CN" sz="1400" dirty="0"/>
          </a:p>
          <a:p>
            <a:pPr>
              <a:spcBef>
                <a:spcPts val="600"/>
              </a:spcBef>
            </a:pPr>
            <a:endParaRPr lang="en-US" altLang="zh-CN" sz="2000" dirty="0"/>
          </a:p>
          <a:p>
            <a:pPr>
              <a:spcBef>
                <a:spcPts val="600"/>
              </a:spcBef>
            </a:pPr>
            <a:endParaRPr lang="en-US" altLang="zh-CN" sz="2000" dirty="0" smtClean="0">
              <a:latin typeface="Times New Roman" panose="02020603050405020304" pitchFamily="18" charset="0"/>
              <a:ea typeface="楷体_GB2312" pitchFamily="49" charset="-122"/>
            </a:endParaRP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7</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Sync for TB PPDUs in Two Links</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9"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grpSp>
        <p:nvGrpSpPr>
          <p:cNvPr id="4" name="组合 3"/>
          <p:cNvGrpSpPr/>
          <p:nvPr/>
        </p:nvGrpSpPr>
        <p:grpSpPr>
          <a:xfrm>
            <a:off x="1295400" y="4389438"/>
            <a:ext cx="6807200" cy="2087562"/>
            <a:chOff x="1270000" y="4237038"/>
            <a:chExt cx="6807200" cy="2087562"/>
          </a:xfrm>
        </p:grpSpPr>
        <p:cxnSp>
          <p:nvCxnSpPr>
            <p:cNvPr id="39" name="直接连接符 38"/>
            <p:cNvCxnSpPr/>
            <p:nvPr/>
          </p:nvCxnSpPr>
          <p:spPr>
            <a:xfrm>
              <a:off x="1957388" y="4573588"/>
              <a:ext cx="6119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2206625" y="4286250"/>
              <a:ext cx="2682875" cy="28733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PPDU1 carries Trigger frame</a:t>
              </a:r>
              <a:endParaRPr lang="zh-CN" altLang="en-US" sz="800" dirty="0">
                <a:solidFill>
                  <a:schemeClr val="tx1"/>
                </a:solidFill>
              </a:endParaRPr>
            </a:p>
          </p:txBody>
        </p:sp>
        <p:sp>
          <p:nvSpPr>
            <p:cNvPr id="41" name="矩形 40"/>
            <p:cNvSpPr/>
            <p:nvPr/>
          </p:nvSpPr>
          <p:spPr>
            <a:xfrm>
              <a:off x="5937250" y="4278313"/>
              <a:ext cx="1616075" cy="287337"/>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TB PPDU1</a:t>
              </a:r>
              <a:endParaRPr lang="zh-CN" altLang="en-US" sz="800" dirty="0">
                <a:solidFill>
                  <a:schemeClr val="tx1"/>
                </a:solidFill>
              </a:endParaRPr>
            </a:p>
          </p:txBody>
        </p:sp>
        <p:cxnSp>
          <p:nvCxnSpPr>
            <p:cNvPr id="42" name="直接连接符 41"/>
            <p:cNvCxnSpPr/>
            <p:nvPr/>
          </p:nvCxnSpPr>
          <p:spPr>
            <a:xfrm>
              <a:off x="1957388" y="5256213"/>
              <a:ext cx="6119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矩形 42"/>
            <p:cNvSpPr/>
            <p:nvPr/>
          </p:nvSpPr>
          <p:spPr>
            <a:xfrm>
              <a:off x="2559050" y="4967288"/>
              <a:ext cx="1933575"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PPDU2 carries Trigger frame</a:t>
              </a:r>
              <a:endParaRPr lang="zh-CN" altLang="en-US" sz="800" dirty="0">
                <a:solidFill>
                  <a:schemeClr val="tx1"/>
                </a:solidFill>
              </a:endParaRPr>
            </a:p>
          </p:txBody>
        </p:sp>
        <p:sp>
          <p:nvSpPr>
            <p:cNvPr id="44" name="矩形 43"/>
            <p:cNvSpPr/>
            <p:nvPr/>
          </p:nvSpPr>
          <p:spPr>
            <a:xfrm>
              <a:off x="5538788" y="4960938"/>
              <a:ext cx="1582737"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TB PPDU2</a:t>
              </a:r>
              <a:endParaRPr lang="zh-CN" altLang="en-US" sz="800" dirty="0">
                <a:solidFill>
                  <a:schemeClr val="tx1"/>
                </a:solidFill>
              </a:endParaRPr>
            </a:p>
          </p:txBody>
        </p:sp>
        <p:sp>
          <p:nvSpPr>
            <p:cNvPr id="45" name="文本框 31"/>
            <p:cNvSpPr txBox="1">
              <a:spLocks noChangeArrowheads="1"/>
            </p:cNvSpPr>
            <p:nvPr/>
          </p:nvSpPr>
          <p:spPr bwMode="auto">
            <a:xfrm>
              <a:off x="5194300" y="4237038"/>
              <a:ext cx="4683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SIFS</a:t>
              </a:r>
              <a:endParaRPr lang="zh-CN" altLang="en-US" sz="1000"/>
            </a:p>
          </p:txBody>
        </p:sp>
        <p:cxnSp>
          <p:nvCxnSpPr>
            <p:cNvPr id="46" name="直接连接符 45"/>
            <p:cNvCxnSpPr/>
            <p:nvPr/>
          </p:nvCxnSpPr>
          <p:spPr>
            <a:xfrm>
              <a:off x="5934075" y="4624388"/>
              <a:ext cx="0" cy="146685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a:stCxn id="40" idx="3"/>
            </p:cNvCxnSpPr>
            <p:nvPr/>
          </p:nvCxnSpPr>
          <p:spPr>
            <a:xfrm>
              <a:off x="4889500" y="4429125"/>
              <a:ext cx="1069975" cy="1588"/>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5278438" y="5727700"/>
              <a:ext cx="1047750"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9" name="文本框 31"/>
            <p:cNvSpPr txBox="1">
              <a:spLocks noChangeArrowheads="1"/>
            </p:cNvSpPr>
            <p:nvPr/>
          </p:nvSpPr>
          <p:spPr bwMode="auto">
            <a:xfrm>
              <a:off x="5580063" y="5497513"/>
              <a:ext cx="46831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SIFS</a:t>
              </a:r>
              <a:endParaRPr lang="zh-CN" altLang="en-US" sz="1000"/>
            </a:p>
          </p:txBody>
        </p:sp>
        <p:sp>
          <p:nvSpPr>
            <p:cNvPr id="50" name="矩形 49"/>
            <p:cNvSpPr/>
            <p:nvPr/>
          </p:nvSpPr>
          <p:spPr>
            <a:xfrm>
              <a:off x="5545138" y="4570413"/>
              <a:ext cx="398462" cy="22066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51" name="文本框 1"/>
            <p:cNvSpPr txBox="1">
              <a:spLocks noChangeArrowheads="1"/>
            </p:cNvSpPr>
            <p:nvPr/>
          </p:nvSpPr>
          <p:spPr bwMode="auto">
            <a:xfrm>
              <a:off x="5465763" y="4557713"/>
              <a:ext cx="51969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smtClean="0"/>
                <a:t>Rx/</a:t>
              </a:r>
              <a:r>
                <a:rPr lang="en-US" altLang="zh-CN" sz="1000" dirty="0" err="1" smtClean="0"/>
                <a:t>Tx</a:t>
              </a:r>
              <a:endParaRPr lang="zh-CN" altLang="en-US" sz="1000" dirty="0"/>
            </a:p>
          </p:txBody>
        </p:sp>
        <p:sp>
          <p:nvSpPr>
            <p:cNvPr id="52" name="矩形 51"/>
            <p:cNvSpPr/>
            <p:nvPr/>
          </p:nvSpPr>
          <p:spPr>
            <a:xfrm>
              <a:off x="4879975" y="4578350"/>
              <a:ext cx="350838" cy="2206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53" name="文本框 25"/>
            <p:cNvSpPr txBox="1">
              <a:spLocks noChangeArrowheads="1"/>
            </p:cNvSpPr>
            <p:nvPr/>
          </p:nvSpPr>
          <p:spPr bwMode="auto">
            <a:xfrm>
              <a:off x="4884738" y="4565650"/>
              <a:ext cx="3492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D1</a:t>
              </a:r>
              <a:endParaRPr lang="zh-CN" altLang="en-US" sz="1000"/>
            </a:p>
          </p:txBody>
        </p:sp>
        <p:sp>
          <p:nvSpPr>
            <p:cNvPr id="54" name="矩形 53"/>
            <p:cNvSpPr/>
            <p:nvPr/>
          </p:nvSpPr>
          <p:spPr>
            <a:xfrm>
              <a:off x="5187950" y="4575175"/>
              <a:ext cx="349250" cy="2206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55" name="文本框 27"/>
            <p:cNvSpPr txBox="1">
              <a:spLocks noChangeArrowheads="1"/>
            </p:cNvSpPr>
            <p:nvPr/>
          </p:nvSpPr>
          <p:spPr bwMode="auto">
            <a:xfrm>
              <a:off x="5189538" y="4578350"/>
              <a:ext cx="3952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M1</a:t>
              </a:r>
              <a:endParaRPr lang="zh-CN" altLang="en-US" sz="1000"/>
            </a:p>
          </p:txBody>
        </p:sp>
        <p:cxnSp>
          <p:nvCxnSpPr>
            <p:cNvPr id="56" name="直接连接符 55"/>
            <p:cNvCxnSpPr/>
            <p:nvPr/>
          </p:nvCxnSpPr>
          <p:spPr>
            <a:xfrm>
              <a:off x="5537200" y="4573588"/>
              <a:ext cx="0" cy="67627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1946275" y="5832475"/>
              <a:ext cx="61198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矩形 57"/>
            <p:cNvSpPr/>
            <p:nvPr/>
          </p:nvSpPr>
          <p:spPr>
            <a:xfrm>
              <a:off x="3332163" y="5543550"/>
              <a:ext cx="1949450"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PPDU2 carries Trigger frame</a:t>
              </a:r>
              <a:endParaRPr lang="zh-CN" altLang="en-US" sz="800" dirty="0">
                <a:solidFill>
                  <a:schemeClr val="tx1"/>
                </a:solidFill>
              </a:endParaRPr>
            </a:p>
          </p:txBody>
        </p:sp>
        <p:sp>
          <p:nvSpPr>
            <p:cNvPr id="59" name="矩形 58"/>
            <p:cNvSpPr/>
            <p:nvPr/>
          </p:nvSpPr>
          <p:spPr>
            <a:xfrm>
              <a:off x="6329363" y="5537200"/>
              <a:ext cx="1665287" cy="288925"/>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800" dirty="0">
                  <a:solidFill>
                    <a:schemeClr val="tx1"/>
                  </a:solidFill>
                </a:rPr>
                <a:t>TB PPDU2</a:t>
              </a:r>
              <a:endParaRPr lang="zh-CN" altLang="en-US" sz="800" dirty="0">
                <a:solidFill>
                  <a:schemeClr val="tx1"/>
                </a:solidFill>
              </a:endParaRPr>
            </a:p>
          </p:txBody>
        </p:sp>
        <p:sp>
          <p:nvSpPr>
            <p:cNvPr id="60" name="文本框 31"/>
            <p:cNvSpPr txBox="1">
              <a:spLocks noChangeArrowheads="1"/>
            </p:cNvSpPr>
            <p:nvPr/>
          </p:nvSpPr>
          <p:spPr bwMode="auto">
            <a:xfrm>
              <a:off x="4791075" y="4976813"/>
              <a:ext cx="4683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SIFS</a:t>
              </a:r>
              <a:endParaRPr lang="zh-CN" altLang="en-US" sz="1000"/>
            </a:p>
          </p:txBody>
        </p:sp>
        <p:cxnSp>
          <p:nvCxnSpPr>
            <p:cNvPr id="61" name="直接连接符 60"/>
            <p:cNvCxnSpPr/>
            <p:nvPr/>
          </p:nvCxnSpPr>
          <p:spPr>
            <a:xfrm>
              <a:off x="4483100" y="5178425"/>
              <a:ext cx="1047750"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2" name="文本框 31"/>
            <p:cNvSpPr txBox="1">
              <a:spLocks noChangeArrowheads="1"/>
            </p:cNvSpPr>
            <p:nvPr/>
          </p:nvSpPr>
          <p:spPr bwMode="auto">
            <a:xfrm>
              <a:off x="1270000" y="4327525"/>
              <a:ext cx="5238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1</a:t>
              </a:r>
              <a:endParaRPr lang="zh-CN" altLang="en-US" sz="1000"/>
            </a:p>
          </p:txBody>
        </p:sp>
        <p:sp>
          <p:nvSpPr>
            <p:cNvPr id="63" name="文本框 31"/>
            <p:cNvSpPr txBox="1">
              <a:spLocks noChangeArrowheads="1"/>
            </p:cNvSpPr>
            <p:nvPr/>
          </p:nvSpPr>
          <p:spPr bwMode="auto">
            <a:xfrm>
              <a:off x="1277938" y="4976813"/>
              <a:ext cx="5238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2</a:t>
              </a:r>
              <a:endParaRPr lang="zh-CN" altLang="en-US" sz="1000"/>
            </a:p>
          </p:txBody>
        </p:sp>
        <p:sp>
          <p:nvSpPr>
            <p:cNvPr id="64" name="文本框 31"/>
            <p:cNvSpPr txBox="1">
              <a:spLocks noChangeArrowheads="1"/>
            </p:cNvSpPr>
            <p:nvPr/>
          </p:nvSpPr>
          <p:spPr bwMode="auto">
            <a:xfrm>
              <a:off x="1270000" y="5603875"/>
              <a:ext cx="5238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Link 2</a:t>
              </a:r>
              <a:endParaRPr lang="zh-CN" altLang="en-US" sz="1000"/>
            </a:p>
          </p:txBody>
        </p:sp>
        <p:sp>
          <p:nvSpPr>
            <p:cNvPr id="65" name="文本框 31"/>
            <p:cNvSpPr txBox="1">
              <a:spLocks noChangeArrowheads="1"/>
            </p:cNvSpPr>
            <p:nvPr/>
          </p:nvSpPr>
          <p:spPr bwMode="auto">
            <a:xfrm>
              <a:off x="3154363" y="5967413"/>
              <a:ext cx="13398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Earliest ending time</a:t>
              </a:r>
              <a:endParaRPr lang="zh-CN" altLang="en-US" sz="1000"/>
            </a:p>
          </p:txBody>
        </p:sp>
        <p:cxnSp>
          <p:nvCxnSpPr>
            <p:cNvPr id="66" name="直接连接符 65"/>
            <p:cNvCxnSpPr>
              <a:endCxn id="65" idx="0"/>
            </p:cNvCxnSpPr>
            <p:nvPr/>
          </p:nvCxnSpPr>
          <p:spPr>
            <a:xfrm flipH="1">
              <a:off x="3824288" y="5249863"/>
              <a:ext cx="668337" cy="71755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a:off x="4981575" y="5832475"/>
              <a:ext cx="296863" cy="287338"/>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68" name="文本框 31"/>
            <p:cNvSpPr txBox="1">
              <a:spLocks noChangeArrowheads="1"/>
            </p:cNvSpPr>
            <p:nvPr/>
          </p:nvSpPr>
          <p:spPr bwMode="auto">
            <a:xfrm>
              <a:off x="4502150" y="6076950"/>
              <a:ext cx="122555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a:t>Latest ending time</a:t>
              </a:r>
              <a:endParaRPr lang="zh-CN" altLang="en-US" sz="1000" dirty="0"/>
            </a:p>
          </p:txBody>
        </p:sp>
        <p:sp>
          <p:nvSpPr>
            <p:cNvPr id="69" name="矩形 68"/>
            <p:cNvSpPr/>
            <p:nvPr/>
          </p:nvSpPr>
          <p:spPr>
            <a:xfrm>
              <a:off x="5140325" y="5254625"/>
              <a:ext cx="396875" cy="22225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70" name="文本框 36"/>
            <p:cNvSpPr txBox="1">
              <a:spLocks noChangeArrowheads="1"/>
            </p:cNvSpPr>
            <p:nvPr/>
          </p:nvSpPr>
          <p:spPr bwMode="auto">
            <a:xfrm>
              <a:off x="5060950" y="5243513"/>
              <a:ext cx="51969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smtClean="0"/>
                <a:t>Rx/</a:t>
              </a:r>
              <a:r>
                <a:rPr lang="en-US" altLang="zh-CN" sz="1000" dirty="0" err="1" smtClean="0"/>
                <a:t>Tx</a:t>
              </a:r>
              <a:endParaRPr lang="zh-CN" altLang="en-US" sz="1000" dirty="0"/>
            </a:p>
          </p:txBody>
        </p:sp>
        <p:sp>
          <p:nvSpPr>
            <p:cNvPr id="71" name="矩形 70"/>
            <p:cNvSpPr/>
            <p:nvPr/>
          </p:nvSpPr>
          <p:spPr>
            <a:xfrm>
              <a:off x="4475163" y="5264150"/>
              <a:ext cx="350837" cy="2206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72" name="文本框 38"/>
            <p:cNvSpPr txBox="1">
              <a:spLocks noChangeArrowheads="1"/>
            </p:cNvSpPr>
            <p:nvPr/>
          </p:nvSpPr>
          <p:spPr bwMode="auto">
            <a:xfrm>
              <a:off x="4479925" y="5251450"/>
              <a:ext cx="3476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D1</a:t>
              </a:r>
              <a:endParaRPr lang="zh-CN" altLang="en-US" sz="1000"/>
            </a:p>
          </p:txBody>
        </p:sp>
        <p:sp>
          <p:nvSpPr>
            <p:cNvPr id="73" name="矩形 72"/>
            <p:cNvSpPr/>
            <p:nvPr/>
          </p:nvSpPr>
          <p:spPr>
            <a:xfrm>
              <a:off x="4783138" y="5260975"/>
              <a:ext cx="349250" cy="2206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74" name="文本框 41"/>
            <p:cNvSpPr txBox="1">
              <a:spLocks noChangeArrowheads="1"/>
            </p:cNvSpPr>
            <p:nvPr/>
          </p:nvSpPr>
          <p:spPr bwMode="auto">
            <a:xfrm>
              <a:off x="4784725" y="5264150"/>
              <a:ext cx="39528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a:t>M1</a:t>
              </a:r>
              <a:endParaRPr lang="zh-CN" altLang="en-US" sz="1000" dirty="0"/>
            </a:p>
          </p:txBody>
        </p:sp>
        <p:sp>
          <p:nvSpPr>
            <p:cNvPr id="75" name="矩形 74"/>
            <p:cNvSpPr/>
            <p:nvPr/>
          </p:nvSpPr>
          <p:spPr>
            <a:xfrm>
              <a:off x="5930900" y="5827713"/>
              <a:ext cx="396875" cy="22066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76" name="文本框 43"/>
            <p:cNvSpPr txBox="1">
              <a:spLocks noChangeArrowheads="1"/>
            </p:cNvSpPr>
            <p:nvPr/>
          </p:nvSpPr>
          <p:spPr bwMode="auto">
            <a:xfrm>
              <a:off x="5851525" y="5815013"/>
              <a:ext cx="51969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dirty="0" smtClean="0"/>
                <a:t>Rx/</a:t>
              </a:r>
              <a:r>
                <a:rPr lang="en-US" altLang="zh-CN" sz="1000" dirty="0" err="1" smtClean="0"/>
                <a:t>Tx</a:t>
              </a:r>
              <a:endParaRPr lang="zh-CN" altLang="en-US" sz="1000" dirty="0"/>
            </a:p>
          </p:txBody>
        </p:sp>
        <p:sp>
          <p:nvSpPr>
            <p:cNvPr id="77" name="矩形 76"/>
            <p:cNvSpPr/>
            <p:nvPr/>
          </p:nvSpPr>
          <p:spPr>
            <a:xfrm>
              <a:off x="5265738" y="5835650"/>
              <a:ext cx="350837" cy="22225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78" name="文本框 50"/>
            <p:cNvSpPr txBox="1">
              <a:spLocks noChangeArrowheads="1"/>
            </p:cNvSpPr>
            <p:nvPr/>
          </p:nvSpPr>
          <p:spPr bwMode="auto">
            <a:xfrm>
              <a:off x="5270500" y="5822950"/>
              <a:ext cx="3476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D1</a:t>
              </a:r>
              <a:endParaRPr lang="zh-CN" altLang="en-US" sz="1000"/>
            </a:p>
          </p:txBody>
        </p:sp>
        <p:sp>
          <p:nvSpPr>
            <p:cNvPr id="79" name="矩形 78"/>
            <p:cNvSpPr/>
            <p:nvPr/>
          </p:nvSpPr>
          <p:spPr>
            <a:xfrm>
              <a:off x="5573713" y="5832475"/>
              <a:ext cx="349250" cy="22225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00" dirty="0">
                <a:solidFill>
                  <a:schemeClr val="tx1"/>
                </a:solidFill>
              </a:endParaRPr>
            </a:p>
          </p:txBody>
        </p:sp>
        <p:sp>
          <p:nvSpPr>
            <p:cNvPr id="80" name="文本框 54"/>
            <p:cNvSpPr txBox="1">
              <a:spLocks noChangeArrowheads="1"/>
            </p:cNvSpPr>
            <p:nvPr/>
          </p:nvSpPr>
          <p:spPr bwMode="auto">
            <a:xfrm>
              <a:off x="5575300" y="5835650"/>
              <a:ext cx="39528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000"/>
                <a:t>M1</a:t>
              </a:r>
              <a:endParaRPr lang="zh-CN" altLang="en-US" sz="1000"/>
            </a:p>
          </p:txBody>
        </p:sp>
      </p:grpSp>
    </p:spTree>
    <p:extLst>
      <p:ext uri="{BB962C8B-B14F-4D97-AF65-F5344CB8AC3E}">
        <p14:creationId xmlns:p14="http://schemas.microsoft.com/office/powerpoint/2010/main" val="21917584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800" dirty="0" smtClean="0"/>
              <a:t>The length of Rx/</a:t>
            </a:r>
            <a:r>
              <a:rPr lang="en-US" altLang="zh-CN" sz="1800" dirty="0" err="1" smtClean="0"/>
              <a:t>Tx</a:t>
            </a:r>
            <a:r>
              <a:rPr lang="en-US" altLang="zh-CN" sz="1800" dirty="0" smtClean="0"/>
              <a:t> duration is implementation related, how to determine it in the equations?</a:t>
            </a:r>
            <a:endParaRPr lang="en-US" altLang="zh-CN" sz="1800" dirty="0"/>
          </a:p>
          <a:p>
            <a:pPr>
              <a:spcBef>
                <a:spcPts val="600"/>
              </a:spcBef>
            </a:pPr>
            <a:r>
              <a:rPr lang="en-US" altLang="zh-CN" sz="1800" dirty="0" smtClean="0"/>
              <a:t>Opt 1: common Rx/</a:t>
            </a:r>
            <a:r>
              <a:rPr lang="en-US" altLang="zh-CN" sz="1800" dirty="0" err="1" smtClean="0"/>
              <a:t>Tx</a:t>
            </a:r>
            <a:r>
              <a:rPr lang="en-US" altLang="zh-CN" sz="1800" dirty="0" smtClean="0"/>
              <a:t> </a:t>
            </a:r>
          </a:p>
          <a:p>
            <a:pPr lvl="1">
              <a:spcBef>
                <a:spcPts val="600"/>
              </a:spcBef>
            </a:pPr>
            <a:r>
              <a:rPr lang="en-US" altLang="zh-CN" sz="1600" dirty="0" smtClean="0"/>
              <a:t>A fixed value for Rx/</a:t>
            </a:r>
            <a:r>
              <a:rPr lang="en-US" altLang="zh-CN" sz="1600" dirty="0" err="1" smtClean="0"/>
              <a:t>Tx</a:t>
            </a:r>
            <a:r>
              <a:rPr lang="en-US" altLang="zh-CN" sz="1600" dirty="0" smtClean="0"/>
              <a:t> (e.g. called Rx/Tx0) is used for all STAs, it could be defined in standard;</a:t>
            </a:r>
          </a:p>
          <a:p>
            <a:pPr>
              <a:spcBef>
                <a:spcPts val="600"/>
              </a:spcBef>
            </a:pPr>
            <a:r>
              <a:rPr lang="en-US" altLang="zh-CN" sz="1800" dirty="0" smtClean="0"/>
              <a:t>Opt 2: individual Rx/</a:t>
            </a:r>
            <a:r>
              <a:rPr lang="en-US" altLang="zh-CN" sz="1800" dirty="0" err="1" smtClean="0"/>
              <a:t>Tx</a:t>
            </a:r>
            <a:endParaRPr lang="en-US" altLang="zh-CN" sz="1800" dirty="0" smtClean="0"/>
          </a:p>
          <a:p>
            <a:pPr lvl="1">
              <a:spcBef>
                <a:spcPts val="600"/>
              </a:spcBef>
            </a:pPr>
            <a:r>
              <a:rPr lang="en-US" altLang="zh-CN" sz="1600" dirty="0" smtClean="0"/>
              <a:t>Each STA report its own Rx/</a:t>
            </a:r>
            <a:r>
              <a:rPr lang="en-US" altLang="zh-CN" sz="1600" dirty="0" err="1" smtClean="0"/>
              <a:t>Tx</a:t>
            </a:r>
            <a:r>
              <a:rPr lang="en-US" altLang="zh-CN" sz="1600" dirty="0" smtClean="0"/>
              <a:t> value to AP, e.g. report during association procedure.</a:t>
            </a:r>
          </a:p>
          <a:p>
            <a:pPr>
              <a:spcBef>
                <a:spcPts val="600"/>
              </a:spcBef>
            </a:pPr>
            <a:r>
              <a:rPr lang="en-US" altLang="zh-CN" sz="1800" dirty="0" smtClean="0"/>
              <a:t>Opt 1 is preferred.</a:t>
            </a:r>
          </a:p>
          <a:p>
            <a:endParaRPr lang="en-US" altLang="zh-CN" sz="1400" dirty="0"/>
          </a:p>
          <a:p>
            <a:endParaRPr lang="zh-CN" altLang="zh-CN" sz="1400" dirty="0"/>
          </a:p>
          <a:p>
            <a:pPr>
              <a:spcBef>
                <a:spcPts val="600"/>
              </a:spcBef>
            </a:pPr>
            <a:endParaRPr lang="en-US" altLang="zh-CN" sz="2000" dirty="0"/>
          </a:p>
          <a:p>
            <a:pPr>
              <a:spcBef>
                <a:spcPts val="600"/>
              </a:spcBef>
            </a:pPr>
            <a:endParaRPr lang="en-US" altLang="zh-CN" sz="2000" dirty="0" smtClean="0">
              <a:latin typeface="Times New Roman" panose="02020603050405020304" pitchFamily="18" charset="0"/>
              <a:ea typeface="楷体_GB2312" pitchFamily="49" charset="-122"/>
            </a:endParaRP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8</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latin typeface="Times New Roman" panose="02020603050405020304" pitchFamily="18" charset="0"/>
              </a:rPr>
              <a:t>Rx/</a:t>
            </a:r>
            <a:r>
              <a:rPr lang="en-US" dirty="0" err="1" smtClean="0">
                <a:latin typeface="Times New Roman" panose="02020603050405020304" pitchFamily="18" charset="0"/>
              </a:rPr>
              <a:t>Tx</a:t>
            </a:r>
            <a:r>
              <a:rPr lang="en-US" dirty="0" smtClean="0">
                <a:latin typeface="Times New Roman" panose="02020603050405020304" pitchFamily="18" charset="0"/>
              </a:rPr>
              <a:t> time</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9"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8182481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800" dirty="0" smtClean="0"/>
              <a:t>When a TB PPDU is solicited by a frame containing a TRS control subfield, CS MU CS is not required, so the discussed alignment rules for TB PPDU is not apply to a frame containing a TRS control; </a:t>
            </a:r>
            <a:endParaRPr lang="en-US" altLang="zh-CN" sz="1800" dirty="0"/>
          </a:p>
          <a:p>
            <a:pPr>
              <a:spcBef>
                <a:spcPts val="600"/>
              </a:spcBef>
            </a:pPr>
            <a:endParaRPr lang="en-US" altLang="zh-CN" sz="1800" dirty="0" smtClean="0"/>
          </a:p>
          <a:p>
            <a:pPr>
              <a:spcBef>
                <a:spcPts val="600"/>
              </a:spcBef>
            </a:pPr>
            <a:r>
              <a:rPr lang="en-US" altLang="zh-CN" sz="1800" dirty="0" smtClean="0"/>
              <a:t>One of the conditions to response a TB PPDU frame in IEEE </a:t>
            </a:r>
            <a:r>
              <a:rPr lang="en-US" altLang="zh-CN" sz="1800" dirty="0"/>
              <a:t>802.11ax draft </a:t>
            </a:r>
            <a:r>
              <a:rPr lang="en-US" altLang="zh-CN" sz="1800" dirty="0" smtClean="0"/>
              <a:t>6.0</a:t>
            </a:r>
            <a:endParaRPr lang="en-US" altLang="zh-CN" sz="1800" dirty="0"/>
          </a:p>
          <a:p>
            <a:pPr lvl="1">
              <a:spcBef>
                <a:spcPts val="600"/>
              </a:spcBef>
            </a:pPr>
            <a:r>
              <a:rPr lang="en-US" altLang="zh-CN" sz="1800" i="1" dirty="0"/>
              <a:t>The CS Required subfield in the Trigger frame is 1 and the UL MU CS condition described </a:t>
            </a:r>
            <a:r>
              <a:rPr lang="en-US" altLang="zh-CN" sz="1800" i="1" dirty="0" smtClean="0"/>
              <a:t>in 26.5.2.5 </a:t>
            </a:r>
            <a:r>
              <a:rPr lang="en-US" altLang="zh-CN" sz="1800" i="1" dirty="0"/>
              <a:t>(UL MU CS mechanism) indicates the medium is idle, or the CS Required subfield in </a:t>
            </a:r>
            <a:r>
              <a:rPr lang="en-US" altLang="zh-CN" sz="1800" i="1" dirty="0" smtClean="0"/>
              <a:t>a Trigger </a:t>
            </a:r>
            <a:r>
              <a:rPr lang="en-US" altLang="zh-CN" sz="1800" i="1" dirty="0"/>
              <a:t>frame is 0 or </a:t>
            </a:r>
            <a:r>
              <a:rPr lang="en-US" altLang="zh-CN" sz="1800" i="1" dirty="0">
                <a:solidFill>
                  <a:srgbClr val="FF0000"/>
                </a:solidFill>
              </a:rPr>
              <a:t>the response was solicited by a frame containing a TRS Control subfield</a:t>
            </a:r>
            <a:r>
              <a:rPr lang="en-US" altLang="zh-CN" sz="1800" i="1" dirty="0"/>
              <a:t>.</a:t>
            </a:r>
          </a:p>
          <a:p>
            <a:endParaRPr lang="zh-CN" altLang="zh-CN" sz="1400" dirty="0"/>
          </a:p>
          <a:p>
            <a:pPr>
              <a:spcBef>
                <a:spcPts val="600"/>
              </a:spcBef>
            </a:pPr>
            <a:endParaRPr lang="en-US" altLang="zh-CN" sz="2000" dirty="0"/>
          </a:p>
          <a:p>
            <a:pPr>
              <a:spcBef>
                <a:spcPts val="600"/>
              </a:spcBef>
            </a:pPr>
            <a:endParaRPr lang="en-US" altLang="zh-CN" sz="2000" dirty="0" smtClean="0">
              <a:latin typeface="Times New Roman" panose="02020603050405020304" pitchFamily="18" charset="0"/>
              <a:ea typeface="楷体_GB2312" pitchFamily="49" charset="-122"/>
            </a:endParaRP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9</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latin typeface="Times New Roman" panose="02020603050405020304" pitchFamily="18" charset="0"/>
              </a:rPr>
              <a:t>Clarification for TRS control</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9"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041831507"/>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94231</TotalTime>
  <Words>2042</Words>
  <Application>Microsoft Office PowerPoint</Application>
  <PresentationFormat>全屏显示(4:3)</PresentationFormat>
  <Paragraphs>324</Paragraphs>
  <Slides>18</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18</vt:i4>
      </vt:variant>
    </vt:vector>
  </HeadingPairs>
  <TitlesOfParts>
    <vt:vector size="26" baseType="lpstr">
      <vt:lpstr>Qualcomm Office Regular</vt:lpstr>
      <vt:lpstr>Qualcomm Regular</vt:lpstr>
      <vt:lpstr>楷体_GB2312</vt:lpstr>
      <vt:lpstr>宋体</vt:lpstr>
      <vt:lpstr>Arial</vt:lpstr>
      <vt:lpstr>Calibri</vt:lpstr>
      <vt:lpstr>Times New Roman</vt:lpstr>
      <vt:lpstr>802-11-Submission</vt:lpstr>
      <vt:lpstr>PPDU alignment in STR constrained multi-link</vt:lpstr>
      <vt:lpstr>Motivation</vt:lpstr>
      <vt:lpstr>Example</vt:lpstr>
      <vt:lpstr>Recap: SIFS </vt:lpstr>
      <vt:lpstr>Sync for TB PPDU in One link</vt:lpstr>
      <vt:lpstr>Sync for TB PPDU in One link</vt:lpstr>
      <vt:lpstr>Sync for TB PPDUs in Two Links</vt:lpstr>
      <vt:lpstr>Rx/Tx time</vt:lpstr>
      <vt:lpstr>Clarification for TRS control</vt:lpstr>
      <vt:lpstr>Summary of all 4 Possible Cases</vt:lpstr>
      <vt:lpstr>Straw Poll 1</vt:lpstr>
      <vt:lpstr>PowerPoint 演示文稿</vt:lpstr>
      <vt:lpstr>Summary 1</vt:lpstr>
      <vt:lpstr>Summary 2</vt:lpstr>
      <vt:lpstr>Straw Poll 2</vt:lpstr>
      <vt:lpstr>Straw Poll 3</vt:lpstr>
      <vt:lpstr>Straw Poll 4</vt:lpstr>
      <vt:lpstr>Constrained Multi-link TUA</vt:lpstr>
    </vt:vector>
  </TitlesOfParts>
  <Company>Qualcomm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WNG SC Agenda</dc:title>
  <dc:creator>alicel@qti.qualcomm.com</dc:creator>
  <cp:lastModifiedBy>Liyunbo</cp:lastModifiedBy>
  <cp:revision>1983</cp:revision>
  <cp:lastPrinted>1998-02-10T13:28:06Z</cp:lastPrinted>
  <dcterms:created xsi:type="dcterms:W3CDTF">2004-12-02T14:01:45Z</dcterms:created>
  <dcterms:modified xsi:type="dcterms:W3CDTF">2020-04-17T10:04:44Z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2015_ms_pID_725343">
    <vt:lpwstr>(3)uxwrDpAZ1lh7/WRpYGmyTFc19BzijtzimYJIjlDdXuCLCld+i/S6FxF7Cnf3gp8+W8y2Q+9v
oU4xmRFgv7Zrd7uYecF2yReqYipUS5WG/Z6Q9Fs7i2otKTuHyuDfjUgJtqSD0YY93DNolp3U
QnVJj+BkUzblJIYkJwUBbxi/vPGN92OrjmGAspZA4ksZKS2xvn+HcSHIhcMeUp4ZfyZdher2
Oc0sKLHHNbTqwbVYtT</vt:lpwstr>
  </property>
  <property fmtid="{D5CDD505-2E9C-101B-9397-08002B2CF9AE}" pid="4" name="_2015_ms_pID_7253431">
    <vt:lpwstr>9sRff5640MBMmKNZnZ+S8aCmunmlI4aw1UvBaOx4i4MciUUnh6ezWr
TpHHA3wpeWQzV5/E3fDY2cxwKpmexmVpc0TaRLkfQHXXZ8y/99/kY1BprjtVWBhhRYlOszOx
Yhl8YJ4gTKFB8Hxw4LNhVT3g/9/IwkHioSIfqjm5tNncp7wn31JWN3dJyYmiGNysW1Xu6Bwk
Gy9TmuOQhWqfatquoEx++bAi1zRMiME8mU3S</vt:lpwstr>
  </property>
  <property fmtid="{D5CDD505-2E9C-101B-9397-08002B2CF9AE}" pid="5" name="_2015_ms_pID_7253432">
    <vt:lpwstr>1q2MNBfw6c/mLdMIfZoX4yU=</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1586473556</vt:lpwstr>
  </property>
</Properties>
</file>