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31" r:id="rId2"/>
    <p:sldId id="930" r:id="rId3"/>
    <p:sldId id="925" r:id="rId4"/>
    <p:sldId id="948" r:id="rId5"/>
    <p:sldId id="946" r:id="rId6"/>
    <p:sldId id="955" r:id="rId7"/>
    <p:sldId id="947" r:id="rId8"/>
    <p:sldId id="941" r:id="rId9"/>
    <p:sldId id="954" r:id="rId10"/>
    <p:sldId id="950" r:id="rId11"/>
    <p:sldId id="953" r:id="rId12"/>
    <p:sldId id="949" r:id="rId13"/>
    <p:sldId id="931" r:id="rId14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3" autoAdjust="0"/>
    <p:restoredTop sz="96682" autoAdjust="0"/>
  </p:normalViewPr>
  <p:slideViewPr>
    <p:cSldViewPr>
      <p:cViewPr>
        <p:scale>
          <a:sx n="124" d="100"/>
          <a:sy n="124" d="100"/>
        </p:scale>
        <p:origin x="-1506" y="-4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56" y="-72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16017" y="20365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</a:t>
            </a:r>
            <a:r>
              <a:rPr lang="en-GB" dirty="0" smtClean="0"/>
              <a:t>802.11-20/xxxxr0</a:t>
            </a:r>
            <a:endParaRPr lang="en-GB" dirty="0"/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=""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=""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=""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=""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=""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=""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=""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=""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=""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=""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09259" y="9615488"/>
            <a:ext cx="104547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=""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=""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=""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=""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=""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802.11-19/xxxxr0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=""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=""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Alice Chen (Qualcomm)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=""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=""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=""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3/5/2020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January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Broadcom Inc.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0F0DBE41-23D8-4A5A-BF78-102A9350C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4" y="6475413"/>
            <a:ext cx="58189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47471" y="6475413"/>
            <a:ext cx="10964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=""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4565" y="331014"/>
            <a:ext cx="31675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802.11-20/292r0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=""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=""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=""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=""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=""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US" altLang="en-US" dirty="0" smtClean="0"/>
              <a:t>MLO Typical Usage Cases and Sub-Feature Prioritization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=""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</a:t>
            </a:r>
            <a:r>
              <a:rPr lang="en-GB" altLang="en-US" sz="2000" b="0" dirty="0" smtClean="0"/>
              <a:t>2020-01-20</a:t>
            </a:r>
            <a:endParaRPr lang="en-GB" altLang="en-US" sz="20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=""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276137"/>
              </p:ext>
            </p:extLst>
          </p:nvPr>
        </p:nvGraphicFramePr>
        <p:xfrm>
          <a:off x="228598" y="2998720"/>
          <a:ext cx="8763001" cy="16485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5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20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30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6198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Zhou </a:t>
                      </a:r>
                      <a:r>
                        <a:rPr lang="en-US" sz="1100" dirty="0" err="1" smtClean="0"/>
                        <a:t>Lan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Broadcom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 Innovation Dr, San Jose, CA 95134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zhou.lan@broadcom.com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Albert Bredewoud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George </a:t>
                      </a:r>
                      <a:r>
                        <a:rPr lang="en-US" sz="1100" dirty="0" err="1" smtClean="0"/>
                        <a:t>Kondylis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0843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Matthew Fischer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January 2020</a:t>
            </a:r>
            <a:endParaRPr lang="en-GB" alt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26727"/>
          </a:xfrm>
        </p:spPr>
        <p:txBody>
          <a:bodyPr/>
          <a:lstStyle/>
          <a:p>
            <a:r>
              <a:rPr lang="en-US" sz="1800" dirty="0" smtClean="0"/>
              <a:t>Terminologies</a:t>
            </a:r>
          </a:p>
          <a:p>
            <a:pPr lvl="1"/>
            <a:r>
              <a:rPr lang="en-US" sz="1400" b="1" dirty="0" smtClean="0"/>
              <a:t>Non-Constrained MLO mode</a:t>
            </a:r>
            <a:r>
              <a:rPr lang="en-US" sz="1400" b="0" dirty="0" smtClean="0"/>
              <a:t>: A STA/AP MLD is under the Non-Constrained MLO mode if </a:t>
            </a:r>
            <a:r>
              <a:rPr lang="en-US" sz="1400" dirty="0" smtClean="0"/>
              <a:t>the MLD operation links support concurrent TX/RX operations across the links</a:t>
            </a:r>
          </a:p>
          <a:p>
            <a:pPr lvl="1"/>
            <a:r>
              <a:rPr lang="en-US" sz="1400" b="1" dirty="0" smtClean="0"/>
              <a:t>Constrained MLO mode</a:t>
            </a:r>
            <a:r>
              <a:rPr lang="en-US" sz="1400" dirty="0" smtClean="0"/>
              <a:t>: </a:t>
            </a:r>
            <a:r>
              <a:rPr lang="en-US" sz="1400" dirty="0"/>
              <a:t>A </a:t>
            </a:r>
            <a:r>
              <a:rPr lang="en-US" sz="1400" dirty="0" smtClean="0"/>
              <a:t>STA/AP MLD is </a:t>
            </a:r>
            <a:r>
              <a:rPr lang="en-US" sz="1400" dirty="0"/>
              <a:t>under the Non-Constrained MLO mode if the MLD operation links </a:t>
            </a:r>
            <a:r>
              <a:rPr lang="en-US" sz="1400" dirty="0" smtClean="0"/>
              <a:t>DON’T support concurrent </a:t>
            </a:r>
            <a:r>
              <a:rPr lang="en-US" sz="1400" dirty="0"/>
              <a:t>TX/RX operations across the </a:t>
            </a:r>
            <a:r>
              <a:rPr lang="en-US" sz="1400" dirty="0" smtClean="0"/>
              <a:t>links</a:t>
            </a:r>
          </a:p>
          <a:p>
            <a:r>
              <a:rPr lang="en-US" sz="1800" dirty="0" smtClean="0"/>
              <a:t>Four practical MLO scenarios: </a:t>
            </a:r>
          </a:p>
          <a:p>
            <a:pPr lvl="1"/>
            <a:r>
              <a:rPr lang="en-US" sz="1400" dirty="0" err="1"/>
              <a:t>Async</a:t>
            </a:r>
            <a:r>
              <a:rPr lang="en-US" sz="1400" dirty="0"/>
              <a:t>. TX, </a:t>
            </a:r>
            <a:r>
              <a:rPr lang="en-US" sz="1400" dirty="0" err="1"/>
              <a:t>Async</a:t>
            </a:r>
            <a:r>
              <a:rPr lang="en-US" sz="1400" dirty="0"/>
              <a:t> RX scenario: </a:t>
            </a:r>
            <a:r>
              <a:rPr lang="en-US" sz="1400" dirty="0" smtClean="0"/>
              <a:t>An AP </a:t>
            </a:r>
            <a:r>
              <a:rPr lang="en-US" sz="1400" dirty="0"/>
              <a:t>MLD under Non-Constrained mode transmits data and solicits response from </a:t>
            </a:r>
            <a:r>
              <a:rPr lang="en-US" sz="1400" dirty="0" smtClean="0"/>
              <a:t>a STA </a:t>
            </a:r>
            <a:r>
              <a:rPr lang="en-US" sz="1400" dirty="0"/>
              <a:t>MLD under Non-Constrained mode </a:t>
            </a:r>
          </a:p>
          <a:p>
            <a:pPr lvl="1"/>
            <a:r>
              <a:rPr lang="en-US" sz="1400" dirty="0" err="1"/>
              <a:t>Async</a:t>
            </a:r>
            <a:r>
              <a:rPr lang="en-US" sz="1400" dirty="0"/>
              <a:t>. TX, Sync RX scenario: </a:t>
            </a:r>
            <a:r>
              <a:rPr lang="en-US" sz="1400" dirty="0" smtClean="0"/>
              <a:t>An AP </a:t>
            </a:r>
            <a:r>
              <a:rPr lang="en-US" sz="1400" dirty="0"/>
              <a:t>MLD under Non-Constrained mode transmits data and solicits response from </a:t>
            </a:r>
            <a:r>
              <a:rPr lang="en-US" sz="1400" dirty="0" smtClean="0"/>
              <a:t>a STA </a:t>
            </a:r>
            <a:r>
              <a:rPr lang="en-US" sz="1400" dirty="0"/>
              <a:t>MLD under Constrained mode </a:t>
            </a:r>
          </a:p>
          <a:p>
            <a:pPr lvl="1"/>
            <a:r>
              <a:rPr lang="en-US" sz="1400" dirty="0"/>
              <a:t>Sync. TX, </a:t>
            </a:r>
            <a:r>
              <a:rPr lang="en-US" sz="1400" dirty="0" err="1"/>
              <a:t>Async</a:t>
            </a:r>
            <a:r>
              <a:rPr lang="en-US" sz="1400" dirty="0"/>
              <a:t> RX scenario: A </a:t>
            </a:r>
            <a:r>
              <a:rPr lang="en-US" sz="1400" dirty="0" smtClean="0"/>
              <a:t>STA </a:t>
            </a:r>
            <a:r>
              <a:rPr lang="en-US" sz="1400" dirty="0"/>
              <a:t>MLD under Constrained mode transmits data and solicits response from </a:t>
            </a:r>
            <a:r>
              <a:rPr lang="en-US" sz="1400" dirty="0" smtClean="0"/>
              <a:t>an AP </a:t>
            </a:r>
            <a:r>
              <a:rPr lang="en-US" sz="1400" dirty="0"/>
              <a:t>MLD under Non-Constrained mode </a:t>
            </a:r>
          </a:p>
          <a:p>
            <a:pPr lvl="1"/>
            <a:r>
              <a:rPr lang="en-US" sz="1400" dirty="0"/>
              <a:t>Sync. TX, Sync RX scenario: A </a:t>
            </a:r>
            <a:r>
              <a:rPr lang="en-US" sz="1400" dirty="0" smtClean="0"/>
              <a:t>STA </a:t>
            </a:r>
            <a:r>
              <a:rPr lang="en-US" sz="1400" dirty="0"/>
              <a:t>MLD under Constrained mode transmits data and solicits response from </a:t>
            </a:r>
            <a:r>
              <a:rPr lang="en-US" sz="1400" dirty="0" smtClean="0"/>
              <a:t>an AP </a:t>
            </a:r>
            <a:r>
              <a:rPr lang="en-US" sz="1400" dirty="0"/>
              <a:t>MLD under Constrained mode </a:t>
            </a:r>
          </a:p>
          <a:p>
            <a:endParaRPr lang="en-US" sz="1800" b="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. </a:t>
            </a:r>
            <a:r>
              <a:rPr lang="en-US" dirty="0"/>
              <a:t>a</a:t>
            </a:r>
            <a:r>
              <a:rPr lang="en-US" dirty="0" smtClean="0"/>
              <a:t>nd Sync. operation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81000" y="3048000"/>
            <a:ext cx="8686800" cy="9144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051" y="3048000"/>
            <a:ext cx="815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rgbClr val="FF0000"/>
                </a:solidFill>
              </a:rPr>
              <a:t>Aysnc</a:t>
            </a:r>
            <a:r>
              <a:rPr lang="en-US" sz="1100" b="1" dirty="0" smtClean="0">
                <a:solidFill>
                  <a:srgbClr val="FF0000"/>
                </a:solidFill>
              </a:rPr>
              <a:t>. operation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4038600"/>
            <a:ext cx="8686800" cy="9906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4051" y="4038600"/>
            <a:ext cx="8151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Sync. operation</a:t>
            </a:r>
            <a:endParaRPr lang="en-US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35022" y="6475413"/>
            <a:ext cx="90890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 err="1" smtClean="0"/>
              <a:t>inc.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n-US" dirty="0" smtClean="0"/>
              <a:t>Straw poll </a:t>
            </a:r>
            <a:r>
              <a:rPr lang="en-US" dirty="0"/>
              <a:t>4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876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US" sz="1800" dirty="0" smtClean="0"/>
              <a:t>Do you agree the following 3 mode of MLO operation are in 11be R1 sub-features?</a:t>
            </a:r>
          </a:p>
          <a:p>
            <a:pPr lvl="1"/>
            <a:r>
              <a:rPr lang="en-US" sz="1400" dirty="0" err="1"/>
              <a:t>Async</a:t>
            </a:r>
            <a:r>
              <a:rPr lang="en-US" sz="1400" dirty="0"/>
              <a:t>. TX, </a:t>
            </a:r>
            <a:r>
              <a:rPr lang="en-US" sz="1400" dirty="0" err="1"/>
              <a:t>Async</a:t>
            </a:r>
            <a:r>
              <a:rPr lang="en-US" sz="1400" dirty="0"/>
              <a:t> RX scenario: An AP MLD under Non-Constrained mode transmits data and solicits response from a STA MLD under Non-Constrained mode </a:t>
            </a:r>
          </a:p>
          <a:p>
            <a:pPr lvl="1"/>
            <a:r>
              <a:rPr lang="en-US" sz="1400" dirty="0" err="1"/>
              <a:t>Async</a:t>
            </a:r>
            <a:r>
              <a:rPr lang="en-US" sz="1400" dirty="0"/>
              <a:t>. TX, Sync RX scenario: An AP MLD under Non-Constrained mode transmits data and solicits response from a STA MLD under Constrained mode </a:t>
            </a:r>
          </a:p>
          <a:p>
            <a:pPr lvl="1"/>
            <a:r>
              <a:rPr lang="en-US" sz="1400" dirty="0"/>
              <a:t>Sync. TX, </a:t>
            </a:r>
            <a:r>
              <a:rPr lang="en-US" sz="1400" dirty="0" err="1"/>
              <a:t>Async</a:t>
            </a:r>
            <a:r>
              <a:rPr lang="en-US" sz="1400" dirty="0"/>
              <a:t> RX scenario: A STA MLD under Constrained mode transmits data and solicits response from an AP MLD under Non-Constrained mode </a:t>
            </a:r>
            <a:endParaRPr lang="en-US" sz="1400" dirty="0" smtClean="0"/>
          </a:p>
          <a:p>
            <a:pPr marL="342900" lvl="1" indent="-342900" algn="just">
              <a:buFontTx/>
              <a:buChar char="•"/>
            </a:pPr>
            <a:r>
              <a:rPr lang="en-US" sz="1800" dirty="0" smtClean="0"/>
              <a:t>Note-Terminology </a:t>
            </a:r>
            <a:r>
              <a:rPr lang="en-US" sz="1800" dirty="0"/>
              <a:t>may be unified with other contributions</a:t>
            </a:r>
          </a:p>
          <a:p>
            <a:pPr marL="685800" lvl="2" indent="-342900" algn="just"/>
            <a:r>
              <a:rPr lang="en-US" sz="1600" dirty="0" smtClean="0"/>
              <a:t>Yes</a:t>
            </a:r>
          </a:p>
          <a:p>
            <a:pPr marL="685800" lvl="2" indent="-342900" algn="just"/>
            <a:r>
              <a:rPr lang="en-US" sz="1600" dirty="0" smtClean="0"/>
              <a:t>No</a:t>
            </a:r>
          </a:p>
          <a:p>
            <a:pPr marL="685800" lvl="2" indent="-342900" algn="just"/>
            <a:r>
              <a:rPr lang="en-US" sz="1600" dirty="0" smtClean="0"/>
              <a:t>Abstain</a:t>
            </a:r>
          </a:p>
          <a:p>
            <a:pPr marL="342900" lvl="2" indent="0" algn="just">
              <a:buNone/>
            </a:pPr>
            <a:endParaRPr lang="en-US" sz="1600" dirty="0"/>
          </a:p>
          <a:p>
            <a:pPr marL="342900" lvl="1" indent="-342900" algn="just"/>
            <a:endParaRPr lang="en-US" sz="1400" b="1" dirty="0" smtClean="0">
              <a:ea typeface="+mn-ea"/>
              <a:cs typeface="+mn-cs"/>
            </a:endParaRPr>
          </a:p>
          <a:p>
            <a:pPr lvl="1" algn="just"/>
            <a:endParaRPr lang="en-US" sz="1050" dirty="0" smtClean="0"/>
          </a:p>
          <a:p>
            <a:pPr lvl="1" algn="just"/>
            <a:endParaRPr lang="en-US" sz="1050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89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2800" dirty="0" smtClean="0"/>
              <a:t>Cross link power save</a:t>
            </a:r>
            <a:endParaRPr lang="en-US" sz="28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921142"/>
              </p:ext>
            </p:extLst>
          </p:nvPr>
        </p:nvGraphicFramePr>
        <p:xfrm>
          <a:off x="5029200" y="1600200"/>
          <a:ext cx="3816634" cy="277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Visio" r:id="rId3" imgW="6324271" imgH="4596059" progId="Visio.Drawing.11">
                  <p:embed/>
                </p:oleObj>
              </mc:Choice>
              <mc:Fallback>
                <p:oleObj name="Visio" r:id="rId3" imgW="6324271" imgH="459605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29200" y="1600200"/>
                        <a:ext cx="3816634" cy="2776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228600" y="1676400"/>
            <a:ext cx="5257800" cy="4419600"/>
          </a:xfrm>
        </p:spPr>
        <p:txBody>
          <a:bodyPr/>
          <a:lstStyle/>
          <a:p>
            <a:pPr marL="0" lvl="1" indent="0">
              <a:buNone/>
            </a:pPr>
            <a:endParaRPr lang="en-US" sz="1600" dirty="0" smtClean="0">
              <a:ea typeface="+mn-ea"/>
              <a:cs typeface="+mn-cs"/>
            </a:endParaRP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There are already many sub features of MLO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Cross link signaling for power save is a nice to have optimization and should be positioned as R2 </a:t>
            </a:r>
          </a:p>
          <a:p>
            <a:pPr marL="685800" lvl="3" indent="0">
              <a:buNone/>
            </a:pPr>
            <a:endParaRPr lang="en-US" sz="1200" dirty="0"/>
          </a:p>
          <a:p>
            <a:pPr marL="685800" lvl="2" indent="-342900"/>
            <a:endParaRPr lang="en-US" sz="1600" dirty="0" smtClean="0">
              <a:ea typeface="+mn-ea"/>
              <a:cs typeface="+mn-cs"/>
            </a:endParaRP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93454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35022" y="6475413"/>
            <a:ext cx="90890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 err="1" smtClean="0"/>
              <a:t>inc.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n-US" dirty="0" smtClean="0"/>
              <a:t>Straw poll 5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876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US" sz="1800" dirty="0" smtClean="0"/>
              <a:t>Do you agree all the cross link power save sub features (TIM, PM, TWT, etc.) of MLO are in 11be R2</a:t>
            </a:r>
            <a:endParaRPr lang="en-US" sz="1800" dirty="0"/>
          </a:p>
          <a:p>
            <a:pPr marL="685800" lvl="2" indent="-342900" algn="just"/>
            <a:r>
              <a:rPr lang="en-US" sz="1600" dirty="0" smtClean="0"/>
              <a:t>Yes</a:t>
            </a:r>
          </a:p>
          <a:p>
            <a:pPr marL="685800" lvl="2" indent="-342900" algn="just"/>
            <a:r>
              <a:rPr lang="en-US" sz="1600" dirty="0" smtClean="0"/>
              <a:t>No</a:t>
            </a:r>
          </a:p>
          <a:p>
            <a:pPr marL="685800" lvl="2" indent="-342900" algn="just"/>
            <a:r>
              <a:rPr lang="en-US" sz="1600" dirty="0" smtClean="0"/>
              <a:t>Abs</a:t>
            </a:r>
          </a:p>
          <a:p>
            <a:pPr marL="342900" lvl="1" indent="-342900" algn="just"/>
            <a:endParaRPr lang="en-US" sz="1400" b="1" dirty="0" smtClean="0">
              <a:ea typeface="+mn-ea"/>
              <a:cs typeface="+mn-cs"/>
            </a:endParaRPr>
          </a:p>
          <a:p>
            <a:pPr lvl="1" algn="just"/>
            <a:endParaRPr lang="en-US" sz="1050" dirty="0" smtClean="0"/>
          </a:p>
          <a:p>
            <a:pPr lvl="1" algn="just"/>
            <a:endParaRPr lang="en-US" sz="1050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9353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26727"/>
          </a:xfrm>
        </p:spPr>
        <p:txBody>
          <a:bodyPr/>
          <a:lstStyle/>
          <a:p>
            <a:r>
              <a:rPr lang="en-US" sz="2000" b="0" dirty="0" smtClean="0"/>
              <a:t>This contribution discusses the MLO typical operation scenarios and proposes MLO sub-feature prioritization</a:t>
            </a:r>
            <a:endParaRPr lang="en-US" sz="2000" b="0" dirty="0"/>
          </a:p>
          <a:p>
            <a:endParaRPr lang="en-US" sz="2000" b="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6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5638800" cy="4876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Today, AP with 4x4 antenna, STA with 2x2 antenna become mainstream devices on the market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Most of APs support bandwidth 160 MHz, a few STAs support bandwidth 160 MHz 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Dual/Tri-band APs are available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E.g. 2.4GHz+5GHz(low)+5GHz(high)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Each band establishes its own BSS and operates independently 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i.e. each band supports “</a:t>
            </a:r>
            <a:r>
              <a:rPr lang="en-US" sz="1200" dirty="0" err="1" smtClean="0">
                <a:ea typeface="+mn-ea"/>
                <a:cs typeface="+mn-cs"/>
              </a:rPr>
              <a:t>aysnc</a:t>
            </a:r>
            <a:r>
              <a:rPr lang="en-US" sz="1200" dirty="0" smtClean="0">
                <a:ea typeface="+mn-ea"/>
                <a:cs typeface="+mn-cs"/>
              </a:rPr>
              <a:t>.” mode without coordination (no sync. mode)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Two 5 </a:t>
            </a:r>
            <a:r>
              <a:rPr lang="en-US" altLang="zh-CN" sz="1200" dirty="0" smtClean="0">
                <a:ea typeface="+mn-ea"/>
                <a:cs typeface="+mn-cs"/>
              </a:rPr>
              <a:t>GHz radios can be configured to operate on the same channel sharing the same bandwidth </a:t>
            </a:r>
            <a:endParaRPr lang="en-US" sz="1200" dirty="0" smtClean="0">
              <a:ea typeface="+mn-ea"/>
              <a:cs typeface="+mn-cs"/>
            </a:endParaRP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Peak system throughput (SU or MU) on one 5GHz reaches 2.4Gbps (160MHz, 2SS, 1024QAM)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Throughput can not be aggregated across BSSs (i.e. across links)</a:t>
            </a:r>
          </a:p>
          <a:p>
            <a:pPr marL="1028700" lvl="3" indent="-342900"/>
            <a:r>
              <a:rPr lang="en-US" sz="1050" dirty="0" smtClean="0">
                <a:ea typeface="+mn-ea"/>
                <a:cs typeface="+mn-cs"/>
              </a:rPr>
              <a:t>Some proprietary implementation may support link aggregation, but there is no standard specified to guarantee the interoperability</a:t>
            </a:r>
            <a:endParaRPr lang="en-US" sz="1200" dirty="0">
              <a:ea typeface="+mn-ea"/>
              <a:cs typeface="+mn-cs"/>
            </a:endParaRPr>
          </a:p>
          <a:p>
            <a:pPr marL="685800" lvl="2" indent="-342900"/>
            <a:endParaRPr lang="en-US" sz="1400" dirty="0">
              <a:ea typeface="+mn-ea"/>
              <a:cs typeface="+mn-cs"/>
            </a:endParaRP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2800" dirty="0" smtClean="0"/>
              <a:t>Today</a:t>
            </a:r>
            <a:endParaRPr lang="en-US" sz="280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3104"/>
              </p:ext>
            </p:extLst>
          </p:nvPr>
        </p:nvGraphicFramePr>
        <p:xfrm>
          <a:off x="6142260" y="1828800"/>
          <a:ext cx="269694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Visio" r:id="rId3" imgW="4393072" imgH="4840645" progId="Visio.Drawing.11">
                  <p:embed/>
                </p:oleObj>
              </mc:Choice>
              <mc:Fallback>
                <p:oleObj name="Visio" r:id="rId3" imgW="4393072" imgH="484064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2260" y="1828800"/>
                        <a:ext cx="2696940" cy="297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68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2800" dirty="0" smtClean="0"/>
              <a:t>One baby step towards real MLO</a:t>
            </a:r>
            <a:endParaRPr lang="en-US" sz="280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6096000" cy="4876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802.11be decides to supports 240/320 MHz bandwidth and 4K QAM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Per the current timeline (D1.0 ready @May 2021), it is realistic to assume STA may only support 2 or less antennas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Peak throughput on each link: 4.3 Gbps@5GHz (2SS, 240 MHz, 4K QAM) and 5.7 Gbps@6GHz (2SS, 320 MHz, 4K QAM)  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By defining a mechanism to support </a:t>
            </a:r>
            <a:r>
              <a:rPr lang="en-US" sz="1600" b="1" dirty="0" smtClean="0">
                <a:ea typeface="+mn-ea"/>
                <a:cs typeface="+mn-cs"/>
              </a:rPr>
              <a:t>multiple links operating in a single BSS </a:t>
            </a:r>
            <a:r>
              <a:rPr lang="en-US" sz="1600" dirty="0" smtClean="0">
                <a:ea typeface="+mn-ea"/>
                <a:cs typeface="+mn-cs"/>
              </a:rPr>
              <a:t>boosts the system throughput to </a:t>
            </a:r>
            <a:r>
              <a:rPr lang="en-US" sz="1600" b="1" dirty="0" smtClean="0">
                <a:ea typeface="+mn-ea"/>
                <a:cs typeface="+mn-cs"/>
              </a:rPr>
              <a:t>10 </a:t>
            </a:r>
            <a:r>
              <a:rPr lang="en-US" sz="1600" b="1" dirty="0" err="1" smtClean="0">
                <a:ea typeface="+mn-ea"/>
                <a:cs typeface="+mn-cs"/>
              </a:rPr>
              <a:t>Gbps</a:t>
            </a:r>
            <a:r>
              <a:rPr lang="en-US" sz="1600" b="1" dirty="0" smtClean="0">
                <a:ea typeface="+mn-ea"/>
                <a:cs typeface="+mn-cs"/>
              </a:rPr>
              <a:t> </a:t>
            </a:r>
            <a:r>
              <a:rPr lang="en-US" sz="1600" dirty="0" smtClean="0">
                <a:ea typeface="+mn-ea"/>
                <a:cs typeface="+mn-cs"/>
              </a:rPr>
              <a:t>(4.3+5.7)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Call this mode of MLO operation as </a:t>
            </a:r>
            <a:r>
              <a:rPr lang="en-US" sz="1400" b="1" dirty="0" smtClean="0">
                <a:ea typeface="+mn-ea"/>
                <a:cs typeface="+mn-cs"/>
              </a:rPr>
              <a:t>flow level aggregation </a:t>
            </a:r>
            <a:r>
              <a:rPr lang="en-US" sz="1400" dirty="0" smtClean="0">
                <a:ea typeface="+mn-ea"/>
                <a:cs typeface="+mn-cs"/>
              </a:rPr>
              <a:t>in this presentation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No intention to propose such terminology in 11BE spec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10 </a:t>
            </a:r>
            <a:r>
              <a:rPr lang="en-US" sz="1400" dirty="0" err="1" smtClean="0">
                <a:ea typeface="+mn-ea"/>
                <a:cs typeface="+mn-cs"/>
              </a:rPr>
              <a:t>Gbps</a:t>
            </a:r>
            <a:r>
              <a:rPr lang="en-US" sz="1400" dirty="0" smtClean="0">
                <a:ea typeface="+mn-ea"/>
                <a:cs typeface="+mn-cs"/>
              </a:rPr>
              <a:t> throughput is shared by multiple applications (i.e. multiple ACs, multiple TIDs), which should be sufficient to cover all the current and near future usage cases (e.g. AR/VR, HD V</a:t>
            </a:r>
            <a:r>
              <a:rPr lang="en-US" altLang="zh-CN" sz="1400" dirty="0" smtClean="0">
                <a:ea typeface="+mn-ea"/>
                <a:cs typeface="+mn-cs"/>
              </a:rPr>
              <a:t>ideo Streaming</a:t>
            </a:r>
            <a:r>
              <a:rPr lang="en-US" sz="1400" dirty="0" smtClean="0">
                <a:ea typeface="+mn-ea"/>
                <a:cs typeface="+mn-cs"/>
              </a:rPr>
              <a:t>)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Example operation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MLO association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Each TID maps to a single link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BA agreement on MLD level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No simultaneous outstanding MPDUs (i.e. MPDUs that are not </a:t>
            </a:r>
            <a:r>
              <a:rPr lang="en-US" sz="1200" dirty="0" err="1" smtClean="0">
                <a:ea typeface="+mn-ea"/>
                <a:cs typeface="+mn-cs"/>
              </a:rPr>
              <a:t>ACKed</a:t>
            </a:r>
            <a:r>
              <a:rPr lang="en-US" sz="1200" dirty="0" smtClean="0">
                <a:ea typeface="+mn-ea"/>
                <a:cs typeface="+mn-cs"/>
              </a:rPr>
              <a:t>) on multiple links</a:t>
            </a:r>
          </a:p>
          <a:p>
            <a:pPr marL="685800" lvl="2" indent="-342900"/>
            <a:endParaRPr lang="en-US" sz="1400" dirty="0">
              <a:ea typeface="+mn-ea"/>
              <a:cs typeface="+mn-cs"/>
            </a:endParaRPr>
          </a:p>
          <a:p>
            <a:pPr marL="685800" lvl="2" indent="-342900"/>
            <a:endParaRPr lang="en-US" sz="1400" dirty="0">
              <a:ea typeface="+mn-ea"/>
              <a:cs typeface="+mn-cs"/>
            </a:endParaRP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617478"/>
              </p:ext>
            </p:extLst>
          </p:nvPr>
        </p:nvGraphicFramePr>
        <p:xfrm>
          <a:off x="6629400" y="2057400"/>
          <a:ext cx="2426442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" name="Visio" r:id="rId3" imgW="4010066" imgH="6170042" progId="Visio.Drawing.11">
                  <p:embed/>
                </p:oleObj>
              </mc:Choice>
              <mc:Fallback>
                <p:oleObj name="Visio" r:id="rId3" imgW="4010066" imgH="617004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29400" y="2057400"/>
                        <a:ext cx="2426442" cy="373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260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2800" dirty="0" smtClean="0"/>
              <a:t>Single TID split across links</a:t>
            </a:r>
            <a:endParaRPr lang="en-US" sz="280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6096000" cy="4876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802.11be decides to support a MLO mode that can split single TID </a:t>
            </a:r>
            <a:r>
              <a:rPr lang="en-US" sz="1600" dirty="0" err="1" smtClean="0">
                <a:ea typeface="+mn-ea"/>
                <a:cs typeface="+mn-cs"/>
              </a:rPr>
              <a:t>QoS</a:t>
            </a:r>
            <a:r>
              <a:rPr lang="en-US" sz="1600" dirty="0" smtClean="0">
                <a:ea typeface="+mn-ea"/>
                <a:cs typeface="+mn-cs"/>
              </a:rPr>
              <a:t> data to multiple </a:t>
            </a:r>
            <a:r>
              <a:rPr lang="en-US" sz="1600" b="1" dirty="0" smtClean="0">
                <a:ea typeface="+mn-ea"/>
                <a:cs typeface="+mn-cs"/>
              </a:rPr>
              <a:t>available</a:t>
            </a:r>
            <a:r>
              <a:rPr lang="en-US" sz="1600" dirty="0" smtClean="0">
                <a:ea typeface="+mn-ea"/>
                <a:cs typeface="+mn-cs"/>
              </a:rPr>
              <a:t> links 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There can be outstanding MPDUs on multiple available links at the same time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Call this mode of MLO operation as </a:t>
            </a:r>
            <a:r>
              <a:rPr lang="en-US" sz="1400" b="1" dirty="0" smtClean="0">
                <a:ea typeface="+mn-ea"/>
                <a:cs typeface="+mn-cs"/>
              </a:rPr>
              <a:t>packet level aggregation </a:t>
            </a:r>
            <a:r>
              <a:rPr lang="en-US" sz="1400" dirty="0" smtClean="0">
                <a:ea typeface="+mn-ea"/>
                <a:cs typeface="+mn-cs"/>
              </a:rPr>
              <a:t>in this presentation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Packet level aggregation offers single TID throughput gain but no further system throughput gain</a:t>
            </a:r>
            <a:endParaRPr lang="en-US" sz="1200" dirty="0" smtClean="0">
              <a:ea typeface="+mn-ea"/>
              <a:cs typeface="+mn-cs"/>
            </a:endParaRP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Packet level aggregation may offer latency gain depending on implementation architecture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It is hard to justify high MAC split can provide latency gain due to long delay of re-queue operation of the retransmits    </a:t>
            </a:r>
          </a:p>
          <a:p>
            <a:pPr marL="1028700" lvl="3" indent="-342900"/>
            <a:r>
              <a:rPr lang="en-US" sz="1200" dirty="0" smtClean="0">
                <a:ea typeface="+mn-ea"/>
                <a:cs typeface="+mn-cs"/>
              </a:rPr>
              <a:t>Low MAC split is not easy to implement per the current timeline</a:t>
            </a:r>
          </a:p>
          <a:p>
            <a:pPr marL="1371600" lvl="4" indent="-342900"/>
            <a:r>
              <a:rPr lang="en-US" sz="1200" dirty="0" smtClean="0">
                <a:ea typeface="+mn-ea"/>
                <a:cs typeface="+mn-cs"/>
              </a:rPr>
              <a:t>Low MAC split requires significant amount of information exchanges across links</a:t>
            </a:r>
          </a:p>
          <a:p>
            <a:pPr marL="1371600" lvl="4" indent="-342900"/>
            <a:r>
              <a:rPr lang="en-US" sz="1200" dirty="0" smtClean="0">
                <a:ea typeface="+mn-ea"/>
                <a:cs typeface="+mn-cs"/>
              </a:rPr>
              <a:t>Low MAC split requires actuate time sync across links</a:t>
            </a:r>
          </a:p>
          <a:p>
            <a:pPr marL="1371600" lvl="4" indent="-342900"/>
            <a:r>
              <a:rPr lang="en-US" sz="1200" dirty="0" smtClean="0">
                <a:ea typeface="+mn-ea"/>
                <a:cs typeface="+mn-cs"/>
              </a:rPr>
              <a:t>Etc.</a:t>
            </a:r>
            <a:endParaRPr lang="en-US" sz="1200" dirty="0">
              <a:ea typeface="+mn-ea"/>
              <a:cs typeface="+mn-cs"/>
            </a:endParaRP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088087"/>
              </p:ext>
            </p:extLst>
          </p:nvPr>
        </p:nvGraphicFramePr>
        <p:xfrm>
          <a:off x="6324600" y="1676400"/>
          <a:ext cx="2822595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" name="Visio" r:id="rId3" imgW="4010066" imgH="6170042" progId="Visio.Drawing.11">
                  <p:embed/>
                </p:oleObj>
              </mc:Choice>
              <mc:Fallback>
                <p:oleObj name="Visio" r:id="rId3" imgW="4010066" imgH="617004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24600" y="1676400"/>
                        <a:ext cx="2822595" cy="434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00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35022" y="6475413"/>
            <a:ext cx="90890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 err="1" smtClean="0"/>
              <a:t>inc.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876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US" sz="1800" dirty="0" smtClean="0"/>
              <a:t>Do you agree the reception of </a:t>
            </a:r>
            <a:r>
              <a:rPr lang="en-US" sz="1800" dirty="0" err="1" smtClean="0"/>
              <a:t>QoS</a:t>
            </a:r>
            <a:r>
              <a:rPr lang="en-US" sz="1800" dirty="0" smtClean="0"/>
              <a:t> Data frames of a single </a:t>
            </a:r>
            <a:r>
              <a:rPr lang="en-US" sz="1800" dirty="0"/>
              <a:t>TID </a:t>
            </a:r>
            <a:r>
              <a:rPr lang="en-US" sz="1800" dirty="0" smtClean="0"/>
              <a:t>across multiple </a:t>
            </a:r>
            <a:r>
              <a:rPr lang="en-US" sz="1800" b="1" dirty="0" smtClean="0"/>
              <a:t>available</a:t>
            </a:r>
            <a:r>
              <a:rPr lang="en-US" sz="1800" dirty="0" smtClean="0"/>
              <a:t> links is optional for R1</a:t>
            </a:r>
          </a:p>
          <a:p>
            <a:pPr marL="685800" lvl="2" indent="-342900" algn="just"/>
            <a:r>
              <a:rPr lang="en-US" sz="1600" dirty="0" smtClean="0"/>
              <a:t>The transmitting STA splits </a:t>
            </a:r>
            <a:r>
              <a:rPr lang="en-US" sz="1600" dirty="0" err="1" smtClean="0"/>
              <a:t>QoS</a:t>
            </a:r>
            <a:r>
              <a:rPr lang="en-US" sz="1600" dirty="0" smtClean="0"/>
              <a:t> Data frames of a single TID to multiple available links for AMPDU aggregation, the outstanding MPDUs (i.e. the MPDUs not </a:t>
            </a:r>
            <a:r>
              <a:rPr lang="en-US" sz="1600" dirty="0" err="1" smtClean="0"/>
              <a:t>ACKed</a:t>
            </a:r>
            <a:r>
              <a:rPr lang="en-US" sz="1600" dirty="0" smtClean="0"/>
              <a:t>) may be transmitted on multiple links at the same time) </a:t>
            </a:r>
          </a:p>
          <a:p>
            <a:pPr marL="685800" lvl="2" indent="-342900" algn="just"/>
            <a:r>
              <a:rPr lang="en-US" sz="1600" dirty="0" smtClean="0"/>
              <a:t>The receiving STA indicates if it is capable of receiving such AMPDUs from multiple available links</a:t>
            </a:r>
          </a:p>
          <a:p>
            <a:pPr marL="685800" lvl="2" indent="-342900" algn="just"/>
            <a:r>
              <a:rPr lang="en-US" sz="1600" dirty="0" smtClean="0"/>
              <a:t>Note- A link is available when the link is enabled and the associated STA is in awake state</a:t>
            </a:r>
          </a:p>
          <a:p>
            <a:pPr marL="685800" lvl="2" indent="-342900" algn="just"/>
            <a:r>
              <a:rPr lang="en-US" sz="1600" dirty="0" smtClean="0"/>
              <a:t>Yes</a:t>
            </a:r>
          </a:p>
          <a:p>
            <a:pPr marL="685800" lvl="2" indent="-342900" algn="just"/>
            <a:r>
              <a:rPr lang="en-US" sz="1600" dirty="0" smtClean="0"/>
              <a:t>No</a:t>
            </a:r>
          </a:p>
          <a:p>
            <a:pPr marL="685800" lvl="2" indent="-342900" algn="just"/>
            <a:r>
              <a:rPr lang="en-US" sz="1600" dirty="0" smtClean="0"/>
              <a:t>Abs</a:t>
            </a:r>
          </a:p>
          <a:p>
            <a:pPr marL="685800" lvl="2" indent="-342900" algn="just"/>
            <a:endParaRPr lang="en-US" sz="1600" dirty="0"/>
          </a:p>
          <a:p>
            <a:pPr marL="685800" lvl="2" indent="-342900" algn="just"/>
            <a:endParaRPr lang="en-US" sz="1600" dirty="0" smtClean="0"/>
          </a:p>
          <a:p>
            <a:pPr marL="1028700" lvl="3" indent="-342900" algn="just"/>
            <a:r>
              <a:rPr lang="en-US" sz="1400" dirty="0"/>
              <a:t>*The results of </a:t>
            </a:r>
            <a:r>
              <a:rPr lang="en-US" sz="1400" dirty="0" smtClean="0"/>
              <a:t>straw </a:t>
            </a:r>
            <a:r>
              <a:rPr lang="en-US" sz="1400" dirty="0"/>
              <a:t>poll 1 decides s</a:t>
            </a:r>
            <a:r>
              <a:rPr lang="en-US" sz="1400" dirty="0" smtClean="0"/>
              <a:t>traw </a:t>
            </a:r>
            <a:r>
              <a:rPr lang="en-US" sz="1400" dirty="0"/>
              <a:t>poll 2. If the group decides to push packet level aggregation to R2, then MU operation on MLO is same as MU operation on single link. </a:t>
            </a:r>
          </a:p>
          <a:p>
            <a:pPr marL="342900" lvl="1" indent="-342900" algn="just"/>
            <a:endParaRPr lang="en-US" sz="1400" b="1" dirty="0" smtClean="0">
              <a:ea typeface="+mn-ea"/>
              <a:cs typeface="+mn-cs"/>
            </a:endParaRPr>
          </a:p>
          <a:p>
            <a:pPr lvl="1" algn="just"/>
            <a:endParaRPr lang="en-US" sz="1050" dirty="0" smtClean="0"/>
          </a:p>
          <a:p>
            <a:pPr lvl="1" algn="just"/>
            <a:endParaRPr lang="en-US" sz="1050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9897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2800" dirty="0" smtClean="0"/>
              <a:t>Pursuing peak system throughput</a:t>
            </a:r>
            <a:endParaRPr lang="en-US" sz="280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6096000" cy="4876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The main role of MLO should be boosting system throughput to reach the maximum PHY capability, which is difficult to be achieved with SU operation</a:t>
            </a:r>
          </a:p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DL MU MIMO + MLO boosts the system throughput to 20 </a:t>
            </a:r>
            <a:r>
              <a:rPr lang="en-US" sz="1600" dirty="0" err="1" smtClean="0">
                <a:ea typeface="+mn-ea"/>
                <a:cs typeface="+mn-cs"/>
              </a:rPr>
              <a:t>Gbps</a:t>
            </a:r>
            <a:endParaRPr lang="en-US" sz="1600" dirty="0" smtClean="0">
              <a:ea typeface="+mn-ea"/>
              <a:cs typeface="+mn-cs"/>
            </a:endParaRP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8.6 </a:t>
            </a:r>
            <a:r>
              <a:rPr lang="en-US" sz="1400" dirty="0" err="1" smtClean="0">
                <a:ea typeface="+mn-ea"/>
                <a:cs typeface="+mn-cs"/>
              </a:rPr>
              <a:t>Gbps</a:t>
            </a:r>
            <a:r>
              <a:rPr lang="en-US" sz="1400" dirty="0" smtClean="0">
                <a:ea typeface="+mn-ea"/>
                <a:cs typeface="+mn-cs"/>
              </a:rPr>
              <a:t> @ 5GHz (4SS,  240 MHz, 4K QAM)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11.4 </a:t>
            </a:r>
            <a:r>
              <a:rPr lang="en-US" sz="1400" dirty="0" err="1" smtClean="0">
                <a:ea typeface="+mn-ea"/>
                <a:cs typeface="+mn-cs"/>
              </a:rPr>
              <a:t>Gbps</a:t>
            </a:r>
            <a:r>
              <a:rPr lang="en-US" sz="1400" dirty="0" smtClean="0">
                <a:ea typeface="+mn-ea"/>
                <a:cs typeface="+mn-cs"/>
              </a:rPr>
              <a:t> @ 6GHz (4SS, 320 MHz, 4K QAM)</a:t>
            </a:r>
          </a:p>
          <a:p>
            <a:pPr marL="342900" lvl="1" indent="-342900">
              <a:buFontTx/>
              <a:buChar char="•"/>
            </a:pPr>
            <a:r>
              <a:rPr lang="en-US" sz="1600" dirty="0">
                <a:ea typeface="+mn-ea"/>
                <a:cs typeface="+mn-cs"/>
              </a:rPr>
              <a:t>Packet level aggregation is complimentary to the MU operation for latency improvement, however has implementation implication of complicated queue management etc.  </a:t>
            </a: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959625"/>
              </p:ext>
            </p:extLst>
          </p:nvPr>
        </p:nvGraphicFramePr>
        <p:xfrm>
          <a:off x="6320031" y="1828800"/>
          <a:ext cx="2808601" cy="399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" name="Visio" r:id="rId3" imgW="4334148" imgH="6170042" progId="Visio.Drawing.11">
                  <p:embed/>
                </p:oleObj>
              </mc:Choice>
              <mc:Fallback>
                <p:oleObj name="Visio" r:id="rId3" imgW="4334148" imgH="617004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20031" y="1828800"/>
                        <a:ext cx="2808601" cy="3998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191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7007" y="6475413"/>
            <a:ext cx="916918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/>
              <a:t>I</a:t>
            </a:r>
            <a:r>
              <a:rPr lang="en-GB" dirty="0" smtClean="0"/>
              <a:t>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2800" dirty="0" smtClean="0"/>
              <a:t>Flexibility</a:t>
            </a:r>
            <a:endParaRPr lang="en-US" sz="28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126410"/>
              </p:ext>
            </p:extLst>
          </p:nvPr>
        </p:nvGraphicFramePr>
        <p:xfrm>
          <a:off x="6144962" y="1905000"/>
          <a:ext cx="2912479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0" name="Visio" r:id="rId3" imgW="5017882" imgH="6170042" progId="Visio.Drawing.11">
                  <p:embed/>
                </p:oleObj>
              </mc:Choice>
              <mc:Fallback>
                <p:oleObj name="Visio" r:id="rId3" imgW="5017882" imgH="617004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4962" y="1905000"/>
                        <a:ext cx="2912479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6096000" cy="48768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1600" dirty="0" smtClean="0">
                <a:ea typeface="+mn-ea"/>
                <a:cs typeface="+mn-cs"/>
              </a:rPr>
              <a:t>DL OFDMA + MLO doesn’t provide further throughput enhancement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Peak throughput on each link:  </a:t>
            </a:r>
            <a:r>
              <a:rPr lang="en-US" sz="1400" dirty="0"/>
              <a:t>4.3 Gbps@5GHz (2SS, 240 MHz, 4K QAM) and 5.7 Gbps@6GHz (2SS, </a:t>
            </a:r>
            <a:r>
              <a:rPr lang="en-US" sz="1400" dirty="0" smtClean="0"/>
              <a:t>320 </a:t>
            </a:r>
            <a:r>
              <a:rPr lang="en-US" sz="1400" dirty="0"/>
              <a:t>MHz, 4K QAM)  </a:t>
            </a:r>
          </a:p>
          <a:p>
            <a:pPr marL="342900" lvl="1" indent="-342900">
              <a:buFontTx/>
              <a:buChar char="•"/>
            </a:pPr>
            <a:r>
              <a:rPr lang="en-US" sz="1600" dirty="0">
                <a:ea typeface="+mn-ea"/>
                <a:cs typeface="+mn-cs"/>
              </a:rPr>
              <a:t>Mixed PPDU + MLO however provides flexibility of operation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STA 1 requires more than 240 MHz capacity but less than 240+320 MHz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AP MLD may MLO 240 MHz@link1 + 80 MHz (996 RU) to STA MLD 1</a:t>
            </a:r>
          </a:p>
          <a:p>
            <a:pPr marL="685800" lvl="2" indent="-342900"/>
            <a:r>
              <a:rPr lang="en-US" sz="1400" dirty="0" smtClean="0">
                <a:ea typeface="+mn-ea"/>
                <a:cs typeface="+mn-cs"/>
              </a:rPr>
              <a:t>AP2 may utilize the left of bandwidth to transmit legacy OFDMA 160 MHz (2x996 RU) to STA3  </a:t>
            </a:r>
            <a:endParaRPr lang="en-US" sz="1400" dirty="0">
              <a:ea typeface="+mn-ea"/>
              <a:cs typeface="+mn-cs"/>
            </a:endParaRPr>
          </a:p>
          <a:p>
            <a:pPr marL="342900" lvl="1" indent="-342900">
              <a:buFontTx/>
              <a:buChar char="•"/>
            </a:pPr>
            <a:r>
              <a:rPr lang="en-US" sz="1600" dirty="0">
                <a:ea typeface="+mn-ea"/>
                <a:cs typeface="+mn-cs"/>
              </a:rPr>
              <a:t>Packet level aggregation is complimentary to the MU operation for latency improvement, however has implementation implication of complicated queue management etc.  </a:t>
            </a: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marL="342900" lvl="1" indent="-342900"/>
            <a:endParaRPr lang="en-US" sz="1600" dirty="0" smtClean="0">
              <a:ea typeface="+mn-ea"/>
              <a:cs typeface="+mn-cs"/>
            </a:endParaRP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6462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35022" y="6475413"/>
            <a:ext cx="90890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Broadcom </a:t>
            </a:r>
            <a:r>
              <a:rPr lang="en-GB" dirty="0" err="1" smtClean="0"/>
              <a:t>inc.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n-US" dirty="0" smtClean="0"/>
              <a:t>Straw poll 3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8768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US" sz="1800" dirty="0" smtClean="0"/>
              <a:t>When transmitting STA splits </a:t>
            </a:r>
            <a:r>
              <a:rPr lang="en-US" sz="1800" dirty="0" err="1" smtClean="0"/>
              <a:t>QoS</a:t>
            </a:r>
            <a:r>
              <a:rPr lang="en-US" sz="1800" dirty="0" smtClean="0"/>
              <a:t> Data of single TID to multiple available links, </a:t>
            </a:r>
            <a:r>
              <a:rPr lang="en-US" sz="1800" dirty="0"/>
              <a:t>w</a:t>
            </a:r>
            <a:r>
              <a:rPr lang="en-US" sz="1800" dirty="0" smtClean="0"/>
              <a:t>hat is the maximum number of links do you support for 11be R1?</a:t>
            </a:r>
          </a:p>
          <a:p>
            <a:pPr marL="685800" lvl="2" indent="-342900" algn="just"/>
            <a:r>
              <a:rPr lang="en-US" sz="1600" dirty="0" smtClean="0"/>
              <a:t>2 </a:t>
            </a:r>
          </a:p>
          <a:p>
            <a:pPr marL="685800" lvl="2" indent="-342900" algn="just"/>
            <a:r>
              <a:rPr lang="en-US" sz="1600" dirty="0" smtClean="0"/>
              <a:t>3</a:t>
            </a:r>
          </a:p>
          <a:p>
            <a:pPr marL="685800" lvl="2" indent="-342900" algn="just"/>
            <a:r>
              <a:rPr lang="en-US" sz="1600" dirty="0" smtClean="0"/>
              <a:t>Others</a:t>
            </a:r>
          </a:p>
          <a:p>
            <a:pPr marL="342900" lvl="2" indent="0" algn="just">
              <a:buNone/>
            </a:pPr>
            <a:r>
              <a:rPr lang="en-US" sz="1600" dirty="0"/>
              <a:t>	</a:t>
            </a:r>
            <a:endParaRPr lang="en-US" sz="1600" dirty="0" smtClean="0"/>
          </a:p>
          <a:p>
            <a:pPr marL="342900" lvl="2" indent="0" algn="just">
              <a:buNone/>
            </a:pPr>
            <a:endParaRPr lang="en-US" sz="1600" dirty="0"/>
          </a:p>
          <a:p>
            <a:pPr marL="342900" lvl="1" indent="-342900" algn="just"/>
            <a:endParaRPr lang="en-US" sz="1400" b="1" dirty="0" smtClean="0">
              <a:ea typeface="+mn-ea"/>
              <a:cs typeface="+mn-cs"/>
            </a:endParaRPr>
          </a:p>
          <a:p>
            <a:pPr lvl="1" algn="just"/>
            <a:endParaRPr lang="en-US" sz="1050" dirty="0" smtClean="0"/>
          </a:p>
          <a:p>
            <a:pPr lvl="1" algn="just"/>
            <a:endParaRPr lang="en-US" sz="1050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January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8806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158286</TotalTime>
  <Words>1334</Words>
  <Application>Microsoft Office PowerPoint</Application>
  <PresentationFormat>On-screen Show (4:3)</PresentationFormat>
  <Paragraphs>174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Visio</vt:lpstr>
      <vt:lpstr>MLO Typical Usage Cases and Sub-Feature Prioritization</vt:lpstr>
      <vt:lpstr>Summary</vt:lpstr>
      <vt:lpstr>Today</vt:lpstr>
      <vt:lpstr>One baby step towards real MLO</vt:lpstr>
      <vt:lpstr>Single TID split across links</vt:lpstr>
      <vt:lpstr>Straw poll 1</vt:lpstr>
      <vt:lpstr>Pursuing peak system throughput</vt:lpstr>
      <vt:lpstr>Flexibility</vt:lpstr>
      <vt:lpstr>Straw poll 3</vt:lpstr>
      <vt:lpstr>Async. and Sync. operation</vt:lpstr>
      <vt:lpstr>Straw poll 4</vt:lpstr>
      <vt:lpstr>Cross link power save</vt:lpstr>
      <vt:lpstr>Straw poll 5</vt:lpstr>
    </vt:vector>
  </TitlesOfParts>
  <Company>Qualcomm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Zhou Lan</cp:lastModifiedBy>
  <cp:revision>2138</cp:revision>
  <cp:lastPrinted>1998-02-10T13:28:06Z</cp:lastPrinted>
  <dcterms:created xsi:type="dcterms:W3CDTF">2004-12-02T14:01:45Z</dcterms:created>
  <dcterms:modified xsi:type="dcterms:W3CDTF">2020-03-10T17:39:36Z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(3)2JzG6dNMn3sFDgxSUwPBxTjwbI9PmNwEaVgyOEfmnn6ipwpn7h9fyY652uiKF25gfaxD6MX8
j4PrN08mcY5eU8v3TSdIk3ztQtFlCM0GFMjtPTd2Yj0fMBhd9VsntLN4pzsUEMMxngCriLr3
yHW4ROScDUTFtwYrhPd2NBHLC6gnTxFeGcvA5YBA84nzLWVOkzYQatbsR+mTHBZeaIY8F9fr
w7VeS0wNPyt9mcqMrg</vt:lpwstr>
  </property>
  <property fmtid="{D5CDD505-2E9C-101B-9397-08002B2CF9AE}" pid="4" name="_2015_ms_pID_7253431">
    <vt:lpwstr>/arXQgBBf+7JDb9DQWc+vnZ0sT/HBZcXp6k2yyxwbSjsUjw9ZClrDY
En8JY/BAmHAcgavJcrcfbEmXhL7+jp1QP/NdFz/RgRUZC8vtfIP+rl9ombOpXa4LTWRiNPv5
eKzxzI/m2+FU6O+QMSdmflGq0f9AB1pfsU7Jsjn6b47XgezAYIhhuDqlSHLFXYhZoY0EiTp1
xIeCvyfCcSBDSh9sbq/juI7H7uJtYxn0PSud</vt:lpwstr>
  </property>
  <property fmtid="{D5CDD505-2E9C-101B-9397-08002B2CF9AE}" pid="5" name="_2015_ms_pID_7253432">
    <vt:lpwstr>gbQIyKb4PER1l9Unhb0tZd8=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1552786117</vt:lpwstr>
  </property>
</Properties>
</file>