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303" r:id="rId3"/>
    <p:sldId id="304" r:id="rId4"/>
    <p:sldId id="299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iou, Laurent" initials="CL" lastIdx="1" clrIdx="0">
    <p:extLst>
      <p:ext uri="{19B8F6BF-5375-455C-9EA6-DF929625EA0E}">
        <p15:presenceInfo xmlns:p15="http://schemas.microsoft.com/office/powerpoint/2012/main" userId="S-1-5-21-725345543-602162358-527237240-29445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6" autoAdjust="0"/>
    <p:restoredTop sz="94658" autoAdjust="0"/>
  </p:normalViewPr>
  <p:slideViewPr>
    <p:cSldViewPr>
      <p:cViewPr varScale="1">
        <p:scale>
          <a:sx n="104" d="100"/>
          <a:sy n="104" d="100"/>
        </p:scale>
        <p:origin x="30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824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/>
              <a:t>Doc Title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3F99EF29-387F-42BB-8A81-132E16DF84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 dirty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79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 smtClean="0"/>
            </a:lvl1pPr>
          </a:lstStyle>
          <a:p>
            <a:pPr>
              <a:defRPr/>
            </a:pPr>
            <a:r>
              <a:rPr lang="en-US"/>
              <a:t>Doc Title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 smtClean="0"/>
            </a:lvl1pPr>
          </a:lstStyle>
          <a:p>
            <a:pPr>
              <a:defRPr/>
            </a:pPr>
            <a:r>
              <a:rPr lang="en-US" dirty="0"/>
              <a:t>Month Year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 smtClean="0"/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mtClean="0"/>
            </a:lvl1pPr>
          </a:lstStyle>
          <a:p>
            <a:pPr>
              <a:defRPr/>
            </a:pPr>
            <a:r>
              <a:rPr lang="en-US" dirty="0"/>
              <a:t>Page </a:t>
            </a:r>
            <a:fld id="{870C1BA4-1CEE-4CD8-8532-343A8D2B31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920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Doc Title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dirty="0"/>
              <a:t>John Doe, Some Company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dirty="0"/>
              <a:t>Page </a:t>
            </a:r>
            <a:fld id="{9A6FF2A5-3843-4034-80EC-B86A7C49C53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96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78767F8E-C671-44AE-B57E-1FAC75A3C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C694010-9FAD-4A5E-AE03-53FD22EA5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09629"/>
            <a:ext cx="8229600" cy="1152000"/>
          </a:xfrm>
        </p:spPr>
        <p:txBody>
          <a:bodyPr>
            <a:normAutofit/>
          </a:bodyPr>
          <a:lstStyle>
            <a:lvl1pPr>
              <a:defRPr sz="2400">
                <a:latin typeface="Intel Clear" panose="020B0604020203020204" pitchFamily="34" charset="0"/>
              </a:defRPr>
            </a:lvl1pPr>
          </a:lstStyle>
          <a:p>
            <a:r>
              <a:rPr lang="de-DE" dirty="0"/>
              <a:t>24pt Headline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Intel Clear" panose="020B06040202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55613" y="1598400"/>
            <a:ext cx="8229600" cy="4526400"/>
          </a:xfrm>
        </p:spPr>
        <p:txBody>
          <a:bodyPr/>
          <a:lstStyle>
            <a:lvl1pPr>
              <a:spcBef>
                <a:spcPts val="600"/>
              </a:spcBef>
              <a:defRPr>
                <a:latin typeface="Intel Clear" panose="020B0604020203020204" pitchFamily="34" charset="0"/>
              </a:defRPr>
            </a:lvl1pPr>
            <a:lvl2pPr marL="360000" indent="-180000">
              <a:spcBef>
                <a:spcPts val="300"/>
              </a:spcBef>
              <a:buFont typeface="Verdana" panose="020B0604030504040204" pitchFamily="34" charset="0"/>
              <a:buChar char="−"/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541338" indent="-180000">
              <a:spcBef>
                <a:spcPts val="300"/>
              </a:spcBef>
              <a:buFont typeface="Arial" panose="020B0604020202020204" pitchFamily="34" charset="0"/>
              <a:buChar char="»"/>
              <a:defRPr>
                <a:latin typeface="Intel Clear" panose="020B0604020203020204" pitchFamily="34" charset="0"/>
              </a:defRPr>
            </a:lvl3pPr>
            <a:lvl4pPr>
              <a:defRPr>
                <a:latin typeface="Intel Clear" panose="020B0604020203020204" pitchFamily="34" charset="0"/>
              </a:defRPr>
            </a:lvl4pPr>
            <a:lvl5pPr marL="900000" indent="-180000">
              <a:spcBef>
                <a:spcPts val="300"/>
              </a:spcBef>
              <a:defRPr sz="1200">
                <a:latin typeface="Intel Clear" panose="020B06040202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557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EA5A18A-0502-4C7F-91C7-3FAD3C703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7D10478-073E-41FC-8CD8-273C831393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2DA8EA7-967B-44C3-81AE-E347CC116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91199" y="6475413"/>
            <a:ext cx="275266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E488B76-7930-427E-B17C-4A951210E5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dirty="0"/>
              <a:t>Slide </a:t>
            </a:r>
            <a:fld id="{1020D93E-1000-485A-B4A0-9946B8CFF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81401" y="303340"/>
            <a:ext cx="487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/>
              <a:t>Doc.: IEEE 802.11-20/0192r2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661637" y="304800"/>
            <a:ext cx="487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/>
              <a:t>January </a:t>
            </a:r>
            <a:r>
              <a:rPr lang="en-US" sz="1600" b="1" baseline="0" dirty="0"/>
              <a:t>2020</a:t>
            </a:r>
            <a:endParaRPr lang="en-US" sz="16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1E5BDE-ABE8-47C7-9F08-FB217D057D53}"/>
              </a:ext>
            </a:extLst>
          </p:cNvPr>
          <p:cNvSpPr txBox="1"/>
          <p:nvPr userDrawn="1"/>
        </p:nvSpPr>
        <p:spPr>
          <a:xfrm>
            <a:off x="6015762" y="6428194"/>
            <a:ext cx="2518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 Hamilton, Ruckus/CommScope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k.hamilton@commscope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442-09-0rcm-rcm-tig-draft-report-outline.odt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51538"/>
            <a:ext cx="7772400" cy="1066800"/>
          </a:xfrm>
          <a:noFill/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Random and Changing MAC addresses (RCM) –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study group creation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1148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2020-01-16</a:t>
            </a: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495800" y="6520934"/>
            <a:ext cx="432812" cy="184666"/>
          </a:xfrm>
          <a:noFill/>
        </p:spPr>
        <p:txBody>
          <a:bodyPr/>
          <a:lstStyle/>
          <a:p>
            <a:r>
              <a:rPr lang="en-US" dirty="0"/>
              <a:t>Slide </a:t>
            </a:r>
            <a:fld id="{831AB61F-ACC7-4806-8EC5-F675C64C5C64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838200" y="2449848"/>
            <a:ext cx="1368339" cy="25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906321"/>
              </p:ext>
            </p:extLst>
          </p:nvPr>
        </p:nvGraphicFramePr>
        <p:xfrm>
          <a:off x="838200" y="2819400"/>
          <a:ext cx="7239000" cy="9166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545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0" dirty="0">
                          <a:latin typeface="Times New Roman"/>
                          <a:ea typeface="Times New Roman"/>
                          <a:cs typeface="Arial"/>
                        </a:rPr>
                        <a:t>Mark Hamilton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Times New Roman"/>
                          <a:cs typeface="Arial"/>
                        </a:rPr>
                        <a:t>Ruckus/CommScope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Times New Roman"/>
                          <a:cs typeface="Arial"/>
                        </a:rPr>
                        <a:t>350 W. Java Dr.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Times New Roman"/>
                          <a:cs typeface="Arial"/>
                        </a:rPr>
                        <a:t>Sunnyvale, CA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Times New Roman"/>
                          <a:cs typeface="Arial"/>
                        </a:rPr>
                        <a:t>+1.303.818.8472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0" dirty="0">
                          <a:latin typeface="+mn-lt"/>
                          <a:ea typeface="Times New Roman"/>
                          <a:cs typeface="Arial"/>
                          <a:hlinkClick r:id="rId3"/>
                        </a:rPr>
                        <a:t>mark.hamilton@commscope.com</a:t>
                      </a:r>
                      <a:endParaRPr lang="en-US" sz="1100" i="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45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i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i="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0600"/>
            <a:ext cx="8229600" cy="1152000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RCM TIG recommendations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5613" y="1645800"/>
            <a:ext cx="8229600" cy="4526400"/>
          </a:xfrm>
        </p:spPr>
        <p:txBody>
          <a:bodyPr/>
          <a:lstStyle/>
          <a:p>
            <a:r>
              <a:rPr lang="en-US" sz="2000" b="0" dirty="0">
                <a:latin typeface="+mj-lt"/>
              </a:rPr>
              <a:t>In March 2019, 802.11 WG recognized the upcoming prevalence of Random and Changing MAC addresses (RCM) in the market, for privacy reasons.  An RCM TIG was formed to assess the situation.</a:t>
            </a:r>
          </a:p>
          <a:p>
            <a:r>
              <a:rPr lang="en-US" sz="2000" b="0" dirty="0">
                <a:latin typeface="+mj-lt"/>
              </a:rPr>
              <a:t>The RCM TIG output report from November 2019 can be found here: </a:t>
            </a:r>
            <a:r>
              <a:rPr lang="en-US" sz="2000" b="0" dirty="0">
                <a:latin typeface="+mj-lt"/>
                <a:hlinkClick r:id="rId2"/>
              </a:rPr>
              <a:t>https://mentor.ieee.org/802.11/dcn/19/11-19-1442-09-0rcm-rcm-tig-draft-report-outline.odt</a:t>
            </a:r>
            <a:r>
              <a:rPr lang="en-US" sz="2000" b="0" dirty="0">
                <a:latin typeface="+mj-lt"/>
              </a:rPr>
              <a:t> </a:t>
            </a:r>
          </a:p>
          <a:p>
            <a:r>
              <a:rPr lang="en-US" sz="2000" b="0" dirty="0">
                <a:latin typeface="+mj-lt"/>
              </a:rPr>
              <a:t>The report recommends future work to address “issues directly affecting the operation of MAC and PHY” because of RCM behavior on non-AP STAs.</a:t>
            </a:r>
          </a:p>
          <a:p>
            <a:r>
              <a:rPr lang="en-US" sz="2000" b="0" dirty="0">
                <a:latin typeface="+mj-lt"/>
              </a:rPr>
              <a:t>This work “might have the aim of producing an amendment to the Standard implementing some of the mitigation strategies described in Section 4 of the report. Other use-cases in Section 3, in support of users of 802.11 technologies, might also be facilitated by such work and/or there might be a need for a Recommended Practice in the form of  an annex to the standard.”</a:t>
            </a: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4393694" y="6475413"/>
            <a:ext cx="711706" cy="153987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Slide </a:t>
            </a:r>
            <a:fld id="{B790AEF6-2334-4FCA-BC79-3ABA989B679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6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0600"/>
            <a:ext cx="8229600" cy="1152000"/>
          </a:xfrm>
        </p:spPr>
        <p:txBody>
          <a:bodyPr/>
          <a:lstStyle/>
          <a:p>
            <a:r>
              <a:rPr lang="en-US" sz="2800" dirty="0">
                <a:latin typeface="+mj-lt"/>
              </a:rPr>
              <a:t>RCM ad hoc recommendations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1524000"/>
            <a:ext cx="8534400" cy="4526400"/>
          </a:xfrm>
        </p:spPr>
        <p:txBody>
          <a:bodyPr/>
          <a:lstStyle/>
          <a:p>
            <a:r>
              <a:rPr lang="en-US" sz="2000" b="0" dirty="0">
                <a:latin typeface="+mj-lt"/>
              </a:rPr>
              <a:t>In January 2020, an ad hoc group was formed to consider next steps based on the report, and take appropriate steps to facilitate those next steps.</a:t>
            </a:r>
          </a:p>
          <a:p>
            <a:r>
              <a:rPr lang="en-US" sz="2000" b="0" dirty="0">
                <a:latin typeface="+mj-lt"/>
              </a:rPr>
              <a:t>The RCM ad hoc recommends (13-0-1) pursuing future work to address environments where non-AP STAs use random/changing MAC addresses, by developing text to improve the STA’s user experience for use cases such as:</a:t>
            </a:r>
          </a:p>
          <a:p>
            <a:pPr lvl="1"/>
            <a:r>
              <a:rPr lang="en-US" sz="1600" b="0" dirty="0">
                <a:latin typeface="+mj-lt"/>
              </a:rPr>
              <a:t>Initial Infrastructure Connection Steering </a:t>
            </a:r>
          </a:p>
          <a:p>
            <a:pPr lvl="1"/>
            <a:r>
              <a:rPr lang="en-US" sz="1600" b="0" dirty="0">
                <a:latin typeface="+mj-lt"/>
              </a:rPr>
              <a:t>Customer Support and Troubleshooting </a:t>
            </a:r>
          </a:p>
          <a:p>
            <a:pPr lvl="1"/>
            <a:r>
              <a:rPr lang="en-US" sz="1600" b="0" dirty="0">
                <a:latin typeface="+mj-lt"/>
              </a:rPr>
              <a:t>Arrival detection in a home environment, or other trusted environment</a:t>
            </a:r>
          </a:p>
          <a:p>
            <a:r>
              <a:rPr lang="en-US" sz="2000" b="0" dirty="0">
                <a:latin typeface="+mj-lt"/>
              </a:rPr>
              <a:t>This might include recommendations and/or normative text</a:t>
            </a:r>
          </a:p>
          <a:p>
            <a:r>
              <a:rPr lang="en-US" sz="2000" b="0" dirty="0">
                <a:latin typeface="+mj-lt"/>
              </a:rPr>
              <a:t>The ad hoc recommends the formation of a study group to develop 2 project proposals: 1) to address environments where non-AP STAs use random/changing MAC addresses; and 2) to improve the privacy of 802.11 users.</a:t>
            </a:r>
          </a:p>
          <a:p>
            <a:r>
              <a:rPr lang="en-US" sz="2000" b="0" dirty="0">
                <a:latin typeface="+mj-lt"/>
              </a:rPr>
              <a:t>The intention is to work on both projects in a single 802.11 task group.</a:t>
            </a:r>
          </a:p>
          <a:p>
            <a:endParaRPr lang="en-US" sz="2000" b="0" dirty="0">
              <a:latin typeface="+mj-lt"/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4393694" y="6475413"/>
            <a:ext cx="711706" cy="153987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dirty="0"/>
              <a:t>Slide </a:t>
            </a:r>
            <a:fld id="{B790AEF6-2334-4FCA-BC79-3ABA989B679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65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8200"/>
            <a:ext cx="8229600" cy="1152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j-lt"/>
              </a:rPr>
              <a:t>Motion to create RCM Study group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5612" y="1752600"/>
            <a:ext cx="8307387" cy="4526400"/>
          </a:xfrm>
        </p:spPr>
        <p:txBody>
          <a:bodyPr/>
          <a:lstStyle/>
          <a:p>
            <a:pPr marL="180000" lvl="1" indent="0">
              <a:buNone/>
            </a:pPr>
            <a:r>
              <a:rPr lang="en-US" sz="1800" dirty="0"/>
              <a:t>Approve the formation of the 802.11 Randomized and Changing MAC addresses (RCM) Study Group to develop 2 Project Authorization Requests (PARs) and Criteria for Standards Development (CSDs) for 2 projects to:</a:t>
            </a:r>
          </a:p>
          <a:p>
            <a:pPr marL="548640">
              <a:buFont typeface="+mj-lt"/>
              <a:buAutoNum type="arabicPeriod"/>
            </a:pPr>
            <a:r>
              <a:rPr lang="en-US" sz="1800" b="0" dirty="0"/>
              <a:t>Develop an amendment into IEEE Std 802.11 with modifications, feature additions, or recommendations, to improve the STA’s user experience in environments where non-AP STAs use random/changing MAC addresses.  To consider use cases such as (but not limited to):</a:t>
            </a:r>
          </a:p>
          <a:p>
            <a:pPr marL="914400" lvl="1"/>
            <a:r>
              <a:rPr lang="en-US" sz="1800" dirty="0"/>
              <a:t>Initial Infrastructure Connection Steering </a:t>
            </a:r>
          </a:p>
          <a:p>
            <a:pPr marL="914400" lvl="1"/>
            <a:r>
              <a:rPr lang="en-US" sz="1800" dirty="0"/>
              <a:t>Customer Support and Troubleshooting </a:t>
            </a:r>
          </a:p>
          <a:p>
            <a:pPr marL="914400" lvl="1"/>
            <a:r>
              <a:rPr lang="en-US" sz="1800" dirty="0"/>
              <a:t>Arrival detection in a home environment, or other trusted environment</a:t>
            </a:r>
          </a:p>
          <a:p>
            <a:pPr marL="565740" lvl="1"/>
            <a:r>
              <a:rPr lang="en-US" sz="1600" b="0" dirty="0"/>
              <a:t>This must not compromise current levels of privacy protection afforded by the IEEE 802.11 standard or best understanding of current practices in RCM implementations.</a:t>
            </a:r>
          </a:p>
          <a:p>
            <a:pPr marL="548640">
              <a:buFont typeface="+mj-lt"/>
              <a:buAutoNum type="arabicPeriod" startAt="2"/>
            </a:pPr>
            <a:r>
              <a:rPr lang="en-US" sz="1800" b="0" dirty="0"/>
              <a:t>Develop an amendment into IEEE Std 802.11 with modifications, feature additions, or recommendations, to improve user privacy.  This includes a review of IEEE P802E and its implications on IEEE Std 802.11.</a:t>
            </a:r>
          </a:p>
        </p:txBody>
      </p:sp>
    </p:spTree>
    <p:extLst>
      <p:ext uri="{BB962C8B-B14F-4D97-AF65-F5344CB8AC3E}">
        <p14:creationId xmlns:p14="http://schemas.microsoft.com/office/powerpoint/2010/main" val="1424634677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ACcord Submission Template</Template>
  <TotalTime>88609</TotalTime>
  <Words>551</Words>
  <Application>Microsoft Office PowerPoint</Application>
  <PresentationFormat>On-screen Show (4:3)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Intel Clear</vt:lpstr>
      <vt:lpstr>Times New Roman</vt:lpstr>
      <vt:lpstr>Verdana</vt:lpstr>
      <vt:lpstr>ACcord Submission Template</vt:lpstr>
      <vt:lpstr>Random and Changing MAC addresses (RCM) –  study group creation</vt:lpstr>
      <vt:lpstr>RCM TIG recommendations</vt:lpstr>
      <vt:lpstr>RCM ad hoc recommendations</vt:lpstr>
      <vt:lpstr>Motion to create RCM Study group</vt:lpstr>
    </vt:vector>
  </TitlesOfParts>
  <Company>&lt;Company Name&gt;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&lt;Document Title&gt;</dc:title>
  <dc:creator>robert.stacey@intel.com</dc:creator>
  <cp:keywords>CTPClassification=:VisualMarkings=, CTPClassification=CTP_IC:VisualMarkings=, CTPClassification=CTP_IC</cp:keywords>
  <cp:lastModifiedBy>Hamilton, Mark</cp:lastModifiedBy>
  <cp:revision>1061</cp:revision>
  <cp:lastPrinted>1998-02-10T13:28:06Z</cp:lastPrinted>
  <dcterms:created xsi:type="dcterms:W3CDTF">2009-12-02T19:05:24Z</dcterms:created>
  <dcterms:modified xsi:type="dcterms:W3CDTF">2020-01-16T20:50:23Z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aa718a8e-55c9-4319-9e61-667caa3095f4</vt:lpwstr>
  </property>
  <property fmtid="{D5CDD505-2E9C-101B-9397-08002B2CF9AE}" pid="4" name="CTP_BU">
    <vt:lpwstr>NEXT GEN AND STANDARDS GROUP</vt:lpwstr>
  </property>
  <property fmtid="{D5CDD505-2E9C-101B-9397-08002B2CF9AE}" pid="5" name="CTP_TimeStamp">
    <vt:lpwstr>2018-07-11 01:03:19Z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CTP_IC</vt:lpwstr>
  </property>
</Properties>
</file>