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291" r:id="rId2"/>
    <p:sldId id="262" r:id="rId3"/>
    <p:sldId id="301" r:id="rId4"/>
    <p:sldId id="274" r:id="rId5"/>
    <p:sldId id="302" r:id="rId6"/>
    <p:sldId id="293" r:id="rId7"/>
    <p:sldId id="300" r:id="rId8"/>
    <p:sldId id="306" r:id="rId9"/>
    <p:sldId id="296" r:id="rId10"/>
    <p:sldId id="286" r:id="rId11"/>
    <p:sldId id="273" r:id="rId12"/>
  </p:sldIdLst>
  <p:sldSz cx="12192000" cy="6858000"/>
  <p:notesSz cx="6934200" cy="9280525"/>
  <p:defaultTextStyle>
    <a:defPPr>
      <a:defRPr lang="en-GB"/>
    </a:defPPr>
    <a:lvl1pPr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1pPr>
    <a:lvl2pPr marL="742950" indent="-28575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2pPr>
    <a:lvl3pPr marL="11430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3pPr>
    <a:lvl4pPr marL="16002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4pPr>
    <a:lvl5pPr marL="20574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B8FF"/>
    <a:srgbClr val="57D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4" autoAdjust="0"/>
    <p:restoredTop sz="94660"/>
  </p:normalViewPr>
  <p:slideViewPr>
    <p:cSldViewPr>
      <p:cViewPr varScale="1">
        <p:scale>
          <a:sx n="88" d="100"/>
          <a:sy n="88" d="100"/>
        </p:scale>
        <p:origin x="264" y="62"/>
      </p:cViewPr>
      <p:guideLst>
        <p:guide orient="horz" pos="2160"/>
        <p:guide pos="384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27475" y="0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87CCAAF-252C-4847-8D16-EDD6B40E4912}" type="datetimeFigureOut">
              <a:rPr lang="en-US" smtClean="0"/>
              <a:pPr/>
              <a:t>1/14/2020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15388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27475" y="8815388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996500-462A-4966-9632-4197CBF31A0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337442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AutoShape 1"/>
          <p:cNvSpPr>
            <a:spLocks noChangeArrowheads="1"/>
          </p:cNvSpPr>
          <p:nvPr/>
        </p:nvSpPr>
        <p:spPr bwMode="auto">
          <a:xfrm>
            <a:off x="0" y="0"/>
            <a:ext cx="6934200" cy="9280525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 dirty="0"/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hdr"/>
          </p:nvPr>
        </p:nvSpPr>
        <p:spPr bwMode="auto">
          <a:xfrm>
            <a:off x="5640388" y="96838"/>
            <a:ext cx="639762" cy="2111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dirty="0"/>
              <a:t>doc.: IEEE 802.11-yy/xxxxr0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654050" y="96838"/>
            <a:ext cx="825500" cy="2111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dirty="0"/>
              <a:t>Month Year</a:t>
            </a:r>
          </a:p>
        </p:txBody>
      </p:sp>
      <p:sp>
        <p:nvSpPr>
          <p:cNvPr id="2052" name="Rectangle 4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385763" y="701675"/>
            <a:ext cx="6161087" cy="3467100"/>
          </a:xfrm>
          <a:prstGeom prst="rect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053" name="Rectangle 5"/>
          <p:cNvSpPr>
            <a:spLocks noGrp="1" noChangeArrowheads="1"/>
          </p:cNvSpPr>
          <p:nvPr>
            <p:ph type="body"/>
          </p:nvPr>
        </p:nvSpPr>
        <p:spPr bwMode="auto">
          <a:xfrm>
            <a:off x="923925" y="4408488"/>
            <a:ext cx="5084763" cy="4175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3600" tIns="46080" rIns="93600" bIns="4608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smtClean="0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/>
          </p:nvPr>
        </p:nvSpPr>
        <p:spPr bwMode="auto">
          <a:xfrm>
            <a:off x="5357813" y="8985250"/>
            <a:ext cx="922337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457200" algn="l"/>
                <a:tab pos="1371600" algn="l"/>
                <a:tab pos="2286000" algn="l"/>
                <a:tab pos="3200400" algn="l"/>
                <a:tab pos="4114800" algn="l"/>
                <a:tab pos="5029200" algn="l"/>
                <a:tab pos="5943600" algn="l"/>
                <a:tab pos="6858000" algn="l"/>
                <a:tab pos="7772400" algn="l"/>
                <a:tab pos="8686800" algn="l"/>
                <a:tab pos="9601200" algn="l"/>
                <a:tab pos="105156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dirty="0"/>
              <a:t>John Doe, Some Company</a:t>
            </a:r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/>
          </p:nvPr>
        </p:nvSpPr>
        <p:spPr bwMode="auto">
          <a:xfrm>
            <a:off x="3222625" y="8985250"/>
            <a:ext cx="511175" cy="363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dirty="0"/>
              <a:t>Page </a:t>
            </a:r>
            <a:fld id="{47A7FEEB-9CD2-43FE-843C-C5350BEACB45}" type="slidenum">
              <a:rPr lang="en-US"/>
              <a:pPr/>
              <a:t>‹#›</a:t>
            </a:fld>
            <a:endParaRPr lang="en-US" dirty="0"/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722313" y="8985250"/>
            <a:ext cx="714375" cy="1825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200" dirty="0">
                <a:solidFill>
                  <a:srgbClr val="000000"/>
                </a:solidFill>
              </a:rPr>
              <a:t>Submission</a:t>
            </a:r>
          </a:p>
        </p:txBody>
      </p:sp>
      <p:sp>
        <p:nvSpPr>
          <p:cNvPr id="2057" name="Line 9"/>
          <p:cNvSpPr>
            <a:spLocks noChangeShapeType="1"/>
          </p:cNvSpPr>
          <p:nvPr/>
        </p:nvSpPr>
        <p:spPr bwMode="auto">
          <a:xfrm>
            <a:off x="723900" y="8983663"/>
            <a:ext cx="5486400" cy="1587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 dirty="0"/>
          </a:p>
        </p:txBody>
      </p:sp>
      <p:sp>
        <p:nvSpPr>
          <p:cNvPr id="2058" name="Line 10"/>
          <p:cNvSpPr>
            <a:spLocks noChangeShapeType="1"/>
          </p:cNvSpPr>
          <p:nvPr/>
        </p:nvSpPr>
        <p:spPr bwMode="auto">
          <a:xfrm>
            <a:off x="647700" y="296863"/>
            <a:ext cx="5638800" cy="1587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40659187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 dirty="0"/>
              <a:t>doc.: IEEE 802.11-yy/xxxxr0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US" dirty="0"/>
              <a:t>Month Year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en-US" dirty="0"/>
              <a:t>John Doe, Some Company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 dirty="0"/>
              <a:t>Page </a:t>
            </a:r>
            <a:fld id="{465D53FD-DB5F-4815-BF01-6488A8FBD189}" type="slidenum">
              <a:rPr lang="en-US"/>
              <a:pPr/>
              <a:t>1</a:t>
            </a:fld>
            <a:endParaRPr lang="en-US" dirty="0"/>
          </a:p>
        </p:txBody>
      </p:sp>
      <p:sp>
        <p:nvSpPr>
          <p:cNvPr id="12289" name="Text Box 1"/>
          <p:cNvSpPr txBox="1">
            <a:spLocks noChangeArrowheads="1"/>
          </p:cNvSpPr>
          <p:nvPr/>
        </p:nvSpPr>
        <p:spPr bwMode="auto">
          <a:xfrm>
            <a:off x="1154113" y="701675"/>
            <a:ext cx="4625975" cy="346868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 dirty="0"/>
          </a:p>
        </p:txBody>
      </p:sp>
      <p:sp>
        <p:nvSpPr>
          <p:cNvPr id="12290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23925" y="4408488"/>
            <a:ext cx="5086350" cy="42703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264838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 dirty="0"/>
              <a:t>doc.: IEEE 802.11-yy/xxxxr0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US" dirty="0"/>
              <a:t>Month Year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en-US" dirty="0"/>
              <a:t>John Doe, Some Company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 dirty="0"/>
              <a:t>Page </a:t>
            </a:r>
            <a:fld id="{35E0D7E8-EBB2-4683-98FD-8E18BC106EDA}" type="slidenum">
              <a:rPr lang="en-US"/>
              <a:pPr/>
              <a:t>2</a:t>
            </a:fld>
            <a:endParaRPr lang="en-US" dirty="0"/>
          </a:p>
        </p:txBody>
      </p:sp>
      <p:sp>
        <p:nvSpPr>
          <p:cNvPr id="1843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384175" y="701675"/>
            <a:ext cx="6165850" cy="346868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923925" y="4408488"/>
            <a:ext cx="5086350" cy="42703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888929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 dirty="0"/>
              <a:t>doc.: IEEE 802.11-yy/xxxxr0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US" dirty="0"/>
              <a:t>Month Year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en-US" dirty="0"/>
              <a:t>John Doe, Some Company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 dirty="0"/>
              <a:t>Page </a:t>
            </a:r>
            <a:fld id="{35E0D7E8-EBB2-4683-98FD-8E18BC106EDA}" type="slidenum">
              <a:rPr lang="en-US"/>
              <a:pPr/>
              <a:t>3</a:t>
            </a:fld>
            <a:endParaRPr lang="en-US" dirty="0"/>
          </a:p>
        </p:txBody>
      </p:sp>
      <p:sp>
        <p:nvSpPr>
          <p:cNvPr id="1843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384175" y="701675"/>
            <a:ext cx="6165850" cy="346868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923925" y="4408488"/>
            <a:ext cx="5086350" cy="42703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701245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 dirty="0"/>
              <a:t>doc.: IEEE 802.11-yy/xxxxr0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US" dirty="0"/>
              <a:t>Month Year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en-US" dirty="0"/>
              <a:t>John Doe, Some Company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 dirty="0"/>
              <a:t>Page </a:t>
            </a:r>
            <a:fld id="{35E0D7E8-EBB2-4683-98FD-8E18BC106EDA}" type="slidenum">
              <a:rPr lang="en-US"/>
              <a:pPr/>
              <a:t>4</a:t>
            </a:fld>
            <a:endParaRPr lang="en-US" dirty="0"/>
          </a:p>
        </p:txBody>
      </p:sp>
      <p:sp>
        <p:nvSpPr>
          <p:cNvPr id="1843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384175" y="701675"/>
            <a:ext cx="6165850" cy="346868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923925" y="4408488"/>
            <a:ext cx="5086350" cy="42703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546600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 dirty="0"/>
              <a:t>doc.: IEEE 802.11-yy/xxxxr0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US" dirty="0"/>
              <a:t>Month Year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en-US" dirty="0"/>
              <a:t>John Doe, Some Company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 dirty="0"/>
              <a:t>Page </a:t>
            </a:r>
            <a:fld id="{35E0D7E8-EBB2-4683-98FD-8E18BC106EDA}" type="slidenum">
              <a:rPr lang="en-US"/>
              <a:pPr/>
              <a:t>6</a:t>
            </a:fld>
            <a:endParaRPr lang="en-US" dirty="0"/>
          </a:p>
        </p:txBody>
      </p:sp>
      <p:sp>
        <p:nvSpPr>
          <p:cNvPr id="1843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384175" y="701675"/>
            <a:ext cx="6165850" cy="346868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923925" y="4408488"/>
            <a:ext cx="5086350" cy="42703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983755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 dirty="0"/>
              <a:t>doc.: IEEE 802.11-yy/xxxxr0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US" dirty="0"/>
              <a:t>Month Year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en-US" dirty="0"/>
              <a:t>John Doe, Some Company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 dirty="0"/>
              <a:t>Page </a:t>
            </a:r>
            <a:fld id="{35E0D7E8-EBB2-4683-98FD-8E18BC106EDA}" type="slidenum">
              <a:rPr lang="en-US"/>
              <a:pPr/>
              <a:t>8</a:t>
            </a:fld>
            <a:endParaRPr lang="en-US" dirty="0"/>
          </a:p>
        </p:txBody>
      </p:sp>
      <p:sp>
        <p:nvSpPr>
          <p:cNvPr id="1843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384175" y="701675"/>
            <a:ext cx="6165850" cy="346868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923925" y="4408488"/>
            <a:ext cx="5086350" cy="42703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202056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 dirty="0"/>
              <a:t>doc.: IEEE 802.11-yy/xxxxr0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US" dirty="0"/>
              <a:t>Month Year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en-US" dirty="0"/>
              <a:t>John Doe, Some Company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 dirty="0"/>
              <a:t>Page </a:t>
            </a:r>
            <a:fld id="{35E0D7E8-EBB2-4683-98FD-8E18BC106EDA}" type="slidenum">
              <a:rPr lang="en-US"/>
              <a:pPr/>
              <a:t>9</a:t>
            </a:fld>
            <a:endParaRPr lang="en-US" dirty="0"/>
          </a:p>
        </p:txBody>
      </p:sp>
      <p:sp>
        <p:nvSpPr>
          <p:cNvPr id="1843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384175" y="701675"/>
            <a:ext cx="6165850" cy="346868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923925" y="4408488"/>
            <a:ext cx="5086350" cy="42703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45809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January 2020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 smtClean="0"/>
              <a:t>Thomas Handte (Sony)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Slide </a:t>
            </a:r>
            <a:fld id="{DE40C9FC-4879-4F20-9ECA-A574A90476B7}" type="slidenum">
              <a:rPr lang="en-GB"/>
              <a:pPr/>
              <a:t>‹#›</a:t>
            </a:fld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Slide </a:t>
            </a:r>
            <a:fld id="{440F5867-744E-4AA6-B0ED-4C44D2DFBB7B}" type="slidenum">
              <a:rPr lang="en-GB"/>
              <a:pPr/>
              <a:t>‹#›</a:t>
            </a:fld>
            <a:endParaRPr lang="en-GB" dirty="0"/>
          </a:p>
        </p:txBody>
      </p:sp>
      <p:sp>
        <p:nvSpPr>
          <p:cNvPr id="11" name="Rectangle 4"/>
          <p:cNvSpPr>
            <a:spLocks noGrp="1" noChangeArrowheads="1"/>
          </p:cNvSpPr>
          <p:nvPr>
            <p:ph type="ftr" idx="14"/>
          </p:nvPr>
        </p:nvSpPr>
        <p:spPr bwMode="auto">
          <a:xfrm>
            <a:off x="7143757" y="6475414"/>
            <a:ext cx="4246027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 dirty="0" smtClean="0"/>
              <a:t>Thomas Handte (Sony)</a:t>
            </a:r>
            <a:endParaRPr lang="en-GB" dirty="0"/>
          </a:p>
        </p:txBody>
      </p:sp>
      <p:sp>
        <p:nvSpPr>
          <p:cNvPr id="12" name="Rectangle 3"/>
          <p:cNvSpPr>
            <a:spLocks noGrp="1" noChangeArrowheads="1"/>
          </p:cNvSpPr>
          <p:nvPr>
            <p:ph type="dt" idx="15"/>
          </p:nvPr>
        </p:nvSpPr>
        <p:spPr bwMode="auto">
          <a:xfrm>
            <a:off x="929217" y="333375"/>
            <a:ext cx="2499764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smtClean="0"/>
              <a:t>January 2020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January 2020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 smtClean="0"/>
              <a:t>Thomas Handte (Sony)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Slide </a:t>
            </a:r>
            <a:fld id="{3ABCC52B-A3F7-440B-BBF2-55191E6E7773}" type="slidenum">
              <a:rPr lang="en-GB"/>
              <a:pPr/>
              <a:t>‹#›</a:t>
            </a:fld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1" y="1981201"/>
            <a:ext cx="5077884" cy="41132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484" y="1981201"/>
            <a:ext cx="5080000" cy="41132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January 2020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 smtClean="0"/>
              <a:t>Thomas Handte (Sony)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Slide </a:t>
            </a:r>
            <a:fld id="{1CD163DD-D5E7-41DA-95F2-71530C24F8C3}" type="slidenum">
              <a:rPr lang="en-GB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January 2020</a:t>
            </a:r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idx="11"/>
          </p:nvPr>
        </p:nvSpPr>
        <p:spPr>
          <a:xfrm>
            <a:off x="7524760" y="6475414"/>
            <a:ext cx="3865024" cy="180975"/>
          </a:xfrm>
        </p:spPr>
        <p:txBody>
          <a:bodyPr/>
          <a:lstStyle>
            <a:lvl1pPr>
              <a:defRPr/>
            </a:lvl1pPr>
          </a:lstStyle>
          <a:p>
            <a:r>
              <a:rPr lang="en-GB" dirty="0" smtClean="0"/>
              <a:t>Thomas Handte (Sony)</a:t>
            </a:r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Slide </a:t>
            </a:r>
            <a:fld id="{69B99EC4-A1FB-4C79-B9A5-C1FFD5A90380}" type="slidenum">
              <a:rPr lang="en-GB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January 2020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 smtClean="0"/>
              <a:t>Thomas Handte (Sony)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Slide </a:t>
            </a:r>
            <a:fld id="{06B781AF-4CCF-49B0-A572-DE54FBE5D942}" type="slidenum">
              <a:rPr lang="en-GB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January 2020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 smtClean="0"/>
              <a:t>Thomas Handte (Sony)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Slide </a:t>
            </a:r>
            <a:fld id="{F5D8E26B-7BCF-4D25-9C89-0168A6618F18}" type="slidenum">
              <a:rPr lang="en-GB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January 2020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 smtClean="0"/>
              <a:t>Thomas Handte (Sony)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Slide </a:t>
            </a:r>
            <a:fld id="{6B5E41C2-EF12-4EF2-8280-F2B4208277C2}" type="slidenum">
              <a:rPr lang="en-GB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6801" y="685801"/>
            <a:ext cx="2588684" cy="540861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85801"/>
            <a:ext cx="7569200" cy="540861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January 2020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 smtClean="0"/>
              <a:t>Thomas Handte (Sony)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Slide </a:t>
            </a:r>
            <a:fld id="{9B0D65C8-A0CA-4DDA-83BB-897866218593}" type="slidenum">
              <a:rPr lang="en-GB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914401" y="685801"/>
            <a:ext cx="10361084" cy="1065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title text format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1" y="1981201"/>
            <a:ext cx="10361084" cy="4113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outline text format</a:t>
            </a:r>
          </a:p>
          <a:p>
            <a:pPr lvl="1"/>
            <a:r>
              <a:rPr lang="en-GB" smtClean="0"/>
              <a:t>Second Outline Level</a:t>
            </a:r>
          </a:p>
          <a:p>
            <a:pPr lvl="2"/>
            <a:r>
              <a:rPr lang="en-GB" smtClean="0"/>
              <a:t>Third Outline Level</a:t>
            </a:r>
          </a:p>
          <a:p>
            <a:pPr lvl="3"/>
            <a:r>
              <a:rPr lang="en-GB" smtClean="0"/>
              <a:t>Fourth Outline Level</a:t>
            </a:r>
          </a:p>
          <a:p>
            <a:pPr lvl="4"/>
            <a:r>
              <a:rPr lang="en-GB" smtClean="0"/>
              <a:t>Fifth Outline Level</a:t>
            </a:r>
          </a:p>
          <a:p>
            <a:pPr lvl="4"/>
            <a:r>
              <a:rPr lang="en-GB" smtClean="0"/>
              <a:t>Sixth Outline Level</a:t>
            </a:r>
          </a:p>
          <a:p>
            <a:pPr lvl="4"/>
            <a:r>
              <a:rPr lang="en-GB" smtClean="0"/>
              <a:t>Seventh Outline Level</a:t>
            </a:r>
          </a:p>
          <a:p>
            <a:pPr lvl="4"/>
            <a:r>
              <a:rPr lang="en-GB" smtClean="0"/>
              <a:t>Eighth Outline Level</a:t>
            </a:r>
          </a:p>
          <a:p>
            <a:pPr lvl="4"/>
            <a:r>
              <a:rPr lang="en-GB" smtClean="0"/>
              <a:t>Ninth Outline Level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929217" y="333375"/>
            <a:ext cx="2499764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smtClean="0"/>
              <a:t>January 2020</a:t>
            </a:r>
            <a:endParaRPr lang="en-GB" dirty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7143757" y="6475414"/>
            <a:ext cx="4246027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 dirty="0" smtClean="0"/>
              <a:t>Thomas Handte (Sony)</a:t>
            </a:r>
            <a:endParaRPr lang="en-GB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5793318" y="6475414"/>
            <a:ext cx="704849" cy="3635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 dirty="0"/>
              <a:t>Slide </a:t>
            </a:r>
            <a:fld id="{D09C756B-EB39-4236-ADBB-73052B179AE4}" type="slidenum">
              <a:rPr lang="en-GB"/>
              <a:pPr/>
              <a:t>‹#›</a:t>
            </a:fld>
            <a:endParaRPr lang="en-GB" dirty="0"/>
          </a:p>
        </p:txBody>
      </p:sp>
      <p:sp>
        <p:nvSpPr>
          <p:cNvPr id="1030" name="Line 6"/>
          <p:cNvSpPr>
            <a:spLocks noChangeShapeType="1"/>
          </p:cNvSpPr>
          <p:nvPr/>
        </p:nvSpPr>
        <p:spPr bwMode="auto">
          <a:xfrm>
            <a:off x="914400" y="609600"/>
            <a:ext cx="10363200" cy="1588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 sz="2400" dirty="0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912285" y="6475413"/>
            <a:ext cx="718145" cy="184666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200" dirty="0">
                <a:solidFill>
                  <a:srgbClr val="000000"/>
                </a:solidFill>
              </a:rPr>
              <a:t>Submission</a:t>
            </a:r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914400" y="6477000"/>
            <a:ext cx="10464800" cy="1588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 sz="2400" dirty="0"/>
          </a:p>
        </p:txBody>
      </p:sp>
      <p:sp>
        <p:nvSpPr>
          <p:cNvPr id="10" name="Date Placeholder 3"/>
          <p:cNvSpPr txBox="1">
            <a:spLocks/>
          </p:cNvSpPr>
          <p:nvPr userDrawn="1"/>
        </p:nvSpPr>
        <p:spPr bwMode="auto">
          <a:xfrm>
            <a:off x="6667504" y="357166"/>
            <a:ext cx="4667283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 marL="0" marR="0" lvl="0" indent="0" algn="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kumimoji="0" lang="en-GB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6" charset="0"/>
                <a:ea typeface="MS Gothic" charset="-128"/>
                <a:cs typeface="Arial Unicode MS" charset="0"/>
              </a:rPr>
              <a:t>doc.: IEEE 802.11-20/0136r0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8" r:id="rId8"/>
    <p:sldLayoutId id="2147483659" r:id="rId9"/>
  </p:sldLayoutIdLst>
  <p:timing>
    <p:tnLst>
      <p:par>
        <p:cTn id="1" dur="indefinite" restart="never" nodeType="tmRoot"/>
      </p:par>
    </p:tnLst>
  </p:timing>
  <p:hf hdr="0"/>
  <p:txStyles>
    <p:titleStyle>
      <a:lvl1pPr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2pPr>
      <a:lvl3pPr marL="11430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3pPr>
      <a:lvl4pPr marL="16002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4pPr>
      <a:lvl5pPr marL="20574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5pPr>
      <a:lvl6pPr marL="25146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6pPr>
      <a:lvl7pPr marL="29718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7pPr>
      <a:lvl8pPr marL="34290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8pPr>
      <a:lvl9pPr marL="38862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9pPr>
    </p:titleStyle>
    <p:bodyStyle>
      <a:lvl1pPr marL="342900" indent="-342900" algn="l" defTabSz="449263" rtl="0" eaLnBrk="1" fontAlgn="base" hangingPunct="1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 b="1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1" fontAlgn="base" hangingPunct="1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2pPr>
      <a:lvl3pPr marL="1143000" indent="-228600" algn="l" defTabSz="449263" rtl="0" eaLnBrk="1" fontAlgn="base" hangingPunct="1">
        <a:spcBef>
          <a:spcPts val="45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+mn-lt"/>
          <a:ea typeface="+mn-ea"/>
        </a:defRPr>
      </a:lvl3pPr>
      <a:lvl4pPr marL="16002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4pPr>
      <a:lvl5pPr marL="20574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5pPr>
      <a:lvl6pPr marL="25146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6pPr>
      <a:lvl7pPr marL="29718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7pPr>
      <a:lvl8pPr marL="34290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8pPr>
      <a:lvl9pPr marL="38862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Grp="1" noChangeArrowheads="1"/>
          </p:cNvSpPr>
          <p:nvPr>
            <p:ph type="ctrTitle"/>
          </p:nvPr>
        </p:nvSpPr>
        <p:spPr>
          <a:xfrm>
            <a:off x="914400" y="469900"/>
            <a:ext cx="10363200" cy="1470025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dirty="0" smtClean="0"/>
              <a:t>Virtual Carrier Sense in Multi-Link</a:t>
            </a:r>
            <a:endParaRPr lang="en-GB" dirty="0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828800" y="1463675"/>
            <a:ext cx="8534400" cy="476250"/>
          </a:xfrm>
          <a:ln/>
        </p:spPr>
        <p:txBody>
          <a:bodyPr/>
          <a:lstStyle/>
          <a:p>
            <a:pPr algn="ctr">
              <a:spcBef>
                <a:spcPts val="500"/>
              </a:spcBef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2000" dirty="0"/>
              <a:t>Date</a:t>
            </a:r>
            <a:r>
              <a:rPr lang="en-GB" sz="2000"/>
              <a:t>:</a:t>
            </a:r>
            <a:r>
              <a:rPr lang="en-GB" sz="2000" b="0"/>
              <a:t> </a:t>
            </a:r>
            <a:r>
              <a:rPr lang="en-GB" sz="2000" b="0" smtClean="0"/>
              <a:t>2020-01-13</a:t>
            </a:r>
            <a:endParaRPr lang="en-GB" sz="2000" b="0" dirty="0"/>
          </a:p>
        </p:txBody>
      </p:sp>
      <p:sp>
        <p:nvSpPr>
          <p:cNvPr id="6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smtClean="0"/>
              <a:t>January 2020</a:t>
            </a:r>
            <a:endParaRPr lang="en-GB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 dirty="0" smtClean="0"/>
              <a:t>Thomas Handte (Sony)</a:t>
            </a:r>
            <a:endParaRPr lang="en-GB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/>
              <a:t>Slide </a:t>
            </a:r>
            <a:fld id="{93823DB3-BAA4-4F4A-B4B3-ED9ABE70E976}" type="slidenum">
              <a:rPr lang="en-GB"/>
              <a:pPr/>
              <a:t>1</a:t>
            </a:fld>
            <a:endParaRPr lang="en-GB" dirty="0"/>
          </a:p>
        </p:txBody>
      </p:sp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993775" y="1972991"/>
            <a:ext cx="1447800" cy="381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2160" tIns="46080" rIns="92160" bIns="46080"/>
          <a:lstStyle/>
          <a:p>
            <a:pPr>
              <a:spcBef>
                <a:spcPts val="500"/>
              </a:spcBef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</a:pPr>
            <a:r>
              <a:rPr lang="en-GB" sz="2000" dirty="0">
                <a:solidFill>
                  <a:srgbClr val="000000"/>
                </a:solidFill>
              </a:rPr>
              <a:t>Authors:</a:t>
            </a: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81030890"/>
              </p:ext>
            </p:extLst>
          </p:nvPr>
        </p:nvGraphicFramePr>
        <p:xfrm>
          <a:off x="1006584" y="2353991"/>
          <a:ext cx="10271015" cy="25958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542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5420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4510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8002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51730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de-DE" b="1" dirty="0" smtClean="0"/>
                        <a:t>Name</a:t>
                      </a:r>
                      <a:endParaRPr lang="de-DE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/>
                        <a:t>Affiliations</a:t>
                      </a:r>
                      <a:endParaRPr lang="de-DE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/>
                        <a:t>Address</a:t>
                      </a:r>
                      <a:endParaRPr lang="de-DE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/>
                        <a:t>Phone</a:t>
                      </a:r>
                      <a:endParaRPr lang="de-DE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/>
                        <a:t>email</a:t>
                      </a:r>
                      <a:endParaRPr lang="de-DE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sz="1800" dirty="0" smtClean="0"/>
                        <a:t>Thomas Handte</a:t>
                      </a:r>
                      <a:endParaRPr lang="de-DE" sz="1800" dirty="0"/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Sony Corporation</a:t>
                      </a:r>
                      <a:endParaRPr lang="de-DE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de-DE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de-DE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de-DE" sz="1400" dirty="0" smtClean="0"/>
                        <a:t>thomas.handte</a:t>
                      </a:r>
                      <a:r>
                        <a:rPr lang="de-DE" sz="1400" baseline="0" dirty="0" smtClean="0"/>
                        <a:t> (at) sony.com</a:t>
                      </a:r>
                      <a:endParaRPr lang="de-DE" sz="14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sz="1800" dirty="0" smtClean="0"/>
                        <a:t>Dana Ciochina</a:t>
                      </a:r>
                      <a:endParaRPr lang="de-DE" sz="1800" dirty="0"/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de-DE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de-DE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de-DE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de-DE" sz="1400" dirty="0" smtClean="0"/>
                        <a:t>dana.ciochina</a:t>
                      </a:r>
                      <a:r>
                        <a:rPr lang="de-DE" sz="1400" baseline="0" dirty="0" smtClean="0"/>
                        <a:t> (at) sony.com</a:t>
                      </a:r>
                      <a:endParaRPr lang="de-DE" sz="14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de-DE" sz="18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de-DE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de-DE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de-DE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400" dirty="0" smtClean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de-DE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de-DE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de-DE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de-DE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de-DE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de-DE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de-DE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de-DE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de-DE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6027886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Font typeface="Times New Roman" pitchFamily="16" charset="0"/>
              <a:buChar char="•"/>
            </a:pPr>
            <a:r>
              <a:rPr lang="en-GB" dirty="0"/>
              <a:t>Virtual </a:t>
            </a:r>
            <a:r>
              <a:rPr lang="en-GB" dirty="0" smtClean="0"/>
              <a:t>carrier sense is important in multi-link</a:t>
            </a:r>
          </a:p>
          <a:p>
            <a:pPr>
              <a:buFont typeface="Times New Roman" pitchFamily="16" charset="0"/>
              <a:buChar char="•"/>
            </a:pPr>
            <a:r>
              <a:rPr lang="en-GB" dirty="0" smtClean="0"/>
              <a:t>Maintaining NAV from multiple primary channels of multiple links has drawbacks</a:t>
            </a:r>
          </a:p>
          <a:p>
            <a:pPr lvl="1">
              <a:buFont typeface="Times New Roman" pitchFamily="16" charset="0"/>
              <a:buChar char="•"/>
            </a:pPr>
            <a:r>
              <a:rPr lang="en-GB" dirty="0" smtClean="0"/>
              <a:t>Low power efficiency</a:t>
            </a:r>
            <a:endParaRPr lang="de-DE" dirty="0" smtClean="0"/>
          </a:p>
          <a:p>
            <a:pPr lvl="1">
              <a:buFont typeface="Times New Roman" pitchFamily="16" charset="0"/>
              <a:buChar char="•"/>
            </a:pPr>
            <a:r>
              <a:rPr lang="en-US" dirty="0"/>
              <a:t>Restrictions on simultaneous transmit or receive operation may </a:t>
            </a:r>
            <a:r>
              <a:rPr lang="en-US" dirty="0" smtClean="0"/>
              <a:t>disallow for some STAs</a:t>
            </a:r>
          </a:p>
          <a:p>
            <a:pPr>
              <a:buFont typeface="Times New Roman" pitchFamily="16" charset="0"/>
              <a:buChar char="•"/>
            </a:pPr>
            <a:r>
              <a:rPr lang="en-US" dirty="0" smtClean="0"/>
              <a:t>Proposal: Share NAV information among links</a:t>
            </a:r>
          </a:p>
          <a:p>
            <a:pPr lvl="1">
              <a:buFont typeface="Times New Roman" pitchFamily="16" charset="0"/>
              <a:buChar char="•"/>
            </a:pPr>
            <a:r>
              <a:rPr lang="en-US" dirty="0"/>
              <a:t>On each primary channel </a:t>
            </a:r>
            <a:r>
              <a:rPr lang="en-US" dirty="0" smtClean="0"/>
              <a:t>of a link the </a:t>
            </a:r>
            <a:r>
              <a:rPr lang="en-US" dirty="0"/>
              <a:t>NAV information of the other primary channel(s) of other link(s) is </a:t>
            </a:r>
            <a:r>
              <a:rPr lang="en-US" dirty="0" smtClean="0"/>
              <a:t>shared</a:t>
            </a:r>
          </a:p>
          <a:p>
            <a:pPr lvl="1">
              <a:buFont typeface="Times New Roman" pitchFamily="16" charset="0"/>
              <a:buChar char="•"/>
            </a:pPr>
            <a:r>
              <a:rPr lang="en-US" dirty="0" smtClean="0"/>
              <a:t>Sharing can be implemented via NAV information within PHY preamble</a:t>
            </a:r>
          </a:p>
          <a:p>
            <a:pPr>
              <a:buFont typeface="Times New Roman" pitchFamily="16" charset="0"/>
              <a:buChar char="•"/>
            </a:pPr>
            <a:r>
              <a:rPr lang="en-US" dirty="0" smtClean="0"/>
              <a:t>Main benefits</a:t>
            </a:r>
          </a:p>
          <a:p>
            <a:pPr lvl="1">
              <a:buFont typeface="Times New Roman" pitchFamily="16" charset="0"/>
              <a:buChar char="•"/>
            </a:pPr>
            <a:r>
              <a:rPr lang="en-US" dirty="0" smtClean="0"/>
              <a:t>High power efficiency, no restrictions on simultaneous transmit/ receive operation</a:t>
            </a:r>
            <a:endParaRPr lang="en-US" dirty="0"/>
          </a:p>
          <a:p>
            <a:pPr lvl="1">
              <a:buFont typeface="Times New Roman" pitchFamily="16" charset="0"/>
              <a:buChar char="•"/>
            </a:pPr>
            <a:endParaRPr lang="en-US" dirty="0" smtClean="0"/>
          </a:p>
          <a:p>
            <a:pPr lvl="1">
              <a:buFont typeface="Times New Roman" pitchFamily="16" charset="0"/>
              <a:buChar char="•"/>
            </a:pPr>
            <a:endParaRPr lang="en-US" dirty="0"/>
          </a:p>
          <a:p>
            <a:pPr>
              <a:buFont typeface="Times New Roman" pitchFamily="16" charset="0"/>
              <a:buChar char="•"/>
            </a:pPr>
            <a:endParaRPr lang="en-US" dirty="0" smtClean="0"/>
          </a:p>
          <a:p>
            <a:pPr>
              <a:buFont typeface="Times New Roman" pitchFamily="16" charset="0"/>
              <a:buChar char="•"/>
            </a:pPr>
            <a:endParaRPr lang="en-US" dirty="0" smtClean="0"/>
          </a:p>
          <a:p>
            <a:pPr lvl="1">
              <a:buFont typeface="Times New Roman" pitchFamily="16" charset="0"/>
              <a:buChar char="•"/>
            </a:pPr>
            <a:endParaRPr lang="en-US" dirty="0" smtClean="0"/>
          </a:p>
          <a:p>
            <a:pPr lvl="1">
              <a:buFont typeface="Times New Roman" pitchFamily="16" charset="0"/>
              <a:buChar char="•"/>
            </a:pPr>
            <a:endParaRPr lang="en-US" dirty="0" smtClean="0"/>
          </a:p>
          <a:p>
            <a:pPr lvl="1">
              <a:buFont typeface="Times New Roman" pitchFamily="16" charset="0"/>
              <a:buChar char="•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 smtClean="0"/>
              <a:t>Slide </a:t>
            </a:r>
            <a:fld id="{440F5867-744E-4AA6-B0ED-4C44D2DFBB7B}" type="slidenum">
              <a:rPr lang="en-GB" smtClean="0"/>
              <a:pPr/>
              <a:t>10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 dirty="0" smtClean="0"/>
              <a:t>Thomas Handte (Sony)</a:t>
            </a:r>
            <a:endParaRPr lang="en-GB" dirty="0"/>
          </a:p>
        </p:txBody>
      </p:sp>
      <p:sp>
        <p:nvSpPr>
          <p:cNvPr id="6" name="Date Placeholder 5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smtClean="0"/>
              <a:t>January 2020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13528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b="0" dirty="0" smtClean="0"/>
              <a:t>[1] 11-19/1291r3 </a:t>
            </a:r>
            <a:r>
              <a:rPr lang="en-US" b="0" dirty="0"/>
              <a:t>Performance aspects of Multi-link </a:t>
            </a:r>
            <a:r>
              <a:rPr lang="en-US" b="0" dirty="0" smtClean="0"/>
              <a:t>operations</a:t>
            </a:r>
          </a:p>
          <a:p>
            <a:endParaRPr lang="en-US" b="0" dirty="0" smtClean="0"/>
          </a:p>
          <a:p>
            <a:r>
              <a:rPr lang="en-US" b="0" dirty="0" smtClean="0"/>
              <a:t>[2</a:t>
            </a:r>
            <a:r>
              <a:rPr lang="en-US" b="0" dirty="0"/>
              <a:t>] 11-19/1405r7 Multi-Link Operation Channel Access </a:t>
            </a:r>
            <a:r>
              <a:rPr lang="en-US" b="0" dirty="0" smtClean="0"/>
              <a:t>Discussion</a:t>
            </a:r>
          </a:p>
          <a:p>
            <a:endParaRPr lang="en-US" b="0" dirty="0" smtClean="0"/>
          </a:p>
          <a:p>
            <a:r>
              <a:rPr lang="en-GB" b="0" dirty="0" smtClean="0"/>
              <a:t>[3] 11-19/</a:t>
            </a:r>
            <a:r>
              <a:rPr lang="en-US" b="0" dirty="0"/>
              <a:t>1541r1 Performance aspects of Multi-link operations with </a:t>
            </a:r>
            <a:r>
              <a:rPr lang="en-US" b="0" dirty="0" smtClean="0"/>
              <a:t>constraints</a:t>
            </a:r>
          </a:p>
          <a:p>
            <a:endParaRPr lang="en-GB" b="0" dirty="0"/>
          </a:p>
          <a:p>
            <a:r>
              <a:rPr lang="en-US" b="0" dirty="0" smtClean="0"/>
              <a:t>[4</a:t>
            </a:r>
            <a:r>
              <a:rPr lang="en-US" b="0" dirty="0"/>
              <a:t>] 11-19/1144r6 Channel Access for Multi-link </a:t>
            </a:r>
            <a:r>
              <a:rPr lang="en-US" b="0" dirty="0" smtClean="0"/>
              <a:t>Operation</a:t>
            </a:r>
          </a:p>
          <a:p>
            <a:endParaRPr lang="de-DE" b="0" dirty="0" smtClean="0"/>
          </a:p>
          <a:p>
            <a:r>
              <a:rPr lang="de-DE" b="0" dirty="0" smtClean="0"/>
              <a:t>[5] </a:t>
            </a:r>
            <a:r>
              <a:rPr lang="de-DE" b="0" dirty="0"/>
              <a:t>11-19/1526r1 Multi-Link Power-save</a:t>
            </a:r>
          </a:p>
          <a:p>
            <a:endParaRPr lang="en-US" b="0" dirty="0"/>
          </a:p>
          <a:p>
            <a:r>
              <a:rPr lang="en-US" b="0" dirty="0" smtClean="0"/>
              <a:t>[6] </a:t>
            </a:r>
            <a:r>
              <a:rPr lang="en-US" b="0" dirty="0"/>
              <a:t>11-19/1836r1 Multi-link Channel Access Discussion </a:t>
            </a:r>
            <a:r>
              <a:rPr lang="en-US" b="0" dirty="0" smtClean="0"/>
              <a:t>Follow-up</a:t>
            </a:r>
          </a:p>
          <a:p>
            <a:endParaRPr lang="de-DE" b="0" dirty="0"/>
          </a:p>
          <a:p>
            <a:r>
              <a:rPr lang="de-DE" b="0" dirty="0" smtClean="0"/>
              <a:t>[7] 11-19/1548r1 </a:t>
            </a:r>
            <a:r>
              <a:rPr lang="en-US" b="0" dirty="0" smtClean="0"/>
              <a:t>Channel </a:t>
            </a:r>
            <a:r>
              <a:rPr lang="en-US" b="0" dirty="0"/>
              <a:t>access design for synchronized multi-links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 smtClean="0"/>
              <a:t>Slide </a:t>
            </a:r>
            <a:fld id="{440F5867-744E-4AA6-B0ED-4C44D2DFBB7B}" type="slidenum">
              <a:rPr lang="en-GB" smtClean="0"/>
              <a:pPr/>
              <a:t>11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 dirty="0" smtClean="0"/>
              <a:t>Thomas Handte (Sony)</a:t>
            </a:r>
            <a:endParaRPr lang="en-GB" dirty="0"/>
          </a:p>
        </p:txBody>
      </p:sp>
      <p:sp>
        <p:nvSpPr>
          <p:cNvPr id="6" name="Date Placeholder 5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smtClean="0"/>
              <a:t>January 2020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05831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Introduction</a:t>
            </a:r>
            <a:endParaRPr lang="en-GB" dirty="0"/>
          </a:p>
        </p:txBody>
      </p:sp>
      <p:sp>
        <p:nvSpPr>
          <p:cNvPr id="9218" name="Rectangle 2"/>
          <p:cNvSpPr>
            <a:spLocks noGrp="1" noChangeArrowheads="1"/>
          </p:cNvSpPr>
          <p:nvPr>
            <p:ph idx="1"/>
          </p:nvPr>
        </p:nvSpPr>
        <p:spPr>
          <a:ln/>
        </p:spPr>
        <p:txBody>
          <a:bodyPr>
            <a:normAutofit fontScale="92500"/>
          </a:bodyPr>
          <a:lstStyle/>
          <a:p>
            <a:pPr>
              <a:buFont typeface="Times New Roman" pitchFamily="16" charset="0"/>
              <a:buChar char="•"/>
            </a:pPr>
            <a:r>
              <a:rPr lang="en-US" dirty="0" smtClean="0"/>
              <a:t>Multi-link is key feature of EHT</a:t>
            </a:r>
          </a:p>
          <a:p>
            <a:pPr lvl="1">
              <a:buFont typeface="Times New Roman" pitchFamily="16" charset="0"/>
              <a:buChar char="•"/>
            </a:pPr>
            <a:r>
              <a:rPr lang="en-US" dirty="0" smtClean="0"/>
              <a:t>Allows exchange of frames </a:t>
            </a:r>
            <a:r>
              <a:rPr lang="en-US" dirty="0"/>
              <a:t>over multiple links concurrently or non-concurrently</a:t>
            </a:r>
          </a:p>
          <a:p>
            <a:pPr lvl="1">
              <a:buFont typeface="Times New Roman" pitchFamily="16" charset="0"/>
              <a:buChar char="•"/>
            </a:pPr>
            <a:r>
              <a:rPr lang="en-US" dirty="0" smtClean="0"/>
              <a:t>Multi-link enhances throughput and/or latency</a:t>
            </a:r>
          </a:p>
          <a:p>
            <a:pPr>
              <a:buFont typeface="Times New Roman" pitchFamily="16" charset="0"/>
              <a:buChar char="•"/>
            </a:pPr>
            <a:r>
              <a:rPr lang="en-US" dirty="0" smtClean="0"/>
              <a:t>Several submissions analyzed operation of multi-link [1, 2, 3]</a:t>
            </a:r>
          </a:p>
          <a:p>
            <a:pPr lvl="1">
              <a:buFont typeface="Times New Roman" pitchFamily="16" charset="0"/>
              <a:buChar char="•"/>
            </a:pPr>
            <a:r>
              <a:rPr lang="en-US" dirty="0" smtClean="0"/>
              <a:t>Asynchronous or quasi-/semi-asynchronous operation provides higher gains than synchronous</a:t>
            </a:r>
          </a:p>
          <a:p>
            <a:pPr lvl="1">
              <a:buFont typeface="Times New Roman" pitchFamily="16" charset="0"/>
              <a:buChar char="•"/>
            </a:pPr>
            <a:r>
              <a:rPr lang="en-US" dirty="0" smtClean="0"/>
              <a:t>Asynchronous operation requires multiple contention channels [4]</a:t>
            </a:r>
          </a:p>
          <a:p>
            <a:pPr lvl="2">
              <a:buFont typeface="Times New Roman" pitchFamily="16" charset="0"/>
              <a:buChar char="•"/>
            </a:pPr>
            <a:r>
              <a:rPr lang="en-US" dirty="0" smtClean="0"/>
              <a:t>Contention is performed independently on each link</a:t>
            </a:r>
          </a:p>
          <a:p>
            <a:pPr>
              <a:buFont typeface="Times New Roman" pitchFamily="16" charset="0"/>
              <a:buChar char="•"/>
            </a:pPr>
            <a:r>
              <a:rPr lang="en-US" dirty="0" smtClean="0"/>
              <a:t>This presentation addresses virtual carrier sense (CS) in context of multiple links</a:t>
            </a:r>
          </a:p>
          <a:p>
            <a:pPr lvl="1">
              <a:buFont typeface="Times New Roman" pitchFamily="16" charset="0"/>
              <a:buChar char="•"/>
            </a:pPr>
            <a:r>
              <a:rPr lang="en-US" dirty="0" smtClean="0"/>
              <a:t>How to determine NAV in asynchronous multi-link</a:t>
            </a:r>
          </a:p>
          <a:p>
            <a:pPr lvl="2">
              <a:buFont typeface="Times New Roman" pitchFamily="16" charset="0"/>
              <a:buChar char="•"/>
            </a:pPr>
            <a:r>
              <a:rPr lang="en-US" dirty="0" smtClean="0"/>
              <a:t>Throughout this presentation, we assume that multiple links are formed by different channels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/>
              <a:t>Slide </a:t>
            </a:r>
            <a:fld id="{8DC72EFA-1DF8-481C-8B66-C8A1D5DAFDEA}" type="slidenum">
              <a:rPr lang="en-GB"/>
              <a:pPr/>
              <a:t>2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 dirty="0" smtClean="0"/>
              <a:t>Thomas Handte (Sony)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smtClean="0"/>
              <a:t>January 2020</a:t>
            </a:r>
            <a:endParaRPr lang="en-GB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Advantages of NAV specific to asynchronous multi-link</a:t>
            </a:r>
            <a:endParaRPr lang="en-GB" dirty="0"/>
          </a:p>
        </p:txBody>
      </p:sp>
      <p:sp>
        <p:nvSpPr>
          <p:cNvPr id="9218" name="Rectangle 2"/>
          <p:cNvSpPr>
            <a:spLocks noGrp="1" noChangeArrowheads="1"/>
          </p:cNvSpPr>
          <p:nvPr>
            <p:ph idx="1"/>
          </p:nvPr>
        </p:nvSpPr>
        <p:spPr>
          <a:ln/>
        </p:spPr>
        <p:txBody>
          <a:bodyPr>
            <a:normAutofit/>
          </a:bodyPr>
          <a:lstStyle/>
          <a:p>
            <a:pPr>
              <a:buFont typeface="Times New Roman" pitchFamily="16" charset="0"/>
              <a:buChar char="•"/>
            </a:pPr>
            <a:r>
              <a:rPr lang="en-US" dirty="0" smtClean="0"/>
              <a:t>Avoid hidden node problem</a:t>
            </a:r>
          </a:p>
          <a:p>
            <a:pPr lvl="1">
              <a:buFont typeface="Times New Roman" pitchFamily="16" charset="0"/>
              <a:buChar char="•"/>
            </a:pPr>
            <a:r>
              <a:rPr lang="en-US" dirty="0" smtClean="0"/>
              <a:t>As in single link</a:t>
            </a:r>
          </a:p>
          <a:p>
            <a:pPr>
              <a:buFont typeface="Times New Roman" pitchFamily="16" charset="0"/>
              <a:buChar char="•"/>
            </a:pPr>
            <a:endParaRPr lang="en-US" dirty="0" smtClean="0"/>
          </a:p>
          <a:p>
            <a:pPr>
              <a:buFont typeface="Times New Roman" pitchFamily="16" charset="0"/>
              <a:buChar char="•"/>
            </a:pPr>
            <a:r>
              <a:rPr lang="en-US" dirty="0" smtClean="0"/>
              <a:t>Advantages of multi-link arise because of fast link switching</a:t>
            </a:r>
          </a:p>
          <a:p>
            <a:pPr lvl="1">
              <a:buFont typeface="Times New Roman" pitchFamily="16" charset="0"/>
              <a:buChar char="•"/>
            </a:pPr>
            <a:r>
              <a:rPr lang="en-US" dirty="0" smtClean="0"/>
              <a:t>Waiting for a NAV setting frame in the recently switched link is often not acceptable</a:t>
            </a:r>
          </a:p>
          <a:p>
            <a:pPr>
              <a:buFont typeface="Times New Roman" pitchFamily="16" charset="0"/>
              <a:buChar char="•"/>
            </a:pPr>
            <a:endParaRPr lang="en-US" dirty="0" smtClean="0"/>
          </a:p>
          <a:p>
            <a:pPr>
              <a:buFont typeface="Times New Roman" pitchFamily="16" charset="0"/>
              <a:buChar char="•"/>
            </a:pPr>
            <a:r>
              <a:rPr lang="en-US" dirty="0" smtClean="0"/>
              <a:t>Multi-link NAV helps to switch from asynchronous to synchronous or quasi synchronous operation </a:t>
            </a:r>
          </a:p>
          <a:p>
            <a:pPr lvl="1">
              <a:buFont typeface="Times New Roman" pitchFamily="16" charset="0"/>
              <a:buChar char="•"/>
            </a:pPr>
            <a:r>
              <a:rPr lang="en-US" dirty="0" smtClean="0"/>
              <a:t>NAVs getting zero at same time is a necessary condition for </a:t>
            </a:r>
            <a:r>
              <a:rPr lang="en-US" dirty="0"/>
              <a:t>successful </a:t>
            </a:r>
            <a:r>
              <a:rPr lang="en-US" dirty="0" smtClean="0"/>
              <a:t>synchronous operation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/>
              <a:t>Slide </a:t>
            </a:r>
            <a:fld id="{8DC72EFA-1DF8-481C-8B66-C8A1D5DAFDEA}" type="slidenum">
              <a:rPr lang="en-GB"/>
              <a:pPr/>
              <a:t>3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 dirty="0" smtClean="0"/>
              <a:t>Thomas Handte (Sony)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smtClean="0"/>
              <a:t>January 2020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0938290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Primary channel in </a:t>
            </a:r>
            <a:r>
              <a:rPr lang="en-GB" dirty="0"/>
              <a:t>s</a:t>
            </a:r>
            <a:r>
              <a:rPr lang="en-GB" dirty="0" smtClean="0"/>
              <a:t>ingle link and multi-link</a:t>
            </a:r>
            <a:endParaRPr lang="en-GB" dirty="0"/>
          </a:p>
        </p:txBody>
      </p:sp>
      <p:sp>
        <p:nvSpPr>
          <p:cNvPr id="9218" name="Rectangle 2"/>
          <p:cNvSpPr>
            <a:spLocks noGrp="1" noChangeArrowheads="1"/>
          </p:cNvSpPr>
          <p:nvPr>
            <p:ph idx="1"/>
          </p:nvPr>
        </p:nvSpPr>
        <p:spPr>
          <a:xfrm>
            <a:off x="914401" y="1981201"/>
            <a:ext cx="10361084" cy="2830114"/>
          </a:xfrm>
          <a:ln/>
        </p:spPr>
        <p:txBody>
          <a:bodyPr>
            <a:normAutofit fontScale="92500" lnSpcReduction="20000"/>
          </a:bodyPr>
          <a:lstStyle/>
          <a:p>
            <a:pPr>
              <a:buFont typeface="Times New Roman" pitchFamily="16" charset="0"/>
              <a:buChar char="•"/>
            </a:pPr>
            <a:r>
              <a:rPr lang="en-US" dirty="0" smtClean="0"/>
              <a:t>Single link (today’s operation)</a:t>
            </a:r>
          </a:p>
          <a:p>
            <a:pPr lvl="1">
              <a:buFont typeface="Times New Roman" pitchFamily="16" charset="0"/>
              <a:buChar char="•"/>
            </a:pPr>
            <a:r>
              <a:rPr lang="en-US" dirty="0" smtClean="0"/>
              <a:t>Primary/ secondary channel concept</a:t>
            </a:r>
          </a:p>
          <a:p>
            <a:pPr lvl="2">
              <a:buFont typeface="Times New Roman" pitchFamily="16" charset="0"/>
              <a:buChar char="•"/>
            </a:pPr>
            <a:r>
              <a:rPr lang="en-US" dirty="0" smtClean="0"/>
              <a:t>Full </a:t>
            </a:r>
            <a:r>
              <a:rPr lang="en-US" dirty="0" err="1" smtClean="0"/>
              <a:t>backoff</a:t>
            </a:r>
            <a:r>
              <a:rPr lang="en-US" dirty="0" smtClean="0"/>
              <a:t> on primary channel, PIFS </a:t>
            </a:r>
            <a:r>
              <a:rPr lang="en-US" dirty="0" err="1" smtClean="0"/>
              <a:t>backoff</a:t>
            </a:r>
            <a:r>
              <a:rPr lang="en-US" dirty="0" smtClean="0"/>
              <a:t> on secondary channels</a:t>
            </a:r>
          </a:p>
          <a:p>
            <a:pPr lvl="2">
              <a:buFont typeface="Times New Roman" pitchFamily="16" charset="0"/>
              <a:buChar char="•"/>
            </a:pPr>
            <a:r>
              <a:rPr lang="en-US" dirty="0" smtClean="0"/>
              <a:t>A STA maintains NAV based on observation of primary channel</a:t>
            </a:r>
          </a:p>
          <a:p>
            <a:pPr>
              <a:buFont typeface="Times New Roman" pitchFamily="16" charset="0"/>
              <a:buChar char="•"/>
            </a:pPr>
            <a:r>
              <a:rPr lang="en-US" dirty="0" smtClean="0"/>
              <a:t>Multi-link</a:t>
            </a:r>
          </a:p>
          <a:p>
            <a:pPr lvl="1">
              <a:buFont typeface="Times New Roman" pitchFamily="16" charset="0"/>
              <a:buChar char="•"/>
            </a:pPr>
            <a:r>
              <a:rPr lang="en-US" dirty="0" smtClean="0"/>
              <a:t>Assume straight forward application of single link concept to multi-link</a:t>
            </a:r>
          </a:p>
          <a:p>
            <a:pPr lvl="2">
              <a:buFont typeface="Times New Roman" pitchFamily="16" charset="0"/>
              <a:buChar char="•"/>
            </a:pPr>
            <a:r>
              <a:rPr lang="en-US" dirty="0" smtClean="0"/>
              <a:t>Each link has its own primary channel</a:t>
            </a:r>
          </a:p>
          <a:p>
            <a:pPr lvl="3">
              <a:buFont typeface="Times New Roman" pitchFamily="16" charset="0"/>
              <a:buChar char="•"/>
            </a:pPr>
            <a:r>
              <a:rPr lang="en-US" dirty="0" smtClean="0"/>
              <a:t>i.e. multi-link has multiple primary channels</a:t>
            </a:r>
          </a:p>
          <a:p>
            <a:pPr lvl="2">
              <a:buFont typeface="Times New Roman" pitchFamily="16" charset="0"/>
              <a:buChar char="•"/>
            </a:pPr>
            <a:r>
              <a:rPr lang="en-US" dirty="0" smtClean="0"/>
              <a:t>Each STA needs to observe the primary channel of each link to maintain NAV information for that particular link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/>
              <a:t>Slide </a:t>
            </a:r>
            <a:fld id="{8DC72EFA-1DF8-481C-8B66-C8A1D5DAFDEA}" type="slidenum">
              <a:rPr lang="en-GB"/>
              <a:pPr/>
              <a:t>4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 dirty="0" smtClean="0"/>
              <a:t>Thomas Handte (Sony)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smtClean="0"/>
              <a:t>January 2020</a:t>
            </a:r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07856" y="4811315"/>
            <a:ext cx="6275771" cy="158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808998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Virtual CS implications of multiple primary channels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Times New Roman" pitchFamily="16" charset="0"/>
              <a:buChar char="•"/>
            </a:pPr>
            <a:r>
              <a:rPr lang="en-US" dirty="0" smtClean="0"/>
              <a:t>Drawbacks</a:t>
            </a:r>
            <a:endParaRPr lang="en-US" dirty="0"/>
          </a:p>
          <a:p>
            <a:pPr lvl="1">
              <a:buFont typeface="Times New Roman" pitchFamily="16" charset="0"/>
              <a:buChar char="•"/>
            </a:pPr>
            <a:r>
              <a:rPr lang="en-US" dirty="0"/>
              <a:t>Power efficiency</a:t>
            </a:r>
          </a:p>
          <a:p>
            <a:pPr lvl="2">
              <a:buFont typeface="Times New Roman" pitchFamily="16" charset="0"/>
              <a:buChar char="•"/>
            </a:pPr>
            <a:r>
              <a:rPr lang="en-US" dirty="0"/>
              <a:t>STA needs to listen to multiple </a:t>
            </a:r>
            <a:r>
              <a:rPr lang="en-US" dirty="0" smtClean="0"/>
              <a:t>primary channels </a:t>
            </a:r>
            <a:r>
              <a:rPr lang="en-US" dirty="0"/>
              <a:t>(i.e. listen to each primary </a:t>
            </a:r>
            <a:r>
              <a:rPr lang="en-US" dirty="0" smtClean="0"/>
              <a:t>channel of each link)</a:t>
            </a:r>
            <a:endParaRPr lang="en-US" dirty="0"/>
          </a:p>
          <a:p>
            <a:pPr lvl="2">
              <a:buFont typeface="Times New Roman" pitchFamily="16" charset="0"/>
              <a:buChar char="•"/>
            </a:pPr>
            <a:r>
              <a:rPr lang="en-US" dirty="0" smtClean="0"/>
              <a:t>A STA may even maintain two NAVs for each link (e.g. basic and intra-BSS NAV)</a:t>
            </a:r>
            <a:endParaRPr lang="en-US" dirty="0"/>
          </a:p>
          <a:p>
            <a:pPr lvl="1">
              <a:buFont typeface="Times New Roman" pitchFamily="16" charset="0"/>
              <a:buChar char="•"/>
            </a:pPr>
            <a:r>
              <a:rPr lang="en-US" dirty="0"/>
              <a:t>Restrictions on simultaneous transmit or receive operation may disallow to </a:t>
            </a:r>
            <a:r>
              <a:rPr lang="en-US" dirty="0" smtClean="0"/>
              <a:t>observe multiple </a:t>
            </a:r>
            <a:r>
              <a:rPr lang="en-US" dirty="0"/>
              <a:t>primary </a:t>
            </a:r>
            <a:r>
              <a:rPr lang="en-US" dirty="0" smtClean="0"/>
              <a:t>channels at all times [3]</a:t>
            </a:r>
            <a:endParaRPr lang="en-US" dirty="0"/>
          </a:p>
          <a:p>
            <a:pPr lvl="2">
              <a:buFont typeface="Times New Roman" pitchFamily="16" charset="0"/>
              <a:buChar char="•"/>
            </a:pPr>
            <a:r>
              <a:rPr lang="en-US" dirty="0"/>
              <a:t>E.g. STA is transmitting on 1</a:t>
            </a:r>
            <a:r>
              <a:rPr lang="en-US" baseline="30000" dirty="0"/>
              <a:t>st</a:t>
            </a:r>
            <a:r>
              <a:rPr lang="en-US" dirty="0"/>
              <a:t> </a:t>
            </a:r>
            <a:r>
              <a:rPr lang="en-US" dirty="0" smtClean="0"/>
              <a:t>link but needs </a:t>
            </a:r>
            <a:r>
              <a:rPr lang="en-US" dirty="0"/>
              <a:t>to listen on </a:t>
            </a:r>
            <a:r>
              <a:rPr lang="en-US" dirty="0" smtClean="0"/>
              <a:t>primary channel of 2</a:t>
            </a:r>
            <a:r>
              <a:rPr lang="en-US" baseline="30000" dirty="0" smtClean="0"/>
              <a:t>nd</a:t>
            </a:r>
            <a:r>
              <a:rPr lang="en-US" dirty="0" smtClean="0"/>
              <a:t> link </a:t>
            </a:r>
            <a:r>
              <a:rPr lang="en-US" dirty="0"/>
              <a:t>at same </a:t>
            </a:r>
            <a:r>
              <a:rPr lang="en-US" dirty="0" smtClean="0"/>
              <a:t>time</a:t>
            </a:r>
          </a:p>
          <a:p>
            <a:pPr lvl="2">
              <a:buFont typeface="Times New Roman" pitchFamily="16" charset="0"/>
              <a:buChar char="•"/>
            </a:pPr>
            <a:endParaRPr lang="en-US" dirty="0"/>
          </a:p>
          <a:p>
            <a:pPr lvl="2">
              <a:buFont typeface="Times New Roman" pitchFamily="16" charset="0"/>
              <a:buChar char="•"/>
            </a:pPr>
            <a:endParaRPr lang="de-DE" dirty="0" smtClean="0"/>
          </a:p>
          <a:p>
            <a:pPr lvl="2">
              <a:buFont typeface="Times New Roman" pitchFamily="16" charset="0"/>
              <a:buChar char="•"/>
            </a:pPr>
            <a:endParaRPr lang="en-US" dirty="0" smtClean="0"/>
          </a:p>
          <a:p>
            <a:pPr lvl="2">
              <a:buFont typeface="Times New Roman" pitchFamily="16" charset="0"/>
              <a:buChar char="•"/>
            </a:pPr>
            <a:endParaRPr lang="en-US" dirty="0"/>
          </a:p>
          <a:p>
            <a:pPr lvl="2">
              <a:buFont typeface="Times New Roman" pitchFamily="16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Single radio STAs, i.e. STAs that can listen to only one </a:t>
            </a:r>
            <a:r>
              <a:rPr lang="en-US" dirty="0" smtClean="0">
                <a:solidFill>
                  <a:schemeClr val="tx1"/>
                </a:solidFill>
              </a:rPr>
              <a:t>link </a:t>
            </a:r>
            <a:r>
              <a:rPr lang="en-US" dirty="0">
                <a:solidFill>
                  <a:schemeClr val="tx1"/>
                </a:solidFill>
              </a:rPr>
              <a:t>at a </a:t>
            </a:r>
            <a:r>
              <a:rPr lang="en-US" dirty="0" smtClean="0">
                <a:solidFill>
                  <a:schemeClr val="tx1"/>
                </a:solidFill>
              </a:rPr>
              <a:t>time, </a:t>
            </a:r>
            <a:r>
              <a:rPr lang="en-US" dirty="0">
                <a:solidFill>
                  <a:schemeClr val="tx1"/>
                </a:solidFill>
              </a:rPr>
              <a:t>can’t do simultaneous </a:t>
            </a:r>
            <a:r>
              <a:rPr lang="en-US" dirty="0" smtClean="0">
                <a:solidFill>
                  <a:schemeClr val="tx1"/>
                </a:solidFill>
              </a:rPr>
              <a:t>reception on multiple primary channels</a:t>
            </a:r>
            <a:endParaRPr lang="en-US" dirty="0">
              <a:solidFill>
                <a:schemeClr val="tx1"/>
              </a:solidFill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40F5867-744E-4AA6-B0ED-4C44D2DFBB7B}" type="slidenum">
              <a:rPr lang="en-GB" smtClean="0"/>
              <a:pPr/>
              <a:t>5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 smtClean="0"/>
              <a:t>Thomas Handte (Sony)</a:t>
            </a:r>
            <a:endParaRPr lang="en-GB" dirty="0"/>
          </a:p>
        </p:txBody>
      </p:sp>
      <p:sp>
        <p:nvSpPr>
          <p:cNvPr id="6" name="Date Placeholder 5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smtClean="0"/>
              <a:t>January 2020</a:t>
            </a:r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13766" y="4581128"/>
            <a:ext cx="7962353" cy="10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7818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Proposal</a:t>
            </a:r>
            <a:endParaRPr lang="en-GB" dirty="0"/>
          </a:p>
        </p:txBody>
      </p:sp>
      <p:sp>
        <p:nvSpPr>
          <p:cNvPr id="9218" name="Rectangle 2"/>
          <p:cNvSpPr>
            <a:spLocks noGrp="1" noChangeArrowheads="1"/>
          </p:cNvSpPr>
          <p:nvPr>
            <p:ph idx="1"/>
          </p:nvPr>
        </p:nvSpPr>
        <p:spPr>
          <a:xfrm>
            <a:off x="914401" y="1981201"/>
            <a:ext cx="10361084" cy="3175991"/>
          </a:xfrm>
          <a:ln/>
        </p:spPr>
        <p:txBody>
          <a:bodyPr>
            <a:normAutofit fontScale="92500" lnSpcReduction="20000"/>
          </a:bodyPr>
          <a:lstStyle/>
          <a:p>
            <a:pPr>
              <a:buFont typeface="Times New Roman" pitchFamily="16" charset="0"/>
              <a:buChar char="•"/>
            </a:pPr>
            <a:r>
              <a:rPr lang="en-US" dirty="0" smtClean="0"/>
              <a:t>Sharing of NAV information</a:t>
            </a:r>
          </a:p>
          <a:p>
            <a:pPr lvl="1">
              <a:buFont typeface="Times New Roman" pitchFamily="16" charset="0"/>
              <a:buChar char="•"/>
            </a:pPr>
            <a:r>
              <a:rPr lang="en-US" dirty="0" smtClean="0"/>
              <a:t>On each primary channel the NAV information of the other primary channel(s) of other link(s) is shared</a:t>
            </a:r>
          </a:p>
          <a:p>
            <a:pPr lvl="2">
              <a:buFont typeface="Times New Roman" pitchFamily="16" charset="0"/>
              <a:buChar char="•"/>
            </a:pPr>
            <a:r>
              <a:rPr lang="en-US" dirty="0" smtClean="0"/>
              <a:t>Note: The definition of a multi link primary channel where NAV information of all links is shared may be envisioned as well [5]</a:t>
            </a:r>
          </a:p>
          <a:p>
            <a:pPr>
              <a:buFont typeface="Times New Roman" pitchFamily="16" charset="0"/>
              <a:buChar char="•"/>
            </a:pPr>
            <a:r>
              <a:rPr lang="en-US" dirty="0" smtClean="0"/>
              <a:t>NAV sharing should preferably be done by AP MLLE</a:t>
            </a:r>
          </a:p>
          <a:p>
            <a:pPr lvl="1">
              <a:buFont typeface="Times New Roman" pitchFamily="16" charset="0"/>
              <a:buChar char="•"/>
            </a:pPr>
            <a:r>
              <a:rPr lang="en-US" dirty="0" smtClean="0"/>
              <a:t>AP has likely best multi-link hardware capabilities in BSS</a:t>
            </a:r>
          </a:p>
          <a:p>
            <a:pPr lvl="2">
              <a:buFont typeface="Times New Roman" pitchFamily="16" charset="0"/>
              <a:buChar char="•"/>
            </a:pPr>
            <a:r>
              <a:rPr lang="en-US" dirty="0" smtClean="0"/>
              <a:t>It may access all channels of multi-link setup</a:t>
            </a:r>
          </a:p>
          <a:p>
            <a:pPr lvl="2">
              <a:buFont typeface="Times New Roman" pitchFamily="16" charset="0"/>
              <a:buChar char="•"/>
            </a:pPr>
            <a:r>
              <a:rPr lang="en-US" dirty="0" smtClean="0"/>
              <a:t>It may have least restrictions regarding simultaneous transmit or receive operation</a:t>
            </a:r>
          </a:p>
          <a:p>
            <a:pPr lvl="1">
              <a:buFont typeface="Times New Roman" pitchFamily="16" charset="0"/>
              <a:buChar char="•"/>
            </a:pPr>
            <a:r>
              <a:rPr lang="en-US" dirty="0" smtClean="0"/>
              <a:t>AP has reliable NAV information of all links at all times</a:t>
            </a:r>
          </a:p>
          <a:p>
            <a:pPr>
              <a:buFont typeface="Times New Roman" pitchFamily="16" charset="0"/>
              <a:buChar char="•"/>
            </a:pPr>
            <a:r>
              <a:rPr lang="en-US" sz="2200" dirty="0" smtClean="0"/>
              <a:t>Example for sharing NAV(link1) over link2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/>
              <a:t>Slide </a:t>
            </a:r>
            <a:fld id="{8DC72EFA-1DF8-481C-8B66-C8A1D5DAFDEA}" type="slidenum">
              <a:rPr lang="en-GB"/>
              <a:pPr/>
              <a:t>6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 dirty="0" smtClean="0"/>
              <a:t>Thomas Handte (Sony)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smtClean="0"/>
              <a:t>January 2020</a:t>
            </a:r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61844" y="4797152"/>
            <a:ext cx="6120000" cy="16105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207495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Proposal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Font typeface="Times New Roman" pitchFamily="16" charset="0"/>
              <a:buChar char="•"/>
            </a:pPr>
            <a:r>
              <a:rPr lang="en-US" dirty="0" smtClean="0"/>
              <a:t>Envisioned AP operation</a:t>
            </a:r>
          </a:p>
          <a:p>
            <a:pPr lvl="1">
              <a:buFont typeface="Times New Roman" pitchFamily="16" charset="0"/>
              <a:buChar char="•"/>
            </a:pPr>
            <a:r>
              <a:rPr lang="en-US" dirty="0" smtClean="0"/>
              <a:t>Once AP obtains NAV information of a link, it shares on the other link(s) </a:t>
            </a:r>
            <a:r>
              <a:rPr lang="en-US" dirty="0"/>
              <a:t>as soon as </a:t>
            </a:r>
            <a:r>
              <a:rPr lang="en-US" dirty="0" smtClean="0"/>
              <a:t>possible</a:t>
            </a:r>
          </a:p>
          <a:p>
            <a:pPr lvl="2">
              <a:buFont typeface="Times New Roman" pitchFamily="16" charset="0"/>
              <a:buChar char="•"/>
            </a:pPr>
            <a:r>
              <a:rPr lang="en-US" dirty="0" smtClean="0"/>
              <a:t>AP could enforce restrictions on max. PPDU or TXOP length to limit sharing delay</a:t>
            </a:r>
          </a:p>
          <a:p>
            <a:pPr lvl="2">
              <a:buFont typeface="Times New Roman" pitchFamily="16" charset="0"/>
              <a:buChar char="•"/>
            </a:pPr>
            <a:r>
              <a:rPr lang="en-US" dirty="0"/>
              <a:t>AP doesn’t share </a:t>
            </a:r>
            <a:r>
              <a:rPr lang="en-US" dirty="0" smtClean="0"/>
              <a:t>if sharing delay exceeds NAV time that is to be shared</a:t>
            </a:r>
          </a:p>
          <a:p>
            <a:pPr>
              <a:buFont typeface="Times New Roman" pitchFamily="16" charset="0"/>
              <a:buChar char="•"/>
            </a:pPr>
            <a:r>
              <a:rPr lang="en-US" dirty="0" smtClean="0"/>
              <a:t>Implementation of NAV sharing</a:t>
            </a:r>
          </a:p>
          <a:p>
            <a:pPr lvl="1">
              <a:buFont typeface="Times New Roman" pitchFamily="16" charset="0"/>
              <a:buChar char="•"/>
            </a:pPr>
            <a:r>
              <a:rPr lang="en-US" dirty="0" smtClean="0"/>
              <a:t>Frame </a:t>
            </a:r>
            <a:r>
              <a:rPr lang="en-US" dirty="0"/>
              <a:t>of CTS-type (“</a:t>
            </a:r>
            <a:r>
              <a:rPr lang="en-US" dirty="0" smtClean="0"/>
              <a:t>multi-link CTS”)</a:t>
            </a:r>
            <a:endParaRPr lang="en-US" dirty="0"/>
          </a:p>
          <a:p>
            <a:pPr lvl="2">
              <a:buFont typeface="Times New Roman" pitchFamily="16" charset="0"/>
              <a:buChar char="•"/>
            </a:pPr>
            <a:r>
              <a:rPr lang="en-US" dirty="0"/>
              <a:t>Pros: simple, well-known</a:t>
            </a:r>
          </a:p>
          <a:p>
            <a:pPr lvl="2">
              <a:buFont typeface="Times New Roman" pitchFamily="16" charset="0"/>
              <a:buChar char="•"/>
            </a:pPr>
            <a:r>
              <a:rPr lang="en-US" dirty="0"/>
              <a:t>Cons: rare update if long </a:t>
            </a:r>
            <a:r>
              <a:rPr lang="en-US" dirty="0" smtClean="0"/>
              <a:t>TXOPs present</a:t>
            </a:r>
            <a:r>
              <a:rPr lang="en-US" dirty="0"/>
              <a:t>, detection MCS depended</a:t>
            </a:r>
          </a:p>
          <a:p>
            <a:pPr lvl="1">
              <a:buFont typeface="Times New Roman" pitchFamily="16" charset="0"/>
              <a:buChar char="•"/>
            </a:pPr>
            <a:r>
              <a:rPr lang="en-US" dirty="0"/>
              <a:t>Include multi-link NAV information in 11be PHY </a:t>
            </a:r>
            <a:r>
              <a:rPr lang="en-US" dirty="0" smtClean="0"/>
              <a:t>preamble (preferred)</a:t>
            </a:r>
          </a:p>
          <a:p>
            <a:pPr lvl="2">
              <a:buFont typeface="Times New Roman" pitchFamily="16" charset="0"/>
              <a:buChar char="•"/>
            </a:pPr>
            <a:r>
              <a:rPr lang="en-US" dirty="0" smtClean="0"/>
              <a:t>Pros</a:t>
            </a:r>
            <a:r>
              <a:rPr lang="en-US" dirty="0"/>
              <a:t>: update every time </a:t>
            </a:r>
            <a:r>
              <a:rPr lang="en-US" dirty="0" smtClean="0"/>
              <a:t>an </a:t>
            </a:r>
            <a:r>
              <a:rPr lang="en-US" dirty="0"/>
              <a:t>AP </a:t>
            </a:r>
            <a:r>
              <a:rPr lang="en-US" dirty="0" smtClean="0"/>
              <a:t>transmits </a:t>
            </a:r>
            <a:r>
              <a:rPr lang="en-US" dirty="0"/>
              <a:t>11be preamble, detection MCS independent</a:t>
            </a:r>
          </a:p>
          <a:p>
            <a:pPr lvl="2">
              <a:buFont typeface="Times New Roman" pitchFamily="16" charset="0"/>
              <a:buChar char="•"/>
            </a:pPr>
            <a:r>
              <a:rPr lang="en-US" dirty="0"/>
              <a:t>Cons: need to compress NAV info, need BSS identifier in PHY preamble (could reuse BSS Color)</a:t>
            </a:r>
          </a:p>
          <a:p>
            <a:pPr lvl="2">
              <a:buFont typeface="Times New Roman" pitchFamily="16" charset="0"/>
              <a:buChar char="•"/>
            </a:pPr>
            <a:endParaRPr lang="en-US" dirty="0"/>
          </a:p>
          <a:p>
            <a:pPr lvl="2">
              <a:buFont typeface="Times New Roman" pitchFamily="16" charset="0"/>
              <a:buChar char="•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40F5867-744E-4AA6-B0ED-4C44D2DFBB7B}" type="slidenum">
              <a:rPr lang="en-GB" smtClean="0"/>
              <a:pPr/>
              <a:t>7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 smtClean="0"/>
              <a:t>Thomas Handte (Sony)</a:t>
            </a:r>
            <a:endParaRPr lang="en-GB" dirty="0"/>
          </a:p>
        </p:txBody>
      </p:sp>
      <p:sp>
        <p:nvSpPr>
          <p:cNvPr id="6" name="Date Placeholder 5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smtClean="0"/>
              <a:t>January 2020</a:t>
            </a:r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92344" y="4077716"/>
            <a:ext cx="2880819" cy="5040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93163" y="4719376"/>
            <a:ext cx="2880000" cy="4866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0499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Proposal</a:t>
            </a:r>
            <a:endParaRPr lang="en-GB" dirty="0"/>
          </a:p>
        </p:txBody>
      </p:sp>
      <p:sp>
        <p:nvSpPr>
          <p:cNvPr id="9218" name="Rectangle 2"/>
          <p:cNvSpPr>
            <a:spLocks noGrp="1" noChangeArrowheads="1"/>
          </p:cNvSpPr>
          <p:nvPr>
            <p:ph idx="1"/>
          </p:nvPr>
        </p:nvSpPr>
        <p:spPr>
          <a:xfrm>
            <a:off x="914401" y="1981201"/>
            <a:ext cx="10361084" cy="4313238"/>
          </a:xfrm>
          <a:ln/>
        </p:spPr>
        <p:txBody>
          <a:bodyPr>
            <a:normAutofit fontScale="92500" lnSpcReduction="20000"/>
          </a:bodyPr>
          <a:lstStyle/>
          <a:p>
            <a:pPr>
              <a:buFont typeface="Times New Roman" pitchFamily="16" charset="0"/>
              <a:buChar char="•"/>
            </a:pPr>
            <a:r>
              <a:rPr lang="en-US" dirty="0"/>
              <a:t>Envisioned </a:t>
            </a:r>
            <a:r>
              <a:rPr lang="en-US" dirty="0" smtClean="0"/>
              <a:t>STA operation</a:t>
            </a:r>
            <a:endParaRPr lang="en-US" dirty="0"/>
          </a:p>
          <a:p>
            <a:pPr lvl="1">
              <a:buFont typeface="Times New Roman" pitchFamily="16" charset="0"/>
              <a:buChar char="•"/>
            </a:pPr>
            <a:r>
              <a:rPr lang="en-US" dirty="0"/>
              <a:t>STA listens on the primary channel of a link or on the multi-link primary channel</a:t>
            </a:r>
          </a:p>
          <a:p>
            <a:pPr lvl="2">
              <a:buFont typeface="Times New Roman" pitchFamily="16" charset="0"/>
              <a:buChar char="•"/>
            </a:pPr>
            <a:r>
              <a:rPr lang="en-US" dirty="0"/>
              <a:t>STA obtains NAV for this link as usual</a:t>
            </a:r>
          </a:p>
          <a:p>
            <a:pPr lvl="2">
              <a:buFont typeface="Times New Roman" pitchFamily="16" charset="0"/>
              <a:buChar char="•"/>
            </a:pPr>
            <a:r>
              <a:rPr lang="en-US" dirty="0"/>
              <a:t>STA obtains NAV for all other links based on shared NAV</a:t>
            </a:r>
          </a:p>
          <a:p>
            <a:pPr lvl="1">
              <a:buFont typeface="Times New Roman" pitchFamily="16" charset="0"/>
              <a:buChar char="•"/>
            </a:pPr>
            <a:r>
              <a:rPr lang="en-US" dirty="0"/>
              <a:t>Once shared NAV </a:t>
            </a:r>
            <a:r>
              <a:rPr lang="en-US" dirty="0" smtClean="0"/>
              <a:t>of a </a:t>
            </a:r>
            <a:r>
              <a:rPr lang="en-US" dirty="0"/>
              <a:t>link </a:t>
            </a:r>
            <a:r>
              <a:rPr lang="en-US" dirty="0" smtClean="0"/>
              <a:t>reaches zero, a </a:t>
            </a:r>
            <a:r>
              <a:rPr lang="en-US" dirty="0"/>
              <a:t>STA shall </a:t>
            </a:r>
            <a:r>
              <a:rPr lang="en-US" dirty="0" smtClean="0"/>
              <a:t>either</a:t>
            </a:r>
          </a:p>
          <a:p>
            <a:pPr marL="914400" lvl="2" indent="0"/>
            <a:r>
              <a:rPr lang="en-US" sz="2100" dirty="0" smtClean="0"/>
              <a:t>switch </a:t>
            </a:r>
            <a:r>
              <a:rPr lang="en-US" sz="2100" dirty="0"/>
              <a:t>to </a:t>
            </a:r>
            <a:r>
              <a:rPr lang="en-US" sz="2100" dirty="0" smtClean="0"/>
              <a:t>that link and </a:t>
            </a:r>
            <a:r>
              <a:rPr lang="en-US" sz="2100" dirty="0"/>
              <a:t>determine </a:t>
            </a:r>
            <a:r>
              <a:rPr lang="en-US" sz="2100" dirty="0" smtClean="0"/>
              <a:t/>
            </a:r>
            <a:br>
              <a:rPr lang="en-US" sz="2100" dirty="0" smtClean="0"/>
            </a:br>
            <a:r>
              <a:rPr lang="en-US" sz="2100" dirty="0" smtClean="0"/>
              <a:t>NAV as usual</a:t>
            </a:r>
          </a:p>
          <a:p>
            <a:pPr marL="914400" lvl="2" indent="0"/>
            <a:r>
              <a:rPr lang="de-DE" sz="2100" b="1" dirty="0" err="1" smtClean="0"/>
              <a:t>or</a:t>
            </a:r>
            <a:endParaRPr lang="en-US" sz="2100" b="1" dirty="0" smtClean="0"/>
          </a:p>
          <a:p>
            <a:pPr marL="457200" lvl="1" indent="0"/>
            <a:r>
              <a:rPr lang="en-US" sz="2100" dirty="0"/>
              <a:t>	</a:t>
            </a:r>
            <a:r>
              <a:rPr lang="en-US" sz="2100" dirty="0" smtClean="0"/>
              <a:t>stay on the current link and await </a:t>
            </a:r>
            <a:br>
              <a:rPr lang="en-US" sz="2100" dirty="0" smtClean="0"/>
            </a:br>
            <a:r>
              <a:rPr lang="en-US" sz="2100" dirty="0" smtClean="0"/>
              <a:t>	new shared </a:t>
            </a:r>
            <a:r>
              <a:rPr lang="en-US" sz="2100" dirty="0"/>
              <a:t>NAV </a:t>
            </a:r>
            <a:r>
              <a:rPr lang="en-US" sz="2100" dirty="0" smtClean="0"/>
              <a:t>information</a:t>
            </a:r>
            <a:endParaRPr lang="en-US" sz="2100" dirty="0"/>
          </a:p>
          <a:p>
            <a:pPr lvl="1">
              <a:buFont typeface="Times New Roman" pitchFamily="16" charset="0"/>
              <a:buChar char="•"/>
            </a:pPr>
            <a:r>
              <a:rPr lang="en-US" dirty="0" smtClean="0"/>
              <a:t>If </a:t>
            </a:r>
            <a:r>
              <a:rPr lang="en-US" dirty="0"/>
              <a:t>STA decides to transmit on a link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that </a:t>
            </a:r>
            <a:r>
              <a:rPr lang="en-US" dirty="0"/>
              <a:t>doesn’t include the currently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observed </a:t>
            </a:r>
            <a:r>
              <a:rPr lang="en-US" dirty="0"/>
              <a:t>primary </a:t>
            </a:r>
            <a:r>
              <a:rPr lang="en-US" dirty="0" smtClean="0"/>
              <a:t>channel, it </a:t>
            </a:r>
            <a:r>
              <a:rPr lang="en-US" dirty="0"/>
              <a:t>should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switch to that channel </a:t>
            </a:r>
            <a:r>
              <a:rPr lang="en-US" dirty="0"/>
              <a:t>before shared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NAV of </a:t>
            </a:r>
            <a:r>
              <a:rPr lang="en-US" dirty="0"/>
              <a:t>that link reaches </a:t>
            </a:r>
            <a:r>
              <a:rPr lang="en-US" dirty="0" smtClean="0"/>
              <a:t>zero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/>
              <a:t>Slide </a:t>
            </a:r>
            <a:fld id="{8DC72EFA-1DF8-481C-8B66-C8A1D5DAFDEA}" type="slidenum">
              <a:rPr lang="en-GB"/>
              <a:pPr/>
              <a:t>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 dirty="0" smtClean="0"/>
              <a:t>Thomas Handte (Sony)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smtClean="0"/>
              <a:t>January 2020</a:t>
            </a:r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33590" y="3429000"/>
            <a:ext cx="5956194" cy="30464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887035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Benefits</a:t>
            </a:r>
            <a:endParaRPr lang="en-GB" dirty="0"/>
          </a:p>
        </p:txBody>
      </p:sp>
      <p:sp>
        <p:nvSpPr>
          <p:cNvPr id="9218" name="Rectangle 2"/>
          <p:cNvSpPr>
            <a:spLocks noGrp="1" noChangeArrowheads="1"/>
          </p:cNvSpPr>
          <p:nvPr>
            <p:ph idx="1"/>
          </p:nvPr>
        </p:nvSpPr>
        <p:spPr>
          <a:ln/>
        </p:spPr>
        <p:txBody>
          <a:bodyPr>
            <a:normAutofit fontScale="92500" lnSpcReduction="10000"/>
          </a:bodyPr>
          <a:lstStyle/>
          <a:p>
            <a:pPr>
              <a:buFont typeface="Times New Roman" pitchFamily="16" charset="0"/>
              <a:buChar char="•"/>
            </a:pPr>
            <a:r>
              <a:rPr lang="en-US" dirty="0" smtClean="0"/>
              <a:t>Proposal avoids reception on multiple links at same time for NAV maintenance</a:t>
            </a:r>
          </a:p>
          <a:p>
            <a:pPr lvl="1">
              <a:buFont typeface="Times New Roman" pitchFamily="16" charset="0"/>
              <a:buChar char="•"/>
            </a:pPr>
            <a:r>
              <a:rPr lang="en-US" dirty="0" smtClean="0"/>
              <a:t>Power efficiency</a:t>
            </a:r>
          </a:p>
          <a:p>
            <a:pPr lvl="1">
              <a:buFont typeface="Times New Roman" pitchFamily="16" charset="0"/>
              <a:buChar char="•"/>
            </a:pPr>
            <a:r>
              <a:rPr lang="en-US" dirty="0" smtClean="0"/>
              <a:t>No impact of joint transmission and reception restrictions</a:t>
            </a:r>
          </a:p>
          <a:p>
            <a:pPr lvl="1">
              <a:buFont typeface="Times New Roman" pitchFamily="16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Single radio STAs may participate in and benefit from multi-link operation</a:t>
            </a:r>
          </a:p>
          <a:p>
            <a:pPr>
              <a:buFont typeface="Times New Roman" pitchFamily="16" charset="0"/>
              <a:buChar char="•"/>
            </a:pPr>
            <a:endParaRPr lang="en-US" dirty="0" smtClean="0"/>
          </a:p>
          <a:p>
            <a:pPr>
              <a:buFont typeface="Times New Roman" pitchFamily="16" charset="0"/>
              <a:buChar char="•"/>
            </a:pPr>
            <a:r>
              <a:rPr lang="en-US" dirty="0" smtClean="0"/>
              <a:t>Robust NAV detection in frames that are transmitted in non-duplicate format</a:t>
            </a:r>
          </a:p>
          <a:p>
            <a:pPr lvl="1">
              <a:buFont typeface="Times New Roman" pitchFamily="16" charset="0"/>
              <a:buChar char="•"/>
            </a:pPr>
            <a:r>
              <a:rPr lang="en-US" dirty="0" smtClean="0"/>
              <a:t>AP can demodulate any PPDU format</a:t>
            </a:r>
          </a:p>
          <a:p>
            <a:pPr>
              <a:buFont typeface="Times New Roman" pitchFamily="16" charset="0"/>
              <a:buChar char="•"/>
            </a:pPr>
            <a:endParaRPr lang="en-US" dirty="0" smtClean="0"/>
          </a:p>
          <a:p>
            <a:pPr>
              <a:buFont typeface="Times New Roman" pitchFamily="16" charset="0"/>
              <a:buChar char="•"/>
            </a:pPr>
            <a:r>
              <a:rPr lang="en-US" dirty="0" smtClean="0"/>
              <a:t>If AP has restrictions for responding independently on different </a:t>
            </a:r>
            <a:r>
              <a:rPr lang="en-US" smtClean="0"/>
              <a:t>links [6,7</a:t>
            </a:r>
            <a:r>
              <a:rPr lang="en-US" dirty="0" smtClean="0"/>
              <a:t>], it may implement restrictions via shared NAV</a:t>
            </a:r>
          </a:p>
          <a:p>
            <a:pPr lvl="1">
              <a:buFont typeface="Times New Roman" pitchFamily="16" charset="0"/>
              <a:buChar char="•"/>
            </a:pPr>
            <a:r>
              <a:rPr lang="en-US" dirty="0" smtClean="0"/>
              <a:t>AP may alter shared NAV such that restrictions are fulfilled</a:t>
            </a:r>
          </a:p>
          <a:p>
            <a:pPr lvl="1">
              <a:buFont typeface="Times New Roman" pitchFamily="16" charset="0"/>
              <a:buChar char="•"/>
            </a:pPr>
            <a:endParaRPr lang="en-US" dirty="0" smtClean="0"/>
          </a:p>
          <a:p>
            <a:pPr lvl="1">
              <a:buFont typeface="Times New Roman" pitchFamily="16" charset="0"/>
              <a:buChar char="•"/>
            </a:pPr>
            <a:endParaRPr lang="en-US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/>
              <a:t>Slide </a:t>
            </a:r>
            <a:fld id="{8DC72EFA-1DF8-481C-8B66-C8A1D5DAFDEA}" type="slidenum">
              <a:rPr lang="en-GB"/>
              <a:pPr/>
              <a:t>9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 dirty="0" smtClean="0"/>
              <a:t>Thomas Handte (Sony)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smtClean="0"/>
              <a:t>January 2020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0048848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Times New Roman"/>
        <a:ea typeface="MS Gothic"/>
        <a:cs typeface=""/>
      </a:majorFont>
      <a:minorFont>
        <a:latin typeface="Times New Roman"/>
        <a:ea typeface="MS Gothic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ea typeface="MS Gothic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ea typeface="MS Gothic" charset="-128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802-11-Submission-16-9.potx" id="{5CD6ABF7-B8BD-443A-9DC0-E5B38AC683DA}" vid="{19A33F2F-E7B4-4D20-A394-337028C24156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802-11-Submission-16-9</Template>
  <TotalTime>1052</TotalTime>
  <Words>1103</Words>
  <Application>Microsoft Office PowerPoint</Application>
  <PresentationFormat>Widescreen</PresentationFormat>
  <Paragraphs>188</Paragraphs>
  <Slides>11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Arial Unicode MS</vt:lpstr>
      <vt:lpstr>MS Gothic</vt:lpstr>
      <vt:lpstr>Times New Roman</vt:lpstr>
      <vt:lpstr>Office Theme</vt:lpstr>
      <vt:lpstr>Virtual Carrier Sense in Multi-Link</vt:lpstr>
      <vt:lpstr>Introduction</vt:lpstr>
      <vt:lpstr>Advantages of NAV specific to asynchronous multi-link</vt:lpstr>
      <vt:lpstr>Primary channel in single link and multi-link</vt:lpstr>
      <vt:lpstr>Virtual CS implications of multiple primary channels</vt:lpstr>
      <vt:lpstr>Proposal</vt:lpstr>
      <vt:lpstr>Proposal</vt:lpstr>
      <vt:lpstr>Proposal</vt:lpstr>
      <vt:lpstr>Benefits</vt:lpstr>
      <vt:lpstr>Summary</vt:lpstr>
      <vt:lpstr>References</vt:lpstr>
    </vt:vector>
  </TitlesOfParts>
  <Company>Sony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Virtual Carrier Sense in Multi-Lin</dc:title>
  <dc:creator>Handte, Thomas</dc:creator>
  <cp:lastModifiedBy>Handte, Thomas</cp:lastModifiedBy>
  <cp:revision>30</cp:revision>
  <cp:lastPrinted>1601-01-01T00:00:00Z</cp:lastPrinted>
  <dcterms:created xsi:type="dcterms:W3CDTF">2019-04-10T12:07:27Z</dcterms:created>
  <dcterms:modified xsi:type="dcterms:W3CDTF">2020-01-14T05:14:34Z</dcterms:modified>
</cp:coreProperties>
</file>