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notesSlides/_rels/notesSlide14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_rels/presentation.xml.rels" ContentType="application/vnd.openxmlformats-package.relationships+xml"/>
  <Override PartName="/ppt/media/image13.png" ContentType="image/png"/>
  <Override PartName="/ppt/media/image12.png" ContentType="image/png"/>
  <Override PartName="/ppt/media/image4.png" ContentType="image/png"/>
  <Override PartName="/ppt/media/image3.jpeg" ContentType="image/jpeg"/>
  <Override PartName="/ppt/media/image6.png" ContentType="image/png"/>
  <Override PartName="/ppt/media/image1.jpeg" ContentType="image/jpeg"/>
  <Override PartName="/ppt/media/image11.png" ContentType="image/png"/>
  <Override PartName="/ppt/media/image5.png" ContentType="image/png"/>
  <Override PartName="/ppt/media/image9.jpeg" ContentType="image/jpeg"/>
  <Override PartName="/ppt/media/image10.png" ContentType="image/png"/>
  <Override PartName="/ppt/media/image2.jpeg" ContentType="image/jpeg"/>
  <Override PartName="/ppt/media/image7.jpeg" ContentType="image/jpeg"/>
  <Override PartName="/ppt/media/image8.jpeg" ContentType="image/jpeg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3.xml.rels" ContentType="application/vnd.openxmlformats-package.relationships+xml"/>
  <Override PartName="/ppt/slides/_rels/slide8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934200" cy="92805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2400" spc="-1" strike="noStrike">
                <a:solidFill>
                  <a:srgbClr val="ffffff"/>
                </a:solidFill>
                <a:latin typeface="Times New Roman"/>
              </a:rPr>
              <a:t>Click to move the slide</a:t>
            </a:r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548B7C22-39DB-4EC2-990F-2874238A873A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5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76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FF91B43-32AE-4746-AED5-BCC8EC40C4D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77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8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9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30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66A81AD-D774-475B-A072-C1C78888819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31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32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35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36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3AC7EA6-729F-4F20-AA3F-17C766D1C7D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37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38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40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41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42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B315AEEA-B824-43A3-AC04-8D361253D21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43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44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46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47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48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B4D4A74D-F4FC-46DF-81F0-DF712BEF86D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49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5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52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53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54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34379BA5-E72D-4B43-9B7C-575DB37D364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55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56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81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82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0A2ED8D-BAED-4256-9967-3AA24C658B9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83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IEEE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802.11-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yy/xxxxr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87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88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D78E1D9A-6F19-42B2-9715-3E821BFDEA5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89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19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3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94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7A88EC8-6064-42E5-AF8F-E88060DFCD1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95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196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9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00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DC6855B9-2447-4845-B8D5-1D8C0EDD7A4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02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05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06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660684E1-FA7E-40D3-91DE-767A03AF2C7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08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11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12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6367A129-4017-4C29-83DF-A7D9CB4B633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13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14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17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18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31DB34A2-B9CC-4720-BE56-A3803925F06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19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2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2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3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24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3BDD4426-3288-41BD-8D2A-3A6D63D7F63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25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26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4172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2036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9144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4172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2036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914400" y="685800"/>
            <a:ext cx="10360800" cy="4937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4172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2036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9144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4172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2036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914400" y="685800"/>
            <a:ext cx="10360800" cy="4937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914040" y="6475320"/>
            <a:ext cx="714240" cy="18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6667560" y="357120"/>
            <a:ext cx="4667040" cy="27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802.11-20/0132-03-00bc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Click to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edit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Master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title style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929160" y="333360"/>
            <a:ext cx="2499480" cy="27252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7143840" y="6475320"/>
            <a:ext cx="4245840" cy="180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</a:t>
            </a: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onsulting)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5793480" y="6475320"/>
            <a:ext cx="704520" cy="363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C0652B3-BCAB-4E02-BD5A-9BB62E74105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Third Outline Level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Fourth Outline Level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2"/>
          <p:cNvSpPr/>
          <p:nvPr/>
        </p:nvSpPr>
        <p:spPr>
          <a:xfrm>
            <a:off x="914040" y="6475320"/>
            <a:ext cx="714240" cy="18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7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4"/>
          <p:cNvSpPr/>
          <p:nvPr/>
        </p:nvSpPr>
        <p:spPr>
          <a:xfrm>
            <a:off x="6667560" y="413280"/>
            <a:ext cx="4667040" cy="27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802.11-20/0132-03-00bc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Click to edit Master title style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Click to edit Master text styles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743040" indent="-285480">
              <a:lnSpc>
                <a:spcPct val="100000"/>
              </a:lnSpc>
              <a:spcBef>
                <a:spcPts val="499"/>
              </a:spcBef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Second level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1143000" indent="-228240">
              <a:lnSpc>
                <a:spcPct val="100000"/>
              </a:lnSpc>
              <a:spcBef>
                <a:spcPts val="451"/>
              </a:spcBef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Third level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marL="1600200" indent="-228240">
              <a:lnSpc>
                <a:spcPct val="100000"/>
              </a:lnSpc>
              <a:spcBef>
                <a:spcPts val="400"/>
              </a:spcBef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Fourth level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2057400" indent="-228240">
              <a:lnSpc>
                <a:spcPct val="100000"/>
              </a:lnSpc>
              <a:spcBef>
                <a:spcPts val="400"/>
              </a:spcBef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Fifth level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5793480" y="6475320"/>
            <a:ext cx="704520" cy="363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508E05E-99DC-4D9E-BFDF-1C82180E8A1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ftr"/>
          </p:nvPr>
        </p:nvSpPr>
        <p:spPr>
          <a:xfrm>
            <a:off x="7143840" y="6475320"/>
            <a:ext cx="4245840" cy="180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onsulting)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3" name="PlaceHolder 9"/>
          <p:cNvSpPr>
            <a:spLocks noGrp="1"/>
          </p:cNvSpPr>
          <p:nvPr>
            <p:ph type="dt"/>
          </p:nvPr>
        </p:nvSpPr>
        <p:spPr>
          <a:xfrm>
            <a:off x="929160" y="333360"/>
            <a:ext cx="2499480" cy="27252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slideLayout" Target="../slideLayouts/slideLayout13.xml"/><Relationship Id="rId8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914400" y="469800"/>
            <a:ext cx="10362960" cy="14695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Trustworthy Multipurpose Remote Identification: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828800" y="1463760"/>
            <a:ext cx="8534160" cy="4759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 2020-01-13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7143840" y="647532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9" name="TextShape 4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1670B64-AEBB-4402-82C5-34097DABD7A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993600" y="1973160"/>
            <a:ext cx="1447560" cy="380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01" name="TextShape 6"/>
          <p:cNvSpPr txBox="1"/>
          <p:nvPr/>
        </p:nvSpPr>
        <p:spPr>
          <a:xfrm>
            <a:off x="929520" y="33372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graphicFrame>
        <p:nvGraphicFramePr>
          <p:cNvPr id="102" name="Table 7"/>
          <p:cNvGraphicFramePr/>
          <p:nvPr/>
        </p:nvGraphicFramePr>
        <p:xfrm>
          <a:off x="1188720" y="2745360"/>
          <a:ext cx="9966960" cy="1558440"/>
        </p:xfrm>
        <a:graphic>
          <a:graphicData uri="http://schemas.openxmlformats.org/drawingml/2006/table">
            <a:tbl>
              <a:tblPr/>
              <a:tblGrid>
                <a:gridCol w="2077200"/>
                <a:gridCol w="1824480"/>
                <a:gridCol w="1493640"/>
                <a:gridCol w="1609200"/>
                <a:gridCol w="2962440"/>
              </a:tblGrid>
              <a:tr h="3474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Name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Affiliations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Address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Phone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Email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51768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Robert Moskowitz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HTT Consulting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248-968-9809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rgm@labs.htt-consult.com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HIP Addendums for RemoteID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Use ASTM Authentication Message for signed proofs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draft-wiethuechter-tmrid-auth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Basic signed block is 84 bytes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“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Hierarchy certificate” ~200 bytes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With whom is the UA registered?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All this fits into extended Authentication message (255 bytes)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4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37E9CEA-F12E-4D1C-A194-097A76873CB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55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56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B7EC249C-953F-4983-AB21-7A8DAE4BCB4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58" name="" descr=""/>
          <p:cNvPicPr/>
          <p:nvPr/>
        </p:nvPicPr>
        <p:blipFill>
          <a:blip r:embed="rId1"/>
          <a:stretch/>
        </p:blipFill>
        <p:spPr>
          <a:xfrm>
            <a:off x="1458720" y="914400"/>
            <a:ext cx="9040680" cy="5029200"/>
          </a:xfrm>
          <a:prstGeom prst="rect">
            <a:avLst/>
          </a:prstGeom>
          <a:ln>
            <a:noFill/>
          </a:ln>
        </p:spPr>
      </p:pic>
      <p:sp>
        <p:nvSpPr>
          <p:cNvPr id="159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60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44D144A-C711-4EBB-8588-B3818DDEDA4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62" name="" descr=""/>
          <p:cNvPicPr/>
          <p:nvPr/>
        </p:nvPicPr>
        <p:blipFill>
          <a:blip r:embed="rId1"/>
          <a:stretch/>
        </p:blipFill>
        <p:spPr>
          <a:xfrm>
            <a:off x="1897200" y="914760"/>
            <a:ext cx="8955720" cy="5028840"/>
          </a:xfrm>
          <a:prstGeom prst="rect">
            <a:avLst/>
          </a:prstGeom>
          <a:ln>
            <a:noFill/>
          </a:ln>
        </p:spPr>
      </p:pic>
      <p:sp>
        <p:nvSpPr>
          <p:cNvPr id="163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64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D94E8C5-C721-4BF9-94E9-368C56C10C0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67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  <p:pic>
        <p:nvPicPr>
          <p:cNvPr id="168" name="" descr=""/>
          <p:cNvPicPr/>
          <p:nvPr/>
        </p:nvPicPr>
        <p:blipFill>
          <a:blip r:embed="rId1"/>
          <a:stretch/>
        </p:blipFill>
        <p:spPr>
          <a:xfrm>
            <a:off x="1373400" y="731520"/>
            <a:ext cx="9808200" cy="5577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2072202-443A-42A8-9EC8-F585945506F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71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  <p:pic>
        <p:nvPicPr>
          <p:cNvPr id="172" name="" descr=""/>
          <p:cNvPicPr/>
          <p:nvPr/>
        </p:nvPicPr>
        <p:blipFill>
          <a:blip r:embed="rId1"/>
          <a:stretch/>
        </p:blipFill>
        <p:spPr>
          <a:xfrm>
            <a:off x="1180080" y="731520"/>
            <a:ext cx="10096560" cy="5577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Abstract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Introduction to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Unmanned Aircraft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(UA) Remote ID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6C16521-74FD-429A-B0F6-98AA673D064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06" name="Picture 2" descr=""/>
          <p:cNvPicPr/>
          <p:nvPr/>
        </p:nvPicPr>
        <p:blipFill>
          <a:blip r:embed="rId1"/>
          <a:stretch/>
        </p:blipFill>
        <p:spPr>
          <a:xfrm>
            <a:off x="8748360" y="4207320"/>
            <a:ext cx="1308600" cy="1372680"/>
          </a:xfrm>
          <a:prstGeom prst="rect">
            <a:avLst/>
          </a:prstGeom>
          <a:ln>
            <a:noFill/>
          </a:ln>
        </p:spPr>
      </p:pic>
      <p:pic>
        <p:nvPicPr>
          <p:cNvPr id="107" name="Picture 3" descr=""/>
          <p:cNvPicPr/>
          <p:nvPr/>
        </p:nvPicPr>
        <p:blipFill>
          <a:blip r:embed="rId2"/>
          <a:stretch/>
        </p:blipFill>
        <p:spPr>
          <a:xfrm>
            <a:off x="4977000" y="2796840"/>
            <a:ext cx="1828440" cy="1218960"/>
          </a:xfrm>
          <a:prstGeom prst="rect">
            <a:avLst/>
          </a:prstGeom>
          <a:ln>
            <a:noFill/>
          </a:ln>
        </p:spPr>
      </p:pic>
      <p:pic>
        <p:nvPicPr>
          <p:cNvPr id="108" name="Picture 4" descr=""/>
          <p:cNvPicPr/>
          <p:nvPr/>
        </p:nvPicPr>
        <p:blipFill>
          <a:blip r:embed="rId3"/>
          <a:stretch/>
        </p:blipFill>
        <p:spPr>
          <a:xfrm>
            <a:off x="1928880" y="3754800"/>
            <a:ext cx="1266480" cy="1825200"/>
          </a:xfrm>
          <a:prstGeom prst="rect">
            <a:avLst/>
          </a:prstGeom>
          <a:ln>
            <a:noFill/>
          </a:ln>
        </p:spPr>
      </p:pic>
      <p:pic>
        <p:nvPicPr>
          <p:cNvPr id="109" name="Picture 6" descr=""/>
          <p:cNvPicPr/>
          <p:nvPr/>
        </p:nvPicPr>
        <p:blipFill>
          <a:blip r:embed="rId4"/>
          <a:stretch/>
        </p:blipFill>
        <p:spPr>
          <a:xfrm>
            <a:off x="3605400" y="3754800"/>
            <a:ext cx="1142640" cy="1142280"/>
          </a:xfrm>
          <a:prstGeom prst="rect">
            <a:avLst/>
          </a:prstGeom>
          <a:ln>
            <a:noFill/>
          </a:ln>
        </p:spPr>
      </p:pic>
      <p:pic>
        <p:nvPicPr>
          <p:cNvPr id="110" name="Picture 6" descr=""/>
          <p:cNvPicPr/>
          <p:nvPr/>
        </p:nvPicPr>
        <p:blipFill>
          <a:blip r:embed="rId5"/>
          <a:stretch/>
        </p:blipFill>
        <p:spPr>
          <a:xfrm flipH="1">
            <a:off x="7206840" y="3754800"/>
            <a:ext cx="1275480" cy="1275480"/>
          </a:xfrm>
          <a:prstGeom prst="rect">
            <a:avLst/>
          </a:prstGeom>
          <a:ln>
            <a:noFill/>
          </a:ln>
        </p:spPr>
      </p:pic>
      <p:pic>
        <p:nvPicPr>
          <p:cNvPr id="111" name="Picture 7" descr=""/>
          <p:cNvPicPr/>
          <p:nvPr/>
        </p:nvPicPr>
        <p:blipFill>
          <a:blip r:embed="rId6"/>
          <a:stretch/>
        </p:blipFill>
        <p:spPr>
          <a:xfrm>
            <a:off x="3686400" y="4897440"/>
            <a:ext cx="4866480" cy="569160"/>
          </a:xfrm>
          <a:prstGeom prst="rect">
            <a:avLst/>
          </a:prstGeom>
          <a:ln>
            <a:noFill/>
          </a:ln>
        </p:spPr>
      </p:pic>
      <p:sp>
        <p:nvSpPr>
          <p:cNvPr id="112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13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Why of Interest to 802.11bc?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Might 802.11bc be a transmission media for UAS?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 am on a fishing expedition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Might the security model proposed here be of value to others in 802.11?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There is some “new” cryptography herein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83DAC9E-E673-4215-86BB-F1DEE3B7D48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17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18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914400" y="685800"/>
            <a:ext cx="813816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Unma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nned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Aircra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ft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System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(UAS)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Remot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e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Identif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ication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(RID)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914400" y="2341080"/>
            <a:ext cx="10360800" cy="38710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Need means to identify nearby observed Unmanned Aircraft (UA)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complicated by small size, hi speed (relative to size), remote operation, autonomy…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US FAA Notice of Proposed Rule Making (NPRM) Dec 31, 2019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www.govinfo.gov/content/pkg/FR-2019-12-31/pdf/2019-28100.pdf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comment period ends on 2 March 2020, with an expectation for a final rule in the summer of 2021.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F831DEA-D9EF-4B14-B873-D3C4A84D2F3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22" name="Picture 3" descr=""/>
          <p:cNvPicPr/>
          <p:nvPr/>
        </p:nvPicPr>
        <p:blipFill>
          <a:blip r:embed="rId1"/>
          <a:stretch/>
        </p:blipFill>
        <p:spPr>
          <a:xfrm>
            <a:off x="9894240" y="664920"/>
            <a:ext cx="2283840" cy="1712520"/>
          </a:xfrm>
          <a:prstGeom prst="rect">
            <a:avLst/>
          </a:prstGeom>
          <a:ln>
            <a:noFill/>
          </a:ln>
        </p:spPr>
      </p:pic>
      <p:sp>
        <p:nvSpPr>
          <p:cNvPr id="123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24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914400" y="685800"/>
            <a:ext cx="813816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Unmanned Aircraft System (UAS) Remote Identification (RID)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914400" y="2413080"/>
            <a:ext cx="10360800" cy="377964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ASTM F38.02 WK65041 new standard: OpenDroneID messages / multi transports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Broadcast: Bluetooth 4 / 5 &amp; WiFi beacons (short packets!) direct to observer phone [w/o Internet]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Network: from UAS (e.g. via LTE) or proxy (e.g. operator phone) via Internet to local observer phone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BBC0255-0C5E-485E-88E1-AF138CC7657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28" name="Picture 3" descr=""/>
          <p:cNvPicPr/>
          <p:nvPr/>
        </p:nvPicPr>
        <p:blipFill>
          <a:blip r:embed="rId1"/>
          <a:stretch/>
        </p:blipFill>
        <p:spPr>
          <a:xfrm>
            <a:off x="9894240" y="664920"/>
            <a:ext cx="2283840" cy="1712520"/>
          </a:xfrm>
          <a:prstGeom prst="rect">
            <a:avLst/>
          </a:prstGeom>
          <a:ln>
            <a:noFill/>
          </a:ln>
        </p:spPr>
      </p:pic>
      <p:sp>
        <p:nvSpPr>
          <p:cNvPr id="129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30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914400" y="685800"/>
            <a:ext cx="813816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Unmanned Aircraft System (UAS) Remote Identification (RID)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914400" y="2233080"/>
            <a:ext cx="10360800" cy="41454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Initial ASTM standard falls short in making UAS RID information immediately actionable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trustworthy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show whether operator is trusted, even if observer lacks Internet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enable instant O2P &amp; M2M secure comms, if endpoints have Internet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Adding Host Identity Tags (HITs, RFC7401) as RemoteID addresses these shortcomings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draft-card-tmrid-uas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59086512-45D3-439B-9E3F-FFB99EC8A3A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34" name="Picture 3" descr=""/>
          <p:cNvPicPr/>
          <p:nvPr/>
        </p:nvPicPr>
        <p:blipFill>
          <a:blip r:embed="rId1"/>
          <a:stretch/>
        </p:blipFill>
        <p:spPr>
          <a:xfrm>
            <a:off x="9894240" y="664920"/>
            <a:ext cx="2283840" cy="1712520"/>
          </a:xfrm>
          <a:prstGeom prst="rect">
            <a:avLst/>
          </a:prstGeom>
          <a:ln>
            <a:noFill/>
          </a:ln>
        </p:spPr>
      </p:pic>
      <p:sp>
        <p:nvSpPr>
          <p:cNvPr id="135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36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</a:t>
            </a: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HIP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Addendu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ms for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RemoteID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 Hierarchy to HITs (HHITs) plus registration service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draft-moskowitz-hip-hierarchical-hit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draft-moskowitz-hip-hhit-registries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New cryptography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EDDSA25519 and SHAKE128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draft-moskowitz-hip-new-crypto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draft-moskowitz-orchid-cshake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RFC 8032, FIPS 202, NIST SP800-185, SP800-56Cr1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9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0940F91-705B-4BA5-A764-515F2747AC6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40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41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Hierarchical HITs (HHIT)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Valid IPv6, non-routable, addresses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28 bit IPv6 prefix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4 bit HIT crypto Suite ID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32 bit Hierarchy ID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14 bit Registered Assigning Authority (RAA)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18 bit Hierarchical HIT Domain Authority (HDA)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64 bit ORCHID Hash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188A514-9B06-4D6C-97AB-B8269D1899C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45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46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</a:t>
            </a: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Hierarchical HITs (HHIT) Collision Risk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Within a HDA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0.01% in a population of 66 Million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1%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 a population of 663 Million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 = 1 – e^{-k^2/(2n)}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   Collision Probability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   Total possible population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k   Actual population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9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03CBD3D-F185-45DA-9015-FE6AE37D637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50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51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</TotalTime>
  <Application>LibreOffice/6.2.8.2$Linux_X86_64 LibreOffice_project/20$Build-2</Application>
  <Words>644</Words>
  <Paragraphs>104</Paragraphs>
  <Company>Intel Corporation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2020-01-12T22:53:27Z</dcterms:created>
  <dc:creator/>
  <dc:description/>
  <dc:language>en-US</dc:language>
  <cp:lastModifiedBy/>
  <cp:lastPrinted>1601-01-01T00:00:00Z</cp:lastPrinted>
  <dcterms:modified xsi:type="dcterms:W3CDTF">2020-01-13T17:13:20Z</dcterms:modified>
  <cp:revision>17</cp:revision>
  <dc:subject/>
  <dc:title>[place presentation subject title text here]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Intel Corporation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9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