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820" r:id="rId2"/>
    <p:sldId id="862" r:id="rId3"/>
    <p:sldId id="863" r:id="rId4"/>
    <p:sldId id="861" r:id="rId5"/>
    <p:sldId id="860" r:id="rId6"/>
    <p:sldId id="846" r:id="rId7"/>
    <p:sldId id="835" r:id="rId8"/>
    <p:sldId id="833" r:id="rId9"/>
    <p:sldId id="844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70AD47"/>
    <a:srgbClr val="FD9208"/>
    <a:srgbClr val="003C71"/>
    <a:srgbClr val="F83308"/>
    <a:srgbClr val="009FDF"/>
    <a:srgbClr val="F3D54E"/>
    <a:srgbClr val="F0C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57" autoAdjust="0"/>
  </p:normalViewPr>
  <p:slideViewPr>
    <p:cSldViewPr snapToGrid="0">
      <p:cViewPr varScale="1">
        <p:scale>
          <a:sx n="84" d="100"/>
          <a:sy n="84" d="100"/>
        </p:scale>
        <p:origin x="96" y="403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-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Arial" panose="020B0604020202020204" pitchFamily="34" charset="0"/>
              </a:rPr>
              <a:pPr/>
              <a:t>1/10/2020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D7FC5FE-6F0D-D34A-8EE6-C95B4F5F4DC8}" type="datetimeFigureOut">
              <a:rPr lang="en-US" smtClean="0"/>
              <a:pPr/>
              <a:t>1/10/2020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</a:rPr>
              <a:t>October 2018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>
                <a:solidFill>
                  <a:srgbClr val="000000"/>
                </a:solidFill>
              </a:rPr>
              <a:t>Intel Corporation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Page </a:t>
            </a:r>
            <a:fld id="{07FC9C9D-9E8C-45A0-A936-072F1228F988}" type="slidenum">
              <a:rPr lang="en-US" altLang="en-US">
                <a:solidFill>
                  <a:srgbClr val="000000"/>
                </a:solidFill>
              </a:rPr>
              <a:pPr/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doc.: IEEE 802.11-16/XXXXr0</a:t>
            </a:r>
          </a:p>
        </p:txBody>
      </p:sp>
    </p:spTree>
    <p:extLst>
      <p:ext uri="{BB962C8B-B14F-4D97-AF65-F5344CB8AC3E}">
        <p14:creationId xmlns:p14="http://schemas.microsoft.com/office/powerpoint/2010/main" val="733710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1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5D672648-7DCA-4661-B892-3BDB8380A1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22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EA09825-A2EA-4142-A0E2-E50DC4D3D57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6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14350"/>
            <a:ext cx="1943100" cy="405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14350"/>
            <a:ext cx="5676900" cy="405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B24DC951-9CD8-4722-8C76-3302E1A2B8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021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203325"/>
            <a:ext cx="8228012" cy="3425825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18pt Arial body text</a:t>
            </a:r>
          </a:p>
          <a:p>
            <a:pPr lvl="1"/>
            <a:r>
              <a:rPr lang="en-US" dirty="0"/>
              <a:t>18pt Arial bullet one</a:t>
            </a:r>
          </a:p>
          <a:p>
            <a:pPr lvl="2"/>
            <a:r>
              <a:rPr lang="en-US" dirty="0"/>
              <a:t>16pt Arial sub-bullet</a:t>
            </a:r>
          </a:p>
          <a:p>
            <a:pPr lvl="3"/>
            <a:r>
              <a:rPr lang="en-US" dirty="0"/>
              <a:t>14pt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</p:spTree>
    <p:extLst>
      <p:ext uri="{BB962C8B-B14F-4D97-AF65-F5344CB8AC3E}">
        <p14:creationId xmlns:p14="http://schemas.microsoft.com/office/powerpoint/2010/main" val="408071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2"/>
            <a:ext cx="726161" cy="20774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969503" y="4856560"/>
            <a:ext cx="2574423" cy="215444"/>
          </a:xfr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71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969502" y="4856560"/>
            <a:ext cx="2574424" cy="215444"/>
          </a:xfr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altLang="en-US" dirty="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10F6E6CE-8ABD-4955-BA38-BB3D0CE062D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38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35713F2-5C51-482B-BB1A-40C072D1C4D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0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8EC0A8DC-FA10-4FB7-971C-0E8C528A379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5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D42DAC82-9FFB-41F8-B85F-AE56342600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4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CC207694-CE22-4B71-AB21-68A1BA6616A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55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97287725-04B1-4114-BE7C-1DB7341F14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1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7335" y="4856560"/>
            <a:ext cx="159659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09351" y="4856560"/>
            <a:ext cx="80150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79514AE6-3789-4BAA-855F-F1D0C197B3E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6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143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249452"/>
            <a:ext cx="992323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350" b="1"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45631" y="4856560"/>
            <a:ext cx="79829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09726" y="4856560"/>
            <a:ext cx="400751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000000"/>
                </a:solidFill>
              </a:rPr>
              <a:t>Slide </a:t>
            </a:r>
            <a:fld id="{16CD3B3E-E816-4245-A507-039527FD6128}" type="slidenum">
              <a:rPr lang="en-US" altLang="en-US" sz="900" smtClean="0">
                <a:solidFill>
                  <a:srgbClr val="000000"/>
                </a:solidFill>
              </a:rPr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31314" y="249452"/>
            <a:ext cx="2414187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350" b="1" dirty="0">
                <a:solidFill>
                  <a:srgbClr val="000000"/>
                </a:solidFill>
              </a:rPr>
              <a:t>doc.: IEEE 802.11-20/0099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4572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1" y="4856560"/>
            <a:ext cx="538609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485775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5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2pPr>
      <a:lvl3pPr marL="814388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071563" indent="-17145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3287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16716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5631" y="4856560"/>
            <a:ext cx="798295" cy="138499"/>
          </a:xfrm>
          <a:noFill/>
        </p:spPr>
        <p:txBody>
          <a:bodyPr/>
          <a:lstStyle>
            <a:lvl1pPr>
              <a:defRPr sz="900">
                <a:solidFill>
                  <a:schemeClr val="tx1"/>
                </a:solidFill>
                <a:latin typeface="Times New Roman" pitchFamily="18" charset="0"/>
              </a:defRPr>
            </a:lvl1pPr>
            <a:lvl2pPr marL="557213" indent="-214313">
              <a:defRPr sz="9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3pPr>
            <a:lvl4pPr marL="12001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4pPr>
            <a:lvl5pPr marL="1543050" indent="-171450">
              <a:defRPr sz="900">
                <a:solidFill>
                  <a:schemeClr val="tx1"/>
                </a:solidFill>
                <a:latin typeface="Times New Roman" pitchFamily="18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338580" y="881964"/>
            <a:ext cx="6213645" cy="800100"/>
          </a:xfrm>
          <a:noFill/>
        </p:spPr>
        <p:txBody>
          <a:bodyPr/>
          <a:lstStyle/>
          <a:p>
            <a:br>
              <a:rPr lang="en-US" altLang="en-US" dirty="0"/>
            </a:br>
            <a:r>
              <a:rPr lang="en-US" altLang="en-US" dirty="0"/>
              <a:t>Multi-AP Coordinated BF in IEEE 802.11be</a:t>
            </a:r>
            <a:br>
              <a:rPr lang="en-US" altLang="en-US" dirty="0"/>
            </a:br>
            <a:br>
              <a:rPr lang="en-US" altLang="en-US" dirty="0"/>
            </a:br>
            <a:endParaRPr lang="en-US" alt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84240" y="1953076"/>
            <a:ext cx="5829300" cy="28575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1500" dirty="0"/>
              <a:t>Date:</a:t>
            </a:r>
            <a:r>
              <a:rPr lang="en-US" altLang="en-US" sz="1500" b="0" dirty="0"/>
              <a:t> 2020-01-11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63688" y="2556030"/>
            <a:ext cx="10858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9056" tIns="34529" rIns="69056" bIns="34529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685800"/>
            <a:r>
              <a:rPr lang="en-US" altLang="en-US" sz="1500" b="1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304956"/>
              </p:ext>
            </p:extLst>
          </p:nvPr>
        </p:nvGraphicFramePr>
        <p:xfrm>
          <a:off x="1697038" y="2908300"/>
          <a:ext cx="608965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6" name="Document" r:id="rId4" imgW="9705425" imgH="2812386" progId="Word.Document.8">
                  <p:embed/>
                </p:oleObj>
              </mc:Choice>
              <mc:Fallback>
                <p:oleObj name="Document" r:id="rId4" imgW="9705425" imgH="281238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038" y="2908300"/>
                        <a:ext cx="6089650" cy="175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21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8ABA1-A8A2-45E6-B9EA-2EAD7758B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634512"/>
          </a:xfrm>
        </p:spPr>
        <p:txBody>
          <a:bodyPr/>
          <a:lstStyle/>
          <a:p>
            <a:r>
              <a:rPr lang="en-US" dirty="0"/>
              <a:t>Coordinated BF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48A02-4E86-4729-8B36-9B2602310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06011"/>
            <a:ext cx="7772400" cy="3588727"/>
          </a:xfrm>
        </p:spPr>
        <p:txBody>
          <a:bodyPr/>
          <a:lstStyle/>
          <a:p>
            <a:r>
              <a:rPr lang="en-US" b="0" dirty="0">
                <a:solidFill>
                  <a:schemeClr val="tx2"/>
                </a:solidFill>
              </a:rPr>
              <a:t>Coordinated Beamforming (CBF) has been proposed in [1,2, 3] as one of the Multi-AP coordination schemes.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APs are coordinated and transmit in the same time/frequency (each to their own STAs)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no joint data processing across multiple APs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of Each STA is sent from a Single AP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b="0" dirty="0">
              <a:solidFill>
                <a:schemeClr val="tx2"/>
              </a:solidFill>
            </a:endParaRPr>
          </a:p>
          <a:p>
            <a:r>
              <a:rPr lang="en-US" b="0" dirty="0">
                <a:solidFill>
                  <a:schemeClr val="tx2"/>
                </a:solidFill>
              </a:rPr>
              <a:t>There have been several contributions covering performance gains and use cases for CBF, e.g. [3, 4, 5].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This is shown that CBF provides appealing performance/complexity trade-off.</a:t>
            </a:r>
          </a:p>
          <a:p>
            <a:pPr marL="0" indent="0">
              <a:buNone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85F6D-5483-42F2-A4F9-31346708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4F2E8-514E-4D2B-AAB1-DF4570E8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9DBB7-8D08-4A19-A80D-3FC1871A1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33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733A-4FD1-4148-A7C5-4C45998F5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53326"/>
            <a:ext cx="7772400" cy="686990"/>
          </a:xfrm>
        </p:spPr>
        <p:txBody>
          <a:bodyPr/>
          <a:lstStyle/>
          <a:p>
            <a:r>
              <a:rPr lang="en-US" dirty="0"/>
              <a:t>Coordinated BF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E52C9-DC2E-4A20-8B0A-0D069B5D3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4" y="1144190"/>
            <a:ext cx="8265320" cy="371237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750" b="0" dirty="0"/>
              <a:t>Transmitter: Interference mitigation (e.g. ZF) and coordinated Scheduling at each 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2"/>
                </a:solidFill>
              </a:rPr>
              <a:t>Multi-AP Channel Sounding is required to provide some information on interference channel.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2"/>
                </a:solidFill>
              </a:rPr>
              <a:t>There have been several contributions on Multi-AP explicit channel sounding in specific for CBF, e.g. [6-10].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2"/>
                </a:solidFill>
              </a:rPr>
              <a:t>Implicit channel sounding is also proposed in [ 6, 11,12] to reduce network overhead.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50" b="0" dirty="0"/>
              <a:t>In summary, the study on Multi-AP Coordinated BF is mature enough to prove major Sum Throughput gain over single AP in many use cases.</a:t>
            </a:r>
            <a:endParaRPr lang="en-US" sz="1750" b="0" dirty="0">
              <a:solidFill>
                <a:schemeClr val="tx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2"/>
                </a:solidFill>
              </a:rPr>
              <a:t>In this contribution, we recommend including Coordinated BF in .11be.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2"/>
                </a:solidFill>
              </a:rPr>
              <a:t>In view of prioritization of technologies proposed in [13], CBF may be considered for Rel. 2.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0540D-6688-4200-90AB-F5D90F089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9580C-303B-4192-97B3-88A25F90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5405-D419-468A-AC43-FF6F67BE3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73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DA695-F0AC-4C40-9CED-EBC2065C7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F6E07-1FA1-4551-8217-0F02C593C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Do you support adding “Multi-AP Coordinated BF” to 802.11be SFD as one of the multi-AP coordination schemes? </a:t>
            </a:r>
          </a:p>
          <a:p>
            <a:endParaRPr lang="en-US" b="0" dirty="0"/>
          </a:p>
          <a:p>
            <a:pPr lvl="1"/>
            <a:r>
              <a:rPr lang="en-US" b="0" dirty="0"/>
              <a:t>Y</a:t>
            </a:r>
          </a:p>
          <a:p>
            <a:pPr lvl="1"/>
            <a:r>
              <a:rPr lang="en-US" b="0" dirty="0"/>
              <a:t>N</a:t>
            </a:r>
          </a:p>
          <a:p>
            <a:pPr lvl="1"/>
            <a:r>
              <a:rPr lang="en-US" b="0" dirty="0"/>
              <a:t>A</a:t>
            </a:r>
          </a:p>
          <a:p>
            <a:pPr marL="0" indent="0">
              <a:buNone/>
            </a:pPr>
            <a:endParaRPr lang="en-US" b="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F8BBB-21C8-4FAB-BCFE-60A5CE805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5476D-3710-4B8B-ABC4-C0D4B0D18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DDCAD-2375-4A8C-A6DC-5FAE05914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58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418711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27698"/>
            <a:ext cx="7772400" cy="3866350"/>
          </a:xfrm>
        </p:spPr>
        <p:txBody>
          <a:bodyPr/>
          <a:lstStyle/>
          <a:p>
            <a:pPr marL="0" indent="0">
              <a:buNone/>
            </a:pPr>
            <a:r>
              <a:rPr lang="en-US" sz="1500" b="0" dirty="0"/>
              <a:t>[1]: </a:t>
            </a:r>
            <a:r>
              <a:rPr lang="en-GB" altLang="en-US" sz="1500" b="0" dirty="0"/>
              <a:t>Terminology for AP Coordination, doc.: IEEE 802.11-18/1926r2</a:t>
            </a:r>
          </a:p>
          <a:p>
            <a:pPr marL="0" indent="0">
              <a:buNone/>
            </a:pPr>
            <a:r>
              <a:rPr lang="en-GB" sz="1500" b="0" dirty="0"/>
              <a:t>[2]: </a:t>
            </a:r>
            <a:r>
              <a:rPr lang="en-US" sz="1500" b="0" dirty="0"/>
              <a:t>Considerations on AP Coordination, doc.: IEEE 802.11-18/1576</a:t>
            </a:r>
          </a:p>
          <a:p>
            <a:pPr marL="0" indent="0">
              <a:buNone/>
            </a:pPr>
            <a:r>
              <a:rPr lang="en-US" sz="1500" b="0" dirty="0"/>
              <a:t>[3]: Multi-AP Collaborative Beamforming in IEEE802.11, doc.: IEEE802.11-19/0772r1</a:t>
            </a:r>
          </a:p>
          <a:p>
            <a:pPr marL="0" indent="0">
              <a:buNone/>
            </a:pPr>
            <a:r>
              <a:rPr lang="en-US" sz="1500" b="0" dirty="0"/>
              <a:t>[4]: Nulling and Coordinated Beamforming, doc.: IEEE802.11-19/0638</a:t>
            </a:r>
          </a:p>
          <a:p>
            <a:pPr marL="0" indent="0">
              <a:buNone/>
            </a:pPr>
            <a:r>
              <a:rPr lang="en-US" sz="1500" b="0" dirty="0"/>
              <a:t>[5]: Performance of Coordinated Null Steering in 802.11be, doc.: IEEE802.11-19/1212</a:t>
            </a:r>
          </a:p>
          <a:p>
            <a:pPr marL="0" indent="0">
              <a:buNone/>
            </a:pPr>
            <a:r>
              <a:rPr lang="en-US" sz="1500" b="0" dirty="0"/>
              <a:t>[6]: Coordinated Beamforming/Null Steering Protocol in 802.11be, doc.: IEEE802.11-19/1594r2 </a:t>
            </a:r>
          </a:p>
          <a:p>
            <a:pPr marL="0" indent="0">
              <a:buNone/>
            </a:pPr>
            <a:r>
              <a:rPr lang="en-US" sz="1500" b="0" dirty="0"/>
              <a:t>[7]: Sounding procedure in AP collaboration, doc.: IEEE802.11-19/1097r0</a:t>
            </a:r>
          </a:p>
          <a:p>
            <a:pPr marL="0" indent="0">
              <a:buNone/>
            </a:pPr>
            <a:r>
              <a:rPr lang="en-US" sz="1500" b="0" dirty="0"/>
              <a:t>[8]: Sounding for AP Collaboration, doc.:IEEE802.11-19/1535r2</a:t>
            </a:r>
          </a:p>
          <a:p>
            <a:pPr marL="0" indent="0">
              <a:buNone/>
            </a:pPr>
            <a:r>
              <a:rPr lang="en-US" sz="1500" b="0" dirty="0"/>
              <a:t>[9</a:t>
            </a:r>
            <a:r>
              <a:rPr lang="en-US" sz="1500" b="0"/>
              <a:t>]:  Consideration </a:t>
            </a:r>
            <a:r>
              <a:rPr lang="en-US" sz="1500" b="0" dirty="0"/>
              <a:t>on Multi-AP Sounding, doc.: IEEE802.11-19/1134r1</a:t>
            </a:r>
          </a:p>
          <a:p>
            <a:pPr marL="0" indent="0">
              <a:buNone/>
            </a:pPr>
            <a:r>
              <a:rPr lang="en-US" sz="1500" b="0" dirty="0"/>
              <a:t>[10]: Channel Sounding for Multi-AP CBF, doc.: IEEE802.11-20/0123</a:t>
            </a:r>
          </a:p>
          <a:p>
            <a:pPr marL="0" indent="0">
              <a:buNone/>
            </a:pPr>
            <a:r>
              <a:rPr lang="en-US" sz="1500" b="0" dirty="0"/>
              <a:t>[11]: Implicit Channel Sounding in IEEE 802.11, doc.: IEEE802.11-19/0768r0</a:t>
            </a:r>
          </a:p>
          <a:p>
            <a:pPr marL="0" indent="0">
              <a:buNone/>
            </a:pPr>
            <a:r>
              <a:rPr lang="en-US" sz="1500" b="0" dirty="0"/>
              <a:t>[12]: Multi-AP Implicit Channel Sounding, doc.: IEEE802.11-20/0089</a:t>
            </a:r>
          </a:p>
          <a:p>
            <a:pPr marL="0" indent="0">
              <a:buNone/>
            </a:pPr>
            <a:r>
              <a:rPr lang="en-US" sz="1500" b="0" dirty="0"/>
              <a:t>[13]: Adopting a release framework to meet 802.11be timeline, doc.: IEEE 802.11-19/2153</a:t>
            </a:r>
          </a:p>
          <a:p>
            <a:pPr marL="0" indent="0">
              <a:buNone/>
            </a:pPr>
            <a:endParaRPr lang="en-US" sz="1500" b="0" dirty="0"/>
          </a:p>
          <a:p>
            <a:pPr marL="0" indent="0">
              <a:buNone/>
            </a:pPr>
            <a:endParaRPr lang="en-US" sz="1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0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Back 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10F6E6CE-8ABD-4955-BA38-BB3D0CE062DF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</a:p>
        </p:txBody>
      </p:sp>
    </p:spTree>
    <p:extLst>
      <p:ext uri="{BB962C8B-B14F-4D97-AF65-F5344CB8AC3E}">
        <p14:creationId xmlns:p14="http://schemas.microsoft.com/office/powerpoint/2010/main" val="1423470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Example I:Two Single-user Cells [3]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5900"/>
            <a:ext cx="7772400" cy="3306594"/>
          </a:xfrm>
        </p:spPr>
        <p:txBody>
          <a:bodyPr/>
          <a:lstStyle/>
          <a:p>
            <a:r>
              <a:rPr lang="en-US" sz="1000" b="0" dirty="0">
                <a:solidFill>
                  <a:srgbClr val="002060"/>
                </a:solidFill>
              </a:rPr>
              <a:t>AP: 4 antennas</a:t>
            </a:r>
          </a:p>
          <a:p>
            <a:r>
              <a:rPr lang="en-US" sz="1000" b="0" dirty="0">
                <a:solidFill>
                  <a:srgbClr val="002060"/>
                </a:solidFill>
              </a:rPr>
              <a:t>STA: 2 antennas</a:t>
            </a:r>
          </a:p>
          <a:p>
            <a:r>
              <a:rPr lang="en-US" sz="1000" b="0" dirty="0">
                <a:solidFill>
                  <a:srgbClr val="002060"/>
                </a:solidFill>
              </a:rPr>
              <a:t>2 Overlapping Cells, distance between APs=45 m</a:t>
            </a:r>
          </a:p>
          <a:p>
            <a:r>
              <a:rPr lang="en-US" sz="1000" b="0" dirty="0">
                <a:solidFill>
                  <a:srgbClr val="002060"/>
                </a:solidFill>
              </a:rPr>
              <a:t>One STA in each cell. </a:t>
            </a:r>
          </a:p>
          <a:p>
            <a:r>
              <a:rPr lang="en-US" sz="1000" b="0" dirty="0">
                <a:solidFill>
                  <a:srgbClr val="002060"/>
                </a:solidFill>
              </a:rPr>
              <a:t>STA’s distance from in-cell AP changes (1: 30 m)</a:t>
            </a:r>
          </a:p>
          <a:p>
            <a:endParaRPr lang="en-US" sz="1600" dirty="0">
              <a:solidFill>
                <a:srgbClr val="003C7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556738" y="1314451"/>
            <a:ext cx="2824304" cy="1499088"/>
            <a:chOff x="635023" y="2738316"/>
            <a:chExt cx="3284869" cy="1846745"/>
          </a:xfrm>
        </p:grpSpPr>
        <p:grpSp>
          <p:nvGrpSpPr>
            <p:cNvPr id="7" name="Group 6"/>
            <p:cNvGrpSpPr/>
            <p:nvPr/>
          </p:nvGrpSpPr>
          <p:grpSpPr>
            <a:xfrm>
              <a:off x="635023" y="2738316"/>
              <a:ext cx="3284869" cy="1846745"/>
              <a:chOff x="4885290" y="2137183"/>
              <a:chExt cx="3284869" cy="1846745"/>
            </a:xfrm>
          </p:grpSpPr>
          <p:sp>
            <p:nvSpPr>
              <p:cNvPr id="10" name="Flowchart: Connector 9"/>
              <p:cNvSpPr/>
              <p:nvPr/>
            </p:nvSpPr>
            <p:spPr>
              <a:xfrm>
                <a:off x="6306853" y="2207627"/>
                <a:ext cx="1863306" cy="170803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lowchart: Connector 10"/>
              <p:cNvSpPr/>
              <p:nvPr/>
            </p:nvSpPr>
            <p:spPr>
              <a:xfrm>
                <a:off x="4885290" y="2170386"/>
                <a:ext cx="1879362" cy="1743098"/>
              </a:xfrm>
              <a:prstGeom prst="flowChartConnector">
                <a:avLst/>
              </a:prstGeom>
              <a:noFill/>
              <a:ln>
                <a:solidFill>
                  <a:srgbClr val="003C7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/>
              <p:cNvCxnSpPr>
                <a:stCxn id="11" idx="2"/>
                <a:endCxn id="10" idx="6"/>
              </p:cNvCxnSpPr>
              <p:nvPr/>
            </p:nvCxnSpPr>
            <p:spPr>
              <a:xfrm>
                <a:off x="4885290" y="3041935"/>
                <a:ext cx="3284869" cy="19707"/>
              </a:xfrm>
              <a:prstGeom prst="line">
                <a:avLst/>
              </a:prstGeom>
              <a:ln w="3175">
                <a:solidFill>
                  <a:schemeClr val="bg2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endCxn id="11" idx="4"/>
              </p:cNvCxnSpPr>
              <p:nvPr/>
            </p:nvCxnSpPr>
            <p:spPr>
              <a:xfrm>
                <a:off x="5806565" y="2137183"/>
                <a:ext cx="18406" cy="1776301"/>
              </a:xfrm>
              <a:prstGeom prst="line">
                <a:avLst/>
              </a:prstGeom>
              <a:ln w="6350">
                <a:solidFill>
                  <a:schemeClr val="tx2"/>
                </a:solidFill>
                <a:prstDash val="lgDashDot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7220100" y="2207627"/>
                <a:ext cx="18406" cy="1776301"/>
              </a:xfrm>
              <a:prstGeom prst="line">
                <a:avLst/>
              </a:prstGeom>
              <a:ln w="6350">
                <a:solidFill>
                  <a:schemeClr val="tx2"/>
                </a:solidFill>
                <a:prstDash val="lgDashDot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Isosceles Triangle 14"/>
              <p:cNvSpPr/>
              <p:nvPr/>
            </p:nvSpPr>
            <p:spPr>
              <a:xfrm>
                <a:off x="5774981" y="2929467"/>
                <a:ext cx="85205" cy="110295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>
                <a:off x="7179816" y="2929468"/>
                <a:ext cx="101933" cy="72688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718437" y="3522325"/>
                <a:ext cx="364066" cy="12311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800" b="1" dirty="0">
                    <a:solidFill>
                      <a:schemeClr val="accent5">
                        <a:lumMod val="50000"/>
                      </a:schemeClr>
                    </a:solidFill>
                  </a:rPr>
                  <a:t>STA-1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103339" y="3645436"/>
                <a:ext cx="364066" cy="12311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800" b="1" dirty="0">
                    <a:solidFill>
                      <a:schemeClr val="accent5">
                        <a:lumMod val="50000"/>
                      </a:schemeClr>
                    </a:solidFill>
                  </a:rPr>
                  <a:t>STA-2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65437" y="2709786"/>
                <a:ext cx="364066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1000" b="1" dirty="0"/>
                  <a:t>AP-1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072265" y="2686449"/>
                <a:ext cx="364066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1000" b="1" dirty="0"/>
                  <a:t>AP-2</a:t>
                </a: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5900470" y="2940273"/>
                <a:ext cx="1279346" cy="0"/>
              </a:xfrm>
              <a:prstGeom prst="straightConnector1">
                <a:avLst/>
              </a:prstGeom>
              <a:ln w="9525">
                <a:solidFill>
                  <a:schemeClr val="accent4">
                    <a:lumMod val="50000"/>
                  </a:schemeClr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6400586" y="2753108"/>
                <a:ext cx="364066" cy="145939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accent4">
                        <a:lumMod val="50000"/>
                      </a:schemeClr>
                    </a:solidFill>
                  </a:rPr>
                  <a:t>45 m</a:t>
                </a:r>
              </a:p>
            </p:txBody>
          </p:sp>
          <p:cxnSp>
            <p:nvCxnSpPr>
              <p:cNvPr id="23" name="Straight Arrow Connector 22"/>
              <p:cNvCxnSpPr>
                <a:stCxn id="15" idx="3"/>
              </p:cNvCxnSpPr>
              <p:nvPr/>
            </p:nvCxnSpPr>
            <p:spPr>
              <a:xfrm>
                <a:off x="5817584" y="3039762"/>
                <a:ext cx="1362232" cy="544118"/>
              </a:xfrm>
              <a:prstGeom prst="straightConnector1">
                <a:avLst/>
              </a:prstGeom>
              <a:ln w="6350">
                <a:solidFill>
                  <a:schemeClr val="accent5"/>
                </a:solidFill>
                <a:prstDash val="dashDot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endCxn id="17" idx="0"/>
              </p:cNvCxnSpPr>
              <p:nvPr/>
            </p:nvCxnSpPr>
            <p:spPr>
              <a:xfrm flipH="1">
                <a:off x="5900470" y="3063710"/>
                <a:ext cx="1277759" cy="458615"/>
              </a:xfrm>
              <a:prstGeom prst="straightConnector1">
                <a:avLst/>
              </a:prstGeom>
              <a:ln w="6350">
                <a:solidFill>
                  <a:schemeClr val="accent5"/>
                </a:solidFill>
                <a:prstDash val="dashDot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6420530" y="3187120"/>
                <a:ext cx="254000" cy="16927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1100" dirty="0">
                    <a:solidFill>
                      <a:srgbClr val="C00000"/>
                    </a:solidFill>
                  </a:rPr>
                  <a:t>Int</a:t>
                </a:r>
                <a:r>
                  <a:rPr lang="en-US" sz="1100" dirty="0">
                    <a:solidFill>
                      <a:srgbClr val="003C71"/>
                    </a:solidFill>
                  </a:rPr>
                  <a:t>.</a:t>
                </a: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5824971" y="3091545"/>
                <a:ext cx="7387" cy="316635"/>
              </a:xfrm>
              <a:prstGeom prst="straightConnector1">
                <a:avLst/>
              </a:prstGeom>
              <a:ln w="31750">
                <a:solidFill>
                  <a:schemeClr val="tx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7239413" y="3039762"/>
                <a:ext cx="14315" cy="458564"/>
              </a:xfrm>
              <a:prstGeom prst="straightConnector1">
                <a:avLst/>
              </a:prstGeom>
              <a:ln w="31750">
                <a:solidFill>
                  <a:schemeClr val="tx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/>
            <p:cNvCxnSpPr/>
            <p:nvPr/>
          </p:nvCxnSpPr>
          <p:spPr>
            <a:xfrm>
              <a:off x="3100403" y="3585747"/>
              <a:ext cx="718064" cy="0"/>
            </a:xfrm>
            <a:prstGeom prst="straightConnector1">
              <a:avLst/>
            </a:prstGeom>
            <a:ln w="9525">
              <a:solidFill>
                <a:schemeClr val="accent4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445080" y="3442666"/>
              <a:ext cx="364066" cy="145939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chemeClr val="accent4">
                      <a:lumMod val="50000"/>
                    </a:schemeClr>
                  </a:solidFill>
                </a:rPr>
                <a:t>30 m</a:t>
              </a:r>
            </a:p>
          </p:txBody>
        </p:sp>
      </p:grp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0A68526-5F32-4C2C-8843-E4AA168B2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3279" y="2538769"/>
            <a:ext cx="3105553" cy="233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46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582182"/>
            <a:ext cx="8229600" cy="595346"/>
          </a:xfrm>
        </p:spPr>
        <p:txBody>
          <a:bodyPr/>
          <a:lstStyle/>
          <a:p>
            <a:r>
              <a:rPr lang="en-US" sz="2000" b="1" dirty="0"/>
              <a:t>Example II: 3 APs [3]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1203325"/>
            <a:ext cx="8228012" cy="355025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overlapping APs: Single user/ AP1 and AP3, Two STAs/ MU MIMO/AP2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One SS to each STA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3903784" y="1788514"/>
            <a:ext cx="4021609" cy="1259486"/>
            <a:chOff x="1787083" y="2192960"/>
            <a:chExt cx="5083234" cy="1869758"/>
          </a:xfrm>
        </p:grpSpPr>
        <p:sp>
          <p:nvSpPr>
            <p:cNvPr id="8" name="Flowchart: Connector 7"/>
            <p:cNvSpPr/>
            <p:nvPr/>
          </p:nvSpPr>
          <p:spPr>
            <a:xfrm>
              <a:off x="5007011" y="2261231"/>
              <a:ext cx="1863306" cy="170803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32" idx="2"/>
              <a:endCxn id="8" idx="6"/>
            </p:cNvCxnSpPr>
            <p:nvPr/>
          </p:nvCxnSpPr>
          <p:spPr>
            <a:xfrm>
              <a:off x="1787083" y="3115246"/>
              <a:ext cx="5083234" cy="0"/>
            </a:xfrm>
            <a:prstGeom prst="line">
              <a:avLst/>
            </a:prstGeom>
            <a:ln w="3175">
              <a:solidFill>
                <a:schemeClr val="bg2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906748" y="2254654"/>
              <a:ext cx="18406" cy="1776301"/>
            </a:xfrm>
            <a:prstGeom prst="line">
              <a:avLst/>
            </a:prstGeom>
            <a:ln w="6350">
              <a:solidFill>
                <a:schemeClr val="tx2"/>
              </a:solidFill>
              <a:prstDash val="lgDashDot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sosceles Triangle 10"/>
            <p:cNvSpPr/>
            <p:nvPr/>
          </p:nvSpPr>
          <p:spPr>
            <a:xfrm>
              <a:off x="5863720" y="3021190"/>
              <a:ext cx="101933" cy="72688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20802" y="3673115"/>
              <a:ext cx="364066" cy="123111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US" sz="800" b="1" dirty="0">
                  <a:solidFill>
                    <a:schemeClr val="accent5">
                      <a:lumMod val="50000"/>
                    </a:schemeClr>
                  </a:solidFill>
                </a:rPr>
                <a:t>STA-4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57104" y="2853702"/>
              <a:ext cx="364066" cy="153888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US" sz="1000" b="1" dirty="0"/>
                <a:t>AP-3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4366429" y="3019229"/>
              <a:ext cx="1506201" cy="10185"/>
            </a:xfrm>
            <a:prstGeom prst="straightConnector1">
              <a:avLst/>
            </a:prstGeom>
            <a:ln w="9525">
              <a:solidFill>
                <a:srgbClr val="FD9208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925154" y="3104287"/>
              <a:ext cx="20409" cy="553007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3366664" y="2192960"/>
              <a:ext cx="1888622" cy="1776301"/>
              <a:chOff x="5415759" y="2670045"/>
              <a:chExt cx="1888622" cy="1776301"/>
            </a:xfrm>
          </p:grpSpPr>
          <p:sp>
            <p:nvSpPr>
              <p:cNvPr id="23" name="Flowchart: Connector 22"/>
              <p:cNvSpPr/>
              <p:nvPr/>
            </p:nvSpPr>
            <p:spPr>
              <a:xfrm>
                <a:off x="5415759" y="2703248"/>
                <a:ext cx="1879362" cy="1743098"/>
              </a:xfrm>
              <a:prstGeom prst="flowChartConnector">
                <a:avLst/>
              </a:prstGeom>
              <a:noFill/>
              <a:ln>
                <a:solidFill>
                  <a:srgbClr val="003C7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>
                <a:endCxn id="23" idx="4"/>
              </p:cNvCxnSpPr>
              <p:nvPr/>
            </p:nvCxnSpPr>
            <p:spPr>
              <a:xfrm>
                <a:off x="6337034" y="2670045"/>
                <a:ext cx="18406" cy="1776301"/>
              </a:xfrm>
              <a:prstGeom prst="line">
                <a:avLst/>
              </a:prstGeom>
              <a:ln w="6350">
                <a:solidFill>
                  <a:schemeClr val="tx2"/>
                </a:solidFill>
                <a:prstDash val="lgDashDot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Isosceles Triangle 24"/>
              <p:cNvSpPr/>
              <p:nvPr/>
            </p:nvSpPr>
            <p:spPr>
              <a:xfrm>
                <a:off x="6290035" y="3460156"/>
                <a:ext cx="85205" cy="110295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653148" y="3993308"/>
                <a:ext cx="364066" cy="12311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800" b="1" dirty="0">
                    <a:solidFill>
                      <a:schemeClr val="accent5">
                        <a:lumMod val="50000"/>
                      </a:schemeClr>
                    </a:solidFill>
                  </a:rPr>
                  <a:t>STA-3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180491" y="3240475"/>
                <a:ext cx="364066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1000" b="1" dirty="0"/>
                  <a:t>AP-2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940315" y="3334265"/>
                <a:ext cx="364066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accent4">
                        <a:lumMod val="50000"/>
                      </a:schemeClr>
                    </a:solidFill>
                  </a:rPr>
                  <a:t>50 m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776395" y="3929903"/>
                <a:ext cx="364066" cy="12311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800" b="1" dirty="0">
                    <a:solidFill>
                      <a:schemeClr val="accent5">
                        <a:lumMod val="50000"/>
                      </a:schemeClr>
                    </a:solidFill>
                  </a:rPr>
                  <a:t>STA-2</a:t>
                </a: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flipH="1">
                <a:off x="6064087" y="3598078"/>
                <a:ext cx="209124" cy="271405"/>
              </a:xfrm>
              <a:prstGeom prst="straightConnector1">
                <a:avLst/>
              </a:prstGeom>
              <a:ln w="31750">
                <a:solidFill>
                  <a:schemeClr val="tx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Arrow Connector 21"/>
            <p:cNvCxnSpPr/>
            <p:nvPr/>
          </p:nvCxnSpPr>
          <p:spPr>
            <a:xfrm>
              <a:off x="4329850" y="3128259"/>
              <a:ext cx="304626" cy="33884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lowchart: Connector 31"/>
            <p:cNvSpPr/>
            <p:nvPr/>
          </p:nvSpPr>
          <p:spPr>
            <a:xfrm>
              <a:off x="1787083" y="2261231"/>
              <a:ext cx="1863306" cy="170803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2719911" y="2286417"/>
              <a:ext cx="18406" cy="1776301"/>
            </a:xfrm>
            <a:prstGeom prst="line">
              <a:avLst/>
            </a:prstGeom>
            <a:ln w="6350">
              <a:solidFill>
                <a:schemeClr val="tx2"/>
              </a:solidFill>
              <a:prstDash val="lgDashDot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Isosceles Triangle 34"/>
            <p:cNvSpPr/>
            <p:nvPr/>
          </p:nvSpPr>
          <p:spPr>
            <a:xfrm>
              <a:off x="2655896" y="2968882"/>
              <a:ext cx="132758" cy="104616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94080" y="3715645"/>
              <a:ext cx="364066" cy="123111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US" sz="800" b="1" dirty="0">
                  <a:solidFill>
                    <a:schemeClr val="accent5">
                      <a:lumMod val="50000"/>
                    </a:schemeClr>
                  </a:solidFill>
                </a:rPr>
                <a:t>STA-1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58170" y="2766717"/>
              <a:ext cx="364066" cy="153888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US" sz="1000" b="1" dirty="0"/>
                <a:t>AP-1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2719651" y="3104288"/>
              <a:ext cx="20409" cy="553007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5976031" y="3142448"/>
              <a:ext cx="831557" cy="4097"/>
            </a:xfrm>
            <a:prstGeom prst="straightConnector1">
              <a:avLst/>
            </a:prstGeom>
            <a:ln w="9525">
              <a:solidFill>
                <a:srgbClr val="FD9208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6356391" y="3201604"/>
              <a:ext cx="364066" cy="153888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US" sz="1000" b="1" dirty="0">
                  <a:solidFill>
                    <a:schemeClr val="accent4">
                      <a:lumMod val="50000"/>
                    </a:schemeClr>
                  </a:solidFill>
                </a:rPr>
                <a:t>30 m</a:t>
              </a:r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0118C031-BE82-45DE-A5AF-701D42111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133" y="2306337"/>
            <a:ext cx="3276179" cy="245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587381"/>
          </a:xfrm>
        </p:spPr>
        <p:txBody>
          <a:bodyPr/>
          <a:lstStyle/>
          <a:p>
            <a:r>
              <a:rPr lang="en-US" sz="2000" dirty="0"/>
              <a:t>Example III: Two STAs per AP [3]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101732"/>
            <a:ext cx="8445230" cy="3666480"/>
          </a:xfrm>
        </p:spPr>
        <p:txBody>
          <a:bodyPr/>
          <a:lstStyle/>
          <a:p>
            <a:r>
              <a:rPr lang="en-US" sz="1400" b="0" dirty="0"/>
              <a:t>Distance between APs=45 m, Two STA (MU-BF) in each cell (dropped randomly in (1:30 m) from in-cell AP). </a:t>
            </a:r>
          </a:p>
          <a:p>
            <a:r>
              <a:rPr lang="en-US" sz="1400" b="0" dirty="0"/>
              <a:t>One SS to each STA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Roya Doostnejad,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0391809B-2015-42AC-9A4A-427CE29EAC4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877247" y="1426702"/>
            <a:ext cx="2953501" cy="1508270"/>
            <a:chOff x="5348288" y="2710792"/>
            <a:chExt cx="3336925" cy="1803825"/>
          </a:xfrm>
        </p:grpSpPr>
        <p:grpSp>
          <p:nvGrpSpPr>
            <p:cNvPr id="7" name="Group 6"/>
            <p:cNvGrpSpPr/>
            <p:nvPr/>
          </p:nvGrpSpPr>
          <p:grpSpPr>
            <a:xfrm>
              <a:off x="5348288" y="2710792"/>
              <a:ext cx="3336925" cy="1803825"/>
              <a:chOff x="5348288" y="2710792"/>
              <a:chExt cx="3336925" cy="1803825"/>
            </a:xfrm>
          </p:grpSpPr>
          <p:sp>
            <p:nvSpPr>
              <p:cNvPr id="9" name="Flowchart: Connector 8"/>
              <p:cNvSpPr/>
              <p:nvPr/>
            </p:nvSpPr>
            <p:spPr>
              <a:xfrm>
                <a:off x="6821907" y="2738316"/>
                <a:ext cx="1863306" cy="170803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>
                <a:stCxn id="24" idx="2"/>
                <a:endCxn id="9" idx="6"/>
              </p:cNvCxnSpPr>
              <p:nvPr/>
            </p:nvCxnSpPr>
            <p:spPr>
              <a:xfrm flipV="1">
                <a:off x="5348288" y="3592331"/>
                <a:ext cx="3336925" cy="23213"/>
              </a:xfrm>
              <a:prstGeom prst="line">
                <a:avLst/>
              </a:prstGeom>
              <a:ln w="3175">
                <a:solidFill>
                  <a:schemeClr val="bg2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7735154" y="2738316"/>
                <a:ext cx="18406" cy="1776301"/>
              </a:xfrm>
              <a:prstGeom prst="line">
                <a:avLst/>
              </a:prstGeom>
              <a:ln w="6350">
                <a:solidFill>
                  <a:schemeClr val="tx2"/>
                </a:solidFill>
                <a:prstDash val="lgDashDot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Isosceles Triangle 11"/>
              <p:cNvSpPr/>
              <p:nvPr/>
            </p:nvSpPr>
            <p:spPr>
              <a:xfrm>
                <a:off x="7694870" y="3460157"/>
                <a:ext cx="101933" cy="72688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18393" y="4176125"/>
                <a:ext cx="364066" cy="12311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800" b="1" dirty="0">
                    <a:solidFill>
                      <a:schemeClr val="accent5">
                        <a:lumMod val="50000"/>
                      </a:schemeClr>
                    </a:solidFill>
                  </a:rPr>
                  <a:t>STA-3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587319" y="3217138"/>
                <a:ext cx="364066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1000" b="1" dirty="0"/>
                  <a:t>AP-2</a:t>
                </a: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V="1">
                <a:off x="6321619" y="3497110"/>
                <a:ext cx="1370292" cy="42653"/>
              </a:xfrm>
              <a:prstGeom prst="straightConnector1">
                <a:avLst/>
              </a:prstGeom>
              <a:ln w="9525">
                <a:solidFill>
                  <a:srgbClr val="FD9208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6327614" y="3631404"/>
                <a:ext cx="1359370" cy="512260"/>
              </a:xfrm>
              <a:prstGeom prst="straightConnector1">
                <a:avLst/>
              </a:prstGeom>
              <a:ln w="6350">
                <a:solidFill>
                  <a:schemeClr val="accent5"/>
                </a:solidFill>
                <a:prstDash val="dashDot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>
                <a:endCxn id="27" idx="0"/>
              </p:cNvCxnSpPr>
              <p:nvPr/>
            </p:nvCxnSpPr>
            <p:spPr>
              <a:xfrm flipH="1">
                <a:off x="6313684" y="3542995"/>
                <a:ext cx="1439876" cy="683894"/>
              </a:xfrm>
              <a:prstGeom prst="straightConnector1">
                <a:avLst/>
              </a:prstGeom>
              <a:ln w="6350">
                <a:solidFill>
                  <a:schemeClr val="accent5"/>
                </a:solidFill>
                <a:prstDash val="dashDot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7754467" y="3570451"/>
                <a:ext cx="20409" cy="553007"/>
              </a:xfrm>
              <a:prstGeom prst="straightConnector1">
                <a:avLst/>
              </a:prstGeom>
              <a:ln w="31750">
                <a:solidFill>
                  <a:schemeClr val="tx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8053409" y="3825530"/>
                <a:ext cx="364066" cy="12311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en-US" sz="800" b="1" dirty="0">
                    <a:solidFill>
                      <a:schemeClr val="accent5">
                        <a:lumMod val="50000"/>
                      </a:schemeClr>
                    </a:solidFill>
                  </a:rPr>
                  <a:t>STA-4</a:t>
                </a: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348288" y="2710792"/>
                <a:ext cx="1879362" cy="1776301"/>
                <a:chOff x="5821502" y="2665699"/>
                <a:chExt cx="1879362" cy="1776301"/>
              </a:xfrm>
            </p:grpSpPr>
            <p:sp>
              <p:nvSpPr>
                <p:cNvPr id="24" name="Flowchart: Connector 23"/>
                <p:cNvSpPr/>
                <p:nvPr/>
              </p:nvSpPr>
              <p:spPr>
                <a:xfrm>
                  <a:off x="5821502" y="2698902"/>
                  <a:ext cx="1879362" cy="1743098"/>
                </a:xfrm>
                <a:prstGeom prst="flowChartConnector">
                  <a:avLst/>
                </a:prstGeom>
                <a:noFill/>
                <a:ln>
                  <a:solidFill>
                    <a:srgbClr val="003C7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Connector 24"/>
                <p:cNvCxnSpPr>
                  <a:endCxn id="24" idx="4"/>
                </p:cNvCxnSpPr>
                <p:nvPr/>
              </p:nvCxnSpPr>
              <p:spPr>
                <a:xfrm>
                  <a:off x="6742777" y="2665699"/>
                  <a:ext cx="18406" cy="1776301"/>
                </a:xfrm>
                <a:prstGeom prst="line">
                  <a:avLst/>
                </a:prstGeom>
                <a:ln w="6350">
                  <a:solidFill>
                    <a:schemeClr val="tx2"/>
                  </a:solidFill>
                  <a:prstDash val="lgDashDot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Isosceles Triangle 25"/>
                <p:cNvSpPr/>
                <p:nvPr/>
              </p:nvSpPr>
              <p:spPr>
                <a:xfrm>
                  <a:off x="6713272" y="3467256"/>
                  <a:ext cx="59007" cy="78006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604865" y="4181796"/>
                  <a:ext cx="364066" cy="123111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STA-1</a:t>
                  </a: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6639234" y="3178957"/>
                  <a:ext cx="364066" cy="153888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r>
                    <a:rPr lang="en-US" sz="1000" b="1" dirty="0"/>
                    <a:t>AP-1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6940315" y="3334265"/>
                  <a:ext cx="364066" cy="123111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accent4">
                          <a:lumMod val="50000"/>
                        </a:schemeClr>
                      </a:solidFill>
                    </a:rPr>
                    <a:t>45 m</a:t>
                  </a: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935584" y="3717809"/>
                  <a:ext cx="254000" cy="169277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r>
                    <a:rPr lang="en-US" sz="1100" dirty="0">
                      <a:solidFill>
                        <a:srgbClr val="C00000"/>
                      </a:solidFill>
                    </a:rPr>
                    <a:t>Int.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6290360" y="3936806"/>
                  <a:ext cx="364066" cy="123111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STA-2</a:t>
                  </a:r>
                </a:p>
              </p:txBody>
            </p:sp>
            <p:cxnSp>
              <p:nvCxnSpPr>
                <p:cNvPr id="32" name="Straight Arrow Connector 31"/>
                <p:cNvCxnSpPr/>
                <p:nvPr/>
              </p:nvCxnSpPr>
              <p:spPr>
                <a:xfrm flipH="1">
                  <a:off x="6510047" y="3583739"/>
                  <a:ext cx="209124" cy="271405"/>
                </a:xfrm>
                <a:prstGeom prst="straightConnector1">
                  <a:avLst/>
                </a:prstGeom>
                <a:ln w="31750">
                  <a:solidFill>
                    <a:schemeClr val="tx2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Arrow Connector 20"/>
              <p:cNvCxnSpPr/>
              <p:nvPr/>
            </p:nvCxnSpPr>
            <p:spPr>
              <a:xfrm>
                <a:off x="7806960" y="3592331"/>
                <a:ext cx="331493" cy="195922"/>
              </a:xfrm>
              <a:prstGeom prst="straightConnector1">
                <a:avLst/>
              </a:prstGeom>
              <a:ln w="31750">
                <a:solidFill>
                  <a:schemeClr val="tx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>
                <a:endCxn id="31" idx="0"/>
              </p:cNvCxnSpPr>
              <p:nvPr/>
            </p:nvCxnSpPr>
            <p:spPr>
              <a:xfrm flipH="1">
                <a:off x="5999179" y="3590657"/>
                <a:ext cx="1677595" cy="391242"/>
              </a:xfrm>
              <a:prstGeom prst="straightConnector1">
                <a:avLst/>
              </a:prstGeom>
              <a:ln w="6350">
                <a:solidFill>
                  <a:schemeClr val="accent5"/>
                </a:solidFill>
                <a:prstDash val="dashDot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6283561" y="3628645"/>
                <a:ext cx="19913" cy="393769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/>
            <p:cNvCxnSpPr>
              <a:endCxn id="19" idx="1"/>
            </p:cNvCxnSpPr>
            <p:nvPr/>
          </p:nvCxnSpPr>
          <p:spPr>
            <a:xfrm>
              <a:off x="6092861" y="3590657"/>
              <a:ext cx="1960548" cy="296429"/>
            </a:xfrm>
            <a:prstGeom prst="straightConnector1">
              <a:avLst/>
            </a:prstGeom>
            <a:ln w="6350">
              <a:solidFill>
                <a:schemeClr val="accent5"/>
              </a:solidFill>
              <a:prstDash val="dashDot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/>
          <p:cNvCxnSpPr/>
          <p:nvPr/>
        </p:nvCxnSpPr>
        <p:spPr>
          <a:xfrm flipV="1">
            <a:off x="8021222" y="2114805"/>
            <a:ext cx="807007" cy="5042"/>
          </a:xfrm>
          <a:prstGeom prst="straightConnector1">
            <a:avLst/>
          </a:prstGeom>
          <a:ln w="9525">
            <a:solidFill>
              <a:srgbClr val="FD9208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385682" y="1957836"/>
            <a:ext cx="364066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4">
                    <a:lumMod val="50000"/>
                  </a:schemeClr>
                </a:solidFill>
              </a:rPr>
              <a:t>30 m</a:t>
            </a: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Jan 2020</a:t>
            </a:r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70478C3-2AA8-48D7-89DE-EA179F33B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26" y="2555602"/>
            <a:ext cx="3010628" cy="226040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9799573-C1D7-4440-99CE-F69D7C678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452" y="2523416"/>
            <a:ext cx="2983859" cy="2240308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3DEE0FF-711C-482D-B23D-4AFB1B3D8544}"/>
              </a:ext>
            </a:extLst>
          </p:cNvPr>
          <p:cNvCxnSpPr>
            <a:cxnSpLocks/>
          </p:cNvCxnSpPr>
          <p:nvPr/>
        </p:nvCxnSpPr>
        <p:spPr bwMode="auto">
          <a:xfrm>
            <a:off x="1808957" y="3253009"/>
            <a:ext cx="57314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AD47"/>
            </a:solidFill>
            <a:prstDash val="sysDot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AA54CE5-FC01-479F-A07C-0CAAD56C1DBF}"/>
                  </a:ext>
                </a:extLst>
              </p:cNvPr>
              <p:cNvSpPr txBox="1"/>
              <p:nvPr/>
            </p:nvSpPr>
            <p:spPr>
              <a:xfrm>
                <a:off x="2043573" y="3081336"/>
                <a:ext cx="324255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i="1" smtClean="0">
                          <a:solidFill>
                            <a:srgbClr val="003C7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000" b="0" i="0" smtClean="0">
                          <a:solidFill>
                            <a:srgbClr val="003C7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1.4</m:t>
                      </m:r>
                    </m:oMath>
                  </m:oMathPara>
                </a14:m>
                <a:endParaRPr lang="en-US" sz="1000" dirty="0">
                  <a:solidFill>
                    <a:srgbClr val="003C71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AA54CE5-FC01-479F-A07C-0CAAD56C1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573" y="3081336"/>
                <a:ext cx="324255" cy="153888"/>
              </a:xfrm>
              <a:prstGeom prst="rect">
                <a:avLst/>
              </a:prstGeom>
              <a:blipFill>
                <a:blip r:embed="rId4"/>
                <a:stretch>
                  <a:fillRect l="-5660" r="-11321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402402C-455A-4432-B374-532C8542CF05}"/>
              </a:ext>
            </a:extLst>
          </p:cNvPr>
          <p:cNvCxnSpPr>
            <a:cxnSpLocks/>
          </p:cNvCxnSpPr>
          <p:nvPr/>
        </p:nvCxnSpPr>
        <p:spPr bwMode="auto">
          <a:xfrm>
            <a:off x="4208661" y="3598937"/>
            <a:ext cx="113937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AD47"/>
            </a:solidFill>
            <a:prstDash val="sysDot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D6F16CD-78D0-40F5-A597-B19E10595B4F}"/>
                  </a:ext>
                </a:extLst>
              </p:cNvPr>
              <p:cNvSpPr txBox="1"/>
              <p:nvPr/>
            </p:nvSpPr>
            <p:spPr>
              <a:xfrm>
                <a:off x="4485905" y="3620349"/>
                <a:ext cx="324255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i="1" smtClean="0">
                          <a:solidFill>
                            <a:srgbClr val="003C7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000" b="0" i="0" smtClean="0">
                          <a:solidFill>
                            <a:srgbClr val="003C7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1.8</m:t>
                      </m:r>
                    </m:oMath>
                  </m:oMathPara>
                </a14:m>
                <a:endParaRPr lang="en-US" sz="1000" dirty="0">
                  <a:solidFill>
                    <a:srgbClr val="003C71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D6F16CD-78D0-40F5-A597-B19E10595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5905" y="3620349"/>
                <a:ext cx="324255" cy="153888"/>
              </a:xfrm>
              <a:prstGeom prst="rect">
                <a:avLst/>
              </a:prstGeom>
              <a:blipFill>
                <a:blip r:embed="rId5"/>
                <a:stretch>
                  <a:fillRect l="-7547" r="-9434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635601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662</Words>
  <Application>Microsoft Office PowerPoint</Application>
  <PresentationFormat>On-screen Show (16:9)</PresentationFormat>
  <Paragraphs>114</Paragraphs>
  <Slides>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Cambria Math</vt:lpstr>
      <vt:lpstr>Courier New</vt:lpstr>
      <vt:lpstr>Times New Roman</vt:lpstr>
      <vt:lpstr>802-11-Submission</vt:lpstr>
      <vt:lpstr>Document</vt:lpstr>
      <vt:lpstr> Multi-AP Coordinated BF in IEEE 802.11be  </vt:lpstr>
      <vt:lpstr>Coordinated BF</vt:lpstr>
      <vt:lpstr>Coordinated BF</vt:lpstr>
      <vt:lpstr>SP</vt:lpstr>
      <vt:lpstr>References</vt:lpstr>
      <vt:lpstr>PowerPoint Presentation</vt:lpstr>
      <vt:lpstr>Example I:Two Single-user Cells [3]</vt:lpstr>
      <vt:lpstr>Example II: 3 APs [3]</vt:lpstr>
      <vt:lpstr>Example III: Two STAs per AP [3]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CTPClassification=CTP_IC:VisualMarkings=, CTPClassification=CTP_IC</cp:keywords>
  <cp:lastModifiedBy/>
  <cp:revision>1</cp:revision>
  <dcterms:created xsi:type="dcterms:W3CDTF">2015-05-06T16:36:39Z</dcterms:created>
  <dcterms:modified xsi:type="dcterms:W3CDTF">2020-01-12T07:12:53Z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85221fe3-4ea3-422c-849b-8e5254dc76d2</vt:lpwstr>
  </property>
  <property fmtid="{D5CDD505-2E9C-101B-9397-08002B2CF9AE}" pid="3" name="CTP_BU">
    <vt:lpwstr>INTEL LABS GRP</vt:lpwstr>
  </property>
  <property fmtid="{D5CDD505-2E9C-101B-9397-08002B2CF9AE}" pid="4" name="CTP_TimeStamp">
    <vt:lpwstr>2020-01-12 07:12:53Z</vt:lpwstr>
  </property>
  <property fmtid="{D5CDD505-2E9C-101B-9397-08002B2CF9AE}" pid="5" name="CTPClassification">
    <vt:lpwstr>CTP_IC</vt:lpwstr>
  </property>
</Properties>
</file>