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25"/>
  </p:notesMasterIdLst>
  <p:handoutMasterIdLst>
    <p:handoutMasterId r:id="rId26"/>
  </p:handoutMasterIdLst>
  <p:sldIdLst>
    <p:sldId id="269" r:id="rId7"/>
    <p:sldId id="392" r:id="rId8"/>
    <p:sldId id="400" r:id="rId9"/>
    <p:sldId id="399" r:id="rId10"/>
    <p:sldId id="413" r:id="rId11"/>
    <p:sldId id="415" r:id="rId12"/>
    <p:sldId id="414" r:id="rId13"/>
    <p:sldId id="410" r:id="rId14"/>
    <p:sldId id="411" r:id="rId15"/>
    <p:sldId id="407" r:id="rId16"/>
    <p:sldId id="408" r:id="rId17"/>
    <p:sldId id="409" r:id="rId18"/>
    <p:sldId id="396" r:id="rId19"/>
    <p:sldId id="405" r:id="rId20"/>
    <p:sldId id="397" r:id="rId21"/>
    <p:sldId id="416" r:id="rId22"/>
    <p:sldId id="393" r:id="rId23"/>
    <p:sldId id="412" r:id="rId2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1" userDrawn="1">
          <p15:clr>
            <a:srgbClr val="A4A3A4"/>
          </p15:clr>
        </p15:guide>
        <p15:guide id="2" pos="211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Lopez-Perez, David (Nokia - IE/Dublin)" initials="LD(-I [2]" lastIdx="5" clrIdx="6">
    <p:extLst>
      <p:ext uri="{19B8F6BF-5375-455C-9EA6-DF929625EA0E}">
        <p15:presenceInfo xmlns:p15="http://schemas.microsoft.com/office/powerpoint/2012/main" userId="S::david.lopez-perez@nokia-bell-labs.com::3db4472c-dd38-433b-9153-cfe8852f8cce" providerId="AD"/>
      </p:ext>
    </p:extLst>
  </p:cmAuthor>
  <p:cmAuthor id="1" name="Kasslin, Mika (Nokia - FI/Espoo)" initials="KM(-F" lastIdx="0" clrIdx="0">
    <p:extLst>
      <p:ext uri="{19B8F6BF-5375-455C-9EA6-DF929625EA0E}">
        <p15:presenceInfo xmlns:p15="http://schemas.microsoft.com/office/powerpoint/2012/main" userId="67c41d2c-4987-4500-b415-d9e92aed693c" providerId="Windows Live"/>
      </p:ext>
    </p:extLst>
  </p:cmAuthor>
  <p:cmAuthor id="8" name="Garcia Rodriguez, Adrian (Nokia - IE/Dublin)" initials="GRA(-I [2]" lastIdx="4" clrIdx="7">
    <p:extLst>
      <p:ext uri="{19B8F6BF-5375-455C-9EA6-DF929625EA0E}">
        <p15:presenceInfo xmlns:p15="http://schemas.microsoft.com/office/powerpoint/2012/main" userId="S::adrian.garcia_rodriguez@nokia-bell-labs.com::07a3e826-7a73-46e2-8773-e0bef2c6a34e" providerId="AD"/>
      </p:ext>
    </p:extLst>
  </p:cmAuthor>
  <p:cmAuthor id="2" name="Garcia Rodriguez, Adrian (Nokia - IE/Dublin)" initials="GRA(-I" lastIdx="3" clrIdx="1">
    <p:extLst>
      <p:ext uri="{19B8F6BF-5375-455C-9EA6-DF929625EA0E}">
        <p15:presenceInfo xmlns:p15="http://schemas.microsoft.com/office/powerpoint/2012/main" userId="S-1-5-21-1593251271-2640304127-1825641215-2254707" providerId="AD"/>
      </p:ext>
    </p:extLst>
  </p:cmAuthor>
  <p:cmAuthor id="3" name="Torkildson, Eric (Nokia - US/Sunnyvale)" initials="TU" lastIdx="4" clrIdx="2">
    <p:extLst>
      <p:ext uri="{19B8F6BF-5375-455C-9EA6-DF929625EA0E}">
        <p15:presenceInfo xmlns:p15="http://schemas.microsoft.com/office/powerpoint/2012/main" userId="S::eric.torkildson@nokia-bell-labs.com::2677b96b-166a-45b6-a189-7d15d387776e" providerId="AD"/>
      </p:ext>
    </p:extLst>
  </p:cmAuthor>
  <p:cmAuthor id="4" name="Kasslin, Mika (Nokia - FI/Espoo)" initials="KM(-F [2]" lastIdx="5" clrIdx="3">
    <p:extLst>
      <p:ext uri="{19B8F6BF-5375-455C-9EA6-DF929625EA0E}">
        <p15:presenceInfo xmlns:p15="http://schemas.microsoft.com/office/powerpoint/2012/main" userId="S::mika.kasslin@nokia.com::67c41d2c-4987-4500-b415-d9e92aed693c" providerId="AD"/>
      </p:ext>
    </p:extLst>
  </p:cmAuthor>
  <p:cmAuthor id="5" name="Lopez-Perez, David (Nokia - IE/Dublin)" initials="LD(-I" lastIdx="7" clrIdx="4">
    <p:extLst>
      <p:ext uri="{19B8F6BF-5375-455C-9EA6-DF929625EA0E}">
        <p15:presenceInfo xmlns:p15="http://schemas.microsoft.com/office/powerpoint/2012/main" userId="S-1-5-21-1593251271-2640304127-1825641215-2122664" providerId="AD"/>
      </p:ext>
    </p:extLst>
  </p:cmAuthor>
  <p:cmAuthor id="6" name="Galati Giordano, Lorenzo (Nokia - IE/Dublin)" initials="GGL(-I" lastIdx="1" clrIdx="5">
    <p:extLst>
      <p:ext uri="{19B8F6BF-5375-455C-9EA6-DF929625EA0E}">
        <p15:presenceInfo xmlns:p15="http://schemas.microsoft.com/office/powerpoint/2012/main" userId="S-1-5-21-1593251271-2640304127-1825641215-21226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7901" autoAdjust="0"/>
  </p:normalViewPr>
  <p:slideViewPr>
    <p:cSldViewPr>
      <p:cViewPr varScale="1">
        <p:scale>
          <a:sx n="52" d="100"/>
          <a:sy n="52" d="100"/>
        </p:scale>
        <p:origin x="158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4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2828" y="32"/>
      </p:cViewPr>
      <p:guideLst>
        <p:guide orient="horz" pos="3081"/>
        <p:guide pos="211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6/11/relationships/changesInfo" Target="changesInfos/changesInfo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pez-Perez, David (Nokia - IE/Dublin)" userId="3db4472c-dd38-433b-9153-cfe8852f8cce" providerId="ADAL" clId="{68E4C718-9D62-49A3-A524-AE953EDE46DA}"/>
    <pc:docChg chg="undo custSel modSld">
      <pc:chgData name="Lopez-Perez, David (Nokia - IE/Dublin)" userId="3db4472c-dd38-433b-9153-cfe8852f8cce" providerId="ADAL" clId="{68E4C718-9D62-49A3-A524-AE953EDE46DA}" dt="2019-09-16T18:12:49.500" v="432"/>
      <pc:docMkLst>
        <pc:docMk/>
      </pc:docMkLst>
    </pc:docChg>
  </pc:docChgLst>
  <pc:docChgLst>
    <pc:chgData name="Lopez-Perez, David (Nokia - IE/Dublin)" userId="3db4472c-dd38-433b-9153-cfe8852f8cce" providerId="ADAL" clId="{D6295437-D12B-4AD3-AB2D-6CA501CF72F0}"/>
    <pc:docChg chg="undo custSel modSld sldOrd">
      <pc:chgData name="Lopez-Perez, David (Nokia - IE/Dublin)" userId="3db4472c-dd38-433b-9153-cfe8852f8cce" providerId="ADAL" clId="{D6295437-D12B-4AD3-AB2D-6CA501CF72F0}" dt="2019-09-11T14:46:22.053" v="413" actId="113"/>
      <pc:docMkLst>
        <pc:docMk/>
      </pc:docMkLst>
    </pc:docChg>
  </pc:docChgLst>
  <pc:docChgLst>
    <pc:chgData name="Lopez-Perez, David (Nokia - IE/Dublin)" userId="3db4472c-dd38-433b-9153-cfe8852f8cce" providerId="ADAL" clId="{B2723543-832B-4023-A834-E9E4223740F5}"/>
    <pc:docChg chg="modSld sldOrd">
      <pc:chgData name="Lopez-Perez, David (Nokia - IE/Dublin)" userId="3db4472c-dd38-433b-9153-cfe8852f8cce" providerId="ADAL" clId="{B2723543-832B-4023-A834-E9E4223740F5}" dt="2019-09-14T10:33:04.199" v="40" actId="114"/>
      <pc:docMkLst>
        <pc:docMk/>
      </pc:docMkLst>
    </pc:docChg>
  </pc:docChgLst>
  <pc:docChgLst>
    <pc:chgData name="Lopez-Perez, David (Nokia - IE/Dublin)" userId="3db4472c-dd38-433b-9153-cfe8852f8cce" providerId="ADAL" clId="{3637812D-EB56-41D3-A19A-5C7A68601F80}"/>
    <pc:docChg chg="addSld modSld sldOrd">
      <pc:chgData name="Lopez-Perez, David (Nokia - IE/Dublin)" userId="3db4472c-dd38-433b-9153-cfe8852f8cce" providerId="ADAL" clId="{3637812D-EB56-41D3-A19A-5C7A68601F80}" dt="2019-09-24T16:30:31.777" v="10"/>
      <pc:docMkLst>
        <pc:docMk/>
      </pc:docMkLst>
    </pc:docChg>
  </pc:docChgLst>
  <pc:docChgLst>
    <pc:chgData name="Garcia Rodriguez, Adrian (Nokia - IE/Dublin)" userId="07a3e826-7a73-46e2-8773-e0bef2c6a34e" providerId="ADAL" clId="{0AA585B5-C8E0-4AC5-BD2A-30F484D4EE0D}"/>
    <pc:docChg chg="undo redo custSel addSld delSld modSld">
      <pc:chgData name="Garcia Rodriguez, Adrian (Nokia - IE/Dublin)" userId="07a3e826-7a73-46e2-8773-e0bef2c6a34e" providerId="ADAL" clId="{0AA585B5-C8E0-4AC5-BD2A-30F484D4EE0D}" dt="2019-10-21T13:11:40.432" v="40"/>
      <pc:docMkLst>
        <pc:docMk/>
      </pc:docMkLst>
      <pc:sldChg chg="modSp">
        <pc:chgData name="Garcia Rodriguez, Adrian (Nokia - IE/Dublin)" userId="07a3e826-7a73-46e2-8773-e0bef2c6a34e" providerId="ADAL" clId="{0AA585B5-C8E0-4AC5-BD2A-30F484D4EE0D}" dt="2019-10-21T13:11:28.375" v="33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0AA585B5-C8E0-4AC5-BD2A-30F484D4EE0D}" dt="2019-10-21T13:11:28.375" v="33" actId="20577"/>
          <ac:spMkLst>
            <pc:docMk/>
            <pc:sldMk cId="3882957378" sldId="269"/>
            <ac:spMk id="13" creationId="{87CF7895-DC26-4C12-8C23-5CC1CD70653A}"/>
          </ac:spMkLst>
        </pc:spChg>
      </pc:sldChg>
      <pc:sldChg chg="addSp delSp">
        <pc:chgData name="Garcia Rodriguez, Adrian (Nokia - IE/Dublin)" userId="07a3e826-7a73-46e2-8773-e0bef2c6a34e" providerId="ADAL" clId="{0AA585B5-C8E0-4AC5-BD2A-30F484D4EE0D}" dt="2019-10-21T13:11:28.050" v="32" actId="478"/>
        <pc:sldMkLst>
          <pc:docMk/>
          <pc:sldMk cId="3558409271" sldId="392"/>
        </pc:sldMkLst>
        <pc:spChg chg="add del">
          <ac:chgData name="Garcia Rodriguez, Adrian (Nokia - IE/Dublin)" userId="07a3e826-7a73-46e2-8773-e0bef2c6a34e" providerId="ADAL" clId="{0AA585B5-C8E0-4AC5-BD2A-30F484D4EE0D}" dt="2019-10-21T13:11:28.050" v="32" actId="478"/>
          <ac:spMkLst>
            <pc:docMk/>
            <pc:sldMk cId="3558409271" sldId="392"/>
            <ac:spMk id="10" creationId="{E751E0F9-4432-403B-B18C-BC798DDEAFEE}"/>
          </ac:spMkLst>
        </pc:spChg>
        <pc:spChg chg="add del">
          <ac:chgData name="Garcia Rodriguez, Adrian (Nokia - IE/Dublin)" userId="07a3e826-7a73-46e2-8773-e0bef2c6a34e" providerId="ADAL" clId="{0AA585B5-C8E0-4AC5-BD2A-30F484D4EE0D}" dt="2019-10-21T13:11:27.772" v="31"/>
          <ac:spMkLst>
            <pc:docMk/>
            <pc:sldMk cId="3558409271" sldId="392"/>
            <ac:spMk id="11" creationId="{9ADAC828-9141-4D5D-A4C1-3930C24E6CC0}"/>
          </ac:spMkLst>
        </pc:spChg>
      </pc:sldChg>
    </pc:docChg>
  </pc:docChgLst>
  <pc:docChgLst>
    <pc:chgData name="Garcia Rodriguez, Adrian (Nokia - IE/Dublin)" userId="07a3e826-7a73-46e2-8773-e0bef2c6a34e" providerId="ADAL" clId="{E9043151-5297-4B66-BDC1-C31612BB1725}"/>
    <pc:docChg chg="undo modSld">
      <pc:chgData name="Garcia Rodriguez, Adrian (Nokia - IE/Dublin)" userId="07a3e826-7a73-46e2-8773-e0bef2c6a34e" providerId="ADAL" clId="{E9043151-5297-4B66-BDC1-C31612BB1725}" dt="2019-10-30T14:51:08.864" v="61" actId="20577"/>
      <pc:docMkLst>
        <pc:docMk/>
      </pc:docMkLst>
      <pc:sldChg chg="modSp">
        <pc:chgData name="Garcia Rodriguez, Adrian (Nokia - IE/Dublin)" userId="07a3e826-7a73-46e2-8773-e0bef2c6a34e" providerId="ADAL" clId="{E9043151-5297-4B66-BDC1-C31612BB1725}" dt="2019-10-30T12:06:41.958" v="54" actId="20577"/>
        <pc:sldMkLst>
          <pc:docMk/>
          <pc:sldMk cId="3882957378" sldId="269"/>
        </pc:sldMkLst>
        <pc:spChg chg="mod">
          <ac:chgData name="Garcia Rodriguez, Adrian (Nokia - IE/Dublin)" userId="07a3e826-7a73-46e2-8773-e0bef2c6a34e" providerId="ADAL" clId="{E9043151-5297-4B66-BDC1-C31612BB1725}" dt="2019-10-30T12:06:41.958" v="54" actId="20577"/>
          <ac:spMkLst>
            <pc:docMk/>
            <pc:sldMk cId="3882957378" sldId="269"/>
            <ac:spMk id="7173" creationId="{00000000-0000-0000-0000-000000000000}"/>
          </ac:spMkLst>
        </pc:spChg>
      </pc:sldChg>
      <pc:sldChg chg="modSp">
        <pc:chgData name="Garcia Rodriguez, Adrian (Nokia - IE/Dublin)" userId="07a3e826-7a73-46e2-8773-e0bef2c6a34e" providerId="ADAL" clId="{E9043151-5297-4B66-BDC1-C31612BB1725}" dt="2019-10-29T16:00:42.291" v="46" actId="20577"/>
        <pc:sldMkLst>
          <pc:docMk/>
          <pc:sldMk cId="1066788850" sldId="393"/>
        </pc:sldMkLst>
        <pc:spChg chg="mod">
          <ac:chgData name="Garcia Rodriguez, Adrian (Nokia - IE/Dublin)" userId="07a3e826-7a73-46e2-8773-e0bef2c6a34e" providerId="ADAL" clId="{E9043151-5297-4B66-BDC1-C31612BB1725}" dt="2019-10-29T16:00:42.291" v="46" actId="20577"/>
          <ac:spMkLst>
            <pc:docMk/>
            <pc:sldMk cId="1066788850" sldId="393"/>
            <ac:spMk id="75" creationId="{EF9D4448-A76D-48F9-BB03-6BD2D8128385}"/>
          </ac:spMkLst>
        </pc:spChg>
      </pc:sldChg>
      <pc:sldChg chg="modSp delCm">
        <pc:chgData name="Garcia Rodriguez, Adrian (Nokia - IE/Dublin)" userId="07a3e826-7a73-46e2-8773-e0bef2c6a34e" providerId="ADAL" clId="{E9043151-5297-4B66-BDC1-C31612BB1725}" dt="2019-10-30T14:51:08.864" v="61" actId="20577"/>
        <pc:sldMkLst>
          <pc:docMk/>
          <pc:sldMk cId="4011255799" sldId="403"/>
        </pc:sldMkLst>
        <pc:spChg chg="mod">
          <ac:chgData name="Garcia Rodriguez, Adrian (Nokia - IE/Dublin)" userId="07a3e826-7a73-46e2-8773-e0bef2c6a34e" providerId="ADAL" clId="{E9043151-5297-4B66-BDC1-C31612BB1725}" dt="2019-10-30T14:51:08.864" v="61" actId="20577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  <pc:docChgLst>
    <pc:chgData name="Lopez-Perez, David (Nokia - IE/Dublin)" userId="3db4472c-dd38-433b-9153-cfe8852f8cce" providerId="ADAL" clId="{5E0EE94C-EDF3-40E4-B095-5E3E08A40BCD}"/>
    <pc:docChg chg="modSld">
      <pc:chgData name="Lopez-Perez, David (Nokia - IE/Dublin)" userId="3db4472c-dd38-433b-9153-cfe8852f8cce" providerId="ADAL" clId="{5E0EE94C-EDF3-40E4-B095-5E3E08A40BCD}" dt="2019-10-30T14:35:55.003" v="16" actId="400"/>
      <pc:docMkLst>
        <pc:docMk/>
      </pc:docMkLst>
      <pc:sldChg chg="modSp">
        <pc:chgData name="Lopez-Perez, David (Nokia - IE/Dublin)" userId="3db4472c-dd38-433b-9153-cfe8852f8cce" providerId="ADAL" clId="{5E0EE94C-EDF3-40E4-B095-5E3E08A40BCD}" dt="2019-10-30T14:23:45.946" v="3" actId="20577"/>
        <pc:sldMkLst>
          <pc:docMk/>
          <pc:sldMk cId="3558409271" sldId="392"/>
        </pc:sldMkLst>
        <pc:spChg chg="mod">
          <ac:chgData name="Lopez-Perez, David (Nokia - IE/Dublin)" userId="3db4472c-dd38-433b-9153-cfe8852f8cce" providerId="ADAL" clId="{5E0EE94C-EDF3-40E4-B095-5E3E08A40BCD}" dt="2019-10-30T14:23:45.946" v="3" actId="20577"/>
          <ac:spMkLst>
            <pc:docMk/>
            <pc:sldMk cId="3558409271" sldId="392"/>
            <ac:spMk id="9" creationId="{9B369EE0-2795-41E4-831A-1B0801787740}"/>
          </ac:spMkLst>
        </pc:spChg>
      </pc:sldChg>
      <pc:sldChg chg="modSp delCm">
        <pc:chgData name="Lopez-Perez, David (Nokia - IE/Dublin)" userId="3db4472c-dd38-433b-9153-cfe8852f8cce" providerId="ADAL" clId="{5E0EE94C-EDF3-40E4-B095-5E3E08A40BCD}" dt="2019-10-30T14:30:21.140" v="15"/>
        <pc:sldMkLst>
          <pc:docMk/>
          <pc:sldMk cId="2786979585" sldId="400"/>
        </pc:sldMkLst>
        <pc:spChg chg="mod">
          <ac:chgData name="Lopez-Perez, David (Nokia - IE/Dublin)" userId="3db4472c-dd38-433b-9153-cfe8852f8cce" providerId="ADAL" clId="{5E0EE94C-EDF3-40E4-B095-5E3E08A40BCD}" dt="2019-10-30T14:30:18.937" v="14" actId="6549"/>
          <ac:spMkLst>
            <pc:docMk/>
            <pc:sldMk cId="2786979585" sldId="400"/>
            <ac:spMk id="56" creationId="{8D37103D-253C-47AB-886A-C4F29CAD267B}"/>
          </ac:spMkLst>
        </pc:spChg>
        <pc:spChg chg="mod">
          <ac:chgData name="Lopez-Perez, David (Nokia - IE/Dublin)" userId="3db4472c-dd38-433b-9153-cfe8852f8cce" providerId="ADAL" clId="{5E0EE94C-EDF3-40E4-B095-5E3E08A40BCD}" dt="2019-10-30T14:25:06.863" v="5" actId="20577"/>
          <ac:spMkLst>
            <pc:docMk/>
            <pc:sldMk cId="2786979585" sldId="400"/>
            <ac:spMk id="72" creationId="{F4C2FE90-41B2-4790-B174-2CCB1FE43B9B}"/>
          </ac:spMkLst>
        </pc:spChg>
        <pc:spChg chg="mod">
          <ac:chgData name="Lopez-Perez, David (Nokia - IE/Dublin)" userId="3db4472c-dd38-433b-9153-cfe8852f8cce" providerId="ADAL" clId="{5E0EE94C-EDF3-40E4-B095-5E3E08A40BCD}" dt="2019-10-30T14:29:38.486" v="12" actId="1036"/>
          <ac:spMkLst>
            <pc:docMk/>
            <pc:sldMk cId="2786979585" sldId="400"/>
            <ac:spMk id="144" creationId="{D1D7A2D6-DEED-473D-A534-970F5CB99FB9}"/>
          </ac:spMkLst>
        </pc:spChg>
      </pc:sldChg>
      <pc:sldChg chg="modSp">
        <pc:chgData name="Lopez-Perez, David (Nokia - IE/Dublin)" userId="3db4472c-dd38-433b-9153-cfe8852f8cce" providerId="ADAL" clId="{5E0EE94C-EDF3-40E4-B095-5E3E08A40BCD}" dt="2019-10-30T14:35:55.003" v="16" actId="400"/>
        <pc:sldMkLst>
          <pc:docMk/>
          <pc:sldMk cId="4011255799" sldId="403"/>
        </pc:sldMkLst>
        <pc:spChg chg="mod">
          <ac:chgData name="Lopez-Perez, David (Nokia - IE/Dublin)" userId="3db4472c-dd38-433b-9153-cfe8852f8cce" providerId="ADAL" clId="{5E0EE94C-EDF3-40E4-B095-5E3E08A40BCD}" dt="2019-10-30T14:35:55.003" v="16" actId="400"/>
          <ac:spMkLst>
            <pc:docMk/>
            <pc:sldMk cId="4011255799" sldId="403"/>
            <ac:spMk id="9" creationId="{9B369EE0-2795-41E4-831A-1B08017877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48" y="0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48" y="9430625"/>
            <a:ext cx="2945971" cy="49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6" y="103597"/>
            <a:ext cx="627166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3" y="103597"/>
            <a:ext cx="809247" cy="2258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7100" y="750888"/>
            <a:ext cx="4941888" cy="37084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5" y="4716163"/>
            <a:ext cx="4984651" cy="446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6" y="9612343"/>
            <a:ext cx="904177" cy="19360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6" y="9612342"/>
            <a:ext cx="501111" cy="3889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2" y="961234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48" y="9610645"/>
            <a:ext cx="53783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7582"/>
            <a:ext cx="5527780" cy="169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Doc Title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50888"/>
            <a:ext cx="4946650" cy="3709987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763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70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73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828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6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442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13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27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3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72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Parameterized </a:t>
            </a:r>
            <a:r>
              <a:rPr lang="en-GB" dirty="0"/>
              <a:t>spatial reuse</a:t>
            </a:r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2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73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5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69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87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93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68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750888"/>
            <a:ext cx="4941888" cy="3708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8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John Doe, Some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802.11-20/0091r1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1538"/>
            <a:ext cx="7772400" cy="1066800"/>
          </a:xfrm>
          <a:noFill/>
        </p:spPr>
        <p:txBody>
          <a:bodyPr/>
          <a:lstStyle/>
          <a:p>
            <a:r>
              <a:rPr lang="en-US" sz="2400" dirty="0"/>
              <a:t>Performance of parameterized spatial reuse (PSR)</a:t>
            </a:r>
            <a:br>
              <a:rPr lang="en-US" sz="2400" dirty="0"/>
            </a:br>
            <a:r>
              <a:rPr lang="en-US" sz="2400" dirty="0"/>
              <a:t>with coordinated beamforming/null steering for 802.11be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114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2020-01-10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5800" y="2112179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344864"/>
              </p:ext>
            </p:extLst>
          </p:nvPr>
        </p:nvGraphicFramePr>
        <p:xfrm>
          <a:off x="838200" y="2819400"/>
          <a:ext cx="7239000" cy="27973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Adrian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Garcia-Rodriguez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Nokia</a:t>
                      </a:r>
                      <a:endParaRPr lang="en-US" sz="13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b="0" kern="1200" dirty="0">
                          <a:solidFill>
                            <a:srgbClr val="000000"/>
                          </a:solidFill>
                          <a:latin typeface="Times New Roman"/>
                          <a:cs typeface="Arial"/>
                        </a:rPr>
                        <a:t>adrian.garcia_rodriguez@nokia-bell-labs.com</a:t>
                      </a:r>
                      <a:endParaRPr lang="en-IE" sz="1250" b="0" kern="1200" dirty="0">
                        <a:solidFill>
                          <a:srgbClr val="000000"/>
                        </a:solidFill>
                        <a:latin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David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Lopez-Perez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5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Lorenzo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Galati Giordano</a:t>
                      </a:r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Olli Alanen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757559"/>
                  </a:ext>
                </a:extLst>
              </a:tr>
              <a:tr h="437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>
                          <a:latin typeface="+mn-lt"/>
                          <a:ea typeface="Times New Roman"/>
                          <a:cs typeface="Arial"/>
                        </a:rPr>
                        <a:t> Mika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Arial"/>
                        </a:rPr>
                        <a:t>Kasslin</a:t>
                      </a:r>
                      <a:endParaRPr lang="en-IE" sz="1200" kern="1200" dirty="0">
                        <a:solidFill>
                          <a:schemeClr val="dk1"/>
                        </a:solidFill>
                        <a:latin typeface="+mn-lt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268301"/>
                  </a:ext>
                </a:extLst>
              </a:tr>
              <a:tr h="437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Enrico Rantala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129161"/>
                  </a:ext>
                </a:extLst>
              </a:tr>
            </a:tbl>
          </a:graphicData>
        </a:graphic>
      </p:graphicFrame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8AB42DA-D2AC-44AF-9B6D-E997C5EB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30F88CD-2008-4AAA-979D-C5BBFC99C32B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itchFamily="18" charset="0"/>
                <a:ea typeface="+mn-ea"/>
                <a:cs typeface="+mn-cs"/>
              </a:rPr>
              <a:t>Adrian Garcia-Rodriguez,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Nokia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7CF7895-DC26-4C12-8C23-5CC1CD70653A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95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low-latency STAs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E69E6F84-A1E6-422F-B3E7-B85210F7F0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53000" y="1955799"/>
                <a:ext cx="3589338" cy="4445001"/>
              </a:xfrm>
            </p:spPr>
            <p:txBody>
              <a:bodyPr/>
              <a:lstStyle/>
              <a:p>
                <a:pPr marL="179388" indent="-179388">
                  <a:spcAft>
                    <a:spcPts val="100"/>
                  </a:spcAft>
                  <a:buFont typeface="Arial" panose="020B0604020202020204" pitchFamily="34" charset="0"/>
                  <a:buChar char="•"/>
                </a:pPr>
                <a:r>
                  <a:rPr lang="en-IE" sz="1400" b="0" u="sng" dirty="0">
                    <a:cs typeface="Times New Roman"/>
                  </a:rPr>
                  <a:t>PSR with null steering:</a:t>
                </a:r>
                <a:r>
                  <a:rPr lang="en-IE" sz="1400" b="0" dirty="0">
                    <a:cs typeface="Times New Roman"/>
                  </a:rPr>
                  <a:t> Interference suppression bias for computing the receiver acceptable interference per AP = 10 dB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The PSR-based system with null steering demonstrates a significant reduction of the worst-case delays due to</a:t>
                </a:r>
                <a:endParaRPr lang="en-US" sz="1100" dirty="0"/>
              </a:p>
              <a:p>
                <a:pPr marL="357188" lvl="1" indent="-176213">
                  <a:spcBef>
                    <a:spcPts val="300"/>
                  </a:spcBef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more aggressive spectrum access,</a:t>
                </a:r>
              </a:p>
              <a:p>
                <a:pPr marL="357188" lvl="1" indent="-176213">
                  <a:spcBef>
                    <a:spcPts val="300"/>
                  </a:spcBef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coordinated spectrum usage, and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100"/>
                  </a:spcAft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the inter-BSS interference mitigation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altLang="ko-KR" sz="1400" b="0" dirty="0"/>
                  <a:t>The 5%-worst delays are reduced by a factor of </a:t>
                </a:r>
                <a14:m>
                  <m:oMath xmlns:m="http://schemas.openxmlformats.org/officeDocument/2006/math">
                    <m:r>
                      <a:rPr lang="en-US" altLang="ko-KR" sz="1400" b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altLang="ko-KR" sz="1400" dirty="0"/>
                  <a:t>2.3x</a:t>
                </a:r>
                <a:r>
                  <a:rPr lang="en-US" altLang="ko-KR" sz="1400" b="0" dirty="0"/>
                  <a:t> </a:t>
                </a:r>
                <a:r>
                  <a:rPr lang="en-US" altLang="ko-KR" sz="1400" b="0" dirty="0" err="1"/>
                  <a:t>w.r.t.</a:t>
                </a:r>
                <a:r>
                  <a:rPr lang="en-US" altLang="ko-KR" sz="1400" b="0" dirty="0"/>
                  <a:t> the baseline system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100"/>
                  </a:spcAft>
                  <a:buFont typeface="Times New Roman" panose="02020603050405020304" pitchFamily="18" charset="0"/>
                  <a:buChar char="—"/>
                </a:pPr>
                <a:r>
                  <a:rPr lang="en-US" altLang="ko-KR" sz="1100" dirty="0"/>
                  <a:t>The power-based PSR of 802.11ax does not improve the worst-case delays in the dense scenario considered</a:t>
                </a:r>
              </a:p>
              <a:p>
                <a:pPr marL="180975" indent="-180975">
                  <a:spcAft>
                    <a:spcPts val="10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End-to-end performance will be enhanced, since TCP/IP will also benefit from the ‘narrower’ delay distributions</a:t>
                </a:r>
              </a:p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Further lower latencies could be achieved through complementary techniques, e.g., reduced TXOP durations</a:t>
                </a:r>
                <a:endParaRPr lang="en-US" altLang="ko-KR" sz="1400" b="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E69E6F84-A1E6-422F-B3E7-B85210F7F0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0" y="1955799"/>
                <a:ext cx="3589338" cy="4445001"/>
              </a:xfrm>
              <a:blipFill>
                <a:blip r:embed="rId3"/>
                <a:stretch>
                  <a:fillRect l="-340" t="-274" r="-850" b="-96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8D4E725C-E84D-422C-B611-6EE90EDF4F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t="5550" r="7137"/>
          <a:stretch/>
        </p:blipFill>
        <p:spPr>
          <a:xfrm>
            <a:off x="601662" y="2351412"/>
            <a:ext cx="4155090" cy="328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24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low-latency STAs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as a function of null steering accuracy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143FA58-ED32-4C06-9DBF-CE8DE56397B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953000" y="1981201"/>
                <a:ext cx="3589338" cy="419099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2160" tIns="46080" rIns="92160" bIns="4608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49263" rtl="0" eaLnBrk="1" fontAlgn="base" hangingPunct="1">
                  <a:spcBef>
                    <a:spcPts val="6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400" b="1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49263" rtl="0" eaLnBrk="1" fontAlgn="base" hangingPunct="1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2000">
                    <a:solidFill>
                      <a:srgbClr val="000000"/>
                    </a:solidFill>
                    <a:latin typeface="+mn-lt"/>
                    <a:ea typeface="+mn-ea"/>
                  </a:defRPr>
                </a:lvl2pPr>
                <a:lvl3pPr marL="1143000" indent="-228600" algn="l" defTabSz="449263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>
                    <a:solidFill>
                      <a:srgbClr val="000000"/>
                    </a:solidFill>
                    <a:latin typeface="+mn-lt"/>
                    <a:ea typeface="+mn-ea"/>
                  </a:defRPr>
                </a:lvl3pPr>
                <a:lvl4pPr marL="1600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4pPr>
                <a:lvl5pPr marL="20574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5pPr>
                <a:lvl6pPr marL="25146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6pPr>
                <a:lvl7pPr marL="29718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7pPr>
                <a:lvl8pPr marL="34290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8pPr>
                <a:lvl9pPr marL="3886200" indent="-228600" algn="l" defTabSz="449263" rtl="0" eaLnBrk="1" fontAlgn="base" hangingPunct="1">
                  <a:spcBef>
                    <a:spcPts val="4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defRPr sz="1600">
                    <a:solidFill>
                      <a:srgbClr val="000000"/>
                    </a:solidFill>
                    <a:latin typeface="+mn-lt"/>
                    <a:ea typeface="+mn-ea"/>
                  </a:defRPr>
                </a:lvl9pPr>
              </a:lstStyle>
              <a:p>
                <a:pPr marL="179388" indent="-179388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IE" sz="1400" b="0" u="sng" dirty="0">
                    <a:cs typeface="Times New Roman"/>
                  </a:rPr>
                  <a:t>PSR with null steering:</a:t>
                </a:r>
                <a:r>
                  <a:rPr lang="en-IE" sz="1400" b="0" dirty="0">
                    <a:cs typeface="Times New Roman"/>
                  </a:rPr>
                  <a:t> Variation of the interference suppression bias for computing the receiver acceptable interference per AP</a:t>
                </a:r>
                <a:endParaRPr lang="en-IE" sz="1400" b="0" strike="sngStrike" dirty="0">
                  <a:cs typeface="Times New Roman"/>
                </a:endParaRPr>
              </a:p>
              <a:p>
                <a:pPr marL="179388" indent="-179388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1400" b="0" dirty="0">
                    <a:cs typeface="Times New Roman"/>
                  </a:rPr>
                  <a:t>The benefits in terms of worst-case latencies are present even when APs advertising SROs account for a limited interference suppression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600"/>
                  </a:spcAft>
                  <a:buFont typeface="Times New Roman" panose="02020603050405020304" pitchFamily="18" charset="0"/>
                  <a:buChar char="—"/>
                </a:pPr>
                <a:r>
                  <a:rPr lang="en-US" sz="1100" dirty="0"/>
                  <a:t>When compared to uncoordinated systems, these gains are due to 1) the inter-AP coordination—which  prevents some lengthy collisions—, and 2) interference suppression</a:t>
                </a:r>
                <a:endParaRPr lang="en-US" altLang="ko-KR" sz="1100" dirty="0"/>
              </a:p>
              <a:p>
                <a:pPr marL="179388" lvl="1" indent="-179388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1400" dirty="0">
                    <a:cs typeface="Times New Roman"/>
                  </a:rPr>
                  <a:t>The worst-case delays are reduced by a factor of </a:t>
                </a:r>
                <a14:m>
                  <m:oMath xmlns:m="http://schemas.openxmlformats.org/officeDocument/2006/math">
                    <m:r>
                      <a:rPr lang="en-US" altLang="ko-KR" sz="1400">
                        <a:latin typeface="Cambria Math" panose="02040503050406030204" pitchFamily="18" charset="0"/>
                        <a:cs typeface="Times New Roman"/>
                      </a:rPr>
                      <m:t>≈</m:t>
                    </m:r>
                  </m:oMath>
                </a14:m>
                <a:r>
                  <a:rPr lang="en-US" altLang="ko-KR" sz="1400" b="1" dirty="0">
                    <a:cs typeface="Times New Roman"/>
                  </a:rPr>
                  <a:t>5x</a:t>
                </a:r>
                <a:r>
                  <a:rPr lang="en-US" altLang="ko-KR" sz="1400" dirty="0">
                    <a:cs typeface="Times New Roman"/>
                  </a:rPr>
                  <a:t> when APs advertising SROs estimate that the interference suppression bias provided by the spatial radiation nulls reaches </a:t>
                </a:r>
                <a14:m>
                  <m:oMath xmlns:m="http://schemas.openxmlformats.org/officeDocument/2006/math">
                    <m:r>
                      <a:rPr lang="en-US" altLang="ko-KR" sz="1400">
                        <a:latin typeface="Cambria Math" panose="02040503050406030204" pitchFamily="18" charset="0"/>
                        <a:cs typeface="Times New Roman"/>
                      </a:rPr>
                      <m:t>≈</m:t>
                    </m:r>
                  </m:oMath>
                </a14:m>
                <a:r>
                  <a:rPr lang="en-US" altLang="ko-KR" sz="1400" dirty="0">
                    <a:cs typeface="Times New Roman"/>
                  </a:rPr>
                  <a:t>8 dB</a:t>
                </a:r>
              </a:p>
              <a:p>
                <a:pPr marL="357188" lvl="1" indent="-176213">
                  <a:spcBef>
                    <a:spcPts val="300"/>
                  </a:spcBef>
                  <a:spcAft>
                    <a:spcPts val="600"/>
                  </a:spcAft>
                  <a:buFont typeface="Times New Roman" panose="02020603050405020304" pitchFamily="18" charset="0"/>
                  <a:buChar char="—"/>
                </a:pPr>
                <a:r>
                  <a:rPr lang="en-US" altLang="ko-KR" sz="1100" dirty="0"/>
                  <a:t>Inter-BSS devices find a larger number of spatial reuse opportunities</a:t>
                </a:r>
              </a:p>
              <a:p>
                <a:pPr marL="179388" lvl="1" indent="-179388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IE" sz="1400" b="0" dirty="0">
                  <a:cs typeface="Times New Roman"/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143FA58-ED32-4C06-9DBF-CE8DE5639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000" y="1981201"/>
                <a:ext cx="3589338" cy="4190999"/>
              </a:xfrm>
              <a:prstGeom prst="rect">
                <a:avLst/>
              </a:prstGeom>
              <a:blipFill>
                <a:blip r:embed="rId3"/>
                <a:stretch>
                  <a:fillRect l="-340" t="-291" r="-1531"/>
                </a:stretch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D531D22E-63EF-4B0C-9F82-2172FB2443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4286" r="6189"/>
          <a:stretch/>
        </p:blipFill>
        <p:spPr>
          <a:xfrm>
            <a:off x="600364" y="2300063"/>
            <a:ext cx="4197927" cy="33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51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Performance of broadband STAs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A2A74E-0CB0-4997-BDFF-8E45C750E40C}"/>
              </a:ext>
            </a:extLst>
          </p:cNvPr>
          <p:cNvSpPr txBox="1">
            <a:spLocks/>
          </p:cNvSpPr>
          <p:nvPr/>
        </p:nvSpPr>
        <p:spPr bwMode="auto">
          <a:xfrm>
            <a:off x="4953000" y="1981200"/>
            <a:ext cx="3589338" cy="4445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400" b="0" u="sng" dirty="0">
                <a:cs typeface="Times New Roman"/>
              </a:rPr>
              <a:t>PSR with null steering:</a:t>
            </a:r>
            <a:r>
              <a:rPr lang="en-IE" sz="1400" b="0" dirty="0">
                <a:cs typeface="Times New Roman"/>
              </a:rPr>
              <a:t> Interference suppression bias for computing the receiver acceptable interference per AP = 10 dB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The PSR-based system with null steering approximately preserves the throughput offered to the STAs with broadband traffic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b="0" dirty="0"/>
              <a:t>The slight throughput decrease </a:t>
            </a:r>
            <a:r>
              <a:rPr lang="en-US" sz="1400" b="0" dirty="0" err="1"/>
              <a:t>w.r.t.</a:t>
            </a:r>
            <a:r>
              <a:rPr lang="en-US" sz="1400" b="0" dirty="0"/>
              <a:t> the baseline is mostly caused by </a:t>
            </a:r>
          </a:p>
          <a:p>
            <a:pPr marL="360363" lvl="1" indent="0">
              <a:spcBef>
                <a:spcPts val="300"/>
              </a:spcBef>
              <a:spcAft>
                <a:spcPts val="0"/>
              </a:spcAft>
            </a:pPr>
            <a:r>
              <a:rPr lang="en-US" sz="1100" dirty="0"/>
              <a:t>1) the decision of providing spatial reuse opportunities and focusing the available spatial radiation nulls towards inter-BSS low-latency STAs, and</a:t>
            </a:r>
          </a:p>
          <a:p>
            <a:pPr marL="360363" lvl="1" indent="0">
              <a:spcBef>
                <a:spcPts val="300"/>
              </a:spcBef>
              <a:spcAft>
                <a:spcPts val="600"/>
              </a:spcAft>
            </a:pPr>
            <a:r>
              <a:rPr lang="en-US" sz="1100" dirty="0"/>
              <a:t>2) the loss in AP receive beamforming gain due to the radiation null placement</a:t>
            </a:r>
            <a:endParaRPr lang="en-IE" sz="1100" dirty="0"/>
          </a:p>
          <a:p>
            <a:pPr marL="180975" lvl="1" indent="-1809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400" dirty="0"/>
              <a:t>The power-based PSR of 802.11ax preserves the throughput of the broadband STAs </a:t>
            </a:r>
            <a:r>
              <a:rPr lang="en-US" altLang="ko-KR" sz="1400" dirty="0" err="1"/>
              <a:t>w.r.t.</a:t>
            </a:r>
            <a:r>
              <a:rPr lang="en-US" altLang="ko-KR" sz="1400" dirty="0"/>
              <a:t> the baseline in the dense scenario considered</a:t>
            </a:r>
          </a:p>
          <a:p>
            <a:pPr marL="357188" lvl="1" indent="-176213">
              <a:spcBef>
                <a:spcPts val="300"/>
              </a:spcBef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altLang="ko-KR" sz="1100" dirty="0"/>
              <a:t>STAs with broadband traffic benefit from the spatial reuse opportunities offered by PSR</a:t>
            </a:r>
          </a:p>
          <a:p>
            <a:pPr marL="0" indent="0">
              <a:spcAft>
                <a:spcPts val="600"/>
              </a:spcAft>
            </a:pPr>
            <a:endParaRPr lang="en-IE" sz="1400" b="0" dirty="0">
              <a:cs typeface="Times New Roman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400" b="0" dirty="0">
              <a:cs typeface="Times New Roman"/>
            </a:endParaRP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400" b="0" dirty="0">
              <a:cs typeface="Times New Roman"/>
            </a:endParaRP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78EA10FD-F4D7-49D5-9E0A-090383859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555" r="4286"/>
          <a:stretch/>
        </p:blipFill>
        <p:spPr>
          <a:xfrm>
            <a:off x="662565" y="2351413"/>
            <a:ext cx="4280904" cy="331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86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Conclusions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dirty="0"/>
              <a:t>In this contribution, we evaluated the worst-case latency  benefits provided by a system  implementing parameterized spatial reuse (PSR) with coordinated beamforming/null steering</a:t>
            </a:r>
          </a:p>
          <a:p>
            <a:pPr marL="714375" lvl="1" indent="-357188">
              <a:buFontTx/>
              <a:buChar char="—"/>
            </a:pPr>
            <a:r>
              <a:rPr lang="en-US" altLang="ko-KR" dirty="0">
                <a:cs typeface="Times New Roman"/>
              </a:rPr>
              <a:t>The considered protocol does not require a tight synchronization</a:t>
            </a:r>
          </a:p>
          <a:p>
            <a:pPr marL="984250" lvl="2" indent="-269875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ko-KR" sz="1600" kern="1200" dirty="0"/>
              <a:t>APs suppress interference through a receive spatial filter</a:t>
            </a:r>
            <a:endParaRPr lang="en-GB" b="0" dirty="0"/>
          </a:p>
          <a:p>
            <a:pPr marL="714375" lvl="1" indent="-357188">
              <a:buFontTx/>
              <a:buChar char="—"/>
            </a:pP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+mn-cs"/>
              </a:rPr>
              <a:t>The </a:t>
            </a:r>
            <a:r>
              <a:rPr lang="en-US" kern="1200">
                <a:solidFill>
                  <a:schemeClr val="tx1"/>
                </a:solidFill>
                <a:latin typeface="Times New Roman" pitchFamily="18" charset="0"/>
                <a:cs typeface="+mn-cs"/>
              </a:rPr>
              <a:t>considered protocol significantly </a:t>
            </a:r>
            <a:r>
              <a:rPr lang="en-US" kern="1200" dirty="0">
                <a:solidFill>
                  <a:schemeClr val="tx1"/>
                </a:solidFill>
                <a:latin typeface="Times New Roman" pitchFamily="18" charset="0"/>
                <a:cs typeface="+mn-cs"/>
              </a:rPr>
              <a:t>reduces the worst-case delays in the considered scenario with mixed low-latency and broadband traffic</a:t>
            </a:r>
          </a:p>
          <a:p>
            <a:pPr marL="984250" lvl="2" indent="-269875">
              <a:buFont typeface="Wingdings" panose="05000000000000000000" pitchFamily="2" charset="2"/>
              <a:buChar char="§"/>
            </a:pPr>
            <a:r>
              <a:rPr lang="en-US" sz="1600" kern="1200" dirty="0">
                <a:cs typeface="+mn-cs"/>
              </a:rPr>
              <a:t>This is mostly thanks to the more aggressive—albeit controlled—spectrum access</a:t>
            </a:r>
            <a:endParaRPr lang="en-US" kern="1200" dirty="0">
              <a:cs typeface="+mn-cs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0" dirty="0"/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0" dirty="0"/>
          </a:p>
          <a:p>
            <a:pPr marL="0" indent="0" algn="just">
              <a:spcAft>
                <a:spcPts val="600"/>
              </a:spcAft>
            </a:pPr>
            <a:endParaRPr lang="en-GB" b="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5B0DF7F-7A2B-4A0C-9BF9-5DE0E8A9157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6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Straw poll #1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dirty="0"/>
              <a:t>Do you believe that enhancing the parameterized spatial reuse (PSR) with inter-BSS spatial null steering capabilities is appealing and should be further explored within the 802.11be task group?</a:t>
            </a:r>
          </a:p>
          <a:p>
            <a:pPr marL="0" indent="0" algn="just"/>
            <a:endParaRPr lang="en-GB" sz="400" dirty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/>
              <a:t>Abstain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320870A-7F8C-4FC4-ACCD-A0E5FD1DDB8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985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References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667000"/>
          </a:xfrm>
        </p:spPr>
        <p:txBody>
          <a:bodyPr/>
          <a:lstStyle/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US" altLang="ko-KR" sz="1800" b="0" dirty="0">
                <a:cs typeface="Times New Roman"/>
              </a:rPr>
              <a:t>[0772r1]  Roya </a:t>
            </a:r>
            <a:r>
              <a:rPr lang="en-US" altLang="ko-KR" sz="1800" b="0" dirty="0" err="1">
                <a:cs typeface="Times New Roman"/>
              </a:rPr>
              <a:t>Doostnejad</a:t>
            </a:r>
            <a:r>
              <a:rPr lang="en-US" altLang="ko-KR" sz="1800" b="0" dirty="0">
                <a:cs typeface="Times New Roman"/>
              </a:rPr>
              <a:t> (Intel), “</a:t>
            </a:r>
            <a:r>
              <a:rPr lang="en-US" altLang="ko-KR" sz="1800" b="0" i="1" dirty="0">
                <a:cs typeface="Times New Roman"/>
              </a:rPr>
              <a:t>Multi-AP Collaborative BF in IEEE 802.11”</a:t>
            </a:r>
            <a:r>
              <a:rPr lang="en-US" altLang="ko-KR" sz="1800" b="0" dirty="0">
                <a:cs typeface="Times New Roman"/>
              </a:rPr>
              <a:t>, 19/0772.</a:t>
            </a: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US" altLang="ko-KR" sz="1800" b="0" dirty="0">
                <a:cs typeface="Times New Roman"/>
              </a:rPr>
              <a:t>[1212r2]  </a:t>
            </a:r>
            <a:r>
              <a:rPr lang="en-GB" sz="1800" b="0" dirty="0">
                <a:cs typeface="Times New Roman"/>
              </a:rPr>
              <a:t>David Lopez-Perez (Nokia), “</a:t>
            </a:r>
            <a:r>
              <a:rPr lang="en-US" sz="1800" b="0" i="1" dirty="0">
                <a:cs typeface="Times New Roman"/>
              </a:rPr>
              <a:t>Performance of Coordinated Null Steering in 802.11be”</a:t>
            </a:r>
            <a:r>
              <a:rPr lang="en-GB" sz="1800" b="0" dirty="0">
                <a:cs typeface="Times New Roman"/>
              </a:rPr>
              <a:t>, 19/1212.</a:t>
            </a:r>
            <a:endParaRPr lang="en-US" altLang="ko-KR" sz="1800" b="0" dirty="0">
              <a:cs typeface="Times New Roman"/>
            </a:endParaRP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US" altLang="ko-KR" sz="1800" b="0" dirty="0">
                <a:cs typeface="Times New Roman"/>
              </a:rPr>
              <a:t>[</a:t>
            </a:r>
            <a:r>
              <a:rPr lang="en-US" sz="1800" b="0" dirty="0">
                <a:cs typeface="Times New Roman"/>
              </a:rPr>
              <a:t>1594r2]</a:t>
            </a:r>
            <a:r>
              <a:rPr lang="en-US" altLang="ko-KR" sz="1800" b="0" dirty="0">
                <a:cs typeface="Times New Roman"/>
              </a:rPr>
              <a:t>  </a:t>
            </a:r>
            <a:r>
              <a:rPr lang="en-GB" sz="1800" b="0" dirty="0">
                <a:cs typeface="Times New Roman"/>
              </a:rPr>
              <a:t>David Lopez-Perez (Nokia), </a:t>
            </a:r>
            <a:r>
              <a:rPr lang="en-GB" sz="1800" b="0" i="1" dirty="0">
                <a:cs typeface="Times New Roman"/>
              </a:rPr>
              <a:t>“</a:t>
            </a:r>
            <a:r>
              <a:rPr lang="en-US" sz="1800" b="0" i="1" dirty="0">
                <a:cs typeface="Times New Roman"/>
              </a:rPr>
              <a:t>Coordinated Beamforming/Null Steering in 802.11be”</a:t>
            </a:r>
            <a:r>
              <a:rPr lang="en-GB" sz="1800" b="0" dirty="0">
                <a:cs typeface="Times New Roman"/>
              </a:rPr>
              <a:t>, 19/1594</a:t>
            </a:r>
            <a:r>
              <a:rPr lang="en-US" sz="1800" b="0" dirty="0">
                <a:cs typeface="Times New Roman"/>
              </a:rPr>
              <a:t>.</a:t>
            </a: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IE" sz="1800" b="0" dirty="0"/>
              <a:t>[A]          3GPP TR 36.814, “Evolved Universal Terrestrial Radio Access (E-UTRA); Further advancements for E-UTRA physical layer aspects,” March 2017.</a:t>
            </a: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IE" sz="1800" b="0" dirty="0"/>
              <a:t>[B]          3GPP TR 38.824, “Study on physical layer enhancements for NR ultra-reliable and low latency case (URLLC),” March 2019.</a:t>
            </a: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r>
              <a:rPr lang="en-IE" sz="2000" b="0" dirty="0"/>
              <a:t>[C]        3GPP TR 38.901, “Study on channel model for frequencies from 0.5 to  100 GHz,” June 2018.</a:t>
            </a:r>
            <a:endParaRPr lang="en-US" sz="2000" b="0" dirty="0">
              <a:cs typeface="Times New Roman"/>
            </a:endParaRPr>
          </a:p>
          <a:p>
            <a:pPr marL="895350" indent="-895350">
              <a:spcBef>
                <a:spcPts val="0"/>
              </a:spcBef>
              <a:spcAft>
                <a:spcPts val="600"/>
              </a:spcAft>
            </a:pPr>
            <a:endParaRPr lang="en-US" altLang="ko-KR" sz="2000" b="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C10FAF-0BA2-4333-86C6-644F6E53242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604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C10FAF-0BA2-4333-86C6-644F6E53242E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B34093F6-75C4-4768-85ED-1DC204ECEE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6671" y="28956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3299204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>
            <a:extLst>
              <a:ext uri="{FF2B5EF4-FFF2-40B4-BE49-F238E27FC236}">
                <a16:creationId xmlns:a16="http://schemas.microsoft.com/office/drawing/2014/main" id="{AD56581B-08C3-410C-B73C-C42D47FAAC0C}"/>
              </a:ext>
            </a:extLst>
          </p:cNvPr>
          <p:cNvSpPr txBox="1"/>
          <p:nvPr/>
        </p:nvSpPr>
        <p:spPr>
          <a:xfrm>
            <a:off x="1763054" y="2938672"/>
            <a:ext cx="2956551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685800" y="1981200"/>
            <a:ext cx="7856538" cy="44450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version</a:t>
            </a:r>
            <a:endParaRPr lang="en-US" sz="1800" kern="0" dirty="0">
              <a:cs typeface="Times New Roman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Baseline uplink 802.11ax PSR Framework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Enables spatial reuse during uplink transmissions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857B1-3CE9-466F-BB8F-54980C282873}"/>
              </a:ext>
            </a:extLst>
          </p:cNvPr>
          <p:cNvSpPr txBox="1"/>
          <p:nvPr/>
        </p:nvSpPr>
        <p:spPr>
          <a:xfrm>
            <a:off x="1958105" y="4648480"/>
            <a:ext cx="16036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6B158C-FB45-438E-BD8F-B8D8C0F89CDC}"/>
              </a:ext>
            </a:extLst>
          </p:cNvPr>
          <p:cNvSpPr txBox="1"/>
          <p:nvPr/>
        </p:nvSpPr>
        <p:spPr>
          <a:xfrm>
            <a:off x="4818740" y="2947429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40F657-300F-4AF9-A333-DD0D1654BB0D}"/>
              </a:ext>
            </a:extLst>
          </p:cNvPr>
          <p:cNvSpPr txBox="1"/>
          <p:nvPr/>
        </p:nvSpPr>
        <p:spPr>
          <a:xfrm>
            <a:off x="1077763" y="2952273"/>
            <a:ext cx="5610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EABC5-BD72-47F2-8457-C4E81705FA45}"/>
              </a:ext>
            </a:extLst>
          </p:cNvPr>
          <p:cNvSpPr txBox="1"/>
          <p:nvPr/>
        </p:nvSpPr>
        <p:spPr>
          <a:xfrm>
            <a:off x="1753482" y="3347707"/>
            <a:ext cx="295020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8DB356-0641-4A6E-8F37-F4F4E107574A}"/>
              </a:ext>
            </a:extLst>
          </p:cNvPr>
          <p:cNvSpPr txBox="1"/>
          <p:nvPr/>
        </p:nvSpPr>
        <p:spPr>
          <a:xfrm>
            <a:off x="2118466" y="4648474"/>
            <a:ext cx="2022523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(constrained TX power)</a:t>
            </a:r>
            <a:endParaRPr lang="en-I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F69753-A445-446D-AFEB-221CC88A5A7C}"/>
              </a:ext>
            </a:extLst>
          </p:cNvPr>
          <p:cNvSpPr txBox="1"/>
          <p:nvPr/>
        </p:nvSpPr>
        <p:spPr>
          <a:xfrm>
            <a:off x="4259550" y="4233726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9D73DE-2E81-4495-9B57-96A67F6220EC}"/>
              </a:ext>
            </a:extLst>
          </p:cNvPr>
          <p:cNvSpPr/>
          <p:nvPr/>
        </p:nvSpPr>
        <p:spPr>
          <a:xfrm>
            <a:off x="1433828" y="4439486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3B61E1-811B-42D1-99BB-E75BD33883D8}"/>
              </a:ext>
            </a:extLst>
          </p:cNvPr>
          <p:cNvCxnSpPr>
            <a:cxnSpLocks/>
          </p:cNvCxnSpPr>
          <p:nvPr/>
        </p:nvCxnSpPr>
        <p:spPr bwMode="auto">
          <a:xfrm>
            <a:off x="535706" y="3203554"/>
            <a:ext cx="493200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5ADC89-60A0-409A-B1F8-873148DE1FB1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478526"/>
            <a:ext cx="4932000" cy="3965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0435367-B1AD-4DDE-98CA-1622259C7A5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6" y="3591346"/>
            <a:ext cx="4932000" cy="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46B23DC-E1F4-4877-9682-2A737C207800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898187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4608345-A80F-4F3F-BCF0-F44319A50F37}"/>
              </a:ext>
            </a:extLst>
          </p:cNvPr>
          <p:cNvSpPr txBox="1"/>
          <p:nvPr/>
        </p:nvSpPr>
        <p:spPr>
          <a:xfrm>
            <a:off x="1756926" y="3760303"/>
            <a:ext cx="2946758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48B8298-5339-497D-9D13-FA80C7F9A1ED}"/>
              </a:ext>
            </a:extLst>
          </p:cNvPr>
          <p:cNvCxnSpPr>
            <a:cxnSpLocks/>
          </p:cNvCxnSpPr>
          <p:nvPr/>
        </p:nvCxnSpPr>
        <p:spPr bwMode="auto">
          <a:xfrm flipV="1">
            <a:off x="535707" y="4005125"/>
            <a:ext cx="4932000" cy="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4CD9B56-4BEA-4D05-B5A5-0DD1D2920A68}"/>
              </a:ext>
            </a:extLst>
          </p:cNvPr>
          <p:cNvSpPr txBox="1"/>
          <p:nvPr/>
        </p:nvSpPr>
        <p:spPr>
          <a:xfrm>
            <a:off x="1747132" y="2952470"/>
            <a:ext cx="2956551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 </a:t>
            </a:r>
            <a:endParaRPr lang="en-IE" sz="1000" b="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AAD8B9-26F7-4ACC-963C-6E9C11F1B357}"/>
              </a:ext>
            </a:extLst>
          </p:cNvPr>
          <p:cNvSpPr txBox="1"/>
          <p:nvPr/>
        </p:nvSpPr>
        <p:spPr>
          <a:xfrm>
            <a:off x="2118466" y="4233726"/>
            <a:ext cx="2022523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02960D-BC71-49EE-8BDA-CCD909F39C10}"/>
              </a:ext>
            </a:extLst>
          </p:cNvPr>
          <p:cNvSpPr txBox="1"/>
          <p:nvPr/>
        </p:nvSpPr>
        <p:spPr>
          <a:xfrm>
            <a:off x="1080740" y="4649901"/>
            <a:ext cx="561062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BC95FE-4B4F-496F-9FF3-8D4A44F5FEEF}"/>
              </a:ext>
            </a:extLst>
          </p:cNvPr>
          <p:cNvSpPr/>
          <p:nvPr/>
        </p:nvSpPr>
        <p:spPr>
          <a:xfrm>
            <a:off x="1007195" y="4859334"/>
            <a:ext cx="12078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906070C-2177-493B-8B82-4E2AE9F19C9E}"/>
              </a:ext>
            </a:extLst>
          </p:cNvPr>
          <p:cNvCxnSpPr/>
          <p:nvPr/>
        </p:nvCxnSpPr>
        <p:spPr bwMode="auto">
          <a:xfrm>
            <a:off x="1955179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F32D24A-72DB-4968-A577-241F6211BB5E}"/>
              </a:ext>
            </a:extLst>
          </p:cNvPr>
          <p:cNvCxnSpPr/>
          <p:nvPr/>
        </p:nvCxnSpPr>
        <p:spPr bwMode="auto">
          <a:xfrm>
            <a:off x="2009608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6705C63-63E8-44A5-84B1-9784CE199A7E}"/>
              </a:ext>
            </a:extLst>
          </p:cNvPr>
          <p:cNvCxnSpPr/>
          <p:nvPr/>
        </p:nvCxnSpPr>
        <p:spPr bwMode="auto">
          <a:xfrm>
            <a:off x="2064037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21E8D93-5284-4976-BCE9-4C1D1B3DE4B6}"/>
              </a:ext>
            </a:extLst>
          </p:cNvPr>
          <p:cNvCxnSpPr/>
          <p:nvPr/>
        </p:nvCxnSpPr>
        <p:spPr bwMode="auto">
          <a:xfrm>
            <a:off x="2118466" y="4648480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6BE2943-A321-4078-92D9-CDDE76A136D9}"/>
              </a:ext>
            </a:extLst>
          </p:cNvPr>
          <p:cNvCxnSpPr/>
          <p:nvPr/>
        </p:nvCxnSpPr>
        <p:spPr bwMode="auto">
          <a:xfrm>
            <a:off x="1081453" y="4649900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FE442F-3B84-411A-B045-A04ECBA796CA}"/>
              </a:ext>
            </a:extLst>
          </p:cNvPr>
          <p:cNvCxnSpPr/>
          <p:nvPr/>
        </p:nvCxnSpPr>
        <p:spPr bwMode="auto">
          <a:xfrm>
            <a:off x="1197171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9C2D4DB-2F0B-4E32-8FAD-5E249F06C50A}"/>
              </a:ext>
            </a:extLst>
          </p:cNvPr>
          <p:cNvCxnSpPr/>
          <p:nvPr/>
        </p:nvCxnSpPr>
        <p:spPr bwMode="auto">
          <a:xfrm>
            <a:off x="1309383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EEE482A-DC25-43F1-9EE8-0ED02CF337EE}"/>
              </a:ext>
            </a:extLst>
          </p:cNvPr>
          <p:cNvCxnSpPr/>
          <p:nvPr/>
        </p:nvCxnSpPr>
        <p:spPr bwMode="auto">
          <a:xfrm>
            <a:off x="1421595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C126F30-781D-4412-85AF-CD76DD9F7513}"/>
              </a:ext>
            </a:extLst>
          </p:cNvPr>
          <p:cNvCxnSpPr/>
          <p:nvPr/>
        </p:nvCxnSpPr>
        <p:spPr bwMode="auto">
          <a:xfrm>
            <a:off x="1533808" y="4653902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B402CED6-292B-4F51-B923-087053A4AF61}"/>
              </a:ext>
            </a:extLst>
          </p:cNvPr>
          <p:cNvSpPr/>
          <p:nvPr/>
        </p:nvSpPr>
        <p:spPr>
          <a:xfrm>
            <a:off x="879819" y="2580926"/>
            <a:ext cx="956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TF advertises SRO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F439B26-70B9-45C6-A986-AA8C6824492D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5706" y="3068352"/>
            <a:ext cx="0" cy="396000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E9F62DA-21D5-4B20-83E2-FB84365364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91892" y="3068352"/>
            <a:ext cx="0" cy="817847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CE9BE68-4627-4F1A-B206-34BF55871EC6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V="1">
            <a:off x="2118466" y="4339169"/>
            <a:ext cx="1001" cy="432416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EF9D4448-A76D-48F9-BB03-6BD2D8128385}"/>
              </a:ext>
            </a:extLst>
          </p:cNvPr>
          <p:cNvSpPr txBox="1">
            <a:spLocks/>
          </p:cNvSpPr>
          <p:nvPr/>
        </p:nvSpPr>
        <p:spPr bwMode="auto">
          <a:xfrm>
            <a:off x="5506375" y="2352660"/>
            <a:ext cx="3409025" cy="38195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altLang="ko-KR" sz="1500" b="0" kern="0" dirty="0">
                <a:cs typeface="Times New Roman"/>
              </a:rPr>
              <a:t>AP1 advertises the spatial reuse opportunity (SRO) in a trigger frame (TF), and provides information about 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transmit power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AP1 acceptable uplink interference level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STA21 measures AP1 received power  level, and determines whether using the SRO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derives, e.g. its maximum transmit power, based on the above information</a:t>
            </a:r>
          </a:p>
          <a:p>
            <a:pPr marL="265113" indent="-265113">
              <a:spcAft>
                <a:spcPts val="300"/>
              </a:spcAft>
              <a:buFont typeface="+mj-lt"/>
              <a:buAutoNum type="arabicPeriod"/>
            </a:pPr>
            <a:r>
              <a:rPr lang="en-US" sz="1500" b="0" kern="0" dirty="0">
                <a:cs typeface="Times New Roman"/>
              </a:rPr>
              <a:t>If STA21 finds an SRO, it contends while AP1 is receiving uplink data</a:t>
            </a:r>
          </a:p>
          <a:p>
            <a:pPr marL="447675" lvl="1" indent="-271463">
              <a:spcBef>
                <a:spcPts val="0"/>
              </a:spcBef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300" kern="0" dirty="0">
                <a:cs typeface="Times New Roman"/>
              </a:rPr>
              <a:t>STA21 TXOP has to accommodate all transmissions within AP1 data reception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9CCD93-5E55-49B0-8455-6EBB71BB07FB}"/>
              </a:ext>
            </a:extLst>
          </p:cNvPr>
          <p:cNvCxnSpPr>
            <a:cxnSpLocks/>
          </p:cNvCxnSpPr>
          <p:nvPr/>
        </p:nvCxnSpPr>
        <p:spPr bwMode="auto">
          <a:xfrm>
            <a:off x="3836189" y="261966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B5E59915-655D-4779-AB32-D4563024AE1E}"/>
              </a:ext>
            </a:extLst>
          </p:cNvPr>
          <p:cNvSpPr/>
          <p:nvPr/>
        </p:nvSpPr>
        <p:spPr>
          <a:xfrm>
            <a:off x="4042243" y="249697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215F338-85FC-454C-8FF0-43322B11B3E3}"/>
              </a:ext>
            </a:extLst>
          </p:cNvPr>
          <p:cNvSpPr txBox="1"/>
          <p:nvPr/>
        </p:nvSpPr>
        <p:spPr>
          <a:xfrm>
            <a:off x="459506" y="4841221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E557868-5BCA-4437-9DEF-37DB9F3EF418}"/>
              </a:ext>
            </a:extLst>
          </p:cNvPr>
          <p:cNvSpPr txBox="1"/>
          <p:nvPr/>
        </p:nvSpPr>
        <p:spPr>
          <a:xfrm>
            <a:off x="459506" y="3152679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E77D2A7-85CB-4085-B8A6-27724F75E1A6}"/>
              </a:ext>
            </a:extLst>
          </p:cNvPr>
          <p:cNvSpPr txBox="1"/>
          <p:nvPr/>
        </p:nvSpPr>
        <p:spPr>
          <a:xfrm>
            <a:off x="454302" y="4419962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74829E4-F5F0-428D-9840-08062F02D722}"/>
              </a:ext>
            </a:extLst>
          </p:cNvPr>
          <p:cNvSpPr txBox="1"/>
          <p:nvPr/>
        </p:nvSpPr>
        <p:spPr>
          <a:xfrm>
            <a:off x="459506" y="3532016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743D337-A13F-4D19-BE11-99343D83E8E2}"/>
              </a:ext>
            </a:extLst>
          </p:cNvPr>
          <p:cNvSpPr txBox="1"/>
          <p:nvPr/>
        </p:nvSpPr>
        <p:spPr>
          <a:xfrm>
            <a:off x="463459" y="3951579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8D1531-8796-4411-BBF1-F941E150B6B2}"/>
              </a:ext>
            </a:extLst>
          </p:cNvPr>
          <p:cNvSpPr txBox="1"/>
          <p:nvPr/>
        </p:nvSpPr>
        <p:spPr>
          <a:xfrm>
            <a:off x="5214376" y="4834352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Left Brace 56">
            <a:extLst>
              <a:ext uri="{FF2B5EF4-FFF2-40B4-BE49-F238E27FC236}">
                <a16:creationId xmlns:a16="http://schemas.microsoft.com/office/drawing/2014/main" id="{6353E2CA-6FC1-4372-872D-9508F7F84DBE}"/>
              </a:ext>
            </a:extLst>
          </p:cNvPr>
          <p:cNvSpPr/>
          <p:nvPr/>
        </p:nvSpPr>
        <p:spPr bwMode="auto">
          <a:xfrm>
            <a:off x="437908" y="2947429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0F51C87-1A89-4F28-854C-DED8C492DDF5}"/>
              </a:ext>
            </a:extLst>
          </p:cNvPr>
          <p:cNvSpPr txBox="1"/>
          <p:nvPr/>
        </p:nvSpPr>
        <p:spPr>
          <a:xfrm rot="16200000">
            <a:off x="74488" y="3402274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7ED96F3-5C7E-40F0-AC53-B321F3EDA977}"/>
              </a:ext>
            </a:extLst>
          </p:cNvPr>
          <p:cNvSpPr/>
          <p:nvPr/>
        </p:nvSpPr>
        <p:spPr bwMode="auto">
          <a:xfrm>
            <a:off x="429736" y="4249840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0CEAB43-3CCB-42AD-A71F-7A74794ED8AE}"/>
              </a:ext>
            </a:extLst>
          </p:cNvPr>
          <p:cNvSpPr txBox="1"/>
          <p:nvPr/>
        </p:nvSpPr>
        <p:spPr>
          <a:xfrm rot="16200000">
            <a:off x="74488" y="454272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53" name="Date Placeholder 3">
            <a:extLst>
              <a:ext uri="{FF2B5EF4-FFF2-40B4-BE49-F238E27FC236}">
                <a16:creationId xmlns:a16="http://schemas.microsoft.com/office/drawing/2014/main" id="{005BA836-7777-4A5A-A95E-EE4AEF70C394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316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Complete list of system model parameters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2A19CE2-259E-4350-849D-A0F9B2A1A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351971"/>
              </p:ext>
            </p:extLst>
          </p:nvPr>
        </p:nvGraphicFramePr>
        <p:xfrm>
          <a:off x="690033" y="1828800"/>
          <a:ext cx="7852306" cy="45720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2212255">
                  <a:extLst>
                    <a:ext uri="{9D8B030D-6E8A-4147-A177-3AD203B41FA5}">
                      <a16:colId xmlns:a16="http://schemas.microsoft.com/office/drawing/2014/main" val="3190274200"/>
                    </a:ext>
                  </a:extLst>
                </a:gridCol>
                <a:gridCol w="5640051">
                  <a:extLst>
                    <a:ext uri="{9D8B030D-6E8A-4147-A177-3AD203B41FA5}">
                      <a16:colId xmlns:a16="http://schemas.microsoft.com/office/drawing/2014/main" val="3059701203"/>
                    </a:ext>
                  </a:extLst>
                </a:gridCol>
              </a:tblGrid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Frequency/Bandwidth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5.18GHz/80MHz (1 channel)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92059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/>
                        <a:t>Scenario size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35 meters x 20 meters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24528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 deployment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ceiling mounted APs at (10 m, 10 m) and (25 m, 10 m)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AP height = 3 m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278067"/>
                  </a:ext>
                </a:extLst>
              </a:tr>
              <a:tr h="39268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STA deployment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 broadband STAs | 8 low-latency STAs | 2D uniform distribution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STA height = 1 m |</a:t>
                      </a:r>
                    </a:p>
                    <a:p>
                      <a:r>
                        <a:rPr lang="en-US" sz="1000" dirty="0"/>
                        <a:t>Minimum inter-STA 2D distance = 0.1 m | Minimum AP-STA 2D distance = 0.5 m |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933216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Channel model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/>
                        <a:t>3D spatial channel model (3GPP TR38.901 – </a:t>
                      </a:r>
                      <a:r>
                        <a:rPr lang="en-US" sz="1000" kern="1200" dirty="0" err="1"/>
                        <a:t>InH</a:t>
                      </a:r>
                      <a:r>
                        <a:rPr lang="en-US" sz="1000" kern="1200" dirty="0"/>
                        <a:t> [C])</a:t>
                      </a:r>
                      <a:endParaRPr lang="en-I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341601"/>
                  </a:ext>
                </a:extLst>
              </a:tr>
              <a:tr h="392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AP/STA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dirty="0"/>
                        <a:t>IP/MAC header overhead considered |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EDCA | No </a:t>
                      </a:r>
                      <a:r>
                        <a:rPr lang="en-US" sz="1000" b="0" dirty="0"/>
                        <a:t>RTS/CTS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b="0" dirty="0"/>
                        <a:t> Max. TXOP = 4 </a:t>
                      </a:r>
                      <a:r>
                        <a:rPr lang="en-US" sz="1000" b="0" dirty="0" err="1"/>
                        <a:t>ms</a:t>
                      </a:r>
                      <a:r>
                        <a:rPr lang="en-US" sz="1000" b="0" dirty="0"/>
                        <a:t> | SNR-driven MCS selection</a:t>
                      </a:r>
                      <a:endParaRPr lang="en-IE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94548"/>
                  </a:ext>
                </a:extLst>
              </a:tr>
              <a:tr h="9391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number of spatially multiplexed STAs = 8 | Uplink-triggered transmissions active | Scheduling logic = No joint multiplexing of broadband and low-latency STAs, priority to low-latency STAs, Round Robin scheduling policy | Uplink power control logic = Min. RSS to achieve selected MCS + 6 dB of margin </a:t>
                      </a:r>
                    </a:p>
                    <a:p>
                      <a:pPr marL="0" algn="l" defTabSz="914400" rtl="0" eaLnBrk="1" latinLnBrk="0" hangingPunct="1"/>
                      <a:r>
                        <a:rPr lang="en-I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PSR safety margin value for calculating the acceptable receiver interference level = 3 dB (Eq. 26-7, 802.11ax D6.0) | Perfect channel state information acquisition | </a:t>
                      </a:r>
                    </a:p>
                    <a:p>
                      <a:pPr marL="0" algn="l" defTabSz="914400" rtl="0" eaLnBrk="1" latinLnBrk="0" hangingPunct="1"/>
                      <a:r>
                        <a:rPr lang="en-I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number radiation nulls = 4 | Inter-BSS device null steering selection method = Low-latency STAs generating the strongest perceived interference | Max. interference suppression per radiation null = 10 dB (also considered when calculating the PSR acceptable interference level)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980199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 MAC layer conf.</a:t>
                      </a:r>
                      <a:endParaRPr lang="en-I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PSR minimum Tx power to find spatial reuse opportunity = 3 dBm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189135"/>
                  </a:ext>
                </a:extLst>
              </a:tr>
              <a:tr h="546957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AP/STA PHY layer conf. 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dirty="0"/>
                        <a:t>PHY header overhead considered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b="0" dirty="0"/>
                        <a:t> </a:t>
                      </a:r>
                      <a:r>
                        <a:rPr lang="en-US" sz="1000" kern="1200" dirty="0"/>
                        <a:t>11ax OFDM numerology with cyclic prefix duration = 0.8 us | AP/STA sensitivity = - 90 dBm | Spatial filter = ZF (with and without nulls) </a:t>
                      </a:r>
                      <a:r>
                        <a:rPr lang="en-US" sz="1000" b="1" dirty="0"/>
                        <a:t>| </a:t>
                      </a:r>
                      <a:r>
                        <a:rPr lang="en-US" sz="1000" b="0" dirty="0"/>
                        <a:t>Omni PLCP header </a:t>
                      </a:r>
                      <a:r>
                        <a:rPr lang="en-US" sz="1000" b="1" dirty="0"/>
                        <a:t>| </a:t>
                      </a:r>
                      <a:r>
                        <a:rPr lang="en-US" sz="1000" b="0" dirty="0"/>
                        <a:t>11ax MCSs with target PER = 10%</a:t>
                      </a:r>
                      <a:endParaRPr lang="en-IE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828732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AP PHY layer characteristics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AP max. Tx power = 24 dBm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4x2 array (0.5</a:t>
                      </a:r>
                      <a:r>
                        <a:rPr lang="el-GR" sz="1000" dirty="0"/>
                        <a:t>λ</a:t>
                      </a:r>
                      <a:r>
                        <a:rPr lang="en-US" sz="1000" dirty="0"/>
                        <a:t> separation)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Omni antenna elements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NF = 7 dB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41798"/>
                  </a:ext>
                </a:extLst>
              </a:tr>
              <a:tr h="252442"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STA PHY layer characteristics </a:t>
                      </a:r>
                      <a:endParaRPr lang="en-I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STA max. Tx power = 15 dBm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1 omni antenna </a:t>
                      </a:r>
                      <a:r>
                        <a:rPr lang="en-US" sz="1000" b="1" dirty="0"/>
                        <a:t>|</a:t>
                      </a:r>
                      <a:r>
                        <a:rPr lang="en-US" sz="1000" dirty="0"/>
                        <a:t> NF = 9 dB</a:t>
                      </a:r>
                      <a:endParaRPr lang="en-IE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15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006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51AD63D9-ADCD-4BA8-9C44-99859A160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4906"/>
            <a:ext cx="815768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369EE0-2795-41E4-831A-1B080178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As shown in [1594r2], t</a:t>
            </a:r>
            <a:r>
              <a:rPr lang="en-US" altLang="ko-KR" sz="2000" b="0" dirty="0">
                <a:cs typeface="Times New Roman"/>
              </a:rPr>
              <a:t>he 802.11ax parameterized spatial reuse (PSR)* framework </a:t>
            </a:r>
          </a:p>
          <a:p>
            <a:pPr lvl="1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allows APs to altruistically—but coordinately—‘share’ an uplink transmission opportunity (TXOP) with other inter-BSS devices</a:t>
            </a: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provides a good basis for coordinated beamforming/null steering</a:t>
            </a:r>
          </a:p>
          <a:p>
            <a:pPr marL="342900" lvl="2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/>
              </a:rPr>
              <a:t>The performance gains of synchronous coordinated beamforming systems have been demonstrated in [</a:t>
            </a:r>
            <a:r>
              <a:rPr lang="en-US" altLang="ko-KR" sz="2000" dirty="0">
                <a:cs typeface="Times New Roman"/>
              </a:rPr>
              <a:t>0772r1] and </a:t>
            </a:r>
            <a:r>
              <a:rPr lang="en-US" sz="2000" dirty="0">
                <a:cs typeface="Times New Roman"/>
              </a:rPr>
              <a:t>[1212r2]</a:t>
            </a:r>
            <a:endParaRPr lang="en-US" altLang="ko-KR" sz="2000" b="0" dirty="0">
              <a:cs typeface="Times New Roman"/>
            </a:endParaRP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In this contribution, we</a:t>
            </a:r>
          </a:p>
          <a:p>
            <a:pPr lvl="1" algn="just">
              <a:spcAft>
                <a:spcPts val="3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briefly review the PSR framework with </a:t>
            </a:r>
            <a:r>
              <a:rPr lang="en-US" altLang="ko-KR" sz="1800" dirty="0">
                <a:cs typeface="Times New Roman"/>
              </a:rPr>
              <a:t>coordinated beamforming/null steering of [1594r2], and</a:t>
            </a:r>
            <a:endParaRPr lang="en-US" sz="1800" dirty="0">
              <a:cs typeface="Times New Roman"/>
            </a:endParaRPr>
          </a:p>
          <a:p>
            <a:pPr lvl="1" algn="just">
              <a:spcAft>
                <a:spcPts val="600"/>
              </a:spcAft>
              <a:buFont typeface="Times New Roman" panose="02020603050405020304" pitchFamily="18" charset="0"/>
              <a:buChar char="—"/>
            </a:pPr>
            <a:r>
              <a:rPr lang="en-US" sz="1800" dirty="0">
                <a:cs typeface="Times New Roman"/>
              </a:rPr>
              <a:t>evaluate the performance of such scheme</a:t>
            </a:r>
          </a:p>
          <a:p>
            <a:pPr marL="0" lvl="1" indent="0" algn="just">
              <a:spcBef>
                <a:spcPts val="0"/>
              </a:spcBef>
              <a:spcAft>
                <a:spcPts val="600"/>
              </a:spcAft>
            </a:pPr>
            <a:endParaRPr lang="en-US" altLang="ko-KR" sz="100" dirty="0">
              <a:cs typeface="Times New Roman"/>
            </a:endParaRPr>
          </a:p>
          <a:p>
            <a:pPr marL="0" lvl="1" indent="0" algn="just">
              <a:spcAft>
                <a:spcPts val="600"/>
              </a:spcAft>
            </a:pPr>
            <a:r>
              <a:rPr lang="en-US" altLang="ko-KR" sz="1400" dirty="0">
                <a:cs typeface="Times New Roman"/>
              </a:rPr>
              <a:t>*referred to as spatial reuse parameter (SRP) in drafts D1.0 – D5.1</a:t>
            </a:r>
            <a:endParaRPr lang="en-US" sz="14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0B893BF-558F-4118-9505-D2BDD3B30A7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6FFB00-A4B0-4588-BEA5-EFCB980A55E7}"/>
              </a:ext>
            </a:extLst>
          </p:cNvPr>
          <p:cNvSpPr/>
          <p:nvPr/>
        </p:nvSpPr>
        <p:spPr>
          <a:xfrm>
            <a:off x="8373061" y="532780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cs typeface="Times New Roman"/>
              </a:rPr>
              <a:t>*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5840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187">
            <a:extLst>
              <a:ext uri="{FF2B5EF4-FFF2-40B4-BE49-F238E27FC236}">
                <a16:creationId xmlns:a16="http://schemas.microsoft.com/office/drawing/2014/main" id="{D6306A01-2A7D-4CAC-B1BB-718513DEF989}"/>
              </a:ext>
            </a:extLst>
          </p:cNvPr>
          <p:cNvSpPr txBox="1"/>
          <p:nvPr/>
        </p:nvSpPr>
        <p:spPr>
          <a:xfrm>
            <a:off x="5107318" y="3429000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F4C2FE90-41B2-4790-B174-2CCB1FE43B9B}"/>
              </a:ext>
            </a:extLst>
          </p:cNvPr>
          <p:cNvSpPr txBox="1">
            <a:spLocks/>
          </p:cNvSpPr>
          <p:nvPr/>
        </p:nvSpPr>
        <p:spPr bwMode="auto">
          <a:xfrm>
            <a:off x="705356" y="1977471"/>
            <a:ext cx="7856538" cy="443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ko-KR" sz="2000" b="0" kern="0" dirty="0">
                <a:cs typeface="Times New Roman"/>
              </a:rPr>
              <a:t>Standard PSR framework + coordinated null steering (see </a:t>
            </a:r>
            <a:r>
              <a:rPr lang="en-US" sz="1800" b="0" dirty="0">
                <a:cs typeface="Times New Roman"/>
              </a:rPr>
              <a:t>[1594r2])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6EB622B-8858-480D-AE70-66D03F8398B5}"/>
              </a:ext>
            </a:extLst>
          </p:cNvPr>
          <p:cNvSpPr/>
          <p:nvPr/>
        </p:nvSpPr>
        <p:spPr bwMode="auto">
          <a:xfrm>
            <a:off x="689083" y="2590802"/>
            <a:ext cx="1276445" cy="351814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AA762D2D-701E-4FBB-AF76-7E4E6659164A}"/>
              </a:ext>
            </a:extLst>
          </p:cNvPr>
          <p:cNvSpPr/>
          <p:nvPr/>
        </p:nvSpPr>
        <p:spPr bwMode="auto">
          <a:xfrm>
            <a:off x="4579975" y="2590800"/>
            <a:ext cx="3955935" cy="3518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6573071-9C47-48B4-AC18-413884CC5DA6}"/>
              </a:ext>
            </a:extLst>
          </p:cNvPr>
          <p:cNvSpPr/>
          <p:nvPr/>
        </p:nvSpPr>
        <p:spPr bwMode="auto">
          <a:xfrm>
            <a:off x="1994766" y="2590800"/>
            <a:ext cx="2550174" cy="351814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914400"/>
            <a:ext cx="8991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Practical operation</a:t>
            </a: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04897D5-50EC-4E30-B745-1A2C312D8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54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C498C0-6BD3-47DF-BD1E-DB73D56C2A78}"/>
              </a:ext>
            </a:extLst>
          </p:cNvPr>
          <p:cNvSpPr txBox="1"/>
          <p:nvPr/>
        </p:nvSpPr>
        <p:spPr>
          <a:xfrm>
            <a:off x="5243869" y="5141606"/>
            <a:ext cx="218510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B3A463-62CD-43E2-905E-00D2E73CF66B}"/>
              </a:ext>
            </a:extLst>
          </p:cNvPr>
          <p:cNvSpPr txBox="1"/>
          <p:nvPr/>
        </p:nvSpPr>
        <p:spPr>
          <a:xfrm>
            <a:off x="7781267" y="3449603"/>
            <a:ext cx="445697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967F5C-C64E-4314-A2BC-A28EEEC2F27B}"/>
              </a:ext>
            </a:extLst>
          </p:cNvPr>
          <p:cNvSpPr txBox="1"/>
          <p:nvPr/>
        </p:nvSpPr>
        <p:spPr>
          <a:xfrm>
            <a:off x="4600143" y="3445399"/>
            <a:ext cx="382593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C9DB472-ABE3-4FF1-BEE2-20E8D0A6A905}"/>
              </a:ext>
            </a:extLst>
          </p:cNvPr>
          <p:cNvSpPr txBox="1"/>
          <p:nvPr/>
        </p:nvSpPr>
        <p:spPr>
          <a:xfrm>
            <a:off x="5097394" y="3840833"/>
            <a:ext cx="2621371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D37103D-253C-47AB-886A-C4F29CAD267B}"/>
              </a:ext>
            </a:extLst>
          </p:cNvPr>
          <p:cNvSpPr txBox="1"/>
          <p:nvPr/>
        </p:nvSpPr>
        <p:spPr>
          <a:xfrm>
            <a:off x="5462378" y="5141600"/>
            <a:ext cx="2256387" cy="246221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</a:t>
            </a:r>
            <a:endParaRPr lang="en-IE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54676C-2C77-4ABB-BA22-8A4618E4CA74}"/>
              </a:ext>
            </a:extLst>
          </p:cNvPr>
          <p:cNvSpPr txBox="1"/>
          <p:nvPr/>
        </p:nvSpPr>
        <p:spPr>
          <a:xfrm>
            <a:off x="7778475" y="4726852"/>
            <a:ext cx="444133" cy="244800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ACK</a:t>
            </a:r>
            <a:endParaRPr lang="en-IE" sz="9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0A8418F-59E9-465E-BB37-F946D4270AD7}"/>
              </a:ext>
            </a:extLst>
          </p:cNvPr>
          <p:cNvSpPr/>
          <p:nvPr/>
        </p:nvSpPr>
        <p:spPr>
          <a:xfrm>
            <a:off x="4771283" y="4937681"/>
            <a:ext cx="7537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Contention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42BC67D-F867-4033-92EB-C909F434FC98}"/>
              </a:ext>
            </a:extLst>
          </p:cNvPr>
          <p:cNvSpPr txBox="1"/>
          <p:nvPr/>
        </p:nvSpPr>
        <p:spPr>
          <a:xfrm>
            <a:off x="666308" y="533332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STA21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72359C8-7BB3-4CD5-89FF-CCAF1D75EDF3}"/>
              </a:ext>
            </a:extLst>
          </p:cNvPr>
          <p:cNvSpPr txBox="1"/>
          <p:nvPr/>
        </p:nvSpPr>
        <p:spPr>
          <a:xfrm>
            <a:off x="666308" y="3657600"/>
            <a:ext cx="846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donor AP1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067844-C4D1-48B9-83DE-BC2ECF16013A}"/>
              </a:ext>
            </a:extLst>
          </p:cNvPr>
          <p:cNvSpPr txBox="1"/>
          <p:nvPr/>
        </p:nvSpPr>
        <p:spPr>
          <a:xfrm>
            <a:off x="666308" y="490071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AP2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6204970-5751-4D8D-A2CB-0934B7AEDFFB}"/>
              </a:ext>
            </a:extLst>
          </p:cNvPr>
          <p:cNvSpPr txBox="1"/>
          <p:nvPr/>
        </p:nvSpPr>
        <p:spPr>
          <a:xfrm>
            <a:off x="666308" y="4036937"/>
            <a:ext cx="610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81FFDC-56B1-4C13-9652-8EFB86E874DF}"/>
              </a:ext>
            </a:extLst>
          </p:cNvPr>
          <p:cNvSpPr txBox="1"/>
          <p:nvPr/>
        </p:nvSpPr>
        <p:spPr>
          <a:xfrm>
            <a:off x="5091046" y="4253429"/>
            <a:ext cx="2627720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dirty="0"/>
              <a:t>UL data </a:t>
            </a:r>
            <a:endParaRPr lang="en-IE" sz="1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572DCE0-EA06-4572-93B4-C7CDBAAFE9F2}"/>
              </a:ext>
            </a:extLst>
          </p:cNvPr>
          <p:cNvSpPr txBox="1"/>
          <p:nvPr/>
        </p:nvSpPr>
        <p:spPr>
          <a:xfrm>
            <a:off x="666308" y="4442992"/>
            <a:ext cx="61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STA12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94928BB-4491-458C-AFEA-FCA3E5FACD59}"/>
              </a:ext>
            </a:extLst>
          </p:cNvPr>
          <p:cNvSpPr txBox="1"/>
          <p:nvPr/>
        </p:nvSpPr>
        <p:spPr>
          <a:xfrm>
            <a:off x="5091045" y="3445596"/>
            <a:ext cx="2627720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                UL data reception </a:t>
            </a:r>
            <a:endParaRPr lang="en-IE" sz="1000" b="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9321B83-6F3B-49E9-B642-8B7AE6D498D6}"/>
              </a:ext>
            </a:extLst>
          </p:cNvPr>
          <p:cNvSpPr txBox="1"/>
          <p:nvPr/>
        </p:nvSpPr>
        <p:spPr>
          <a:xfrm>
            <a:off x="5462378" y="4726852"/>
            <a:ext cx="2256387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1000" b="0" dirty="0"/>
              <a:t>UL data reception</a:t>
            </a:r>
            <a:endParaRPr lang="en-IE" sz="1000" b="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5C19BDB-1BBF-4B11-B038-4A509B309A76}"/>
              </a:ext>
            </a:extLst>
          </p:cNvPr>
          <p:cNvSpPr txBox="1"/>
          <p:nvPr/>
        </p:nvSpPr>
        <p:spPr>
          <a:xfrm>
            <a:off x="4600142" y="5143027"/>
            <a:ext cx="385571" cy="244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sz="1400" b="1" dirty="0">
              <a:solidFill>
                <a:schemeClr val="accent3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3AE472-CACC-41E0-A143-C22BACDDDDFC}"/>
              </a:ext>
            </a:extLst>
          </p:cNvPr>
          <p:cNvSpPr/>
          <p:nvPr/>
        </p:nvSpPr>
        <p:spPr>
          <a:xfrm>
            <a:off x="4516655" y="5445928"/>
            <a:ext cx="1140047" cy="661720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STA21 measures power, and identifies a spatial reuse opportunity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EAD778-F76B-4FF7-8D6D-B246C584D94E}"/>
              </a:ext>
            </a:extLst>
          </p:cNvPr>
          <p:cNvCxnSpPr/>
          <p:nvPr/>
        </p:nvCxnSpPr>
        <p:spPr bwMode="auto">
          <a:xfrm>
            <a:off x="5244662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BAC8176-32A7-47B9-AE85-D87F91F02933}"/>
              </a:ext>
            </a:extLst>
          </p:cNvPr>
          <p:cNvCxnSpPr/>
          <p:nvPr/>
        </p:nvCxnSpPr>
        <p:spPr bwMode="auto">
          <a:xfrm>
            <a:off x="5299091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C6034F-B3C3-4711-A2A5-52969594A30C}"/>
              </a:ext>
            </a:extLst>
          </p:cNvPr>
          <p:cNvCxnSpPr/>
          <p:nvPr/>
        </p:nvCxnSpPr>
        <p:spPr bwMode="auto">
          <a:xfrm>
            <a:off x="5353520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83FD4BA-164A-4A43-9834-0961620C0706}"/>
              </a:ext>
            </a:extLst>
          </p:cNvPr>
          <p:cNvCxnSpPr/>
          <p:nvPr/>
        </p:nvCxnSpPr>
        <p:spPr bwMode="auto">
          <a:xfrm>
            <a:off x="5407949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E2995A2-499E-44FD-84AF-F737DC210845}"/>
              </a:ext>
            </a:extLst>
          </p:cNvPr>
          <p:cNvCxnSpPr/>
          <p:nvPr/>
        </p:nvCxnSpPr>
        <p:spPr bwMode="auto">
          <a:xfrm>
            <a:off x="5462378" y="5141606"/>
            <a:ext cx="0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2812C9B-D93B-4528-B08A-FE7478AAF753}"/>
              </a:ext>
            </a:extLst>
          </p:cNvPr>
          <p:cNvCxnSpPr/>
          <p:nvPr/>
        </p:nvCxnSpPr>
        <p:spPr bwMode="auto">
          <a:xfrm>
            <a:off x="4602845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83F4CDE-E6DD-455D-A8E4-24D674CC9871}"/>
              </a:ext>
            </a:extLst>
          </p:cNvPr>
          <p:cNvCxnSpPr/>
          <p:nvPr/>
        </p:nvCxnSpPr>
        <p:spPr bwMode="auto">
          <a:xfrm>
            <a:off x="4750093" y="5145769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0FF8053-42FA-405A-9459-CD1CD2388AAD}"/>
              </a:ext>
            </a:extLst>
          </p:cNvPr>
          <p:cNvCxnSpPr/>
          <p:nvPr/>
        </p:nvCxnSpPr>
        <p:spPr bwMode="auto">
          <a:xfrm>
            <a:off x="4877720" y="5147028"/>
            <a:ext cx="112212" cy="244800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EB7ABECF-7CE5-4185-9C24-31338DD5B3B1}"/>
              </a:ext>
            </a:extLst>
          </p:cNvPr>
          <p:cNvSpPr/>
          <p:nvPr/>
        </p:nvSpPr>
        <p:spPr>
          <a:xfrm>
            <a:off x="4522077" y="3215581"/>
            <a:ext cx="21667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TF advertises spatial reuse opportunity 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E67CCB9-CDC3-4CC4-8597-1DE6BB0D7E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130859" y="3568102"/>
            <a:ext cx="6349" cy="39523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5BEA4D5-8EF2-4E8C-9395-BF5FA1A190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50068" y="3567799"/>
            <a:ext cx="1" cy="80783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B515C0B-8438-46B5-9BBE-52DC9DEE602B}"/>
              </a:ext>
            </a:extLst>
          </p:cNvPr>
          <p:cNvCxnSpPr>
            <a:cxnSpLocks/>
            <a:stCxn id="56" idx="1"/>
          </p:cNvCxnSpPr>
          <p:nvPr/>
        </p:nvCxnSpPr>
        <p:spPr bwMode="auto">
          <a:xfrm flipV="1">
            <a:off x="5462378" y="4849965"/>
            <a:ext cx="0" cy="41474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2A69FBDA-357E-492A-91DD-6331283F0231}"/>
              </a:ext>
            </a:extLst>
          </p:cNvPr>
          <p:cNvSpPr txBox="1"/>
          <p:nvPr/>
        </p:nvSpPr>
        <p:spPr>
          <a:xfrm>
            <a:off x="3108212" y="4732393"/>
            <a:ext cx="448811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1D96BF-A5D0-49E4-8044-3D41E6284EBA}"/>
              </a:ext>
            </a:extLst>
          </p:cNvPr>
          <p:cNvSpPr txBox="1"/>
          <p:nvPr/>
        </p:nvSpPr>
        <p:spPr>
          <a:xfrm>
            <a:off x="2646427" y="3451029"/>
            <a:ext cx="34946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TF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E626DC2-A690-4D56-9BA3-7E7985F7ADD3}"/>
              </a:ext>
            </a:extLst>
          </p:cNvPr>
          <p:cNvSpPr txBox="1"/>
          <p:nvPr/>
        </p:nvSpPr>
        <p:spPr>
          <a:xfrm>
            <a:off x="3630141" y="4726962"/>
            <a:ext cx="338333" cy="230832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r>
              <a:rPr lang="en-US" sz="900" dirty="0"/>
              <a:t>TF</a:t>
            </a:r>
            <a:endParaRPr lang="en-IE" sz="9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607E2DC-717B-4378-B3BA-0C01D980384D}"/>
              </a:ext>
            </a:extLst>
          </p:cNvPr>
          <p:cNvSpPr txBox="1"/>
          <p:nvPr/>
        </p:nvSpPr>
        <p:spPr>
          <a:xfrm>
            <a:off x="4046677" y="3451703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6250F3D-A9BE-4169-A021-75C0D4B5A755}"/>
              </a:ext>
            </a:extLst>
          </p:cNvPr>
          <p:cNvSpPr txBox="1"/>
          <p:nvPr/>
        </p:nvSpPr>
        <p:spPr>
          <a:xfrm>
            <a:off x="4056287" y="3841178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9CBC9A-5532-4C08-8F2B-50D098F67540}"/>
              </a:ext>
            </a:extLst>
          </p:cNvPr>
          <p:cNvSpPr txBox="1"/>
          <p:nvPr/>
        </p:nvSpPr>
        <p:spPr>
          <a:xfrm>
            <a:off x="4044675" y="5139299"/>
            <a:ext cx="457199" cy="2448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CCEC657-458D-46D8-9B09-838823506BAC}"/>
              </a:ext>
            </a:extLst>
          </p:cNvPr>
          <p:cNvSpPr txBox="1"/>
          <p:nvPr/>
        </p:nvSpPr>
        <p:spPr>
          <a:xfrm>
            <a:off x="2028815" y="3451029"/>
            <a:ext cx="50976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NDPA</a:t>
            </a:r>
            <a:endParaRPr lang="en-IE" sz="900" b="1" dirty="0">
              <a:solidFill>
                <a:schemeClr val="accent3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CEB2688-EFC3-4BF2-98C0-21498D692871}"/>
              </a:ext>
            </a:extLst>
          </p:cNvPr>
          <p:cNvSpPr txBox="1"/>
          <p:nvPr/>
        </p:nvSpPr>
        <p:spPr>
          <a:xfrm>
            <a:off x="3107506" y="5455592"/>
            <a:ext cx="1386688" cy="6617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Transfer and return frames may be needed to coordinate AP1 and AP2 actions 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E512D33-7C01-4344-9625-A9608C625299}"/>
              </a:ext>
            </a:extLst>
          </p:cNvPr>
          <p:cNvSpPr txBox="1"/>
          <p:nvPr/>
        </p:nvSpPr>
        <p:spPr>
          <a:xfrm>
            <a:off x="4050057" y="4253224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719AA4-115D-4654-B93D-48D510595373}"/>
              </a:ext>
            </a:extLst>
          </p:cNvPr>
          <p:cNvSpPr txBox="1"/>
          <p:nvPr/>
        </p:nvSpPr>
        <p:spPr>
          <a:xfrm>
            <a:off x="3110992" y="3451029"/>
            <a:ext cx="458312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accent3"/>
                </a:solidFill>
              </a:defRPr>
            </a:lvl1pPr>
          </a:lstStyle>
          <a:p>
            <a:r>
              <a:rPr lang="en-US" sz="900" dirty="0"/>
              <a:t>NDP</a:t>
            </a:r>
            <a:endParaRPr lang="en-IE" sz="9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1B8631D-E92F-4DB2-B280-21868B8FD54C}"/>
              </a:ext>
            </a:extLst>
          </p:cNvPr>
          <p:cNvSpPr txBox="1"/>
          <p:nvPr/>
        </p:nvSpPr>
        <p:spPr>
          <a:xfrm>
            <a:off x="3112105" y="3842486"/>
            <a:ext cx="457199" cy="24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548E098-DDC2-4C23-969D-785777CB658F}"/>
              </a:ext>
            </a:extLst>
          </p:cNvPr>
          <p:cNvSpPr txBox="1"/>
          <p:nvPr/>
        </p:nvSpPr>
        <p:spPr>
          <a:xfrm>
            <a:off x="3104562" y="5150725"/>
            <a:ext cx="457199" cy="230832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NDP</a:t>
            </a:r>
            <a:endParaRPr lang="en-IE" sz="900" b="1" dirty="0">
              <a:solidFill>
                <a:schemeClr val="tx1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7CBB428-AA58-40FA-83CB-8C3C6361726A}"/>
              </a:ext>
            </a:extLst>
          </p:cNvPr>
          <p:cNvCxnSpPr>
            <a:cxnSpLocks/>
          </p:cNvCxnSpPr>
          <p:nvPr/>
        </p:nvCxnSpPr>
        <p:spPr bwMode="auto">
          <a:xfrm>
            <a:off x="732319" y="538409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4475104-7C6C-45F7-8AB0-5440E09DD2A0}"/>
              </a:ext>
            </a:extLst>
          </p:cNvPr>
          <p:cNvCxnSpPr>
            <a:cxnSpLocks/>
          </p:cNvCxnSpPr>
          <p:nvPr/>
        </p:nvCxnSpPr>
        <p:spPr bwMode="auto">
          <a:xfrm>
            <a:off x="732319" y="4090514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C7A17FC-0F42-45AF-96EA-972286DA4F03}"/>
              </a:ext>
            </a:extLst>
          </p:cNvPr>
          <p:cNvCxnSpPr>
            <a:cxnSpLocks/>
          </p:cNvCxnSpPr>
          <p:nvPr/>
        </p:nvCxnSpPr>
        <p:spPr bwMode="auto">
          <a:xfrm>
            <a:off x="732319" y="4504619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8D15EE48-36B3-4A02-85C3-7E8F02259CB0}"/>
              </a:ext>
            </a:extLst>
          </p:cNvPr>
          <p:cNvSpPr txBox="1"/>
          <p:nvPr/>
        </p:nvSpPr>
        <p:spPr>
          <a:xfrm>
            <a:off x="685800" y="2595949"/>
            <a:ext cx="1273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1 – Coord.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84A46ED-050D-43CF-9C02-9D8B81AB5B82}"/>
              </a:ext>
            </a:extLst>
          </p:cNvPr>
          <p:cNvSpPr txBox="1"/>
          <p:nvPr/>
        </p:nvSpPr>
        <p:spPr>
          <a:xfrm>
            <a:off x="2007622" y="2595949"/>
            <a:ext cx="2335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2 – Implicit CSI acquisition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D43BF95-3C6A-4778-8A84-AABEBCFDBF54}"/>
              </a:ext>
            </a:extLst>
          </p:cNvPr>
          <p:cNvSpPr txBox="1"/>
          <p:nvPr/>
        </p:nvSpPr>
        <p:spPr>
          <a:xfrm>
            <a:off x="4578075" y="2595949"/>
            <a:ext cx="4070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Phase 3 – Coordinated inter-AP DATA TX &amp; ACK with nulls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7A69F02-0D9D-4FD6-B340-34859A9AF52A}"/>
              </a:ext>
            </a:extLst>
          </p:cNvPr>
          <p:cNvSpPr txBox="1"/>
          <p:nvPr/>
        </p:nvSpPr>
        <p:spPr>
          <a:xfrm>
            <a:off x="838200" y="3451703"/>
            <a:ext cx="502474" cy="24480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accent3"/>
                </a:solidFill>
              </a:rPr>
              <a:t>C</a:t>
            </a:r>
            <a:r>
              <a:rPr lang="en-US" sz="800" b="1" baseline="-25000" dirty="0" err="1">
                <a:solidFill>
                  <a:schemeClr val="accent3"/>
                </a:solidFill>
              </a:rPr>
              <a:t>Request</a:t>
            </a:r>
            <a:endParaRPr lang="en-IE" sz="800" b="1" baseline="-25000" dirty="0">
              <a:solidFill>
                <a:schemeClr val="accent3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1D7A2D6-DEED-473D-A534-970F5CB99FB9}"/>
              </a:ext>
            </a:extLst>
          </p:cNvPr>
          <p:cNvSpPr txBox="1"/>
          <p:nvPr/>
        </p:nvSpPr>
        <p:spPr>
          <a:xfrm>
            <a:off x="1390240" y="4737556"/>
            <a:ext cx="541157" cy="215444"/>
          </a:xfrm>
          <a:prstGeom prst="rect">
            <a:avLst/>
          </a:prstGeom>
          <a:solidFill>
            <a:srgbClr val="00B05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err="1">
                <a:solidFill>
                  <a:schemeClr val="tx1"/>
                </a:solidFill>
              </a:rPr>
              <a:t>C</a:t>
            </a:r>
            <a:r>
              <a:rPr lang="en-US" sz="800" b="1" baseline="-25000" dirty="0" err="1">
                <a:solidFill>
                  <a:schemeClr val="tx1"/>
                </a:solidFill>
              </a:rPr>
              <a:t>Response</a:t>
            </a:r>
            <a:endParaRPr lang="en-IE" sz="800" b="1" baseline="-25000" dirty="0">
              <a:solidFill>
                <a:schemeClr val="tx1"/>
              </a:solidFill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851A63D3-BC0A-43A8-BC62-EB524C9A3F04}"/>
              </a:ext>
            </a:extLst>
          </p:cNvPr>
          <p:cNvCxnSpPr>
            <a:cxnSpLocks/>
          </p:cNvCxnSpPr>
          <p:nvPr/>
        </p:nvCxnSpPr>
        <p:spPr bwMode="auto">
          <a:xfrm>
            <a:off x="732319" y="4966117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9AD61EC-E896-48AB-AF53-0E8BAD6AC34D}"/>
              </a:ext>
            </a:extLst>
          </p:cNvPr>
          <p:cNvCxnSpPr>
            <a:cxnSpLocks/>
          </p:cNvCxnSpPr>
          <p:nvPr/>
        </p:nvCxnSpPr>
        <p:spPr bwMode="auto">
          <a:xfrm>
            <a:off x="732319" y="3693526"/>
            <a:ext cx="7740000" cy="721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56E34A62-3BFA-41FB-820A-203A5E16DA21}"/>
              </a:ext>
            </a:extLst>
          </p:cNvPr>
          <p:cNvCxnSpPr>
            <a:cxnSpLocks/>
            <a:stCxn id="68" idx="1"/>
          </p:cNvCxnSpPr>
          <p:nvPr/>
        </p:nvCxnSpPr>
        <p:spPr bwMode="auto">
          <a:xfrm flipH="1">
            <a:off x="5091045" y="4376540"/>
            <a:ext cx="1" cy="50026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B21FCC79-0BE5-4F78-8F6E-DFEE7711492D}"/>
              </a:ext>
            </a:extLst>
          </p:cNvPr>
          <p:cNvCxnSpPr>
            <a:cxnSpLocks/>
            <a:stCxn id="73" idx="1"/>
          </p:cNvCxnSpPr>
          <p:nvPr/>
        </p:nvCxnSpPr>
        <p:spPr bwMode="auto">
          <a:xfrm flipH="1" flipV="1">
            <a:off x="5455523" y="3556574"/>
            <a:ext cx="6855" cy="129338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A75C38BB-B9C3-4DFC-92FE-2758C571E65F}"/>
              </a:ext>
            </a:extLst>
          </p:cNvPr>
          <p:cNvCxnSpPr>
            <a:cxnSpLocks/>
          </p:cNvCxnSpPr>
          <p:nvPr/>
        </p:nvCxnSpPr>
        <p:spPr bwMode="auto">
          <a:xfrm>
            <a:off x="4691805" y="29018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972429B-0C99-451E-9DB1-6CB4E1008A37}"/>
              </a:ext>
            </a:extLst>
          </p:cNvPr>
          <p:cNvSpPr/>
          <p:nvPr/>
        </p:nvSpPr>
        <p:spPr>
          <a:xfrm>
            <a:off x="4897859" y="27791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Data transmission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504D242C-D9CE-478B-A955-32B68BF78A4D}"/>
              </a:ext>
            </a:extLst>
          </p:cNvPr>
          <p:cNvCxnSpPr>
            <a:cxnSpLocks/>
          </p:cNvCxnSpPr>
          <p:nvPr/>
        </p:nvCxnSpPr>
        <p:spPr bwMode="auto">
          <a:xfrm>
            <a:off x="4699329" y="3054235"/>
            <a:ext cx="304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536EA50B-DD40-49FB-8EC0-A1D4692E8E4E}"/>
              </a:ext>
            </a:extLst>
          </p:cNvPr>
          <p:cNvSpPr/>
          <p:nvPr/>
        </p:nvSpPr>
        <p:spPr>
          <a:xfrm>
            <a:off x="4772207" y="2931549"/>
            <a:ext cx="12221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Null steering</a:t>
            </a:r>
            <a:endParaRPr lang="en-IE" sz="1000" dirty="0">
              <a:solidFill>
                <a:schemeClr val="tx1"/>
              </a:solidFill>
            </a:endParaRP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2485088F-E8F4-4D6D-8DE8-2E731F3FF316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1705955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4F5189CA-6597-4286-98E5-4999CA522B41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8" y="3931816"/>
            <a:ext cx="0" cy="11735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A5CB778E-28B1-451C-A1D2-E88A04300036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4309" y="4336443"/>
            <a:ext cx="0" cy="62967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FF61A7E5-B16D-4BAE-B773-31C06568484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39685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5A81F094-7C55-40FA-BDAC-1D52DBA2B006}"/>
              </a:ext>
            </a:extLst>
          </p:cNvPr>
          <p:cNvSpPr txBox="1"/>
          <p:nvPr/>
        </p:nvSpPr>
        <p:spPr>
          <a:xfrm>
            <a:off x="7778476" y="3838932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9868102-CFBF-48EB-B09C-23E10AD3BBE4}"/>
              </a:ext>
            </a:extLst>
          </p:cNvPr>
          <p:cNvSpPr txBox="1"/>
          <p:nvPr/>
        </p:nvSpPr>
        <p:spPr>
          <a:xfrm>
            <a:off x="7781112" y="4267200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005120F-9BB0-455D-9234-9B22AB8C2404}"/>
              </a:ext>
            </a:extLst>
          </p:cNvPr>
          <p:cNvSpPr txBox="1"/>
          <p:nvPr/>
        </p:nvSpPr>
        <p:spPr>
          <a:xfrm>
            <a:off x="7773193" y="5141485"/>
            <a:ext cx="448488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endParaRPr lang="en-IE" sz="1000" b="0" dirty="0"/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3111CC1F-500F-421E-AA11-F1C0608C3171}"/>
              </a:ext>
            </a:extLst>
          </p:cNvPr>
          <p:cNvCxnSpPr>
            <a:cxnSpLocks/>
            <a:stCxn id="52" idx="1"/>
          </p:cNvCxnSpPr>
          <p:nvPr/>
        </p:nvCxnSpPr>
        <p:spPr bwMode="auto">
          <a:xfrm flipH="1">
            <a:off x="7772401" y="3572003"/>
            <a:ext cx="8866" cy="83961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C72E4A7B-C7DC-4D99-87F3-B2E6CFD9A3A3}"/>
              </a:ext>
            </a:extLst>
          </p:cNvPr>
          <p:cNvCxnSpPr>
            <a:cxnSpLocks/>
          </p:cNvCxnSpPr>
          <p:nvPr/>
        </p:nvCxnSpPr>
        <p:spPr bwMode="auto">
          <a:xfrm>
            <a:off x="7834308" y="4866216"/>
            <a:ext cx="0" cy="414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0D94E1A4-8296-424F-A1D1-BC14892FB7B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>
            <a:off x="3600000" y="3567799"/>
            <a:ext cx="200850" cy="18877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Dot"/>
            <a:round/>
            <a:headEnd type="arrow" w="med" len="med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A7B1607C-C50E-4DE1-A541-A3CC3E1C427A}"/>
              </a:ext>
            </a:extLst>
          </p:cNvPr>
          <p:cNvCxnSpPr>
            <a:cxnSpLocks/>
            <a:endCxn id="114" idx="0"/>
          </p:cNvCxnSpPr>
          <p:nvPr/>
        </p:nvCxnSpPr>
        <p:spPr bwMode="auto">
          <a:xfrm flipH="1">
            <a:off x="3800850" y="4694544"/>
            <a:ext cx="737116" cy="761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arrow" w="med" len="med"/>
            <a:tailEnd type="none" w="med" len="med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29CD05E-9AB0-42F0-BD8F-10C706B10C96}"/>
              </a:ext>
            </a:extLst>
          </p:cNvPr>
          <p:cNvCxnSpPr>
            <a:cxnSpLocks/>
          </p:cNvCxnSpPr>
          <p:nvPr/>
        </p:nvCxnSpPr>
        <p:spPr bwMode="auto">
          <a:xfrm>
            <a:off x="5091045" y="3931816"/>
            <a:ext cx="0" cy="8687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4A7BA92F-1A64-47B1-BDA4-932FA52C2FFB}"/>
              </a:ext>
            </a:extLst>
          </p:cNvPr>
          <p:cNvSpPr/>
          <p:nvPr/>
        </p:nvSpPr>
        <p:spPr>
          <a:xfrm>
            <a:off x="4515588" y="4503744"/>
            <a:ext cx="640480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AP2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STAs 11 and 12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B515CF0-C4E1-46A3-A638-30A3B25D0DF8}"/>
              </a:ext>
            </a:extLst>
          </p:cNvPr>
          <p:cNvSpPr/>
          <p:nvPr/>
        </p:nvSpPr>
        <p:spPr>
          <a:xfrm>
            <a:off x="5351801" y="3390533"/>
            <a:ext cx="64048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50" dirty="0">
                <a:solidFill>
                  <a:srgbClr val="FF0000"/>
                </a:solidFill>
              </a:rPr>
              <a:t>AP1 nulls</a:t>
            </a:r>
          </a:p>
          <a:p>
            <a:pPr algn="ctr"/>
            <a:r>
              <a:rPr lang="en-US" sz="850" dirty="0">
                <a:solidFill>
                  <a:srgbClr val="FF0000"/>
                </a:solidFill>
              </a:rPr>
              <a:t>STA21</a:t>
            </a:r>
            <a:endParaRPr lang="en-IE" sz="850" dirty="0">
              <a:solidFill>
                <a:srgbClr val="FF0000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2E35BDC-07AC-4C8A-9D93-09F67ECE1B44}"/>
              </a:ext>
            </a:extLst>
          </p:cNvPr>
          <p:cNvSpPr/>
          <p:nvPr/>
        </p:nvSpPr>
        <p:spPr>
          <a:xfrm>
            <a:off x="6786539" y="5582643"/>
            <a:ext cx="1784406" cy="538609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pPr algn="just"/>
            <a:r>
              <a:rPr lang="en-US" sz="800" dirty="0">
                <a:solidFill>
                  <a:schemeClr val="tx1"/>
                </a:solidFill>
              </a:rPr>
              <a:t>*Similar to 802.11ax, an alternative implementation could be based on AP2 sending the ACK while AP1 is still performing UL data reception</a:t>
            </a:r>
            <a:endParaRPr lang="en-IE" sz="800" dirty="0">
              <a:solidFill>
                <a:schemeClr val="tx1"/>
              </a:solidFill>
            </a:endParaRPr>
          </a:p>
        </p:txBody>
      </p:sp>
      <p:sp>
        <p:nvSpPr>
          <p:cNvPr id="99" name="Footer Placeholder 4">
            <a:extLst>
              <a:ext uri="{FF2B5EF4-FFF2-40B4-BE49-F238E27FC236}">
                <a16:creationId xmlns:a16="http://schemas.microsoft.com/office/drawing/2014/main" id="{987F7BC9-5EBB-4D76-B3B4-D97C59F8364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453195D-7692-4D13-A17C-86933FE1F838}"/>
              </a:ext>
            </a:extLst>
          </p:cNvPr>
          <p:cNvSpPr txBox="1"/>
          <p:nvPr/>
        </p:nvSpPr>
        <p:spPr>
          <a:xfrm>
            <a:off x="8222039" y="5337971"/>
            <a:ext cx="2231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IE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64855B63-4A80-4A04-AC6A-181076D14B31}"/>
              </a:ext>
            </a:extLst>
          </p:cNvPr>
          <p:cNvSpPr/>
          <p:nvPr/>
        </p:nvSpPr>
        <p:spPr bwMode="auto">
          <a:xfrm>
            <a:off x="613553" y="3429297"/>
            <a:ext cx="72247" cy="1233495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62CCF9-50F4-43BF-9CB1-DA29D5C4A567}"/>
              </a:ext>
            </a:extLst>
          </p:cNvPr>
          <p:cNvSpPr txBox="1"/>
          <p:nvPr/>
        </p:nvSpPr>
        <p:spPr>
          <a:xfrm rot="16200000">
            <a:off x="250133" y="3884142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BSS1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104" name="Left Brace 103">
            <a:extLst>
              <a:ext uri="{FF2B5EF4-FFF2-40B4-BE49-F238E27FC236}">
                <a16:creationId xmlns:a16="http://schemas.microsoft.com/office/drawing/2014/main" id="{62D2A4A7-2B1C-4B5B-8813-284AD5E28478}"/>
              </a:ext>
            </a:extLst>
          </p:cNvPr>
          <p:cNvSpPr/>
          <p:nvPr/>
        </p:nvSpPr>
        <p:spPr bwMode="auto">
          <a:xfrm>
            <a:off x="605381" y="4731708"/>
            <a:ext cx="79419" cy="877138"/>
          </a:xfrm>
          <a:prstGeom prst="leftBrace">
            <a:avLst>
              <a:gd name="adj1" fmla="val 8333"/>
              <a:gd name="adj2" fmla="val 49819"/>
            </a:avLst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4B18EE9-DCB9-4BCA-A81B-1D90BCC2C063}"/>
              </a:ext>
            </a:extLst>
          </p:cNvPr>
          <p:cNvSpPr txBox="1"/>
          <p:nvPr/>
        </p:nvSpPr>
        <p:spPr>
          <a:xfrm rot="16200000">
            <a:off x="250133" y="502459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BSS2</a:t>
            </a:r>
            <a:endParaRPr lang="en-IE" sz="1200" dirty="0">
              <a:solidFill>
                <a:schemeClr val="tx1"/>
              </a:solidFill>
            </a:endParaRPr>
          </a:p>
        </p:txBody>
      </p:sp>
      <p:sp>
        <p:nvSpPr>
          <p:cNvPr id="96" name="Date Placeholder 3">
            <a:extLst>
              <a:ext uri="{FF2B5EF4-FFF2-40B4-BE49-F238E27FC236}">
                <a16:creationId xmlns:a16="http://schemas.microsoft.com/office/drawing/2014/main" id="{C600CD87-46B4-456C-B0D8-684911C0AE0D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7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Key implementation benefits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6538" cy="4445001"/>
          </a:xfrm>
        </p:spPr>
        <p:txBody>
          <a:bodyPr/>
          <a:lstStyle/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ko-KR" sz="2000" b="0" dirty="0">
                <a:cs typeface="Times New Roman"/>
              </a:rPr>
              <a:t>Unsynchronized operation [0638r0]</a:t>
            </a:r>
          </a:p>
          <a:p>
            <a:pPr lvl="1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800" dirty="0">
                <a:cs typeface="Times New Roman"/>
              </a:rPr>
              <a:t>Since the interference suppression is performed through the application of a spatial filter during data reception, APs can suppress both </a:t>
            </a:r>
          </a:p>
          <a:p>
            <a:pPr marL="1076325" lvl="1" indent="-268288" algn="just" defTabSz="492125">
              <a:spcBef>
                <a:spcPts val="3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altLang="ko-KR" sz="1800" dirty="0">
                <a:cs typeface="Times New Roman"/>
              </a:rPr>
              <a:t>the non-</a:t>
            </a:r>
            <a:r>
              <a:rPr lang="en-US" altLang="ko-KR" sz="1800" dirty="0" err="1">
                <a:cs typeface="Times New Roman"/>
              </a:rPr>
              <a:t>precoded</a:t>
            </a:r>
            <a:r>
              <a:rPr lang="en-US" altLang="ko-KR" sz="1800" dirty="0">
                <a:cs typeface="Times New Roman"/>
              </a:rPr>
              <a:t> PPDU preambles, and</a:t>
            </a:r>
          </a:p>
          <a:p>
            <a:pPr marL="1076325" lvl="1" indent="-268288" algn="just" defTabSz="492125">
              <a:spcBef>
                <a:spcPts val="3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altLang="ko-KR" sz="1800" dirty="0">
                <a:cs typeface="Times New Roman"/>
              </a:rPr>
              <a:t>the guard interval signals</a:t>
            </a:r>
          </a:p>
          <a:p>
            <a:pPr marL="715962" lvl="1" indent="0" algn="just" defTabSz="492125">
              <a:spcBef>
                <a:spcPts val="300"/>
              </a:spcBef>
              <a:spcAft>
                <a:spcPts val="0"/>
              </a:spcAft>
            </a:pPr>
            <a:r>
              <a:rPr lang="en-US" altLang="ko-KR" sz="1800" dirty="0">
                <a:cs typeface="Times New Roman"/>
              </a:rPr>
              <a:t>from interfering devices, without requiring symbol-level synchronization</a:t>
            </a:r>
          </a:p>
          <a:p>
            <a:pPr marL="715962" lvl="1" indent="0" algn="just" defTabSz="492125">
              <a:spcBef>
                <a:spcPts val="300"/>
              </a:spcBef>
              <a:spcAft>
                <a:spcPts val="0"/>
              </a:spcAft>
            </a:pPr>
            <a:endParaRPr lang="en-US" altLang="ko-KR" sz="1200" dirty="0">
              <a:cs typeface="Times New Roman"/>
            </a:endParaRP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en-US" altLang="ko-KR" sz="2000" b="0" dirty="0">
                <a:cs typeface="Times New Roman"/>
              </a:rPr>
              <a:t>Easily adjusts to null steering impairments </a:t>
            </a:r>
          </a:p>
          <a:p>
            <a:pPr lvl="1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800" dirty="0">
                <a:cs typeface="Times New Roman"/>
              </a:rPr>
              <a:t>APs granting the spatial reuse opportunities with null steering may set their acceptable receiver interference level accounting for impairments</a:t>
            </a:r>
          </a:p>
          <a:p>
            <a:pPr marL="895350" lvl="2" indent="-179388" algn="just"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altLang="ko-KR" sz="1600" dirty="0">
                <a:cs typeface="Times New Roman"/>
              </a:rPr>
              <a:t>If only 10 dB of interference suppression can be guaranteed through null steering, the </a:t>
            </a:r>
            <a:r>
              <a:rPr lang="en-IE" sz="1600" dirty="0">
                <a:cs typeface="Times New Roman"/>
              </a:rPr>
              <a:t>UL Spatial Reuse field of the Trigger frame should be adjusted by that factor, when compared to the baseline PSR operation</a:t>
            </a:r>
            <a:endParaRPr lang="en-IE" sz="1400" strike="sngStrike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94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493252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cs typeface="Times New Roman"/>
              </a:rPr>
              <a:t>Spectrum shared according to CSMA/CA</a:t>
            </a:r>
          </a:p>
          <a:p>
            <a:pPr marL="703263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 and coordinated beamforming/null steering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a) steer radiation nulls, and b) grant SROs to inter-BSS STAs</a:t>
            </a: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BC3DF31A-D770-47F9-8985-52A7C6A75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83456" y="5280707"/>
            <a:ext cx="654850" cy="528916"/>
          </a:xfrm>
          <a:prstGeom prst="rect">
            <a:avLst/>
          </a:prstGeom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CD71B32-AB24-4BC7-AFFC-6C15ED335846}"/>
              </a:ext>
            </a:extLst>
          </p:cNvPr>
          <p:cNvCxnSpPr>
            <a:cxnSpLocks/>
            <a:stCxn id="81" idx="3"/>
            <a:endCxn id="75" idx="1"/>
          </p:cNvCxnSpPr>
          <p:nvPr/>
        </p:nvCxnSpPr>
        <p:spPr>
          <a:xfrm>
            <a:off x="3223185" y="5517196"/>
            <a:ext cx="2760271" cy="27969"/>
          </a:xfrm>
          <a:prstGeom prst="straightConnector1">
            <a:avLst/>
          </a:prstGeom>
          <a:ln w="25400">
            <a:solidFill>
              <a:schemeClr val="accent4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AE321CC-830F-45B4-97E4-3559310CF589}"/>
              </a:ext>
            </a:extLst>
          </p:cNvPr>
          <p:cNvGrpSpPr/>
          <p:nvPr/>
        </p:nvGrpSpPr>
        <p:grpSpPr>
          <a:xfrm rot="13500000">
            <a:off x="2753073" y="5777456"/>
            <a:ext cx="958600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4735730E-9135-4765-8477-ADBE2FF04405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01D6589-DAF7-40D1-B859-6735FD2BD463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A63CB82-F137-4DC3-9D94-B0D229BBCD8A}"/>
              </a:ext>
            </a:extLst>
          </p:cNvPr>
          <p:cNvGrpSpPr/>
          <p:nvPr/>
        </p:nvGrpSpPr>
        <p:grpSpPr>
          <a:xfrm rot="18900000">
            <a:off x="2084119" y="5774753"/>
            <a:ext cx="95094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5F0642C1-CCF0-4A7F-9290-62D2E554A3C1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AEB612C-555D-4515-B992-63D579EFDB92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24EAD25-AF55-4FC8-8413-69E2ECF74CD4}"/>
              </a:ext>
            </a:extLst>
          </p:cNvPr>
          <p:cNvGrpSpPr/>
          <p:nvPr/>
        </p:nvGrpSpPr>
        <p:grpSpPr>
          <a:xfrm rot="2700000">
            <a:off x="2079143" y="5108059"/>
            <a:ext cx="95677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7" name="Isosceles Triangle 126">
              <a:extLst>
                <a:ext uri="{FF2B5EF4-FFF2-40B4-BE49-F238E27FC236}">
                  <a16:creationId xmlns:a16="http://schemas.microsoft.com/office/drawing/2014/main" id="{652EB25C-AB1D-45BC-9CBF-782FBC9631E7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40F2DC4A-2908-4176-947E-578EF6809500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8AFAD4D-FBF0-45DB-AB12-864D889C196C}"/>
              </a:ext>
            </a:extLst>
          </p:cNvPr>
          <p:cNvGrpSpPr/>
          <p:nvPr/>
        </p:nvGrpSpPr>
        <p:grpSpPr>
          <a:xfrm rot="8100000">
            <a:off x="2753569" y="5107632"/>
            <a:ext cx="957986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C7C73062-C493-4B71-9985-4DD011BA92B6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0D3C7CD7-E61C-4AEC-B335-3150C8AC9C0F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pic>
        <p:nvPicPr>
          <p:cNvPr id="81" name="Graphic 80">
            <a:extLst>
              <a:ext uri="{FF2B5EF4-FFF2-40B4-BE49-F238E27FC236}">
                <a16:creationId xmlns:a16="http://schemas.microsoft.com/office/drawing/2014/main" id="{0E5D66F5-1416-4683-87F1-0AF433E47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3944" y="5252738"/>
            <a:ext cx="669241" cy="52891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47E17698-02BE-4472-9AAD-AD095AC1FD9C}"/>
              </a:ext>
            </a:extLst>
          </p:cNvPr>
          <p:cNvSpPr txBox="1"/>
          <p:nvPr/>
        </p:nvSpPr>
        <p:spPr>
          <a:xfrm>
            <a:off x="6062563" y="578393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45C00B3-9369-48D7-9314-44D8EF391ED7}"/>
              </a:ext>
            </a:extLst>
          </p:cNvPr>
          <p:cNvSpPr txBox="1"/>
          <p:nvPr/>
        </p:nvSpPr>
        <p:spPr>
          <a:xfrm>
            <a:off x="6319028" y="593337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IE" sz="1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B38B9E0-22BF-4121-B592-38045799095F}"/>
              </a:ext>
            </a:extLst>
          </p:cNvPr>
          <p:cNvSpPr txBox="1"/>
          <p:nvPr/>
        </p:nvSpPr>
        <p:spPr>
          <a:xfrm>
            <a:off x="2647367" y="489178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D83906E-C8F8-4A49-9EDC-90D05D1D832D}"/>
              </a:ext>
            </a:extLst>
          </p:cNvPr>
          <p:cNvSpPr txBox="1"/>
          <p:nvPr/>
        </p:nvSpPr>
        <p:spPr>
          <a:xfrm>
            <a:off x="2913307" y="50189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E" sz="14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997652A4-05F8-4F8B-A816-B7393B2D3C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85849" y="4717137"/>
            <a:ext cx="214634" cy="330205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A9C6E51D-9396-4179-A7C5-B35E50C151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20018" y="4717137"/>
            <a:ext cx="214634" cy="330205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2C663FC7-8EF8-409B-A621-A00D0C8596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20018" y="5987132"/>
            <a:ext cx="214634" cy="330205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94BDAC5F-6E69-4E23-B7CA-58E5C1E92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85849" y="5987132"/>
            <a:ext cx="214634" cy="330205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61AC3E34-745D-4186-BA2E-5F0E7A8E15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02400" y="4724608"/>
            <a:ext cx="204921" cy="315262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55DFD2AE-D641-4A3B-9418-FE9F0589CA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0200" y="4724608"/>
            <a:ext cx="204921" cy="315262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1FB3058-8932-448C-8003-8C053886E0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02400" y="5994603"/>
            <a:ext cx="204921" cy="315262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4A3110F9-E89D-47A5-8322-D043CE593E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0200" y="5994603"/>
            <a:ext cx="204921" cy="315262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32239A2E-6B4E-49F6-BCAF-3864465DF66E}"/>
              </a:ext>
            </a:extLst>
          </p:cNvPr>
          <p:cNvSpPr txBox="1"/>
          <p:nvPr/>
        </p:nvSpPr>
        <p:spPr>
          <a:xfrm>
            <a:off x="4002947" y="5256705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Time sharing </a:t>
            </a:r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F97FB04-E66C-4C41-B8F1-69DADB1FC384}"/>
              </a:ext>
            </a:extLst>
          </p:cNvPr>
          <p:cNvSpPr txBox="1"/>
          <p:nvPr/>
        </p:nvSpPr>
        <p:spPr>
          <a:xfrm rot="18796891">
            <a:off x="2166304" y="5539081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beam</a:t>
            </a:r>
            <a:endParaRPr lang="en-IE" sz="1400" dirty="0">
              <a:solidFill>
                <a:schemeClr val="accent2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81F8926-447D-49D0-8EB4-17EEEB80EF2E}"/>
              </a:ext>
            </a:extLst>
          </p:cNvPr>
          <p:cNvSpPr txBox="1"/>
          <p:nvPr/>
        </p:nvSpPr>
        <p:spPr>
          <a:xfrm>
            <a:off x="3757894" y="5518942"/>
            <a:ext cx="18598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Devices may listen to each other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6DBADB5-A409-41CA-9BB8-ADF43297A9EE}"/>
              </a:ext>
            </a:extLst>
          </p:cNvPr>
          <p:cNvSpPr txBox="1"/>
          <p:nvPr/>
        </p:nvSpPr>
        <p:spPr>
          <a:xfrm>
            <a:off x="1993899" y="447118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3CB85F2-EEFC-4B5E-BB9E-7EA73519A9BB}"/>
              </a:ext>
            </a:extLst>
          </p:cNvPr>
          <p:cNvSpPr txBox="1"/>
          <p:nvPr/>
        </p:nvSpPr>
        <p:spPr>
          <a:xfrm>
            <a:off x="3428715" y="627045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58EEB2B-CCAC-44C2-939F-84A505687749}"/>
              </a:ext>
            </a:extLst>
          </p:cNvPr>
          <p:cNvSpPr txBox="1"/>
          <p:nvPr/>
        </p:nvSpPr>
        <p:spPr>
          <a:xfrm>
            <a:off x="3428715" y="4471179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74FE9C4-1A7E-4F9D-80F9-510250161EA0}"/>
              </a:ext>
            </a:extLst>
          </p:cNvPr>
          <p:cNvSpPr txBox="1"/>
          <p:nvPr/>
        </p:nvSpPr>
        <p:spPr>
          <a:xfrm>
            <a:off x="2538515" y="625975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87655F8-5E29-4F03-9574-E5C6E73AAF52}"/>
              </a:ext>
            </a:extLst>
          </p:cNvPr>
          <p:cNvSpPr txBox="1"/>
          <p:nvPr/>
        </p:nvSpPr>
        <p:spPr>
          <a:xfrm>
            <a:off x="5350833" y="628197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85A36CB-8ACA-4EA7-B227-22396D55A4CF}"/>
              </a:ext>
            </a:extLst>
          </p:cNvPr>
          <p:cNvSpPr txBox="1"/>
          <p:nvPr/>
        </p:nvSpPr>
        <p:spPr>
          <a:xfrm>
            <a:off x="5414334" y="448853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089A5F9-2770-43C2-80CF-527FF7655186}"/>
              </a:ext>
            </a:extLst>
          </p:cNvPr>
          <p:cNvSpPr txBox="1"/>
          <p:nvPr/>
        </p:nvSpPr>
        <p:spPr>
          <a:xfrm>
            <a:off x="6783952" y="627205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B77FD17-4172-40CB-8B79-DA64FDE0C895}"/>
              </a:ext>
            </a:extLst>
          </p:cNvPr>
          <p:cNvSpPr txBox="1"/>
          <p:nvPr/>
        </p:nvSpPr>
        <p:spPr>
          <a:xfrm>
            <a:off x="6849150" y="448853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EBA33A0-BB0F-46E2-8356-39FA223BC2F6}"/>
              </a:ext>
            </a:extLst>
          </p:cNvPr>
          <p:cNvSpPr txBox="1"/>
          <p:nvPr/>
        </p:nvSpPr>
        <p:spPr>
          <a:xfrm>
            <a:off x="5991034" y="4668738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17B5339-76E9-47EF-85C4-0550D6F529AF}"/>
              </a:ext>
            </a:extLst>
          </p:cNvPr>
          <p:cNvGrpSpPr/>
          <p:nvPr/>
        </p:nvGrpSpPr>
        <p:grpSpPr>
          <a:xfrm>
            <a:off x="5480883" y="4702315"/>
            <a:ext cx="166287" cy="165711"/>
            <a:chOff x="4866089" y="4417934"/>
            <a:chExt cx="106860" cy="10649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DCD2200-6A37-43BF-B776-BBFA7E7886B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DB2D51A-81D1-442E-8C63-A2A71E089C8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AF8B9A5-5C20-4F20-9CBC-C83B3F5FB123}"/>
              </a:ext>
            </a:extLst>
          </p:cNvPr>
          <p:cNvGrpSpPr/>
          <p:nvPr/>
        </p:nvGrpSpPr>
        <p:grpSpPr>
          <a:xfrm>
            <a:off x="5480883" y="5975884"/>
            <a:ext cx="166287" cy="165711"/>
            <a:chOff x="4866089" y="4417934"/>
            <a:chExt cx="106860" cy="106490"/>
          </a:xfrm>
        </p:grpSpPr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E81CF51-FCC0-4434-A7CE-32E076B349F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661EC9E2-ECC4-41FB-B017-7B9BAA1FEC0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DA4DDA0-3532-4093-8B0F-172C4DC73F79}"/>
              </a:ext>
            </a:extLst>
          </p:cNvPr>
          <p:cNvGrpSpPr/>
          <p:nvPr/>
        </p:nvGrpSpPr>
        <p:grpSpPr>
          <a:xfrm>
            <a:off x="6932605" y="4702313"/>
            <a:ext cx="166287" cy="165711"/>
            <a:chOff x="4866089" y="4417934"/>
            <a:chExt cx="106860" cy="106490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3C419CD-CA0F-4FCD-A638-F20200DF56D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E8DEF4F9-AA93-4487-95C5-7CD4D802FD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31DE151-1322-4329-B3DA-B5EEFFE005AD}"/>
              </a:ext>
            </a:extLst>
          </p:cNvPr>
          <p:cNvGrpSpPr/>
          <p:nvPr/>
        </p:nvGrpSpPr>
        <p:grpSpPr>
          <a:xfrm>
            <a:off x="6932605" y="5977086"/>
            <a:ext cx="166287" cy="165711"/>
            <a:chOff x="4866089" y="4417934"/>
            <a:chExt cx="106860" cy="106490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53D95A7-BC7B-4B3C-A0DA-998ABE9B4F5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F9F9A46-831A-4C4A-9E47-5D51AE0F15B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0149A23-852D-40E3-8EB3-111BA1DD04B1}"/>
              </a:ext>
            </a:extLst>
          </p:cNvPr>
          <p:cNvGrpSpPr/>
          <p:nvPr/>
        </p:nvGrpSpPr>
        <p:grpSpPr>
          <a:xfrm>
            <a:off x="6045105" y="5295605"/>
            <a:ext cx="166287" cy="165711"/>
            <a:chOff x="4866089" y="4417934"/>
            <a:chExt cx="106860" cy="106490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B633C6BF-6494-4E8E-BCB8-903824F8592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C9EBE3E5-7CF9-4DAD-A887-AEC61C7E8FD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39D0102-029B-42EE-BBCC-3D18507F5C3E}"/>
              </a:ext>
            </a:extLst>
          </p:cNvPr>
          <p:cNvGrpSpPr/>
          <p:nvPr/>
        </p:nvGrpSpPr>
        <p:grpSpPr>
          <a:xfrm>
            <a:off x="6404344" y="5297939"/>
            <a:ext cx="166287" cy="165711"/>
            <a:chOff x="4866089" y="4417934"/>
            <a:chExt cx="106860" cy="106490"/>
          </a:xfrm>
        </p:grpSpPr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4CED66F-DD52-4031-B594-9A3552C2506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866089" y="4417934"/>
              <a:ext cx="106859" cy="10648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2230EECB-C750-493A-B877-019FFF9F079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866089" y="4417934"/>
              <a:ext cx="106860" cy="10649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54" name="Graphic 153">
            <a:extLst>
              <a:ext uri="{FF2B5EF4-FFF2-40B4-BE49-F238E27FC236}">
                <a16:creationId xmlns:a16="http://schemas.microsoft.com/office/drawing/2014/main" id="{248798E5-9C9E-4DFD-9645-2E9DAEE700D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8156877">
            <a:off x="2246144" y="4924360"/>
            <a:ext cx="313668" cy="163653"/>
          </a:xfrm>
          <a:prstGeom prst="rect">
            <a:avLst/>
          </a:prstGeom>
        </p:spPr>
      </p:pic>
      <p:pic>
        <p:nvPicPr>
          <p:cNvPr id="155" name="Graphic 154">
            <a:extLst>
              <a:ext uri="{FF2B5EF4-FFF2-40B4-BE49-F238E27FC236}">
                <a16:creationId xmlns:a16="http://schemas.microsoft.com/office/drawing/2014/main" id="{429863A7-48B8-41A4-9FDE-22D43D785A4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12639">
            <a:off x="2240427" y="5929321"/>
            <a:ext cx="313668" cy="163653"/>
          </a:xfrm>
          <a:prstGeom prst="rect">
            <a:avLst/>
          </a:prstGeom>
        </p:spPr>
      </p:pic>
      <p:pic>
        <p:nvPicPr>
          <p:cNvPr id="156" name="Graphic 155">
            <a:extLst>
              <a:ext uri="{FF2B5EF4-FFF2-40B4-BE49-F238E27FC236}">
                <a16:creationId xmlns:a16="http://schemas.microsoft.com/office/drawing/2014/main" id="{095B7C3B-F2E1-4E56-8E44-21507B62F19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4479215">
            <a:off x="3255598" y="4933365"/>
            <a:ext cx="313668" cy="163653"/>
          </a:xfrm>
          <a:prstGeom prst="rect">
            <a:avLst/>
          </a:prstGeom>
        </p:spPr>
      </p:pic>
      <p:pic>
        <p:nvPicPr>
          <p:cNvPr id="157" name="Graphic 156">
            <a:extLst>
              <a:ext uri="{FF2B5EF4-FFF2-40B4-BE49-F238E27FC236}">
                <a16:creationId xmlns:a16="http://schemas.microsoft.com/office/drawing/2014/main" id="{E47EB113-A33B-4A3C-A641-99CDA96B399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990029">
            <a:off x="3216916" y="5963140"/>
            <a:ext cx="313668" cy="16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9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34000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554589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Spectrum shared according to CSMA/CA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 and coordinated beamforming/null steering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a) steer radiation nulls, and b) grant SROs to inter-BSS STAs</a:t>
            </a:r>
          </a:p>
          <a:p>
            <a:pPr marL="360363" indent="-360363" algn="just">
              <a:spcAft>
                <a:spcPts val="600"/>
              </a:spcAft>
              <a:buFont typeface="+mj-lt"/>
              <a:buAutoNum type="arabicPeriod"/>
            </a:pP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C27A20-A60B-4777-B5D6-8B3391AD13FA}"/>
              </a:ext>
            </a:extLst>
          </p:cNvPr>
          <p:cNvGrpSpPr/>
          <p:nvPr/>
        </p:nvGrpSpPr>
        <p:grpSpPr>
          <a:xfrm>
            <a:off x="1981200" y="4406113"/>
            <a:ext cx="5725606" cy="2088601"/>
            <a:chOff x="1981200" y="4406113"/>
            <a:chExt cx="5725606" cy="2088601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02D6A03-190A-4C74-9DF5-6E884C37F59D}"/>
                </a:ext>
              </a:extLst>
            </p:cNvPr>
            <p:cNvSpPr txBox="1"/>
            <p:nvPr/>
          </p:nvSpPr>
          <p:spPr>
            <a:xfrm>
              <a:off x="5167914" y="6263882"/>
              <a:ext cx="9703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not found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BBA5A12B-590B-4160-8625-7CA09D3D9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012301" y="5287970"/>
              <a:ext cx="654850" cy="528916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A7BE82C-128C-4FF0-A671-AF36BA798E7C}"/>
                </a:ext>
              </a:extLst>
            </p:cNvPr>
            <p:cNvCxnSpPr>
              <a:cxnSpLocks/>
              <a:stCxn id="18" idx="3"/>
              <a:endCxn id="12" idx="1"/>
            </p:cNvCxnSpPr>
            <p:nvPr/>
          </p:nvCxnSpPr>
          <p:spPr>
            <a:xfrm>
              <a:off x="3210486" y="5524459"/>
              <a:ext cx="2801815" cy="27969"/>
            </a:xfrm>
            <a:prstGeom prst="straightConnector1">
              <a:avLst/>
            </a:prstGeom>
            <a:ln w="25400">
              <a:solidFill>
                <a:schemeClr val="accent4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3631863-37D7-44A2-B223-A62EFEE1FED1}"/>
                </a:ext>
              </a:extLst>
            </p:cNvPr>
            <p:cNvGrpSpPr/>
            <p:nvPr/>
          </p:nvGrpSpPr>
          <p:grpSpPr>
            <a:xfrm rot="13500000">
              <a:off x="2740374" y="5784719"/>
              <a:ext cx="958600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9" name="Isosceles Triangle 68">
                <a:extLst>
                  <a:ext uri="{FF2B5EF4-FFF2-40B4-BE49-F238E27FC236}">
                    <a16:creationId xmlns:a16="http://schemas.microsoft.com/office/drawing/2014/main" id="{4112636F-A990-40A2-A460-CB86FEF974BF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801FD18-BF29-478C-B167-F6BF6E8C4D06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0C0F799-DDCE-4606-8625-A4F5AD42C65E}"/>
                </a:ext>
              </a:extLst>
            </p:cNvPr>
            <p:cNvGrpSpPr/>
            <p:nvPr/>
          </p:nvGrpSpPr>
          <p:grpSpPr>
            <a:xfrm rot="18900000">
              <a:off x="2071420" y="5782016"/>
              <a:ext cx="950948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7" name="Isosceles Triangle 66">
                <a:extLst>
                  <a:ext uri="{FF2B5EF4-FFF2-40B4-BE49-F238E27FC236}">
                    <a16:creationId xmlns:a16="http://schemas.microsoft.com/office/drawing/2014/main" id="{A12B5882-C55A-46A8-BA55-AA7D5F7944F7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5CDCF94-6C6C-417E-B00D-45303936C9C1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1C88B91-4631-47EF-9B62-110F2235A953}"/>
                </a:ext>
              </a:extLst>
            </p:cNvPr>
            <p:cNvGrpSpPr/>
            <p:nvPr/>
          </p:nvGrpSpPr>
          <p:grpSpPr>
            <a:xfrm rot="2700000">
              <a:off x="2066444" y="5115322"/>
              <a:ext cx="956778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5" name="Isosceles Triangle 64">
                <a:extLst>
                  <a:ext uri="{FF2B5EF4-FFF2-40B4-BE49-F238E27FC236}">
                    <a16:creationId xmlns:a16="http://schemas.microsoft.com/office/drawing/2014/main" id="{EC005AAE-F9E8-4826-9E86-34B2B38C86FC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85403AA0-DFC3-4C66-9894-C769AB8E46B0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A40C52F-BAA7-4B6C-B998-A6F0FC25B38E}"/>
                </a:ext>
              </a:extLst>
            </p:cNvPr>
            <p:cNvGrpSpPr/>
            <p:nvPr/>
          </p:nvGrpSpPr>
          <p:grpSpPr>
            <a:xfrm rot="8100000">
              <a:off x="2740870" y="5114895"/>
              <a:ext cx="957986" cy="176219"/>
              <a:chOff x="4525638" y="5075561"/>
              <a:chExt cx="1335742" cy="176219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A0570C7A-768A-47EF-8C55-740CA8166E89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32E1E44-C489-4FB2-B46B-63C8A60947A8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4EDCB73C-D750-4788-861B-897D1DE78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41245" y="5260001"/>
              <a:ext cx="669241" cy="528916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FC4D23C-5158-4D88-A7B4-7DA4FAE2D6C0}"/>
                </a:ext>
              </a:extLst>
            </p:cNvPr>
            <p:cNvGrpSpPr/>
            <p:nvPr/>
          </p:nvGrpSpPr>
          <p:grpSpPr>
            <a:xfrm rot="8100000">
              <a:off x="6192899" y="5105149"/>
              <a:ext cx="976381" cy="176219"/>
              <a:chOff x="4525638" y="5075561"/>
              <a:chExt cx="1335742" cy="176219"/>
            </a:xfrm>
            <a:solidFill>
              <a:srgbClr val="92D050"/>
            </a:solidFill>
          </p:grpSpPr>
          <p:sp>
            <p:nvSpPr>
              <p:cNvPr id="55" name="Isosceles Triangle 54">
                <a:extLst>
                  <a:ext uri="{FF2B5EF4-FFF2-40B4-BE49-F238E27FC236}">
                    <a16:creationId xmlns:a16="http://schemas.microsoft.com/office/drawing/2014/main" id="{90D462BA-BDEC-4BFD-9062-636089FB631A}"/>
                  </a:ext>
                </a:extLst>
              </p:cNvPr>
              <p:cNvSpPr/>
              <p:nvPr/>
            </p:nvSpPr>
            <p:spPr bwMode="auto">
              <a:xfrm rot="5400000">
                <a:off x="5181600" y="4572000"/>
                <a:ext cx="176218" cy="1183342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1E4CE8C-4B3B-47E4-B0CE-1E8F6299DEE1}"/>
                  </a:ext>
                </a:extLst>
              </p:cNvPr>
              <p:cNvSpPr/>
              <p:nvPr/>
            </p:nvSpPr>
            <p:spPr bwMode="auto">
              <a:xfrm>
                <a:off x="4525638" y="5075561"/>
                <a:ext cx="304800" cy="176219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</a:pPr>
                <a:endParaRPr kumimoji="0" lang="en-IE" sz="2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6" charset="0"/>
                  <a:ea typeface="MS Gothic" charset="-128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B27FB69-35A4-4206-89BD-F6994007A8A8}"/>
                </a:ext>
              </a:extLst>
            </p:cNvPr>
            <p:cNvSpPr txBox="1"/>
            <p:nvPr/>
          </p:nvSpPr>
          <p:spPr>
            <a:xfrm>
              <a:off x="6091408" y="57912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</a:t>
              </a:r>
              <a:endParaRPr lang="en-IE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1C93F12-E8A6-4454-8C44-FDA709372962}"/>
                </a:ext>
              </a:extLst>
            </p:cNvPr>
            <p:cNvSpPr txBox="1"/>
            <p:nvPr/>
          </p:nvSpPr>
          <p:spPr>
            <a:xfrm>
              <a:off x="6347873" y="5940638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IE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ADEB3-5B43-4447-A185-E7BD47C12EA7}"/>
                </a:ext>
              </a:extLst>
            </p:cNvPr>
            <p:cNvSpPr txBox="1"/>
            <p:nvPr/>
          </p:nvSpPr>
          <p:spPr>
            <a:xfrm>
              <a:off x="2634668" y="4899043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</a:t>
              </a:r>
              <a:endParaRPr lang="en-IE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9917EC-1017-4362-8AF7-FCDEE684FD5E}"/>
                </a:ext>
              </a:extLst>
            </p:cNvPr>
            <p:cNvSpPr txBox="1"/>
            <p:nvPr/>
          </p:nvSpPr>
          <p:spPr>
            <a:xfrm>
              <a:off x="2900608" y="50262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IE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B4EA94E8-FC7D-4BD8-BD8C-54D84AE23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73150" y="4724400"/>
              <a:ext cx="214634" cy="330205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D3DF2630-B56E-4B09-B5E4-B136D7100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07319" y="4724400"/>
              <a:ext cx="214634" cy="330205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3D277B3F-7A80-4A53-8B81-201E3DE76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507319" y="5994395"/>
              <a:ext cx="214634" cy="330205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5FB91D82-F0F4-483B-92BB-1F3977222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073150" y="5994395"/>
              <a:ext cx="214634" cy="330205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CEFA2238-52D9-40B5-A271-E041A0B0B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1245" y="4731871"/>
              <a:ext cx="204921" cy="315262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5934D3E3-1C28-4E28-90CC-4A3DEF0C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979045" y="4731871"/>
              <a:ext cx="204921" cy="315262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CD669FF2-F05E-479B-A53F-49EB26C40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531245" y="6001866"/>
              <a:ext cx="204921" cy="315262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EB57B0C1-EC5D-47DD-A605-D06AC7219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979045" y="6001866"/>
              <a:ext cx="204921" cy="315262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985D947-B947-401A-AF18-2E573644EEA1}"/>
                </a:ext>
              </a:extLst>
            </p:cNvPr>
            <p:cNvSpPr txBox="1"/>
            <p:nvPr/>
          </p:nvSpPr>
          <p:spPr>
            <a:xfrm>
              <a:off x="3544534" y="5255467"/>
              <a:ext cx="21704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tx1"/>
                  </a:solidFill>
                </a:rPr>
                <a:t>Power-based spatial reuse</a:t>
              </a:r>
              <a:endParaRPr lang="en-I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7D165B8-1E4A-4786-96CB-448DCDDB0BB0}"/>
                </a:ext>
              </a:extLst>
            </p:cNvPr>
            <p:cNvSpPr txBox="1"/>
            <p:nvPr/>
          </p:nvSpPr>
          <p:spPr>
            <a:xfrm>
              <a:off x="3670753" y="5515689"/>
              <a:ext cx="184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2E698AC-28D1-4D24-9AAE-647163668A44}"/>
                </a:ext>
              </a:extLst>
            </p:cNvPr>
            <p:cNvSpPr txBox="1"/>
            <p:nvPr/>
          </p:nvSpPr>
          <p:spPr>
            <a:xfrm>
              <a:off x="1981200" y="440611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AD828B5-EDAC-44A4-9A75-427FE6510D4A}"/>
                </a:ext>
              </a:extLst>
            </p:cNvPr>
            <p:cNvSpPr txBox="1"/>
            <p:nvPr/>
          </p:nvSpPr>
          <p:spPr>
            <a:xfrm>
              <a:off x="3416016" y="440611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18908E2-9DF4-4056-B726-644ABAC69649}"/>
                </a:ext>
              </a:extLst>
            </p:cNvPr>
            <p:cNvSpPr txBox="1"/>
            <p:nvPr/>
          </p:nvSpPr>
          <p:spPr>
            <a:xfrm>
              <a:off x="6799974" y="442347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BB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787D519-9FC3-4A8C-B93E-309C34CF213E}"/>
                </a:ext>
              </a:extLst>
            </p:cNvPr>
            <p:cNvSpPr txBox="1"/>
            <p:nvPr/>
          </p:nvSpPr>
          <p:spPr>
            <a:xfrm>
              <a:off x="6019879" y="4676001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URLLC</a:t>
              </a:r>
              <a:endParaRPr lang="en-IE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615BB5A-919D-4F94-A3FE-5255413EEE5B}"/>
                </a:ext>
              </a:extLst>
            </p:cNvPr>
            <p:cNvSpPr txBox="1"/>
            <p:nvPr/>
          </p:nvSpPr>
          <p:spPr>
            <a:xfrm>
              <a:off x="3704843" y="5504043"/>
              <a:ext cx="187933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Spatial reuse enabled when inter-OBSS devices can guarantee the </a:t>
              </a:r>
              <a:r>
                <a:rPr lang="en-IE" sz="900" dirty="0">
                  <a:solidFill>
                    <a:schemeClr val="tx1"/>
                  </a:solidFill>
                </a:rPr>
                <a:t>acceptable receiver interference level </a:t>
              </a:r>
              <a:r>
                <a:rPr lang="en-US" sz="900" dirty="0">
                  <a:solidFill>
                    <a:schemeClr val="tx1"/>
                  </a:solidFill>
                </a:rPr>
                <a:t>set by the AP triggering uplink transmissions</a:t>
              </a:r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ACD8806B-CA69-45D0-8473-255DF5E9904A}"/>
                </a:ext>
              </a:extLst>
            </p:cNvPr>
            <p:cNvGrpSpPr/>
            <p:nvPr/>
          </p:nvGrpSpPr>
          <p:grpSpPr>
            <a:xfrm>
              <a:off x="5511798" y="4711089"/>
              <a:ext cx="166287" cy="165711"/>
              <a:chOff x="4866089" y="4417934"/>
              <a:chExt cx="106860" cy="106490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E4137D3D-189C-4A07-838B-73048C0360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866089" y="4417934"/>
                <a:ext cx="106859" cy="106489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F3467F1C-D296-4D5C-8D22-17C2F3A0F8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866089" y="4417934"/>
                <a:ext cx="106860" cy="10649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3E5EFA8A-DDA2-42A7-BDCE-1C6A21897BB9}"/>
                </a:ext>
              </a:extLst>
            </p:cNvPr>
            <p:cNvGrpSpPr/>
            <p:nvPr/>
          </p:nvGrpSpPr>
          <p:grpSpPr>
            <a:xfrm>
              <a:off x="5505461" y="5975866"/>
              <a:ext cx="166287" cy="165711"/>
              <a:chOff x="4866089" y="4417934"/>
              <a:chExt cx="106860" cy="106490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C8818B51-7F9D-4B79-B806-7A7E08C02B0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866089" y="4417934"/>
                <a:ext cx="106859" cy="106489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84269F5D-502D-412C-A937-4C0D942095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866089" y="4417934"/>
                <a:ext cx="106860" cy="10649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51795A2E-5485-4186-A85E-C0579B3FDD69}"/>
                </a:ext>
              </a:extLst>
            </p:cNvPr>
            <p:cNvSpPr txBox="1"/>
            <p:nvPr/>
          </p:nvSpPr>
          <p:spPr>
            <a:xfrm rot="19225046">
              <a:off x="6623731" y="5100804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6600"/>
                  </a:solidFill>
                </a:rPr>
                <a:t>beam</a:t>
              </a:r>
              <a:endParaRPr lang="en-IE" sz="1400" dirty="0">
                <a:solidFill>
                  <a:srgbClr val="006600"/>
                </a:solidFill>
              </a:endParaRPr>
            </a:p>
          </p:txBody>
        </p:sp>
        <p:pic>
          <p:nvPicPr>
            <p:cNvPr id="202" name="Graphic 201">
              <a:extLst>
                <a:ext uri="{FF2B5EF4-FFF2-40B4-BE49-F238E27FC236}">
                  <a16:creationId xmlns:a16="http://schemas.microsoft.com/office/drawing/2014/main" id="{C217405A-15DD-4801-B8AE-ED514959C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8156877">
              <a:off x="2245950" y="4933231"/>
              <a:ext cx="313668" cy="163653"/>
            </a:xfrm>
            <a:prstGeom prst="rect">
              <a:avLst/>
            </a:prstGeom>
          </p:spPr>
        </p:pic>
        <p:pic>
          <p:nvPicPr>
            <p:cNvPr id="203" name="Graphic 202">
              <a:extLst>
                <a:ext uri="{FF2B5EF4-FFF2-40B4-BE49-F238E27FC236}">
                  <a16:creationId xmlns:a16="http://schemas.microsoft.com/office/drawing/2014/main" id="{9E1ACF28-866C-4FDE-9BB8-98D5574CB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3312639">
              <a:off x="2240233" y="5938192"/>
              <a:ext cx="313668" cy="163653"/>
            </a:xfrm>
            <a:prstGeom prst="rect">
              <a:avLst/>
            </a:prstGeom>
          </p:spPr>
        </p:pic>
        <p:pic>
          <p:nvPicPr>
            <p:cNvPr id="204" name="Graphic 203">
              <a:extLst>
                <a:ext uri="{FF2B5EF4-FFF2-40B4-BE49-F238E27FC236}">
                  <a16:creationId xmlns:a16="http://schemas.microsoft.com/office/drawing/2014/main" id="{2BE39C41-8D08-42BE-AD6F-FF11A8CC7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4479215">
              <a:off x="3255404" y="4942236"/>
              <a:ext cx="313668" cy="163653"/>
            </a:xfrm>
            <a:prstGeom prst="rect">
              <a:avLst/>
            </a:prstGeom>
          </p:spPr>
        </p:pic>
        <p:pic>
          <p:nvPicPr>
            <p:cNvPr id="205" name="Graphic 204">
              <a:extLst>
                <a:ext uri="{FF2B5EF4-FFF2-40B4-BE49-F238E27FC236}">
                  <a16:creationId xmlns:a16="http://schemas.microsoft.com/office/drawing/2014/main" id="{D6EC4DF2-6070-45A7-A9A1-11F304C19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8990029">
              <a:off x="3216722" y="5972011"/>
              <a:ext cx="313668" cy="163653"/>
            </a:xfrm>
            <a:prstGeom prst="rect">
              <a:avLst/>
            </a:prstGeom>
          </p:spPr>
        </p:pic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5CC2EC5A-E70D-4E2E-B49A-55F3A6F73871}"/>
                </a:ext>
              </a:extLst>
            </p:cNvPr>
            <p:cNvSpPr txBox="1"/>
            <p:nvPr/>
          </p:nvSpPr>
          <p:spPr>
            <a:xfrm rot="18796891">
              <a:off x="2166304" y="5539081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</a:rPr>
                <a:t>beam</a:t>
              </a:r>
              <a:endParaRPr lang="en-IE" sz="1400" dirty="0">
                <a:solidFill>
                  <a:schemeClr val="accent2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41B365DC-E82A-4B01-929D-501F4560729B}"/>
                </a:ext>
              </a:extLst>
            </p:cNvPr>
            <p:cNvSpPr txBox="1"/>
            <p:nvPr/>
          </p:nvSpPr>
          <p:spPr>
            <a:xfrm>
              <a:off x="6593097" y="5659085"/>
              <a:ext cx="9703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found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Contention lost</a:t>
              </a:r>
              <a:endParaRPr lang="en-IE" sz="900" dirty="0">
                <a:solidFill>
                  <a:schemeClr val="tx1"/>
                </a:solidFill>
              </a:endParaRPr>
            </a:p>
          </p:txBody>
        </p:sp>
        <p:sp>
          <p:nvSpPr>
            <p:cNvPr id="2" name="Equals 1">
              <a:extLst>
                <a:ext uri="{FF2B5EF4-FFF2-40B4-BE49-F238E27FC236}">
                  <a16:creationId xmlns:a16="http://schemas.microsoft.com/office/drawing/2014/main" id="{2E5B38CC-0BD2-4405-BBB7-77FA2DB8F083}"/>
                </a:ext>
              </a:extLst>
            </p:cNvPr>
            <p:cNvSpPr/>
            <p:nvPr/>
          </p:nvSpPr>
          <p:spPr bwMode="auto">
            <a:xfrm>
              <a:off x="6947521" y="5975866"/>
              <a:ext cx="204301" cy="180975"/>
            </a:xfrm>
            <a:prstGeom prst="mathEqual">
              <a:avLst/>
            </a:prstGeom>
            <a:solidFill>
              <a:srgbClr val="FFC000"/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BE52B626-6592-4370-899E-1DBB5B00C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rot="14479215">
              <a:off x="6705935" y="4935836"/>
              <a:ext cx="313668" cy="163653"/>
            </a:xfrm>
            <a:prstGeom prst="rect">
              <a:avLst/>
            </a:prstGeom>
          </p:spPr>
        </p:pic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6128DD5C-0450-4491-B163-8BB66E384743}"/>
                </a:ext>
              </a:extLst>
            </p:cNvPr>
            <p:cNvSpPr txBox="1"/>
            <p:nvPr/>
          </p:nvSpPr>
          <p:spPr>
            <a:xfrm>
              <a:off x="5114845" y="4528572"/>
              <a:ext cx="9703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not found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B9F9D012-37DA-4345-951D-6F37BEC15493}"/>
                </a:ext>
              </a:extLst>
            </p:cNvPr>
            <p:cNvSpPr txBox="1"/>
            <p:nvPr/>
          </p:nvSpPr>
          <p:spPr>
            <a:xfrm>
              <a:off x="6449710" y="4409445"/>
              <a:ext cx="1257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SRO found</a:t>
              </a:r>
            </a:p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Constrained TX power</a:t>
              </a:r>
              <a:endParaRPr lang="en-IE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6814DF0-C1A5-4026-8B77-C9F8D3D8EAE0}"/>
              </a:ext>
            </a:extLst>
          </p:cNvPr>
          <p:cNvSpPr txBox="1"/>
          <p:nvPr/>
        </p:nvSpPr>
        <p:spPr>
          <a:xfrm>
            <a:off x="2473352" y="5763711"/>
            <a:ext cx="8097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AP1 triggered uplink</a:t>
            </a:r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162B03A-29B4-4CC7-B3E8-758329E41E25}"/>
              </a:ext>
            </a:extLst>
          </p:cNvPr>
          <p:cNvSpPr txBox="1"/>
          <p:nvPr/>
        </p:nvSpPr>
        <p:spPr>
          <a:xfrm>
            <a:off x="5879523" y="6107436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not found</a:t>
            </a:r>
          </a:p>
        </p:txBody>
      </p:sp>
    </p:spTree>
    <p:extLst>
      <p:ext uri="{BB962C8B-B14F-4D97-AF65-F5344CB8AC3E}">
        <p14:creationId xmlns:p14="http://schemas.microsoft.com/office/powerpoint/2010/main" val="3735854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>
            <a:extLst>
              <a:ext uri="{FF2B5EF4-FFF2-40B4-BE49-F238E27FC236}">
                <a16:creationId xmlns:a16="http://schemas.microsoft.com/office/drawing/2014/main" id="{5AB22B73-7768-438A-95E4-C50FEA2F2A9F}"/>
              </a:ext>
            </a:extLst>
          </p:cNvPr>
          <p:cNvSpPr txBox="1"/>
          <p:nvPr/>
        </p:nvSpPr>
        <p:spPr>
          <a:xfrm rot="848717">
            <a:off x="3770402" y="4573170"/>
            <a:ext cx="1018826" cy="4154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>
                <a:solidFill>
                  <a:srgbClr val="FF0000"/>
                </a:solidFill>
              </a:rPr>
              <a:t>Radiation null at reception</a:t>
            </a:r>
          </a:p>
          <a:p>
            <a:pPr algn="ctr"/>
            <a:r>
              <a:rPr lang="en-GB" sz="900" dirty="0">
                <a:solidFill>
                  <a:srgbClr val="FF0000"/>
                </a:solidFill>
              </a:rPr>
              <a:t>placed by AP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3587DE0-F006-4085-B3FF-86B4931A416F}"/>
              </a:ext>
            </a:extLst>
          </p:cNvPr>
          <p:cNvCxnSpPr>
            <a:cxnSpLocks/>
            <a:stCxn id="123" idx="0"/>
            <a:endCxn id="92" idx="3"/>
          </p:cNvCxnSpPr>
          <p:nvPr/>
        </p:nvCxnSpPr>
        <p:spPr bwMode="auto">
          <a:xfrm flipH="1" flipV="1">
            <a:off x="3721953" y="4889503"/>
            <a:ext cx="2613933" cy="6489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System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856538" cy="2466332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will compare the performance of the following three systems:</a:t>
            </a:r>
            <a:endParaRPr lang="en-US" sz="2000" b="0" dirty="0">
              <a:cs typeface="Times New Roman"/>
            </a:endParaRP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Baseline system without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Spectrum shared according to CSMA/CA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System with PSR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When triggering uplink transmissions, APs may grant SROs to inter-BSS STAs</a:t>
            </a:r>
          </a:p>
          <a:p>
            <a:pPr marL="715963" indent="-355600" algn="just">
              <a:spcAft>
                <a:spcPts val="0"/>
              </a:spcAft>
              <a:buFont typeface="+mj-lt"/>
              <a:buAutoNum type="arabicPeriod"/>
            </a:pPr>
            <a:r>
              <a:rPr lang="en-US" sz="1800" b="0" u="sng" dirty="0">
                <a:cs typeface="Times New Roman"/>
              </a:rPr>
              <a:t>System with PSR and coordinated beamforming/null steering</a:t>
            </a:r>
            <a:r>
              <a:rPr lang="en-US" sz="1800" b="0" dirty="0">
                <a:cs typeface="Times New Roman"/>
              </a:rPr>
              <a:t> [1594r2]</a:t>
            </a:r>
          </a:p>
          <a:p>
            <a:pPr marL="895350" lvl="1" indent="-179388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cs typeface="Times New Roman"/>
              </a:rPr>
              <a:t>When triggering uplink transmissions, APs may a) grant SROs, and b) steer </a:t>
            </a:r>
            <a:r>
              <a:rPr lang="en-US" sz="1500">
                <a:cs typeface="Times New Roman"/>
              </a:rPr>
              <a:t>radiation nulls to </a:t>
            </a:r>
            <a:r>
              <a:rPr lang="en-US" sz="1500" dirty="0">
                <a:cs typeface="Times New Roman"/>
              </a:rPr>
              <a:t>inter-BSS STAs</a:t>
            </a:r>
            <a:endParaRPr lang="en-US" sz="1800" dirty="0">
              <a:cs typeface="Times New Roman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4F86BFE-6650-4D1A-ABD0-A1F1E2B29D68}"/>
              </a:ext>
            </a:extLst>
          </p:cNvPr>
          <p:cNvSpPr txBox="1"/>
          <p:nvPr/>
        </p:nvSpPr>
        <p:spPr>
          <a:xfrm>
            <a:off x="5167914" y="6263882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15D36A63-4082-44FF-9AB5-C201160F5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2301" y="5287970"/>
            <a:ext cx="654850" cy="528916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5585C647-7764-4692-9F3B-C829F33C2C28}"/>
              </a:ext>
            </a:extLst>
          </p:cNvPr>
          <p:cNvGrpSpPr/>
          <p:nvPr/>
        </p:nvGrpSpPr>
        <p:grpSpPr>
          <a:xfrm rot="13500000">
            <a:off x="2740374" y="5784719"/>
            <a:ext cx="958600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31" name="Isosceles Triangle 130">
              <a:extLst>
                <a:ext uri="{FF2B5EF4-FFF2-40B4-BE49-F238E27FC236}">
                  <a16:creationId xmlns:a16="http://schemas.microsoft.com/office/drawing/2014/main" id="{C5E5753B-1E34-43FC-8DEA-E133FB1443AF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851D77F-38E4-427E-B8F8-001961B10C53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22B5713-EDCC-401C-9FC4-6CC8353FFC39}"/>
              </a:ext>
            </a:extLst>
          </p:cNvPr>
          <p:cNvGrpSpPr/>
          <p:nvPr/>
        </p:nvGrpSpPr>
        <p:grpSpPr>
          <a:xfrm rot="18900000">
            <a:off x="2071420" y="5782016"/>
            <a:ext cx="95094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A395E83D-7A2A-4057-B30E-3FEFB3AD3B7A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FA1B268-0049-4CA9-BB4F-A62A09163717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40ACB3D-D8FF-4451-8C9F-B2E991B2D5FF}"/>
              </a:ext>
            </a:extLst>
          </p:cNvPr>
          <p:cNvGrpSpPr/>
          <p:nvPr/>
        </p:nvGrpSpPr>
        <p:grpSpPr>
          <a:xfrm rot="2700000">
            <a:off x="2066444" y="5115322"/>
            <a:ext cx="956778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7" name="Isosceles Triangle 126">
              <a:extLst>
                <a:ext uri="{FF2B5EF4-FFF2-40B4-BE49-F238E27FC236}">
                  <a16:creationId xmlns:a16="http://schemas.microsoft.com/office/drawing/2014/main" id="{5B27A6F1-B7E6-43D4-B77C-DECB1B4C936D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B1E0D0DB-6875-446D-8AA6-6CE0844F6D57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60D680-0C19-441C-9655-6D6848A93958}"/>
              </a:ext>
            </a:extLst>
          </p:cNvPr>
          <p:cNvGrpSpPr/>
          <p:nvPr/>
        </p:nvGrpSpPr>
        <p:grpSpPr>
          <a:xfrm rot="8100000">
            <a:off x="2740870" y="5114895"/>
            <a:ext cx="957986" cy="176219"/>
            <a:chOff x="4525638" y="5075561"/>
            <a:chExt cx="1335742" cy="176219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C8E3BE6A-EDEF-4778-8779-7C903A075C25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D7F7FFF-22DF-4C19-9086-D6ADC6445C85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pic>
        <p:nvPicPr>
          <p:cNvPr id="85" name="Graphic 84">
            <a:extLst>
              <a:ext uri="{FF2B5EF4-FFF2-40B4-BE49-F238E27FC236}">
                <a16:creationId xmlns:a16="http://schemas.microsoft.com/office/drawing/2014/main" id="{208C3C1E-3C32-4EED-B2B6-9796D1118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1245" y="5260001"/>
            <a:ext cx="669241" cy="52891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E7830A5D-94F7-464F-BA47-B611FA090299}"/>
              </a:ext>
            </a:extLst>
          </p:cNvPr>
          <p:cNvGrpSpPr/>
          <p:nvPr/>
        </p:nvGrpSpPr>
        <p:grpSpPr>
          <a:xfrm rot="8100000" flipH="1">
            <a:off x="5548860" y="5776349"/>
            <a:ext cx="922059" cy="176219"/>
            <a:chOff x="4525638" y="5075561"/>
            <a:chExt cx="1335742" cy="176219"/>
          </a:xfrm>
          <a:solidFill>
            <a:srgbClr val="92D050"/>
          </a:solidFill>
        </p:grpSpPr>
        <p:sp>
          <p:nvSpPr>
            <p:cNvPr id="123" name="Isosceles Triangle 122">
              <a:extLst>
                <a:ext uri="{FF2B5EF4-FFF2-40B4-BE49-F238E27FC236}">
                  <a16:creationId xmlns:a16="http://schemas.microsoft.com/office/drawing/2014/main" id="{ABCDB27E-98E0-4D12-BDA4-578D1A9CAC18}"/>
                </a:ext>
              </a:extLst>
            </p:cNvPr>
            <p:cNvSpPr/>
            <p:nvPr/>
          </p:nvSpPr>
          <p:spPr bwMode="auto">
            <a:xfrm rot="5400000">
              <a:off x="5181600" y="4572000"/>
              <a:ext cx="176218" cy="1183342"/>
            </a:xfrm>
            <a:prstGeom prst="triangl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39BB4E9A-1AD4-4499-AE57-C41E87F4169C}"/>
                </a:ext>
              </a:extLst>
            </p:cNvPr>
            <p:cNvSpPr/>
            <p:nvPr/>
          </p:nvSpPr>
          <p:spPr bwMode="auto">
            <a:xfrm>
              <a:off x="4525638" y="5075561"/>
              <a:ext cx="304800" cy="17621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CE7123C-3CFB-475C-B81F-1618B6A56CF4}"/>
              </a:ext>
            </a:extLst>
          </p:cNvPr>
          <p:cNvSpPr txBox="1"/>
          <p:nvPr/>
        </p:nvSpPr>
        <p:spPr>
          <a:xfrm>
            <a:off x="6091408" y="57912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B42896D-39DC-4211-9160-C37A928E1085}"/>
              </a:ext>
            </a:extLst>
          </p:cNvPr>
          <p:cNvSpPr txBox="1"/>
          <p:nvPr/>
        </p:nvSpPr>
        <p:spPr>
          <a:xfrm>
            <a:off x="6347873" y="594063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IE" sz="1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A4CB665-BC7B-4CBC-B015-4D4F26C8856C}"/>
              </a:ext>
            </a:extLst>
          </p:cNvPr>
          <p:cNvSpPr txBox="1"/>
          <p:nvPr/>
        </p:nvSpPr>
        <p:spPr>
          <a:xfrm>
            <a:off x="2634668" y="489904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endParaRPr lang="en-IE" sz="1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C369582-A415-4984-9ACF-773FC6263CB7}"/>
              </a:ext>
            </a:extLst>
          </p:cNvPr>
          <p:cNvSpPr txBox="1"/>
          <p:nvPr/>
        </p:nvSpPr>
        <p:spPr>
          <a:xfrm>
            <a:off x="2900608" y="5026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IE" sz="14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C4513AC9-CCA4-40A5-BD97-386816E498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73150" y="4724400"/>
            <a:ext cx="214634" cy="330205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529EFBF8-098B-43AE-AC45-CB534E68FF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07319" y="4724400"/>
            <a:ext cx="214634" cy="330205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FF4B2BFA-62FD-47C6-945C-AA065449E0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07319" y="5994395"/>
            <a:ext cx="214634" cy="330205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6F49EA76-BA34-4A30-805C-705E4E22BF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73150" y="5994395"/>
            <a:ext cx="214634" cy="330205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FD32AFB4-59AB-4FF6-A6C4-F85FA28881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1245" y="4731871"/>
            <a:ext cx="204921" cy="315262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C04D8B33-4EAC-46F8-B673-1FD6C1E433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79045" y="4731871"/>
            <a:ext cx="204921" cy="315262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A011CD46-0E45-484E-A67D-DE940ABA16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31245" y="6001866"/>
            <a:ext cx="204921" cy="315262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95947E67-B88F-47B0-A4FC-EE7DDE52AC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79045" y="6001866"/>
            <a:ext cx="204921" cy="315262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D6C3A5CA-7B8D-40CA-B328-B15BDDC64AB6}"/>
              </a:ext>
            </a:extLst>
          </p:cNvPr>
          <p:cNvSpPr txBox="1"/>
          <p:nvPr/>
        </p:nvSpPr>
        <p:spPr>
          <a:xfrm>
            <a:off x="3670753" y="5515689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sz="1000" dirty="0">
              <a:solidFill>
                <a:schemeClr val="tx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E95585C-9E12-45E3-A13A-4895D0E0E370}"/>
              </a:ext>
            </a:extLst>
          </p:cNvPr>
          <p:cNvSpPr txBox="1"/>
          <p:nvPr/>
        </p:nvSpPr>
        <p:spPr>
          <a:xfrm>
            <a:off x="1981200" y="440611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AC3358E-DFF6-49C8-B639-0260C810BDFF}"/>
              </a:ext>
            </a:extLst>
          </p:cNvPr>
          <p:cNvSpPr txBox="1"/>
          <p:nvPr/>
        </p:nvSpPr>
        <p:spPr>
          <a:xfrm>
            <a:off x="3416016" y="440611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75CC62B-377B-4F0F-8CA0-61186B72D8CF}"/>
              </a:ext>
            </a:extLst>
          </p:cNvPr>
          <p:cNvSpPr txBox="1"/>
          <p:nvPr/>
        </p:nvSpPr>
        <p:spPr>
          <a:xfrm>
            <a:off x="6799974" y="4423471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DB5A00D-AB6B-4307-A2AA-7E8536BF7623}"/>
              </a:ext>
            </a:extLst>
          </p:cNvPr>
          <p:cNvSpPr txBox="1"/>
          <p:nvPr/>
        </p:nvSpPr>
        <p:spPr>
          <a:xfrm>
            <a:off x="6019879" y="4676001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URLLC</a:t>
            </a:r>
            <a:endParaRPr lang="en-I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888D547-9A7E-4E70-81CE-7CE3BED40962}"/>
              </a:ext>
            </a:extLst>
          </p:cNvPr>
          <p:cNvSpPr txBox="1"/>
          <p:nvPr/>
        </p:nvSpPr>
        <p:spPr>
          <a:xfrm rot="19225046">
            <a:off x="6623731" y="5100804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6600"/>
                </a:solidFill>
              </a:rPr>
              <a:t>beam</a:t>
            </a:r>
            <a:endParaRPr lang="en-IE" sz="1400" dirty="0">
              <a:solidFill>
                <a:srgbClr val="006600"/>
              </a:solidFill>
            </a:endParaRP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2975B184-7436-4002-BAAC-67D3D957C73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8156877">
            <a:off x="2245950" y="4933231"/>
            <a:ext cx="313668" cy="163653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EC3FFF34-B339-4002-A4D0-CD89D2C817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12639">
            <a:off x="2240233" y="5938192"/>
            <a:ext cx="313668" cy="163653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347FD991-828D-4FFD-A36E-1CD87882821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4479215">
            <a:off x="3255404" y="4942236"/>
            <a:ext cx="313668" cy="163653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5DC4FA6E-70CC-458F-948D-B1DF4F88501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990029">
            <a:off x="3216722" y="5972011"/>
            <a:ext cx="313668" cy="163653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497596D-B350-457C-9FA8-89DBB12B3A1D}"/>
              </a:ext>
            </a:extLst>
          </p:cNvPr>
          <p:cNvSpPr txBox="1"/>
          <p:nvPr/>
        </p:nvSpPr>
        <p:spPr>
          <a:xfrm rot="18796891">
            <a:off x="2166304" y="5539081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beam</a:t>
            </a:r>
            <a:endParaRPr lang="en-IE" sz="1400" dirty="0">
              <a:solidFill>
                <a:schemeClr val="accent2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DD8CC85-A8D6-4E00-8ED6-4C77B593303F}"/>
              </a:ext>
            </a:extLst>
          </p:cNvPr>
          <p:cNvSpPr txBox="1"/>
          <p:nvPr/>
        </p:nvSpPr>
        <p:spPr>
          <a:xfrm>
            <a:off x="6593097" y="5659085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15" name="Equals 114">
            <a:extLst>
              <a:ext uri="{FF2B5EF4-FFF2-40B4-BE49-F238E27FC236}">
                <a16:creationId xmlns:a16="http://schemas.microsoft.com/office/drawing/2014/main" id="{D058EFAF-5507-4FC5-8FEE-EDB910A4D5E7}"/>
              </a:ext>
            </a:extLst>
          </p:cNvPr>
          <p:cNvSpPr/>
          <p:nvPr/>
        </p:nvSpPr>
        <p:spPr bwMode="auto">
          <a:xfrm>
            <a:off x="6947521" y="5975866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A95359C6-1820-4F4D-AD67-350C83A6E51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3324181">
            <a:off x="5702844" y="5912469"/>
            <a:ext cx="313668" cy="163653"/>
          </a:xfrm>
          <a:prstGeom prst="rect">
            <a:avLst/>
          </a:prstGeom>
        </p:spPr>
      </p:pic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7F8F105E-9B8C-4645-90D1-6D098E9D816D}"/>
              </a:ext>
            </a:extLst>
          </p:cNvPr>
          <p:cNvCxnSpPr>
            <a:cxnSpLocks/>
            <a:endCxn id="95" idx="1"/>
          </p:cNvCxnSpPr>
          <p:nvPr/>
        </p:nvCxnSpPr>
        <p:spPr bwMode="auto">
          <a:xfrm flipV="1">
            <a:off x="2874477" y="4889502"/>
            <a:ext cx="2656768" cy="64654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F0F9189D-2187-47FE-A463-AF3A1CF881E0}"/>
              </a:ext>
            </a:extLst>
          </p:cNvPr>
          <p:cNvCxnSpPr>
            <a:cxnSpLocks/>
            <a:endCxn id="97" idx="1"/>
          </p:cNvCxnSpPr>
          <p:nvPr/>
        </p:nvCxnSpPr>
        <p:spPr bwMode="auto">
          <a:xfrm>
            <a:off x="2891400" y="5537234"/>
            <a:ext cx="2639845" cy="6222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E0B3019-7872-4738-A23F-678D9E9D6CA2}"/>
              </a:ext>
            </a:extLst>
          </p:cNvPr>
          <p:cNvCxnSpPr>
            <a:cxnSpLocks/>
            <a:stCxn id="85" idx="3"/>
            <a:endCxn id="79" idx="1"/>
          </p:cNvCxnSpPr>
          <p:nvPr/>
        </p:nvCxnSpPr>
        <p:spPr>
          <a:xfrm>
            <a:off x="3210486" y="5524459"/>
            <a:ext cx="2801815" cy="27969"/>
          </a:xfrm>
          <a:prstGeom prst="straightConnector1">
            <a:avLst/>
          </a:prstGeom>
          <a:ln w="25400">
            <a:solidFill>
              <a:schemeClr val="accent4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3A0B68B3-B8A3-43A5-8CA8-B9A17441B1CA}"/>
              </a:ext>
            </a:extLst>
          </p:cNvPr>
          <p:cNvSpPr txBox="1"/>
          <p:nvPr/>
        </p:nvSpPr>
        <p:spPr>
          <a:xfrm>
            <a:off x="6593889" y="4403851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41" name="Equals 140">
            <a:extLst>
              <a:ext uri="{FF2B5EF4-FFF2-40B4-BE49-F238E27FC236}">
                <a16:creationId xmlns:a16="http://schemas.microsoft.com/office/drawing/2014/main" id="{809CA312-55C3-4BD8-A8ED-2A7CBD5B43AC}"/>
              </a:ext>
            </a:extLst>
          </p:cNvPr>
          <p:cNvSpPr/>
          <p:nvPr/>
        </p:nvSpPr>
        <p:spPr bwMode="auto">
          <a:xfrm>
            <a:off x="6948313" y="4720632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FAF57A59-7D60-46CF-99D9-6623600EE7D5}"/>
              </a:ext>
            </a:extLst>
          </p:cNvPr>
          <p:cNvSpPr txBox="1"/>
          <p:nvPr/>
        </p:nvSpPr>
        <p:spPr>
          <a:xfrm>
            <a:off x="5149616" y="4403851"/>
            <a:ext cx="970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found</a:t>
            </a:r>
          </a:p>
          <a:p>
            <a:pPr algn="ctr"/>
            <a:r>
              <a:rPr lang="en-GB" sz="900" dirty="0">
                <a:solidFill>
                  <a:schemeClr val="tx1"/>
                </a:solidFill>
              </a:rPr>
              <a:t>Contention lost</a:t>
            </a:r>
            <a:endParaRPr lang="en-IE" sz="900" dirty="0">
              <a:solidFill>
                <a:schemeClr val="tx1"/>
              </a:solidFill>
            </a:endParaRPr>
          </a:p>
        </p:txBody>
      </p:sp>
      <p:sp>
        <p:nvSpPr>
          <p:cNvPr id="143" name="Equals 142">
            <a:extLst>
              <a:ext uri="{FF2B5EF4-FFF2-40B4-BE49-F238E27FC236}">
                <a16:creationId xmlns:a16="http://schemas.microsoft.com/office/drawing/2014/main" id="{46DA879D-F6C7-4A3E-8151-4E6F1D990509}"/>
              </a:ext>
            </a:extLst>
          </p:cNvPr>
          <p:cNvSpPr/>
          <p:nvPr/>
        </p:nvSpPr>
        <p:spPr bwMode="auto">
          <a:xfrm>
            <a:off x="5504040" y="4720632"/>
            <a:ext cx="204301" cy="180975"/>
          </a:xfrm>
          <a:prstGeom prst="mathEqual">
            <a:avLst/>
          </a:prstGeom>
          <a:solidFill>
            <a:srgbClr val="FFC000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9271951-82B8-4F90-B0E0-8F443510C397}"/>
              </a:ext>
            </a:extLst>
          </p:cNvPr>
          <p:cNvCxnSpPr>
            <a:cxnSpLocks/>
            <a:stCxn id="123" idx="0"/>
            <a:endCxn id="93" idx="3"/>
          </p:cNvCxnSpPr>
          <p:nvPr/>
        </p:nvCxnSpPr>
        <p:spPr bwMode="auto">
          <a:xfrm flipH="1">
            <a:off x="3721953" y="5538461"/>
            <a:ext cx="2613933" cy="6210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0BCDF3FC-9E97-4147-BC65-4D2BA37ADC54}"/>
              </a:ext>
            </a:extLst>
          </p:cNvPr>
          <p:cNvCxnSpPr>
            <a:cxnSpLocks/>
            <a:endCxn id="94" idx="3"/>
          </p:cNvCxnSpPr>
          <p:nvPr/>
        </p:nvCxnSpPr>
        <p:spPr bwMode="auto">
          <a:xfrm flipH="1">
            <a:off x="2287784" y="5547896"/>
            <a:ext cx="4041856" cy="61160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38484417-F7BB-4AD3-976C-09B8BFA29321}"/>
              </a:ext>
            </a:extLst>
          </p:cNvPr>
          <p:cNvCxnSpPr>
            <a:cxnSpLocks/>
            <a:endCxn id="91" idx="3"/>
          </p:cNvCxnSpPr>
          <p:nvPr/>
        </p:nvCxnSpPr>
        <p:spPr bwMode="auto">
          <a:xfrm flipH="1" flipV="1">
            <a:off x="2287784" y="4889503"/>
            <a:ext cx="4041856" cy="63495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E58DCA79-7760-416A-A305-88439CE76AF4}"/>
              </a:ext>
            </a:extLst>
          </p:cNvPr>
          <p:cNvSpPr txBox="1"/>
          <p:nvPr/>
        </p:nvSpPr>
        <p:spPr>
          <a:xfrm>
            <a:off x="3585497" y="5085144"/>
            <a:ext cx="2030685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Power-based spatial reuse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aided by null steering</a:t>
            </a:r>
            <a:endParaRPr lang="en-IE" sz="1400" b="1" dirty="0">
              <a:solidFill>
                <a:schemeClr val="tx1"/>
              </a:solidFill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BCCFF3F-C484-49D0-8649-F21F72E951F0}"/>
              </a:ext>
            </a:extLst>
          </p:cNvPr>
          <p:cNvSpPr txBox="1"/>
          <p:nvPr/>
        </p:nvSpPr>
        <p:spPr>
          <a:xfrm>
            <a:off x="3850023" y="5565778"/>
            <a:ext cx="1539765" cy="6924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tx1"/>
                </a:solidFill>
              </a:rPr>
              <a:t>Devices are more likely to </a:t>
            </a:r>
          </a:p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tx1"/>
                </a:solidFill>
              </a:rPr>
              <a:t>a) </a:t>
            </a:r>
            <a:r>
              <a:rPr lang="en-IE" sz="900" dirty="0">
                <a:solidFill>
                  <a:schemeClr val="tx1"/>
                </a:solidFill>
              </a:rPr>
              <a:t>find spatial reuse opportunities, and </a:t>
            </a:r>
          </a:p>
          <a:p>
            <a:pPr marL="0" lvl="3" indent="0">
              <a:spcBef>
                <a:spcPts val="0"/>
              </a:spcBef>
              <a:spcAft>
                <a:spcPts val="0"/>
              </a:spcAft>
            </a:pPr>
            <a:r>
              <a:rPr lang="en-IE" sz="900" dirty="0">
                <a:solidFill>
                  <a:schemeClr val="tx1"/>
                </a:solidFill>
              </a:rPr>
              <a:t>b) access the medium with larger transmission powers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EAE1C1E4-A743-4E1B-8B71-1F3ACFDEAB40}"/>
              </a:ext>
            </a:extLst>
          </p:cNvPr>
          <p:cNvSpPr txBox="1"/>
          <p:nvPr/>
        </p:nvSpPr>
        <p:spPr>
          <a:xfrm>
            <a:off x="5879523" y="6107436"/>
            <a:ext cx="9703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</a:rPr>
              <a:t>SRO not found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10EB59A-78E4-45E9-8537-55BB795E7BBF}"/>
              </a:ext>
            </a:extLst>
          </p:cNvPr>
          <p:cNvSpPr txBox="1"/>
          <p:nvPr/>
        </p:nvSpPr>
        <p:spPr>
          <a:xfrm>
            <a:off x="2616435" y="5867400"/>
            <a:ext cx="528249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</a:rPr>
              <a:t>AP1 triggered uplink</a:t>
            </a:r>
            <a:endParaRPr lang="en-I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23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802.11ax PSR framework with null steering: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Performance evaluation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E69E6F84-A1E6-422F-B3E7-B85210F7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041" y="1981200"/>
            <a:ext cx="7996502" cy="4445001"/>
          </a:xfrm>
        </p:spPr>
        <p:txBody>
          <a:bodyPr/>
          <a:lstStyle/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0" dirty="0">
                <a:cs typeface="Times New Roman"/>
              </a:rPr>
              <a:t>We c</a:t>
            </a:r>
            <a:r>
              <a:rPr lang="en-US" sz="2000" b="0" dirty="0">
                <a:cs typeface="Times New Roman"/>
              </a:rPr>
              <a:t>onsider a scenario with both 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uplink broadband traffic—modeled as a file transfer protocol (FTP) service—, and 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uplink low-latency traffic—modeled as an augment reality (AR) application</a:t>
            </a: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0" dirty="0">
              <a:cs typeface="Times New Roman"/>
            </a:endParaRPr>
          </a:p>
          <a:p>
            <a:pPr marL="0" indent="0" algn="just">
              <a:spcAft>
                <a:spcPts val="0"/>
              </a:spcAft>
            </a:pPr>
            <a:endParaRPr lang="en-US" sz="18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b="0" dirty="0">
              <a:cs typeface="Times New Roman"/>
            </a:endParaRPr>
          </a:p>
          <a:p>
            <a:pPr marL="0" indent="0" algn="just">
              <a:spcAft>
                <a:spcPts val="0"/>
              </a:spcAft>
            </a:pPr>
            <a:endParaRPr lang="en-US" sz="1000" b="0" dirty="0">
              <a:cs typeface="Times New Roman"/>
            </a:endParaRP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When triggering uplink, APs spatially multiplex as many STAs as possible of a class per TXOP</a:t>
            </a:r>
          </a:p>
          <a:p>
            <a:pPr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cs typeface="Times New Roman"/>
              </a:rPr>
              <a:t>Our main objective with the remaining spatial degrees of freedom is to reduce the worst-case latencies of the STAs with low-latency traffic</a:t>
            </a:r>
          </a:p>
          <a:p>
            <a:pPr lvl="1" algn="just">
              <a:spcBef>
                <a:spcPts val="300"/>
              </a:spcBef>
              <a:spcAft>
                <a:spcPts val="0"/>
              </a:spcAft>
              <a:buFont typeface="Times New Roman" panose="02020603050405020304" pitchFamily="18" charset="0"/>
              <a:buChar char="—"/>
            </a:pPr>
            <a:r>
              <a:rPr lang="en-US" sz="1600" dirty="0">
                <a:cs typeface="Times New Roman"/>
              </a:rPr>
              <a:t>In our study, APs will suppress interference only from neighboring low-latency STAs with the strongest average perceived interference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68AD9797-5D2F-4088-890C-08CA6002F304}"/>
              </a:ext>
            </a:extLst>
          </p:cNvPr>
          <p:cNvSpPr txBox="1">
            <a:spLocks/>
          </p:cNvSpPr>
          <p:nvPr/>
        </p:nvSpPr>
        <p:spPr bwMode="auto">
          <a:xfrm>
            <a:off x="1322360" y="3058662"/>
            <a:ext cx="3630640" cy="7282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b="0" dirty="0">
                <a:cs typeface="Times New Roman"/>
              </a:rPr>
              <a:t>Broadband (BB) FTP3 model [A]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File size = 0.5 </a:t>
            </a:r>
            <a:r>
              <a:rPr lang="en-US" sz="1300" b="0" dirty="0" err="1">
                <a:cs typeface="Times New Roman"/>
              </a:rPr>
              <a:t>MBytes</a:t>
            </a:r>
            <a:r>
              <a:rPr lang="en-US" sz="1300" b="0" dirty="0">
                <a:cs typeface="Times New Roman"/>
              </a:rPr>
              <a:t> 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Offered traffic = 100 Mbps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2A6C6A62-A165-400F-AEC2-9B8F03DDA5EE}"/>
              </a:ext>
            </a:extLst>
          </p:cNvPr>
          <p:cNvSpPr txBox="1">
            <a:spLocks/>
          </p:cNvSpPr>
          <p:nvPr/>
        </p:nvSpPr>
        <p:spPr bwMode="auto">
          <a:xfrm>
            <a:off x="4987903" y="3083496"/>
            <a:ext cx="363064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b="0" dirty="0">
                <a:cs typeface="Times New Roman"/>
              </a:rPr>
              <a:t>Latency-sensitive (LS) AR model [B]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File size = 32 bytes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00" b="0" dirty="0">
                <a:cs typeface="Times New Roman"/>
              </a:rPr>
              <a:t>Constant arrival rate, frequency = 10 </a:t>
            </a:r>
            <a:r>
              <a:rPr lang="en-US" sz="1300" b="0" dirty="0" err="1">
                <a:cs typeface="Times New Roman"/>
              </a:rPr>
              <a:t>ms</a:t>
            </a:r>
            <a:r>
              <a:rPr lang="en-US" sz="1300" b="0" dirty="0">
                <a:cs typeface="Times New Roman"/>
              </a:rPr>
              <a:t> </a:t>
            </a:r>
          </a:p>
          <a:p>
            <a:pPr marL="177800" indent="-177800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b="0" kern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68EACE-6330-40A9-AE6F-8DE8E6420D42}"/>
              </a:ext>
            </a:extLst>
          </p:cNvPr>
          <p:cNvGrpSpPr/>
          <p:nvPr/>
        </p:nvGrpSpPr>
        <p:grpSpPr>
          <a:xfrm>
            <a:off x="1448971" y="3733800"/>
            <a:ext cx="3233328" cy="623058"/>
            <a:chOff x="1130316" y="3973855"/>
            <a:chExt cx="3233328" cy="623058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04320D4-E4F4-454C-B1BE-BAF16EBB150F}"/>
                </a:ext>
              </a:extLst>
            </p:cNvPr>
            <p:cNvSpPr txBox="1"/>
            <p:nvPr/>
          </p:nvSpPr>
          <p:spPr>
            <a:xfrm>
              <a:off x="3951352" y="4348041"/>
              <a:ext cx="41229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time</a:t>
              </a:r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30AC721E-076B-4301-99FD-CE376E55980D}"/>
                </a:ext>
              </a:extLst>
            </p:cNvPr>
            <p:cNvSpPr txBox="1"/>
            <p:nvPr/>
          </p:nvSpPr>
          <p:spPr>
            <a:xfrm>
              <a:off x="1130316" y="3973855"/>
              <a:ext cx="10102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IE" sz="1000" dirty="0">
                  <a:solidFill>
                    <a:schemeClr val="tx1"/>
                  </a:solidFill>
                </a:rPr>
                <a:t>Per STA traffic </a:t>
              </a:r>
            </a:p>
          </p:txBody>
        </p: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950368D8-E9C5-48BD-A0AC-A42491A324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32383" y="4596913"/>
              <a:ext cx="315219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43D953F8-B739-4C48-85D3-741C37D88D96}"/>
                </a:ext>
              </a:extLst>
            </p:cNvPr>
            <p:cNvCxnSpPr/>
            <p:nvPr/>
          </p:nvCxnSpPr>
          <p:spPr bwMode="auto">
            <a:xfrm flipV="1">
              <a:off x="1132383" y="4045575"/>
              <a:ext cx="0" cy="55133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6" name="Right Triangle 105">
              <a:extLst>
                <a:ext uri="{FF2B5EF4-FFF2-40B4-BE49-F238E27FC236}">
                  <a16:creationId xmlns:a16="http://schemas.microsoft.com/office/drawing/2014/main" id="{4BD9077B-4B5F-401F-B3BF-1112E550B30F}"/>
                </a:ext>
              </a:extLst>
            </p:cNvPr>
            <p:cNvSpPr/>
            <p:nvPr/>
          </p:nvSpPr>
          <p:spPr bwMode="auto">
            <a:xfrm>
              <a:off x="3173023" y="4236180"/>
              <a:ext cx="70160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7" name="Right Triangle 106">
              <a:extLst>
                <a:ext uri="{FF2B5EF4-FFF2-40B4-BE49-F238E27FC236}">
                  <a16:creationId xmlns:a16="http://schemas.microsoft.com/office/drawing/2014/main" id="{370A62C9-D28D-4B1E-9127-7A6A3B06DB26}"/>
                </a:ext>
              </a:extLst>
            </p:cNvPr>
            <p:cNvSpPr/>
            <p:nvPr/>
          </p:nvSpPr>
          <p:spPr bwMode="auto">
            <a:xfrm>
              <a:off x="1241989" y="4236180"/>
              <a:ext cx="70160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8" name="Right Triangle 107">
              <a:extLst>
                <a:ext uri="{FF2B5EF4-FFF2-40B4-BE49-F238E27FC236}">
                  <a16:creationId xmlns:a16="http://schemas.microsoft.com/office/drawing/2014/main" id="{A14AD344-BC98-4989-A719-2A726C502CC2}"/>
                </a:ext>
              </a:extLst>
            </p:cNvPr>
            <p:cNvSpPr/>
            <p:nvPr/>
          </p:nvSpPr>
          <p:spPr bwMode="auto">
            <a:xfrm>
              <a:off x="2648602" y="4236180"/>
              <a:ext cx="725738" cy="358801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48F26-DFE5-4AD5-B7E4-946BA59DEB73}"/>
              </a:ext>
            </a:extLst>
          </p:cNvPr>
          <p:cNvGrpSpPr/>
          <p:nvPr/>
        </p:nvGrpSpPr>
        <p:grpSpPr>
          <a:xfrm>
            <a:off x="5105400" y="3752272"/>
            <a:ext cx="3296452" cy="630017"/>
            <a:chOff x="5105400" y="3828472"/>
            <a:chExt cx="3296452" cy="630017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8D948C3-A2AC-44AF-A526-429DED013BFE}"/>
                </a:ext>
              </a:extLst>
            </p:cNvPr>
            <p:cNvSpPr txBox="1"/>
            <p:nvPr/>
          </p:nvSpPr>
          <p:spPr>
            <a:xfrm>
              <a:off x="7989560" y="4209472"/>
              <a:ext cx="41229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time</a:t>
              </a:r>
              <a:endParaRPr lang="en-IE" sz="1000" dirty="0">
                <a:solidFill>
                  <a:schemeClr val="tx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1E58111-B497-4304-9AD4-28139C92EA26}"/>
                </a:ext>
              </a:extLst>
            </p:cNvPr>
            <p:cNvSpPr txBox="1"/>
            <p:nvPr/>
          </p:nvSpPr>
          <p:spPr>
            <a:xfrm>
              <a:off x="5105400" y="3828472"/>
              <a:ext cx="10102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IE" sz="1000" dirty="0">
                  <a:solidFill>
                    <a:schemeClr val="tx1"/>
                  </a:solidFill>
                </a:rPr>
                <a:t>Per STA traffic </a:t>
              </a:r>
            </a:p>
          </p:txBody>
        </p:sp>
        <p:sp>
          <p:nvSpPr>
            <p:cNvPr id="99" name="Right Triangle 98">
              <a:extLst>
                <a:ext uri="{FF2B5EF4-FFF2-40B4-BE49-F238E27FC236}">
                  <a16:creationId xmlns:a16="http://schemas.microsoft.com/office/drawing/2014/main" id="{6A26A825-F887-4320-89D0-6F144D21F953}"/>
                </a:ext>
              </a:extLst>
            </p:cNvPr>
            <p:cNvSpPr/>
            <p:nvPr/>
          </p:nvSpPr>
          <p:spPr bwMode="auto">
            <a:xfrm>
              <a:off x="5217854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D9A50C22-39BC-4696-B209-7825A854487F}"/>
                </a:ext>
              </a:extLst>
            </p:cNvPr>
            <p:cNvSpPr/>
            <p:nvPr/>
          </p:nvSpPr>
          <p:spPr bwMode="auto">
            <a:xfrm>
              <a:off x="5625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1" name="Right Triangle 100">
              <a:extLst>
                <a:ext uri="{FF2B5EF4-FFF2-40B4-BE49-F238E27FC236}">
                  <a16:creationId xmlns:a16="http://schemas.microsoft.com/office/drawing/2014/main" id="{90D0A7A7-D0BF-44AC-83FE-17AF2BA44B8C}"/>
                </a:ext>
              </a:extLst>
            </p:cNvPr>
            <p:cNvSpPr/>
            <p:nvPr/>
          </p:nvSpPr>
          <p:spPr bwMode="auto">
            <a:xfrm>
              <a:off x="6006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2" name="Right Triangle 101">
              <a:extLst>
                <a:ext uri="{FF2B5EF4-FFF2-40B4-BE49-F238E27FC236}">
                  <a16:creationId xmlns:a16="http://schemas.microsoft.com/office/drawing/2014/main" id="{CB00A2CC-9A0D-477B-B912-487B9E8C763A}"/>
                </a:ext>
              </a:extLst>
            </p:cNvPr>
            <p:cNvSpPr/>
            <p:nvPr/>
          </p:nvSpPr>
          <p:spPr bwMode="auto">
            <a:xfrm>
              <a:off x="6387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3" name="Right Triangle 102">
              <a:extLst>
                <a:ext uri="{FF2B5EF4-FFF2-40B4-BE49-F238E27FC236}">
                  <a16:creationId xmlns:a16="http://schemas.microsoft.com/office/drawing/2014/main" id="{2886DAD8-0D88-4416-90B4-5B258F4D9973}"/>
                </a:ext>
              </a:extLst>
            </p:cNvPr>
            <p:cNvSpPr/>
            <p:nvPr/>
          </p:nvSpPr>
          <p:spPr bwMode="auto">
            <a:xfrm>
              <a:off x="6768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4" name="Right Triangle 103">
              <a:extLst>
                <a:ext uri="{FF2B5EF4-FFF2-40B4-BE49-F238E27FC236}">
                  <a16:creationId xmlns:a16="http://schemas.microsoft.com/office/drawing/2014/main" id="{392D90D5-1BDC-4B4E-9EDC-226FBC5C4DB4}"/>
                </a:ext>
              </a:extLst>
            </p:cNvPr>
            <p:cNvSpPr/>
            <p:nvPr/>
          </p:nvSpPr>
          <p:spPr bwMode="auto">
            <a:xfrm>
              <a:off x="7149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sp>
          <p:nvSpPr>
            <p:cNvPr id="105" name="Right Triangle 104">
              <a:extLst>
                <a:ext uri="{FF2B5EF4-FFF2-40B4-BE49-F238E27FC236}">
                  <a16:creationId xmlns:a16="http://schemas.microsoft.com/office/drawing/2014/main" id="{7A8940C7-D116-4939-B394-047FDB4ECED2}"/>
                </a:ext>
              </a:extLst>
            </p:cNvPr>
            <p:cNvSpPr/>
            <p:nvPr/>
          </p:nvSpPr>
          <p:spPr bwMode="auto">
            <a:xfrm>
              <a:off x="7530521" y="4277514"/>
              <a:ext cx="178115" cy="180975"/>
            </a:xfrm>
            <a:prstGeom prst="rt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endParaRP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22CE5936-2E9F-4366-8728-0417516087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28490" y="4455693"/>
              <a:ext cx="3152193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7E9E743B-F24E-47B3-8DA5-A03B9E102F74}"/>
                </a:ext>
              </a:extLst>
            </p:cNvPr>
            <p:cNvCxnSpPr/>
            <p:nvPr/>
          </p:nvCxnSpPr>
          <p:spPr bwMode="auto">
            <a:xfrm flipV="1">
              <a:off x="5128490" y="3904355"/>
              <a:ext cx="0" cy="55133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B4F086-887F-4353-BF65-86C22AD051C6}"/>
              </a:ext>
            </a:extLst>
          </p:cNvPr>
          <p:cNvSpPr/>
          <p:nvPr/>
        </p:nvSpPr>
        <p:spPr bwMode="auto">
          <a:xfrm>
            <a:off x="1240471" y="3024927"/>
            <a:ext cx="3560119" cy="1470873"/>
          </a:xfrm>
          <a:prstGeom prst="rect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77ACA88-B86F-4F1D-B0B0-D8898F951E45}"/>
              </a:ext>
            </a:extLst>
          </p:cNvPr>
          <p:cNvSpPr/>
          <p:nvPr/>
        </p:nvSpPr>
        <p:spPr bwMode="auto">
          <a:xfrm>
            <a:off x="4894906" y="3024927"/>
            <a:ext cx="3560119" cy="1470873"/>
          </a:xfrm>
          <a:prstGeom prst="rect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I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142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581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Fundamental system model parameters*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053CA70-7E45-4E6E-A87A-DBB9195B9FD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3099D1E7-2CFE-4362-BB72-AF97192842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541F39-0621-4138-951F-8EC2771CE1A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pPr lvl="0" defTabSz="914400">
              <a:buClrTx/>
              <a:buSzTx/>
              <a:tabLst/>
              <a:defRPr/>
            </a:pPr>
            <a:r>
              <a:rPr lang="en-US" dirty="0">
                <a:latin typeface="Times New Roman" pitchFamily="18" charset="0"/>
              </a:rPr>
              <a:t>Adrian Garcia-Rodriguez, Nokia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26B1F1F-8A65-41DE-AEB7-9701BF1F264C}"/>
              </a:ext>
            </a:extLst>
          </p:cNvPr>
          <p:cNvSpPr txBox="1">
            <a:spLocks/>
          </p:cNvSpPr>
          <p:nvPr/>
        </p:nvSpPr>
        <p:spPr bwMode="auto">
          <a:xfrm>
            <a:off x="714348" y="357166"/>
            <a:ext cx="2374889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January 2020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0006EF9-1E7F-4AA5-9FC3-6C4DA17EA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19680"/>
              </p:ext>
            </p:extLst>
          </p:nvPr>
        </p:nvGraphicFramePr>
        <p:xfrm>
          <a:off x="738173" y="2225040"/>
          <a:ext cx="7742266" cy="341376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2181253">
                  <a:extLst>
                    <a:ext uri="{9D8B030D-6E8A-4147-A177-3AD203B41FA5}">
                      <a16:colId xmlns:a16="http://schemas.microsoft.com/office/drawing/2014/main" val="3190274200"/>
                    </a:ext>
                  </a:extLst>
                </a:gridCol>
                <a:gridCol w="5561013">
                  <a:extLst>
                    <a:ext uri="{9D8B030D-6E8A-4147-A177-3AD203B41FA5}">
                      <a16:colId xmlns:a16="http://schemas.microsoft.com/office/drawing/2014/main" val="3059701203"/>
                    </a:ext>
                  </a:extLst>
                </a:gridCol>
              </a:tblGrid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Frequency/Bandwidth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5.18GHz/80MHz (1 channel)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2147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AP deployment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2 ceiling-mounted APs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Inter-AP distance = 15 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AP height = 3 m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278067"/>
                  </a:ext>
                </a:extLst>
              </a:tr>
              <a:tr h="47437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AP characteristics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4x2 antenna array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(0.5</a:t>
                      </a:r>
                      <a:r>
                        <a:rPr lang="el-GR" sz="1400" dirty="0"/>
                        <a:t>λ</a:t>
                      </a:r>
                      <a:r>
                        <a:rPr lang="en-US" sz="1400" dirty="0"/>
                        <a:t> separation)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AP max. Tx power = 24 dBm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omni antenna element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NF = 7 dB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88683"/>
                  </a:ext>
                </a:extLst>
              </a:tr>
              <a:tr h="47437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STA deployment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sng" dirty="0"/>
                        <a:t>16 broadband STAs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uniformly distributed at height = 1 m </a:t>
                      </a:r>
                    </a:p>
                    <a:p>
                      <a:r>
                        <a:rPr lang="en-US" sz="1400" u="sng" dirty="0"/>
                        <a:t>8 low-latency STAs</a:t>
                      </a:r>
                      <a:r>
                        <a:rPr lang="en-US" sz="1400" u="none" dirty="0"/>
                        <a:t> </a:t>
                      </a:r>
                      <a:r>
                        <a:rPr lang="en-US" sz="1400" dirty="0"/>
                        <a:t>uniformly distributed at height = 1 m 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933216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STA characteristics 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 max. Tx power = 15 dBm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1 omni antenna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dirty="0"/>
                        <a:t> NF = 9 dB</a:t>
                      </a:r>
                      <a:endParaRPr lang="en-I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97651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Channel model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/>
                        <a:t>3D spatial channel model (3GPP TR38.901 – </a:t>
                      </a:r>
                      <a:r>
                        <a:rPr lang="en-US" sz="1400" kern="1200" dirty="0" err="1"/>
                        <a:t>InH</a:t>
                      </a:r>
                      <a:r>
                        <a:rPr lang="en-US" sz="1400" kern="1200" dirty="0"/>
                        <a:t> [C])</a:t>
                      </a:r>
                      <a:endParaRPr lang="en-IE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341601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 layer conf.</a:t>
                      </a:r>
                      <a:endParaRPr lang="en-IE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IE" sz="1400" u="sng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Max. # radiation nulls = 4</a:t>
                      </a:r>
                      <a:r>
                        <a:rPr lang="en-IE" sz="140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400" b="0" dirty="0"/>
                        <a:t>IP/MAC header overhead considered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EDCA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No RTS/CTS </a:t>
                      </a:r>
                      <a:r>
                        <a:rPr lang="en-US" sz="1400" b="1" dirty="0"/>
                        <a:t>|</a:t>
                      </a:r>
                      <a:r>
                        <a:rPr lang="en-US" sz="1400" b="0" dirty="0"/>
                        <a:t> Max. TXOP = 4 </a:t>
                      </a:r>
                      <a:r>
                        <a:rPr lang="en-US" sz="1400" b="0" dirty="0" err="1"/>
                        <a:t>ms</a:t>
                      </a:r>
                      <a:r>
                        <a:rPr lang="en-US" sz="1400" b="0" dirty="0"/>
                        <a:t> | SNR-driven MCS selection</a:t>
                      </a:r>
                      <a:endParaRPr lang="en-IE" sz="1400" b="0" u="sng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94548"/>
                  </a:ext>
                </a:extLst>
              </a:tr>
              <a:tr h="33485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PHY layer conf. </a:t>
                      </a:r>
                      <a:endParaRPr lang="en-I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dirty="0"/>
                        <a:t>PHY header overhead considered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kern="1200" dirty="0"/>
                        <a:t>Spatial filter = ZF (with and without nulls)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Omni PLCP header </a:t>
                      </a:r>
                      <a:r>
                        <a:rPr lang="en-US" sz="1400" b="1" dirty="0"/>
                        <a:t>| </a:t>
                      </a:r>
                      <a:r>
                        <a:rPr lang="en-US" sz="1400" b="0" dirty="0"/>
                        <a:t>11ax MCSs</a:t>
                      </a:r>
                      <a:endParaRPr lang="en-IE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828732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61EDC71-5B7B-4792-849B-2ADE0C80C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6192519"/>
            <a:ext cx="6441064" cy="284481"/>
          </a:xfrm>
        </p:spPr>
        <p:txBody>
          <a:bodyPr/>
          <a:lstStyle/>
          <a:p>
            <a:pPr marL="0" lvl="1" indent="0" algn="just">
              <a:spcAft>
                <a:spcPts val="600"/>
              </a:spcAft>
            </a:pPr>
            <a:r>
              <a:rPr lang="en-US" altLang="ko-KR" sz="1400" dirty="0">
                <a:cs typeface="Times New Roman"/>
              </a:rPr>
              <a:t>*A complete description of the system model parameters can be found in the Appendix</a:t>
            </a:r>
            <a:endParaRPr lang="en-US" sz="14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919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  <_dlc_DocId xmlns="71c5aaf6-e6ce-465b-b873-5148d2a4c105">5PIBPR3ISOLQ-362744628-1227</_dlc_DocId>
    <_dlc_DocIdUrl xmlns="71c5aaf6-e6ce-465b-b873-5148d2a4c105">
      <Url>https://nokia.sharepoint.com/sites/menorca/_layouts/15/DocIdRedir.aspx?ID=5PIBPR3ISOLQ-362744628-1227</Url>
      <Description>5PIBPR3ISOLQ-362744628-1227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34c87397-5fc1-491e-85e7-d6110dbe9cbd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BC94C346AF0B4FB46C347AD4C1744E" ma:contentTypeVersion="7" ma:contentTypeDescription="Create a new document." ma:contentTypeScope="" ma:versionID="119ad350d41c31252c52f6e24ae0018a">
  <xsd:schema xmlns:xsd="http://www.w3.org/2001/XMLSchema" xmlns:xs="http://www.w3.org/2001/XMLSchema" xmlns:p="http://schemas.microsoft.com/office/2006/metadata/properties" xmlns:ns2="71c5aaf6-e6ce-465b-b873-5148d2a4c105" xmlns:ns3="66485f1d-aa39-44dc-9c7d-ec1e296eeb56" targetNamespace="http://schemas.microsoft.com/office/2006/metadata/properties" ma:root="true" ma:fieldsID="739f1cb2965f9e2a252705aead80b178" ns2:_="" ns3:_="">
    <xsd:import namespace="71c5aaf6-e6ce-465b-b873-5148d2a4c105"/>
    <xsd:import namespace="66485f1d-aa39-44dc-9c7d-ec1e296eeb5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85f1d-aa39-44dc-9c7d-ec1e296eeb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4A4D1-577F-461D-8736-9BE8B70B93C7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66485f1d-aa39-44dc-9c7d-ec1e296eeb56"/>
    <ds:schemaRef ds:uri="71c5aaf6-e6ce-465b-b873-5148d2a4c105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D94ED02-F327-4225-897B-C205CBBBD13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8685E66-E923-40ED-9711-A863EFF7A05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66A444CF-7A6E-4B2F-92F3-32F41CAF12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6485f1d-aa39-44dc-9c7d-ec1e296eeb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B43B4A74-5994-4805-85C4-AE0B162A1B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20926</TotalTime>
  <Words>2661</Words>
  <Application>Microsoft Office PowerPoint</Application>
  <PresentationFormat>On-screen Show (4:3)</PresentationFormat>
  <Paragraphs>443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Cambria Math</vt:lpstr>
      <vt:lpstr>Times New Roman</vt:lpstr>
      <vt:lpstr>Wingdings</vt:lpstr>
      <vt:lpstr>Office Theme</vt:lpstr>
      <vt:lpstr>Performance of parameterized spatial reuse (PSR) with coordinated beamforming/null steering for 802.11be</vt:lpstr>
      <vt:lpstr>Introduction  </vt:lpstr>
      <vt:lpstr>802.11ax PSR framework with null steering: Practical operation</vt:lpstr>
      <vt:lpstr>802.11ax PSR framework with null steering: Key implementation benefits</vt:lpstr>
      <vt:lpstr>System evaluation</vt:lpstr>
      <vt:lpstr>System evaluation</vt:lpstr>
      <vt:lpstr>System evaluation</vt:lpstr>
      <vt:lpstr>802.11ax PSR framework with null steering: Performance evaluation</vt:lpstr>
      <vt:lpstr>Fundamental system model parameters*</vt:lpstr>
      <vt:lpstr>Performance of low-latency STAs</vt:lpstr>
      <vt:lpstr>Performance of low-latency STAs  as a function of null steering accuracy</vt:lpstr>
      <vt:lpstr>Performance of broadband STAs </vt:lpstr>
      <vt:lpstr>Conclusions  </vt:lpstr>
      <vt:lpstr>Straw poll #1  </vt:lpstr>
      <vt:lpstr>References  </vt:lpstr>
      <vt:lpstr>Appendix</vt:lpstr>
      <vt:lpstr>Baseline uplink 802.11ax PSR Framework Enables spatial reuse during uplink transmissions</vt:lpstr>
      <vt:lpstr>Complete list of system model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Null steering</dc:title>
  <dc:creator>david.lopez-perez@nokia-bell-labs.com;adrian.garcia_rodriguez@nokia-bell-labs.com;lorenzo.galati_giordano@nokia-bell-labs.com</dc:creator>
  <cp:lastModifiedBy>Garcia Rodriguez, Adrian (Nokia - IE/Dublin)</cp:lastModifiedBy>
  <cp:revision>1117</cp:revision>
  <cp:lastPrinted>2019-02-22T11:41:11Z</cp:lastPrinted>
  <dcterms:created xsi:type="dcterms:W3CDTF">2018-10-16T18:22:46Z</dcterms:created>
  <dcterms:modified xsi:type="dcterms:W3CDTF">2020-01-12T17:21:16Z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0x01010067BC94C346AF0B4FB46C347AD4C1744E</vt:lpwstr>
  </property>
  <property fmtid="{D5CDD505-2E9C-101B-9397-08002B2CF9AE}" pid="3" name="AuthorIds_UIVersion_6656">
    <vt:lpwstr>1679</vt:lpwstr>
  </property>
  <property fmtid="{D5CDD505-2E9C-101B-9397-08002B2CF9AE}" pid="4" name="_dlc_DocIdItemGuid">
    <vt:lpwstr>6084ff0b-dac8-4040-abd6-865eb2000351</vt:lpwstr>
  </property>
</Properties>
</file>