
<file path=[Content_Types].xml><?xml version="1.0" encoding="utf-8"?>
<Types xmlns="http://schemas.openxmlformats.org/package/2006/content-types">
  <Default Extension="doc" ContentType="application/msword"/>
  <Default Extension="emf" ContentType="image/x-emf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aveSubsetFonts="1" autoCompressPictures="0">
  <p:sldMasterIdLst>
    <p:sldMasterId id="2147483726" r:id="rId1"/>
  </p:sldMasterIdLst>
  <p:notesMasterIdLst>
    <p:notesMasterId r:id="rId13"/>
  </p:notesMasterIdLst>
  <p:handoutMasterIdLst>
    <p:handoutMasterId r:id="rId14"/>
  </p:handoutMasterIdLst>
  <p:sldIdLst>
    <p:sldId id="820" r:id="rId2"/>
    <p:sldId id="822" r:id="rId3"/>
    <p:sldId id="876" r:id="rId4"/>
    <p:sldId id="884" r:id="rId5"/>
    <p:sldId id="877" r:id="rId6"/>
    <p:sldId id="878" r:id="rId7"/>
    <p:sldId id="879" r:id="rId8"/>
    <p:sldId id="883" r:id="rId9"/>
    <p:sldId id="881" r:id="rId10"/>
    <p:sldId id="880" r:id="rId11"/>
    <p:sldId id="882" r:id="rId12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6" orient="horz" pos="1620" userDrawn="1">
          <p15:clr>
            <a:srgbClr val="A4A3A4"/>
          </p15:clr>
        </p15:guide>
        <p15:guide id="7" pos="5470">
          <p15:clr>
            <a:srgbClr val="A4A3A4"/>
          </p15:clr>
        </p15:guide>
        <p15:guide id="8" pos="28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uthor" initials="A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1C5"/>
    <a:srgbClr val="F0CE3E"/>
    <a:srgbClr val="003C71"/>
    <a:srgbClr val="FD9208"/>
    <a:srgbClr val="F3D54E"/>
    <a:srgbClr val="70AD47"/>
    <a:srgbClr val="F83308"/>
    <a:srgbClr val="009FD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0505E3EF-67EA-436B-97B2-0124C06EBD24}" styleName="Medium Style 4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057" autoAdjust="0"/>
  </p:normalViewPr>
  <p:slideViewPr>
    <p:cSldViewPr snapToGrid="0">
      <p:cViewPr>
        <p:scale>
          <a:sx n="125" d="100"/>
          <a:sy n="125" d="100"/>
        </p:scale>
        <p:origin x="72" y="72"/>
      </p:cViewPr>
      <p:guideLst>
        <p:guide orient="horz" pos="1620"/>
        <p:guide pos="5470"/>
        <p:guide pos="287"/>
      </p:guideLst>
    </p:cSldViewPr>
  </p:slideViewPr>
  <p:outlineViewPr>
    <p:cViewPr>
      <p:scale>
        <a:sx n="33" d="100"/>
        <a:sy n="33" d="100"/>
      </p:scale>
      <p:origin x="0" y="-2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6" d="100"/>
        <a:sy n="86" d="100"/>
      </p:scale>
      <p:origin x="0" y="0"/>
    </p:cViewPr>
  </p:sorterViewPr>
  <p:notesViewPr>
    <p:cSldViewPr snapToGrid="0" showGuides="1">
      <p:cViewPr varScale="1">
        <p:scale>
          <a:sx n="63" d="100"/>
          <a:sy n="63" d="100"/>
        </p:scale>
        <p:origin x="2285" y="53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>
              <a:latin typeface="Arial" panose="020B0604020202020204" pitchFamily="34" charset="0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ACFD7B2-88A6-E34E-8EF8-CB0C7BA47ADD}" type="datetimeFigureOut">
              <a:rPr lang="en-US" smtClean="0">
                <a:latin typeface="Arial" panose="020B0604020202020204" pitchFamily="34" charset="0"/>
              </a:rPr>
              <a:pPr/>
              <a:t>1/8/2020</a:t>
            </a:fld>
            <a:endParaRPr lang="en-US" dirty="0">
              <a:latin typeface="Arial" panose="020B0604020202020204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>
              <a:latin typeface="Arial" panose="020B0604020202020204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6CFA4E-18EB-6D49-8DE2-7A74038C2C1C}" type="slidenum">
              <a:rPr lang="en-US" smtClean="0">
                <a:latin typeface="Arial" panose="020B0604020202020204" pitchFamily="34" charset="0"/>
              </a:rPr>
              <a:pPr/>
              <a:t>‹#›</a:t>
            </a:fld>
            <a:endParaRPr lang="en-US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1299412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anose="020B0604020202020204" pitchFamily="34" charset="0"/>
              </a:defRPr>
            </a:lvl1pPr>
          </a:lstStyle>
          <a:p>
            <a:fld id="{ED7FC5FE-6F0D-D34A-8EE6-C95B4F5F4DC8}" type="datetimeFigureOut">
              <a:rPr lang="en-US" smtClean="0"/>
              <a:pPr/>
              <a:t>1/8/2020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panose="020B0604020202020204" pitchFamily="34" charset="0"/>
              </a:defRPr>
            </a:lvl1pPr>
          </a:lstStyle>
          <a:p>
            <a:fld id="{D61C8689-8455-3546-ADF9-3B7273760F6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842922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>
            <a:lvl1pPr defTabSz="93345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en-US" sz="1400">
                <a:solidFill>
                  <a:srgbClr val="000000"/>
                </a:solidFill>
              </a:rPr>
              <a:t>October 2018</a:t>
            </a:r>
          </a:p>
        </p:txBody>
      </p:sp>
      <p:sp>
        <p:nvSpPr>
          <p:cNvPr id="12292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>
            <a:lvl1pPr marL="342900" indent="-342900" defTabSz="93345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457200" defTabSz="93345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9144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1371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18288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22860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/>
            <a:r>
              <a:rPr lang="en-US" altLang="en-US">
                <a:solidFill>
                  <a:srgbClr val="000000"/>
                </a:solidFill>
              </a:rPr>
              <a:t>Intel Corporation</a:t>
            </a:r>
          </a:p>
        </p:txBody>
      </p:sp>
      <p:sp>
        <p:nvSpPr>
          <p:cNvPr id="1229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3345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en-US">
                <a:solidFill>
                  <a:srgbClr val="000000"/>
                </a:solidFill>
              </a:rPr>
              <a:t>Page </a:t>
            </a:r>
            <a:fld id="{07FC9C9D-9E8C-45A0-A936-072F1228F988}" type="slidenum">
              <a:rPr lang="en-US" altLang="en-US">
                <a:solidFill>
                  <a:srgbClr val="000000"/>
                </a:solidFill>
              </a:rPr>
              <a:pPr/>
              <a:t>1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22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4175" y="701675"/>
            <a:ext cx="6165850" cy="3468688"/>
          </a:xfrm>
          <a:ln/>
        </p:spPr>
      </p:sp>
      <p:sp>
        <p:nvSpPr>
          <p:cNvPr id="12295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dirty="0"/>
          </a:p>
        </p:txBody>
      </p:sp>
      <p:sp>
        <p:nvSpPr>
          <p:cNvPr id="2" name="Header Placeholder 1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>
                <a:solidFill>
                  <a:srgbClr val="000000"/>
                </a:solidFill>
              </a:rPr>
              <a:t>doc.: IEEE 802.11-16/XXXXr0</a:t>
            </a:r>
          </a:p>
        </p:txBody>
      </p:sp>
    </p:spTree>
    <p:extLst>
      <p:ext uri="{BB962C8B-B14F-4D97-AF65-F5344CB8AC3E}">
        <p14:creationId xmlns:p14="http://schemas.microsoft.com/office/powerpoint/2010/main" val="7337109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/>
            </a:lvl1pPr>
            <a:lvl2pPr marL="342900" indent="0" algn="ctr">
              <a:buNone/>
              <a:defRPr/>
            </a:lvl2pPr>
            <a:lvl3pPr marL="685800" indent="0" algn="ctr">
              <a:buNone/>
              <a:defRPr/>
            </a:lvl3pPr>
            <a:lvl4pPr marL="1028700" indent="0" algn="ctr">
              <a:buNone/>
              <a:defRPr/>
            </a:lvl4pPr>
            <a:lvl5pPr marL="1371600" indent="0" algn="ctr">
              <a:buNone/>
              <a:defRPr/>
            </a:lvl5pPr>
            <a:lvl6pPr marL="1714500" indent="0" algn="ctr">
              <a:buNone/>
              <a:defRPr/>
            </a:lvl6pPr>
            <a:lvl7pPr marL="2057400" indent="0" algn="ctr">
              <a:buNone/>
              <a:defRPr/>
            </a:lvl7pPr>
            <a:lvl8pPr marL="2400300" indent="0" algn="ctr">
              <a:buNone/>
              <a:defRPr/>
            </a:lvl8pPr>
            <a:lvl9pPr marL="27432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>
                <a:solidFill>
                  <a:srgbClr val="000000"/>
                </a:solidFill>
              </a:rPr>
              <a:t>Jan 2020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6947335" y="4856560"/>
            <a:ext cx="1596591" cy="276999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>
                <a:solidFill>
                  <a:srgbClr val="000000"/>
                </a:solidFill>
              </a:rPr>
              <a:t>Roya Doostnejad, Intel Corporation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4209351" y="4856560"/>
            <a:ext cx="801501" cy="276999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>
                <a:solidFill>
                  <a:srgbClr val="000000"/>
                </a:solidFill>
              </a:rPr>
              <a:t>Slide </a:t>
            </a:r>
            <a:fld id="{5D672648-7DCA-4661-B892-3BDB8380A188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32226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>
                <a:solidFill>
                  <a:srgbClr val="000000"/>
                </a:solidFill>
              </a:rPr>
              <a:t>Jan 2020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6947335" y="4856560"/>
            <a:ext cx="1596591" cy="276999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>
                <a:solidFill>
                  <a:srgbClr val="000000"/>
                </a:solidFill>
              </a:rPr>
              <a:t>Roya Doostnejad, Intel Corporation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4209351" y="4856560"/>
            <a:ext cx="801501" cy="276999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>
                <a:solidFill>
                  <a:srgbClr val="000000"/>
                </a:solidFill>
              </a:rPr>
              <a:t>Slide </a:t>
            </a:r>
            <a:fld id="{DEA09825-A2EA-4142-A0E2-E50DC4D3D576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51673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514350"/>
            <a:ext cx="1943100" cy="405765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514350"/>
            <a:ext cx="5676900" cy="405765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>
                <a:solidFill>
                  <a:srgbClr val="000000"/>
                </a:solidFill>
              </a:rPr>
              <a:t>Jan 2020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6947335" y="4856560"/>
            <a:ext cx="1596591" cy="276999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>
                <a:solidFill>
                  <a:srgbClr val="000000"/>
                </a:solidFill>
              </a:rPr>
              <a:t>Roya Doostnejad, Intel Corporation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4209351" y="4856560"/>
            <a:ext cx="801501" cy="276999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>
                <a:solidFill>
                  <a:srgbClr val="000000"/>
                </a:solidFill>
              </a:rPr>
              <a:t>Slide </a:t>
            </a:r>
            <a:fld id="{B24DC951-9CD8-4722-8C76-3302E1A2B8B9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10217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96914" y="249452"/>
            <a:ext cx="992323" cy="207749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>
                <a:solidFill>
                  <a:srgbClr val="000000"/>
                </a:solidFill>
              </a:rPr>
              <a:t>Jan 2020</a:t>
            </a:r>
            <a:endParaRPr lang="en-US" altLang="en-US" dirty="0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5969503" y="4856560"/>
            <a:ext cx="2574423" cy="215444"/>
          </a:xfrm>
          <a:ln/>
        </p:spPr>
        <p:txBody>
          <a:bodyPr/>
          <a:lstStyle>
            <a:lvl1pPr>
              <a:defRPr sz="1400"/>
            </a:lvl1pPr>
          </a:lstStyle>
          <a:p>
            <a:pPr>
              <a:defRPr/>
            </a:pPr>
            <a:r>
              <a:rPr lang="en-US" altLang="en-US" dirty="0">
                <a:solidFill>
                  <a:srgbClr val="000000"/>
                </a:solidFill>
              </a:rPr>
              <a:t>Roya Doostnejad, Intel Corporation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4209351" y="4856560"/>
            <a:ext cx="801501" cy="276999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>
                <a:solidFill>
                  <a:srgbClr val="000000"/>
                </a:solidFill>
              </a:rPr>
              <a:t>Slide </a:t>
            </a:r>
            <a:fld id="{0391809B-2015-42AC-9A4A-427CE29EAC4D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67164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96914" y="249452"/>
            <a:ext cx="992323" cy="207749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>
                <a:solidFill>
                  <a:srgbClr val="000000"/>
                </a:solidFill>
              </a:rPr>
              <a:t>Jan 2020</a:t>
            </a:r>
            <a:endParaRPr lang="en-US" altLang="en-US" dirty="0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5969502" y="4856560"/>
            <a:ext cx="2574424" cy="215444"/>
          </a:xfrm>
          <a:ln/>
        </p:spPr>
        <p:txBody>
          <a:bodyPr/>
          <a:lstStyle>
            <a:lvl1pPr>
              <a:defRPr sz="1400"/>
            </a:lvl1pPr>
          </a:lstStyle>
          <a:p>
            <a:pPr>
              <a:defRPr/>
            </a:pPr>
            <a:r>
              <a:rPr lang="en-US" altLang="en-US" dirty="0">
                <a:solidFill>
                  <a:srgbClr val="000000"/>
                </a:solidFill>
              </a:rPr>
              <a:t>Roya Doostnejad, Intel Corporation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4209351" y="4856560"/>
            <a:ext cx="801501" cy="276999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>
                <a:solidFill>
                  <a:srgbClr val="000000"/>
                </a:solidFill>
              </a:rPr>
              <a:t>Slide </a:t>
            </a:r>
            <a:fld id="{10F6E6CE-8ABD-4955-BA38-BB3D0CE062DF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83877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485900"/>
            <a:ext cx="3810000" cy="308610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5900"/>
            <a:ext cx="3810000" cy="308610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>
                <a:solidFill>
                  <a:srgbClr val="000000"/>
                </a:solidFill>
              </a:rPr>
              <a:t>Jan 2020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6947335" y="4856560"/>
            <a:ext cx="1596591" cy="276999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>
                <a:solidFill>
                  <a:srgbClr val="000000"/>
                </a:solidFill>
              </a:rPr>
              <a:t>Roya Doostnejad, Intel Corporation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4209351" y="4856560"/>
            <a:ext cx="801501" cy="276999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>
                <a:solidFill>
                  <a:srgbClr val="000000"/>
                </a:solidFill>
              </a:rPr>
              <a:t>Slide </a:t>
            </a:r>
            <a:fld id="{D35713F2-5C51-482B-BB1A-40C072D1C4D2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92094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>
                <a:solidFill>
                  <a:srgbClr val="000000"/>
                </a:solidFill>
              </a:rPr>
              <a:t>Jan 2020</a:t>
            </a: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6947335" y="4856560"/>
            <a:ext cx="1596591" cy="276999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>
                <a:solidFill>
                  <a:srgbClr val="000000"/>
                </a:solidFill>
              </a:rPr>
              <a:t>Roya Doostnejad, Intel Corporation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4209351" y="4856560"/>
            <a:ext cx="801501" cy="276999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>
                <a:solidFill>
                  <a:srgbClr val="000000"/>
                </a:solidFill>
              </a:rPr>
              <a:t>Slide </a:t>
            </a:r>
            <a:fld id="{8EC0A8DC-FA10-4FB7-971C-0E8C528A3795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68543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>
                <a:solidFill>
                  <a:srgbClr val="000000"/>
                </a:solidFill>
              </a:rPr>
              <a:t>Jan 2020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6947335" y="4856560"/>
            <a:ext cx="1596591" cy="276999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>
                <a:solidFill>
                  <a:srgbClr val="000000"/>
                </a:solidFill>
              </a:rPr>
              <a:t>Roya Doostnejad, Intel Corporation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4209351" y="4856560"/>
            <a:ext cx="801501" cy="276999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>
                <a:solidFill>
                  <a:srgbClr val="000000"/>
                </a:solidFill>
              </a:rPr>
              <a:t>Slide </a:t>
            </a:r>
            <a:fld id="{D42DAC82-9FFB-41F8-B85F-AE56342600F6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74460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>
                <a:solidFill>
                  <a:srgbClr val="000000"/>
                </a:solidFill>
              </a:rPr>
              <a:t>Jan 2020</a:t>
            </a: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6947335" y="4856560"/>
            <a:ext cx="1596591" cy="276999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>
                <a:solidFill>
                  <a:srgbClr val="000000"/>
                </a:solidFill>
              </a:rPr>
              <a:t>Roya Doostnejad, Intel Corporation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4209351" y="4856560"/>
            <a:ext cx="801501" cy="276999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>
                <a:solidFill>
                  <a:srgbClr val="000000"/>
                </a:solidFill>
              </a:rPr>
              <a:t>Slide </a:t>
            </a:r>
            <a:fld id="{CC207694-CE22-4B71-AB21-68A1BA6616AD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15512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>
                <a:solidFill>
                  <a:srgbClr val="000000"/>
                </a:solidFill>
              </a:rPr>
              <a:t>Jan 2020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6947335" y="4856560"/>
            <a:ext cx="1596591" cy="276999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>
                <a:solidFill>
                  <a:srgbClr val="000000"/>
                </a:solidFill>
              </a:rPr>
              <a:t>Roya Doostnejad, Intel Corporation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4209351" y="4856560"/>
            <a:ext cx="801501" cy="276999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>
                <a:solidFill>
                  <a:srgbClr val="000000"/>
                </a:solidFill>
              </a:rPr>
              <a:t>Slide </a:t>
            </a:r>
            <a:fld id="{97287725-04B1-4114-BE7C-1DB7341F149F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0177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>
                <a:solidFill>
                  <a:srgbClr val="000000"/>
                </a:solidFill>
              </a:rPr>
              <a:t>Jan 2020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6947335" y="4856560"/>
            <a:ext cx="1596591" cy="276999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>
                <a:solidFill>
                  <a:srgbClr val="000000"/>
                </a:solidFill>
              </a:rPr>
              <a:t>Roya Doostnejad, Intel Corporation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4209351" y="4856560"/>
            <a:ext cx="801501" cy="276999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>
                <a:solidFill>
                  <a:srgbClr val="000000"/>
                </a:solidFill>
              </a:rPr>
              <a:t>Slide </a:t>
            </a:r>
            <a:fld id="{79514AE6-3789-4BAA-855F-F1D0C197B3ED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85661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514350"/>
            <a:ext cx="7772400" cy="800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485900"/>
            <a:ext cx="7772400" cy="3086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/>
              <a:t>Click to edit Master text styles</a:t>
            </a:r>
          </a:p>
          <a:p>
            <a:pPr lvl="1"/>
            <a:r>
              <a:rPr lang="en-US" altLang="en-US" dirty="0"/>
              <a:t>Second level</a:t>
            </a:r>
          </a:p>
          <a:p>
            <a:pPr lvl="2"/>
            <a:r>
              <a:rPr lang="en-US" altLang="en-US" dirty="0"/>
              <a:t>Third level</a:t>
            </a:r>
          </a:p>
          <a:p>
            <a:pPr lvl="3"/>
            <a:r>
              <a:rPr lang="en-US" altLang="en-US" dirty="0"/>
              <a:t>Fourth level</a:t>
            </a:r>
          </a:p>
          <a:p>
            <a:pPr lvl="4"/>
            <a:r>
              <a:rPr lang="en-US" altLang="en-US" dirty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96914" y="249452"/>
            <a:ext cx="346249" cy="2077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>
              <a:defRPr sz="1350" b="1" smtClean="0"/>
            </a:lvl1pPr>
          </a:lstStyle>
          <a:p>
            <a:pPr defTabSz="6858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en-US">
                <a:solidFill>
                  <a:srgbClr val="000000"/>
                </a:solidFill>
              </a:rPr>
              <a:t>Jan 2020</a:t>
            </a:r>
            <a:endParaRPr lang="en-US" altLang="en-US" dirty="0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7745631" y="4856560"/>
            <a:ext cx="798295" cy="1384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>
              <a:defRPr smtClean="0"/>
            </a:lvl1pPr>
          </a:lstStyle>
          <a:p>
            <a:pPr defTabSz="6858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en-US" sz="900">
                <a:solidFill>
                  <a:srgbClr val="000000"/>
                </a:solidFill>
              </a:rPr>
              <a:t>Roya Doostnejad, Intel Corporation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409726" y="4856560"/>
            <a:ext cx="400751" cy="1384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>
              <a:defRPr smtClean="0"/>
            </a:lvl1pPr>
          </a:lstStyle>
          <a:p>
            <a:pPr defTabSz="6858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en-US" sz="900">
                <a:solidFill>
                  <a:srgbClr val="000000"/>
                </a:solidFill>
              </a:rPr>
              <a:t>Slide </a:t>
            </a:r>
            <a:fld id="{16CD3B3E-E816-4245-A507-039527FD6128}" type="slidenum">
              <a:rPr lang="en-US" altLang="en-US" sz="900" smtClean="0">
                <a:solidFill>
                  <a:srgbClr val="000000"/>
                </a:solidFill>
              </a:rPr>
              <a:pPr defTabSz="6858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altLang="en-US" sz="900">
              <a:solidFill>
                <a:srgbClr val="000000"/>
              </a:solidFill>
            </a:endParaRPr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5800482" y="249452"/>
            <a:ext cx="2645019" cy="2077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b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1143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3429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4572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228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 algn="r" defTabSz="6858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en-US" sz="1350" b="1" dirty="0">
                <a:solidFill>
                  <a:srgbClr val="000000"/>
                </a:solidFill>
              </a:rPr>
              <a:t>doc.: IEEE 802.11-20-0090-r0</a:t>
            </a:r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685800" y="457200"/>
            <a:ext cx="7772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defTabSz="6858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900">
              <a:solidFill>
                <a:srgbClr val="000000"/>
              </a:solidFill>
            </a:endParaRPr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685801" y="4856560"/>
            <a:ext cx="538609" cy="1384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defTabSz="6858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900">
                <a:solidFill>
                  <a:srgbClr val="000000"/>
                </a:solidFill>
              </a:rPr>
              <a:t>Submission</a:t>
            </a:r>
          </a:p>
        </p:txBody>
      </p:sp>
      <p:sp>
        <p:nvSpPr>
          <p:cNvPr id="1034" name="Line 10"/>
          <p:cNvSpPr>
            <a:spLocks noChangeShapeType="1"/>
          </p:cNvSpPr>
          <p:nvPr/>
        </p:nvSpPr>
        <p:spPr bwMode="auto">
          <a:xfrm>
            <a:off x="685800" y="4857750"/>
            <a:ext cx="78486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defTabSz="6858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9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50502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7" r:id="rId1"/>
    <p:sldLayoutId id="2147483728" r:id="rId2"/>
    <p:sldLayoutId id="2147483729" r:id="rId3"/>
    <p:sldLayoutId id="2147483730" r:id="rId4"/>
    <p:sldLayoutId id="2147483731" r:id="rId5"/>
    <p:sldLayoutId id="2147483732" r:id="rId6"/>
    <p:sldLayoutId id="2147483733" r:id="rId7"/>
    <p:sldLayoutId id="2147483734" r:id="rId8"/>
    <p:sldLayoutId id="2147483735" r:id="rId9"/>
    <p:sldLayoutId id="2147483736" r:id="rId10"/>
    <p:sldLayoutId id="2147483737" r:id="rId11"/>
  </p:sldLayoutIdLst>
  <p:hf sldNum="0" hd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Times New Roman" pitchFamily="18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Times New Roman" pitchFamily="18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Times New Roman" pitchFamily="18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Times New Roman" pitchFamily="18" charset="0"/>
        </a:defRPr>
      </a:lvl5pPr>
      <a:lvl6pPr marL="342900" algn="ctr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Times New Roman" pitchFamily="18" charset="0"/>
        </a:defRPr>
      </a:lvl6pPr>
      <a:lvl7pPr marL="685800" algn="ctr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Times New Roman" pitchFamily="18" charset="0"/>
        </a:defRPr>
      </a:lvl7pPr>
      <a:lvl8pPr marL="1028700" algn="ctr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Times New Roman" pitchFamily="18" charset="0"/>
        </a:defRPr>
      </a:lvl8pPr>
      <a:lvl9pPr marL="1371600" algn="ctr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Times New Roman" pitchFamily="18" charset="0"/>
        </a:defRPr>
      </a:lvl9pPr>
    </p:titleStyle>
    <p:bodyStyle>
      <a:lvl1pPr marL="257175" indent="-257175" algn="l" rtl="0" eaLnBrk="1" fontAlgn="base" hangingPunct="1">
        <a:spcBef>
          <a:spcPct val="20000"/>
        </a:spcBef>
        <a:spcAft>
          <a:spcPct val="0"/>
        </a:spcAft>
        <a:buChar char="•"/>
        <a:defRPr sz="1800" b="1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rtl="0" eaLnBrk="1" fontAlgn="base" hangingPunct="1">
        <a:spcBef>
          <a:spcPct val="20000"/>
        </a:spcBef>
        <a:spcAft>
          <a:spcPct val="0"/>
        </a:spcAft>
        <a:buChar char="–"/>
        <a:defRPr sz="1500">
          <a:solidFill>
            <a:schemeClr val="tx1"/>
          </a:solidFill>
          <a:latin typeface="+mn-lt"/>
        </a:defRPr>
      </a:lvl2pPr>
      <a:lvl3pPr marL="814388" indent="-171450" algn="l" rtl="0" eaLnBrk="1" fontAlgn="base" hangingPunct="1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071563" indent="-171450" algn="l" rtl="0" eaLnBrk="1" fontAlgn="base" hangingPunct="1">
        <a:spcBef>
          <a:spcPct val="20000"/>
        </a:spcBef>
        <a:spcAft>
          <a:spcPct val="0"/>
        </a:spcAft>
        <a:buChar char="–"/>
        <a:defRPr sz="1200">
          <a:solidFill>
            <a:schemeClr val="tx1"/>
          </a:solidFill>
          <a:latin typeface="+mn-lt"/>
        </a:defRPr>
      </a:lvl4pPr>
      <a:lvl5pPr marL="1328738" indent="-171450" algn="l" rtl="0" eaLnBrk="1" fontAlgn="base" hangingPunct="1">
        <a:spcBef>
          <a:spcPct val="20000"/>
        </a:spcBef>
        <a:spcAft>
          <a:spcPct val="0"/>
        </a:spcAft>
        <a:buChar char="•"/>
        <a:defRPr sz="1200">
          <a:solidFill>
            <a:schemeClr val="tx1"/>
          </a:solidFill>
          <a:latin typeface="+mn-lt"/>
        </a:defRPr>
      </a:lvl5pPr>
      <a:lvl6pPr marL="1671638" indent="-171450" algn="l" rtl="0" eaLnBrk="1" fontAlgn="base" hangingPunct="1">
        <a:spcBef>
          <a:spcPct val="20000"/>
        </a:spcBef>
        <a:spcAft>
          <a:spcPct val="0"/>
        </a:spcAft>
        <a:buChar char="•"/>
        <a:defRPr sz="1200">
          <a:solidFill>
            <a:schemeClr val="tx1"/>
          </a:solidFill>
          <a:latin typeface="+mn-lt"/>
        </a:defRPr>
      </a:lvl6pPr>
      <a:lvl7pPr marL="2014538" indent="-171450" algn="l" rtl="0" eaLnBrk="1" fontAlgn="base" hangingPunct="1">
        <a:spcBef>
          <a:spcPct val="20000"/>
        </a:spcBef>
        <a:spcAft>
          <a:spcPct val="0"/>
        </a:spcAft>
        <a:buChar char="•"/>
        <a:defRPr sz="1200">
          <a:solidFill>
            <a:schemeClr val="tx1"/>
          </a:solidFill>
          <a:latin typeface="+mn-lt"/>
        </a:defRPr>
      </a:lvl7pPr>
      <a:lvl8pPr marL="2357438" indent="-171450" algn="l" rtl="0" eaLnBrk="1" fontAlgn="base" hangingPunct="1">
        <a:spcBef>
          <a:spcPct val="20000"/>
        </a:spcBef>
        <a:spcAft>
          <a:spcPct val="0"/>
        </a:spcAft>
        <a:buChar char="•"/>
        <a:defRPr sz="1200">
          <a:solidFill>
            <a:schemeClr val="tx1"/>
          </a:solidFill>
          <a:latin typeface="+mn-lt"/>
        </a:defRPr>
      </a:lvl8pPr>
      <a:lvl9pPr marL="2700338" indent="-171450" algn="l" rtl="0" eaLnBrk="1" fontAlgn="base" hangingPunct="1">
        <a:spcBef>
          <a:spcPct val="20000"/>
        </a:spcBef>
        <a:spcAft>
          <a:spcPct val="0"/>
        </a:spcAft>
        <a:buChar char="•"/>
        <a:defRPr sz="12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.emf"/><Relationship Id="rId4" Type="http://schemas.openxmlformats.org/officeDocument/2006/relationships/oleObject" Target="../embeddings/Microsoft_Word_97_-_2003_Document.doc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image" Target="../media/image30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0.png"/><Relationship Id="rId5" Type="http://schemas.openxmlformats.org/officeDocument/2006/relationships/image" Target="../media/image50.png"/><Relationship Id="rId10" Type="http://schemas.openxmlformats.org/officeDocument/2006/relationships/image" Target="../media/image70.png"/><Relationship Id="rId4" Type="http://schemas.openxmlformats.org/officeDocument/2006/relationships/image" Target="../media/image40.png"/><Relationship Id="rId9" Type="http://schemas.openxmlformats.org/officeDocument/2006/relationships/image" Target="../media/image25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745631" y="4856560"/>
            <a:ext cx="798295" cy="138499"/>
          </a:xfrm>
          <a:noFill/>
        </p:spPr>
        <p:txBody>
          <a:bodyPr/>
          <a:lstStyle>
            <a:lvl1pPr>
              <a:defRPr sz="900">
                <a:solidFill>
                  <a:schemeClr val="tx1"/>
                </a:solidFill>
                <a:latin typeface="Times New Roman" pitchFamily="18" charset="0"/>
              </a:defRPr>
            </a:lvl1pPr>
            <a:lvl2pPr marL="557213" indent="-214313">
              <a:defRPr sz="900">
                <a:solidFill>
                  <a:schemeClr val="tx1"/>
                </a:solidFill>
                <a:latin typeface="Times New Roman" pitchFamily="18" charset="0"/>
              </a:defRPr>
            </a:lvl2pPr>
            <a:lvl3pPr marL="857250" indent="-171450">
              <a:defRPr sz="900">
                <a:solidFill>
                  <a:schemeClr val="tx1"/>
                </a:solidFill>
                <a:latin typeface="Times New Roman" pitchFamily="18" charset="0"/>
              </a:defRPr>
            </a:lvl3pPr>
            <a:lvl4pPr marL="1200150" indent="-171450">
              <a:defRPr sz="900">
                <a:solidFill>
                  <a:schemeClr val="tx1"/>
                </a:solidFill>
                <a:latin typeface="Times New Roman" pitchFamily="18" charset="0"/>
              </a:defRPr>
            </a:lvl4pPr>
            <a:lvl5pPr marL="1543050" indent="-171450">
              <a:defRPr sz="900">
                <a:solidFill>
                  <a:schemeClr val="tx1"/>
                </a:solidFill>
                <a:latin typeface="Times New Roman" pitchFamily="18" charset="0"/>
              </a:defRPr>
            </a:lvl5pPr>
            <a:lvl6pPr marL="1885950" indent="-17145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chemeClr val="tx1"/>
                </a:solidFill>
                <a:latin typeface="Times New Roman" pitchFamily="18" charset="0"/>
              </a:defRPr>
            </a:lvl6pPr>
            <a:lvl7pPr marL="2228850" indent="-17145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chemeClr val="tx1"/>
                </a:solidFill>
                <a:latin typeface="Times New Roman" pitchFamily="18" charset="0"/>
              </a:defRPr>
            </a:lvl7pPr>
            <a:lvl8pPr marL="2571750" indent="-17145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chemeClr val="tx1"/>
                </a:solidFill>
                <a:latin typeface="Times New Roman" pitchFamily="18" charset="0"/>
              </a:defRPr>
            </a:lvl8pPr>
            <a:lvl9pPr marL="2914650" indent="-17145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en-US">
                <a:solidFill>
                  <a:srgbClr val="000000"/>
                </a:solidFill>
              </a:rPr>
              <a:t>Roya Doostnejad, Intel Corporation</a:t>
            </a:r>
          </a:p>
        </p:txBody>
      </p:sp>
      <p:sp>
        <p:nvSpPr>
          <p:cNvPr id="2053" name="Rectangle 2"/>
          <p:cNvSpPr>
            <a:spLocks noGrp="1" noChangeArrowheads="1"/>
          </p:cNvSpPr>
          <p:nvPr>
            <p:ph type="title"/>
          </p:nvPr>
        </p:nvSpPr>
        <p:spPr>
          <a:xfrm>
            <a:off x="1584240" y="655096"/>
            <a:ext cx="5829300" cy="1102320"/>
          </a:xfrm>
          <a:noFill/>
        </p:spPr>
        <p:txBody>
          <a:bodyPr/>
          <a:lstStyle/>
          <a:p>
            <a:r>
              <a:rPr lang="en-US" altLang="en-US" dirty="0"/>
              <a:t>Implicit Feedback, Feasibility and Gains (Update) 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1584240" y="1953076"/>
            <a:ext cx="5829300" cy="285750"/>
          </a:xfrm>
          <a:noFill/>
        </p:spPr>
        <p:txBody>
          <a:bodyPr/>
          <a:lstStyle/>
          <a:p>
            <a:pPr algn="ctr">
              <a:buFontTx/>
              <a:buNone/>
            </a:pPr>
            <a:r>
              <a:rPr lang="en-US" altLang="en-US" sz="1500" dirty="0"/>
              <a:t>Date:</a:t>
            </a:r>
            <a:r>
              <a:rPr lang="en-US" altLang="en-US" sz="1500" b="0" dirty="0"/>
              <a:t> 2020-01-11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96914" y="249452"/>
            <a:ext cx="346249" cy="207749"/>
          </a:xfrm>
        </p:spPr>
        <p:txBody>
          <a:bodyPr/>
          <a:lstStyle/>
          <a:p>
            <a:pPr>
              <a:defRPr/>
            </a:pPr>
            <a:r>
              <a:rPr lang="en-US" altLang="en-US">
                <a:solidFill>
                  <a:srgbClr val="000000"/>
                </a:solidFill>
              </a:rPr>
              <a:t>Jan 2020</a:t>
            </a:r>
            <a:endParaRPr lang="en-US" altLang="en-US" dirty="0">
              <a:solidFill>
                <a:srgbClr val="000000"/>
              </a:solidFill>
            </a:endParaRPr>
          </a:p>
        </p:txBody>
      </p:sp>
      <p:graphicFrame>
        <p:nvGraphicFramePr>
          <p:cNvPr id="9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18226577"/>
              </p:ext>
            </p:extLst>
          </p:nvPr>
        </p:nvGraphicFramePr>
        <p:xfrm>
          <a:off x="1695450" y="2908300"/>
          <a:ext cx="5559425" cy="1670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80" name="Document" r:id="rId4" imgW="9268587" imgH="2794721" progId="Word.Document.8">
                  <p:embed/>
                </p:oleObj>
              </mc:Choice>
              <mc:Fallback>
                <p:oleObj name="Document" r:id="rId4" imgW="9268587" imgH="2794721" progId="Word.Documen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95450" y="2908300"/>
                        <a:ext cx="5559425" cy="16700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74942167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799" y="1219199"/>
            <a:ext cx="8043153" cy="3579779"/>
          </a:xfrm>
        </p:spPr>
        <p:txBody>
          <a:bodyPr/>
          <a:lstStyle/>
          <a:p>
            <a:r>
              <a:rPr lang="en-US" sz="1700" dirty="0"/>
              <a:t>Implicit Feedback improves network overhead for higher dimension of MIMO</a:t>
            </a:r>
          </a:p>
          <a:p>
            <a:r>
              <a:rPr lang="en-US" sz="1700" dirty="0"/>
              <a:t>Implicit feedback requires calibration at AP</a:t>
            </a:r>
          </a:p>
          <a:p>
            <a:r>
              <a:rPr lang="en-US" sz="1700" dirty="0"/>
              <a:t>For Multi-AP/CBF and Co-OFDMA, calibration is performed in each single AP independently</a:t>
            </a:r>
          </a:p>
          <a:p>
            <a:r>
              <a:rPr lang="en-US" sz="1700" dirty="0"/>
              <a:t> For Multi-AP/JBF, calibration has to be performed across multiple APs</a:t>
            </a:r>
          </a:p>
          <a:p>
            <a:r>
              <a:rPr lang="en-US" sz="1700" dirty="0"/>
              <a:t>In Implicit sounding, NDP transmitted from each STA in UL will be available to all APs.</a:t>
            </a:r>
          </a:p>
          <a:p>
            <a:r>
              <a:rPr lang="en-US" sz="1700" dirty="0"/>
              <a:t>In Multi-AP/CBF, upon NDP transmission from all STAs in OBSS, each AP can individually process the channel measurements and perform BF/nulling</a:t>
            </a:r>
          </a:p>
          <a:p>
            <a:r>
              <a:rPr lang="en-US" sz="1700" dirty="0"/>
              <a:t>In Multi-AP/JBF, UL channel measurements at each AP has to be shared with master AP/ central processor to calculate JBF vector.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>
                <a:solidFill>
                  <a:srgbClr val="000000"/>
                </a:solidFill>
              </a:rPr>
              <a:t>Jan 2020</a:t>
            </a:r>
            <a:endParaRPr lang="en-US" altLang="en-US" dirty="0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>
                <a:solidFill>
                  <a:srgbClr val="000000"/>
                </a:solidFill>
              </a:rPr>
              <a:t>Roya Doostnejad, Intel Corporation</a:t>
            </a:r>
            <a:endParaRPr lang="en-US" alt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677308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References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0" dirty="0"/>
              <a:t>[1] IEEE802.11-19/0767r1,</a:t>
            </a:r>
            <a:r>
              <a:rPr lang="en-US" dirty="0"/>
              <a:t> </a:t>
            </a:r>
            <a:r>
              <a:rPr lang="en-US" altLang="en-US" b="0" dirty="0"/>
              <a:t>Implicit Channel Sounding in IEEE 802.11 (Feasibility Study)</a:t>
            </a:r>
          </a:p>
          <a:p>
            <a:pPr marL="0" indent="0">
              <a:buNone/>
            </a:pPr>
            <a:r>
              <a:rPr lang="en-US" b="0" dirty="0"/>
              <a:t>[2]: IEEE802.11-19/1939r0, Calibration of Implicit Sounding</a:t>
            </a:r>
          </a:p>
          <a:p>
            <a:pPr marL="0" indent="0">
              <a:buNone/>
            </a:pPr>
            <a:r>
              <a:rPr lang="en-US" b="0" dirty="0"/>
              <a:t>[3]: IEEE 802.11-20/0080, Calibration for Implicit Feedback</a:t>
            </a:r>
          </a:p>
          <a:p>
            <a:pPr marL="0" indent="0">
              <a:buNone/>
            </a:pPr>
            <a:r>
              <a:rPr lang="en-US" b="0" dirty="0"/>
              <a:t>[4]: IEEE 802.11-20/0089, </a:t>
            </a:r>
            <a:r>
              <a:rPr lang="en-US" altLang="en-US" b="0" dirty="0"/>
              <a:t>Multi-AP Implicit Channel Sounding</a:t>
            </a:r>
            <a:endParaRPr lang="en-US" b="0" dirty="0"/>
          </a:p>
          <a:p>
            <a:pPr marL="0" indent="0">
              <a:buNone/>
            </a:pPr>
            <a:r>
              <a:rPr lang="en-US" b="0" dirty="0"/>
              <a:t>[5]: </a:t>
            </a:r>
            <a:r>
              <a:rPr lang="en-GB" altLang="en-US" b="0" dirty="0">
                <a:solidFill>
                  <a:srgbClr val="000000"/>
                </a:solidFill>
              </a:rPr>
              <a:t>IEEE 802.11-19/0768r0, </a:t>
            </a:r>
            <a:r>
              <a:rPr lang="en-US" altLang="en-US" b="0" dirty="0"/>
              <a:t>Implicit Channel Sounding in IEEE 802.11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>
                <a:solidFill>
                  <a:srgbClr val="000000"/>
                </a:solidFill>
              </a:rPr>
              <a:t>Jan 2020</a:t>
            </a:r>
            <a:endParaRPr lang="en-US" altLang="en-US" dirty="0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>
                <a:solidFill>
                  <a:srgbClr val="000000"/>
                </a:solidFill>
              </a:rPr>
              <a:t>Roya Doostnejad, Intel Corporation</a:t>
            </a:r>
            <a:endParaRPr lang="en-US" alt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55064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0"/>
            <a:ext cx="7772400" cy="462384"/>
          </a:xfrm>
        </p:spPr>
        <p:txBody>
          <a:bodyPr/>
          <a:lstStyle/>
          <a:p>
            <a:r>
              <a:rPr lang="en-US" dirty="0"/>
              <a:t>Introduction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7890" y="1037617"/>
            <a:ext cx="8341568" cy="3818943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b="0" dirty="0"/>
              <a:t>In [1, 2, 3], single-AP calibration is discussed.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b="0" dirty="0"/>
              <a:t>In [4], Implicit Sounding sequence is discussed for Multi-AP.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In this contribution, we address calibration for Multi-AP architecture.</a:t>
            </a:r>
          </a:p>
          <a:p>
            <a:pPr marL="0" indent="0">
              <a:buNone/>
            </a:pPr>
            <a:endParaRPr lang="en-US" sz="1000" b="0" dirty="0"/>
          </a:p>
          <a:p>
            <a:pPr>
              <a:buFont typeface="Arial" panose="020B0604020202020204" pitchFamily="34" charset="0"/>
              <a:buChar char="•"/>
            </a:pPr>
            <a:r>
              <a:rPr lang="en-US" b="0" dirty="0"/>
              <a:t>In [5], network overhead analysis is presented which proves significant improvement (network overhead for BF reports) compared to explicit sounding.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b="0" dirty="0"/>
              <a:t>There has been a question with uplink channel measurement (implicit sounding) concerning with lower SNR (channel estimation) as a result of lower transmit power in uplink in some use cases.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dirty="0"/>
              <a:t>Smart phones</a:t>
            </a:r>
            <a:endParaRPr lang="en-US" b="0" dirty="0"/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In this contribution, we consider re-transmission of training fields to improve UL link budget if needed, and review the network overhead.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>
                <a:solidFill>
                  <a:srgbClr val="000000"/>
                </a:solidFill>
              </a:rPr>
              <a:t>Roya Doostnejad, Intel Corporation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696914" y="249452"/>
            <a:ext cx="346249" cy="207749"/>
          </a:xfrm>
        </p:spPr>
        <p:txBody>
          <a:bodyPr/>
          <a:lstStyle/>
          <a:p>
            <a:pPr>
              <a:defRPr/>
            </a:pPr>
            <a:r>
              <a:rPr lang="en-US" altLang="en-US">
                <a:solidFill>
                  <a:srgbClr val="000000"/>
                </a:solidFill>
              </a:rPr>
              <a:t>Jan 2020</a:t>
            </a:r>
            <a:endParaRPr lang="en-US" alt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54010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0"/>
            <a:ext cx="7772400" cy="731287"/>
          </a:xfrm>
        </p:spPr>
        <p:txBody>
          <a:bodyPr/>
          <a:lstStyle/>
          <a:p>
            <a:r>
              <a:rPr lang="en-US" dirty="0"/>
              <a:t>Multi-AP Calibration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302786"/>
            <a:ext cx="7772400" cy="3469822"/>
          </a:xfrm>
        </p:spPr>
        <p:txBody>
          <a:bodyPr/>
          <a:lstStyle/>
          <a:p>
            <a:r>
              <a:rPr lang="en-US" dirty="0"/>
              <a:t>In multi-AP architecture, the schemes, which require single-AP processing, require only single-AP calibration.</a:t>
            </a:r>
          </a:p>
          <a:p>
            <a:r>
              <a:rPr lang="en-US" dirty="0"/>
              <a:t>Collaborative BF, and Coordinated OFDMA require Single-AP calibration.</a:t>
            </a:r>
          </a:p>
          <a:p>
            <a:r>
              <a:rPr lang="en-US" dirty="0"/>
              <a:t>Joint BF requires Multi-AP calibration.</a:t>
            </a:r>
          </a:p>
          <a:p>
            <a:pPr lvl="1"/>
            <a:r>
              <a:rPr lang="en-US" sz="1600" dirty="0"/>
              <a:t>Option I: Local AP Calibration (AP-AP)</a:t>
            </a:r>
          </a:p>
          <a:p>
            <a:pPr lvl="1"/>
            <a:r>
              <a:rPr lang="en-US" sz="1600" dirty="0"/>
              <a:t>Option II: AP-STA Calibration </a:t>
            </a:r>
          </a:p>
          <a:p>
            <a:pPr marL="342900" lvl="1" indent="0">
              <a:buNone/>
            </a:pP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>
                <a:solidFill>
                  <a:srgbClr val="000000"/>
                </a:solidFill>
              </a:rPr>
              <a:t>Jan 2020</a:t>
            </a:r>
            <a:endParaRPr lang="en-US" altLang="en-US" dirty="0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>
                <a:solidFill>
                  <a:srgbClr val="000000"/>
                </a:solidFill>
              </a:rPr>
              <a:t>Roya Doostnejad, Intel Corporation</a:t>
            </a:r>
            <a:endParaRPr lang="en-US" alt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74523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0"/>
            <a:ext cx="7772400" cy="686990"/>
          </a:xfrm>
        </p:spPr>
        <p:txBody>
          <a:bodyPr/>
          <a:lstStyle/>
          <a:p>
            <a:r>
              <a:rPr lang="en-US" dirty="0">
                <a:solidFill>
                  <a:srgbClr val="000000"/>
                </a:solidFill>
              </a:rPr>
              <a:t>Multi-AP Calibration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524656" y="1258489"/>
                <a:ext cx="8019270" cy="3540490"/>
              </a:xfrm>
            </p:spPr>
            <p:txBody>
              <a:bodyPr/>
              <a:lstStyle/>
              <a:p>
                <a:r>
                  <a:rPr lang="en-US" dirty="0"/>
                  <a:t>Local AP Calibration at Single AP (Recap) [1]: </a:t>
                </a:r>
                <a:r>
                  <a:rPr lang="en-US" b="0" dirty="0"/>
                  <a:t>Relative calibration </a:t>
                </a:r>
              </a:p>
              <a:p>
                <a:pPr lvl="1"/>
                <a:r>
                  <a:rPr lang="en-US" dirty="0"/>
                  <a:t>Packets are transmitted across antennas</a:t>
                </a:r>
              </a:p>
              <a:p>
                <a:pPr lvl="1"/>
                <a:r>
                  <a:rPr lang="en-US" dirty="0"/>
                  <a:t>Calibration factors are calculated relative to one antenna</a:t>
                </a:r>
              </a:p>
              <a:p>
                <a:pPr lvl="1"/>
                <a:r>
                  <a:rPr lang="en-US" b="0" dirty="0"/>
                  <a:t>If calibration factor at antenna-</a:t>
                </a:r>
                <a14:m>
                  <m:oMath xmlns:m="http://schemas.openxmlformats.org/officeDocument/2006/math">
                    <m:r>
                      <a:rPr lang="en-US" sz="1400" i="1">
                        <a:latin typeface="Cambria Math" panose="02040503050406030204" pitchFamily="18" charset="0"/>
                      </a:rPr>
                      <m:t>𝑖</m:t>
                    </m:r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𝑐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type m:val="skw"/>
                        <m:ctrlPr>
                          <a:rPr lang="en-US" sz="16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𝑡</m:t>
                            </m:r>
                          </m:e>
                          <m:sub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𝑟</m:t>
                            </m:r>
                          </m:e>
                          <m:sub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</m:den>
                    </m:f>
                  </m:oMath>
                </a14:m>
                <a:endParaRPr lang="en-US" sz="1600" b="0" dirty="0"/>
              </a:p>
              <a:p>
                <a:pPr lvl="1"/>
                <a:r>
                  <a:rPr lang="en-US" dirty="0"/>
                  <a:t>Relative calibration factors are:</a:t>
                </a:r>
              </a:p>
              <a:p>
                <a:pPr marL="2486025" lvl="8" indent="0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𝑘</m:t>
                        </m:r>
                      </m:e>
                      <m:sub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sz="1600" dirty="0"/>
                  <a:t>=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𝑐</m:t>
                        </m:r>
                      </m:e>
                      <m:sub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sz="1600" b="0" dirty="0"/>
                  <a:t>.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 smtClean="0">
                            <a:solidFill>
                              <a:srgbClr val="0071C5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i="1">
                            <a:solidFill>
                              <a:srgbClr val="0071C5"/>
                            </a:solidFill>
                            <a:latin typeface="Cambria Math" panose="02040503050406030204" pitchFamily="18" charset="0"/>
                          </a:rPr>
                          <m:t>𝑐</m:t>
                        </m:r>
                      </m:e>
                      <m:sub>
                        <m:r>
                          <a:rPr lang="en-US" sz="1600" b="0" i="1" smtClean="0">
                            <a:solidFill>
                              <a:srgbClr val="0071C5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sz="1600" b="0" dirty="0"/>
                  <a:t>    for </a:t>
                </a:r>
                <a14:m>
                  <m:oMath xmlns:m="http://schemas.openxmlformats.org/officeDocument/2006/math"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𝑖</m:t>
                    </m:r>
                  </m:oMath>
                </a14:m>
                <a:r>
                  <a:rPr lang="en-US" sz="1600" b="0" dirty="0"/>
                  <a:t>=2,3,4.</a:t>
                </a:r>
              </a:p>
              <a:p>
                <a:pPr marL="2486025" lvl="8" indent="0">
                  <a:buNone/>
                </a:pPr>
                <a:endParaRPr lang="en-US" sz="1600" dirty="0"/>
              </a:p>
              <a:p>
                <a:r>
                  <a:rPr lang="en-US" dirty="0"/>
                  <a:t>Local Multi-AP Calibration:</a:t>
                </a:r>
              </a:p>
              <a:p>
                <a:pPr lvl="1"/>
                <a:r>
                  <a:rPr lang="en-US" sz="1600" dirty="0"/>
                  <a:t>If APs are located close to each other, Single-AP calibration scheme will be extended across antennas from multiple APs</a:t>
                </a:r>
              </a:p>
              <a:p>
                <a:pPr lvl="1"/>
                <a:r>
                  <a:rPr lang="en-US" sz="1600" dirty="0"/>
                  <a:t>If all APs are not located closely, then calibration can be organized in a hierarchical way.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24656" y="1258489"/>
                <a:ext cx="8019270" cy="3540490"/>
              </a:xfrm>
              <a:blipFill rotWithShape="0">
                <a:blip r:embed="rId2"/>
                <a:stretch>
                  <a:fillRect l="-456" t="-861" r="-15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>
                <a:solidFill>
                  <a:srgbClr val="000000"/>
                </a:solidFill>
              </a:rPr>
              <a:t>Jan 2020</a:t>
            </a:r>
            <a:endParaRPr lang="en-US" altLang="en-US" dirty="0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>
                <a:solidFill>
                  <a:srgbClr val="000000"/>
                </a:solidFill>
              </a:rPr>
              <a:t>Roya Doostnejad, Intel Corporation</a:t>
            </a:r>
            <a:endParaRPr lang="en-US" altLang="en-US" dirty="0">
              <a:solidFill>
                <a:srgbClr val="000000"/>
              </a:solidFill>
            </a:endParaRPr>
          </a:p>
        </p:txBody>
      </p:sp>
      <p:grpSp>
        <p:nvGrpSpPr>
          <p:cNvPr id="25" name="Group 24"/>
          <p:cNvGrpSpPr/>
          <p:nvPr/>
        </p:nvGrpSpPr>
        <p:grpSpPr>
          <a:xfrm>
            <a:off x="6112960" y="1936591"/>
            <a:ext cx="736196" cy="26177"/>
            <a:chOff x="4212824" y="2105204"/>
            <a:chExt cx="736196" cy="26177"/>
          </a:xfrm>
        </p:grpSpPr>
        <p:cxnSp>
          <p:nvCxnSpPr>
            <p:cNvPr id="16" name="Straight Arrow Connector 15"/>
            <p:cNvCxnSpPr>
              <a:stCxn id="27" idx="3"/>
            </p:cNvCxnSpPr>
            <p:nvPr/>
          </p:nvCxnSpPr>
          <p:spPr bwMode="auto">
            <a:xfrm flipV="1">
              <a:off x="4212824" y="2129307"/>
              <a:ext cx="256694" cy="2074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chemeClr val="accent1">
                  <a:lumMod val="50000"/>
                </a:schemeClr>
              </a:solidFill>
              <a:prstDash val="solid"/>
              <a:round/>
              <a:headEnd type="none" w="sm" len="sm"/>
              <a:tailEnd type="triangle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7" name="Straight Arrow Connector 16"/>
            <p:cNvCxnSpPr/>
            <p:nvPr/>
          </p:nvCxnSpPr>
          <p:spPr bwMode="auto">
            <a:xfrm>
              <a:off x="4516143" y="2105204"/>
              <a:ext cx="432877" cy="0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chemeClr val="accent1">
                  <a:lumMod val="50000"/>
                </a:schemeClr>
              </a:solidFill>
              <a:prstDash val="solid"/>
              <a:round/>
              <a:headEnd type="none" w="sm" len="sm"/>
              <a:tailEnd type="triangle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sp>
        <p:nvSpPr>
          <p:cNvPr id="26" name="Flowchart: Connector 25"/>
          <p:cNvSpPr/>
          <p:nvPr/>
        </p:nvSpPr>
        <p:spPr>
          <a:xfrm>
            <a:off x="5877364" y="1866822"/>
            <a:ext cx="208989" cy="187743"/>
          </a:xfrm>
          <a:prstGeom prst="flowChartConnector">
            <a:avLst/>
          </a:prstGeom>
          <a:solidFill>
            <a:schemeClr val="accent3">
              <a:lumMod val="50000"/>
            </a:schemeClr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5872995" y="1855046"/>
            <a:ext cx="23996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b="1" dirty="0"/>
              <a:t>1</a:t>
            </a:r>
          </a:p>
        </p:txBody>
      </p:sp>
      <p:sp>
        <p:nvSpPr>
          <p:cNvPr id="28" name="Flowchart: Connector 27"/>
          <p:cNvSpPr/>
          <p:nvPr/>
        </p:nvSpPr>
        <p:spPr>
          <a:xfrm>
            <a:off x="6361933" y="1866822"/>
            <a:ext cx="208989" cy="187743"/>
          </a:xfrm>
          <a:prstGeom prst="flowChartConnector">
            <a:avLst/>
          </a:prstGeom>
          <a:solidFill>
            <a:schemeClr val="accent3">
              <a:lumMod val="50000"/>
            </a:schemeClr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9" name="Flowchart: Connector 28"/>
          <p:cNvSpPr/>
          <p:nvPr/>
        </p:nvSpPr>
        <p:spPr>
          <a:xfrm>
            <a:off x="6847237" y="1881945"/>
            <a:ext cx="208989" cy="187743"/>
          </a:xfrm>
          <a:prstGeom prst="flowChartConnector">
            <a:avLst/>
          </a:prstGeom>
          <a:solidFill>
            <a:schemeClr val="accent3">
              <a:lumMod val="50000"/>
            </a:schemeClr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0" name="Flowchart: Connector 29"/>
          <p:cNvSpPr/>
          <p:nvPr/>
        </p:nvSpPr>
        <p:spPr>
          <a:xfrm>
            <a:off x="7316783" y="1855046"/>
            <a:ext cx="208989" cy="187743"/>
          </a:xfrm>
          <a:prstGeom prst="flowChartConnector">
            <a:avLst/>
          </a:prstGeom>
          <a:solidFill>
            <a:schemeClr val="accent3">
              <a:lumMod val="50000"/>
            </a:schemeClr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6334968" y="1828869"/>
            <a:ext cx="22043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b="1" dirty="0"/>
              <a:t>2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6847237" y="1866822"/>
            <a:ext cx="21744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b="1" dirty="0"/>
              <a:t>3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2" name="TextBox 41"/>
              <p:cNvSpPr txBox="1"/>
              <p:nvPr/>
            </p:nvSpPr>
            <p:spPr>
              <a:xfrm>
                <a:off x="7202005" y="1839121"/>
                <a:ext cx="408562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800" b="1" i="1" smtClean="0">
                          <a:latin typeface="Cambria Math" panose="02040503050406030204" pitchFamily="18" charset="0"/>
                        </a:rPr>
                        <m:t>𝟒</m:t>
                      </m:r>
                    </m:oMath>
                  </m:oMathPara>
                </a14:m>
                <a:endParaRPr lang="en-US" sz="800" b="1" dirty="0"/>
              </a:p>
            </p:txBody>
          </p:sp>
        </mc:Choice>
        <mc:Fallback xmlns="">
          <p:sp>
            <p:nvSpPr>
              <p:cNvPr id="42" name="TextBox 4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02005" y="1839121"/>
                <a:ext cx="408562" cy="215444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4" name="Straight Arrow Connector 43"/>
          <p:cNvCxnSpPr/>
          <p:nvPr/>
        </p:nvCxnSpPr>
        <p:spPr bwMode="auto">
          <a:xfrm>
            <a:off x="7056226" y="1936591"/>
            <a:ext cx="260557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accent1">
                <a:lumMod val="50000"/>
              </a:schemeClr>
            </a:solidFill>
            <a:prstDash val="solid"/>
            <a:round/>
            <a:headEnd type="none" w="sm" len="sm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0" name="Straight Arrow Connector 49"/>
          <p:cNvCxnSpPr/>
          <p:nvPr/>
        </p:nvCxnSpPr>
        <p:spPr bwMode="auto">
          <a:xfrm flipH="1">
            <a:off x="7037018" y="2018137"/>
            <a:ext cx="252666" cy="2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accent1">
                <a:lumMod val="50000"/>
              </a:schemeClr>
            </a:solidFill>
            <a:prstDash val="solid"/>
            <a:round/>
            <a:headEnd type="none" w="sm" len="sm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4" name="Straight Arrow Connector 53"/>
          <p:cNvCxnSpPr/>
          <p:nvPr/>
        </p:nvCxnSpPr>
        <p:spPr bwMode="auto">
          <a:xfrm flipH="1">
            <a:off x="6100811" y="2018873"/>
            <a:ext cx="252666" cy="2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accent1">
                <a:lumMod val="50000"/>
              </a:schemeClr>
            </a:solidFill>
            <a:prstDash val="solid"/>
            <a:round/>
            <a:headEnd type="none" w="sm" len="sm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5" name="Straight Arrow Connector 54"/>
          <p:cNvCxnSpPr/>
          <p:nvPr/>
        </p:nvCxnSpPr>
        <p:spPr bwMode="auto">
          <a:xfrm flipH="1">
            <a:off x="6574989" y="2003139"/>
            <a:ext cx="252666" cy="2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accent1">
                <a:lumMod val="50000"/>
              </a:schemeClr>
            </a:solidFill>
            <a:prstDash val="solid"/>
            <a:round/>
            <a:headEnd type="none" w="sm" len="sm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8777186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57201"/>
            <a:ext cx="7772400" cy="744139"/>
          </a:xfrm>
        </p:spPr>
        <p:txBody>
          <a:bodyPr/>
          <a:lstStyle/>
          <a:p>
            <a:r>
              <a:rPr lang="en-US" dirty="0"/>
              <a:t>Multi-AP Calibration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066800"/>
            <a:ext cx="7772400" cy="3789760"/>
          </a:xfrm>
        </p:spPr>
        <p:txBody>
          <a:bodyPr/>
          <a:lstStyle/>
          <a:p>
            <a:r>
              <a:rPr lang="en-US" sz="1600" dirty="0"/>
              <a:t>Multi-AP hierarchical Calibration</a:t>
            </a:r>
          </a:p>
          <a:p>
            <a:pPr lvl="1"/>
            <a:r>
              <a:rPr lang="en-US" sz="1600" dirty="0"/>
              <a:t>Each AP is calibrated independently (the same as single AP). All APs calibrated in parallel.</a:t>
            </a:r>
          </a:p>
          <a:p>
            <a:pPr lvl="1"/>
            <a:r>
              <a:rPr lang="en-US" sz="1600" dirty="0"/>
              <a:t>Then a second round of calibration is run between the reference antennas (one per AP) in order to calibrate the whole network.</a:t>
            </a:r>
          </a:p>
          <a:p>
            <a:pPr lvl="1"/>
            <a:r>
              <a:rPr lang="en-US" sz="1600" dirty="0"/>
              <a:t>In some architectures, there might be some APs located sufficiently close. Those APs may form a cluster. All clusters calibrate in parallel and a second round of calibration is run between anchor nodes (one per each cluster) of clusters.   </a:t>
            </a:r>
          </a:p>
          <a:p>
            <a:pPr lvl="1"/>
            <a:r>
              <a:rPr lang="en-US" sz="1600" dirty="0"/>
              <a:t>Each AP/Cluster calibrate with its closest AP</a:t>
            </a:r>
          </a:p>
          <a:p>
            <a:pPr marL="0" indent="0">
              <a:buNone/>
            </a:pPr>
            <a:endParaRPr lang="en-US" sz="1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>
                <a:solidFill>
                  <a:srgbClr val="000000"/>
                </a:solidFill>
              </a:rPr>
              <a:t>Jan 2020</a:t>
            </a:r>
            <a:endParaRPr lang="en-US" altLang="en-US" dirty="0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>
                <a:solidFill>
                  <a:srgbClr val="000000"/>
                </a:solidFill>
              </a:rPr>
              <a:t>Roya Doostnejad, Intel Corporation</a:t>
            </a:r>
            <a:endParaRPr lang="en-US" altLang="en-US" dirty="0">
              <a:solidFill>
                <a:srgbClr val="000000"/>
              </a:solidFill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1912777" y="3807580"/>
            <a:ext cx="5845744" cy="705300"/>
            <a:chOff x="996043" y="2144036"/>
            <a:chExt cx="5845744" cy="705300"/>
          </a:xfrm>
        </p:grpSpPr>
        <p:sp>
          <p:nvSpPr>
            <p:cNvPr id="8" name="Flowchart: Connector 7"/>
            <p:cNvSpPr/>
            <p:nvPr/>
          </p:nvSpPr>
          <p:spPr>
            <a:xfrm>
              <a:off x="996043" y="2432957"/>
              <a:ext cx="130628" cy="138793"/>
            </a:xfrm>
            <a:prstGeom prst="flowChartConnector">
              <a:avLst/>
            </a:prstGeom>
            <a:solidFill>
              <a:srgbClr val="003C71"/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9" name="Flowchart: Connector 8"/>
            <p:cNvSpPr/>
            <p:nvPr/>
          </p:nvSpPr>
          <p:spPr>
            <a:xfrm>
              <a:off x="1246415" y="2432957"/>
              <a:ext cx="130628" cy="138793"/>
            </a:xfrm>
            <a:prstGeom prst="flowChartConnector">
              <a:avLst/>
            </a:prstGeom>
            <a:solidFill>
              <a:srgbClr val="003C71"/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0" name="Flowchart: Connector 9"/>
            <p:cNvSpPr/>
            <p:nvPr/>
          </p:nvSpPr>
          <p:spPr>
            <a:xfrm>
              <a:off x="1488622" y="2432957"/>
              <a:ext cx="130628" cy="138793"/>
            </a:xfrm>
            <a:prstGeom prst="flowChartConnector">
              <a:avLst/>
            </a:prstGeom>
            <a:solidFill>
              <a:srgbClr val="C3D600">
                <a:lumMod val="50000"/>
              </a:srgbClr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1" name="Flowchart: Connector 10"/>
            <p:cNvSpPr/>
            <p:nvPr/>
          </p:nvSpPr>
          <p:spPr>
            <a:xfrm>
              <a:off x="1698171" y="2432957"/>
              <a:ext cx="130628" cy="138793"/>
            </a:xfrm>
            <a:prstGeom prst="flowChartConnector">
              <a:avLst/>
            </a:prstGeom>
            <a:solidFill>
              <a:srgbClr val="003C71"/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2" name="Flowchart: Connector 11"/>
            <p:cNvSpPr/>
            <p:nvPr/>
          </p:nvSpPr>
          <p:spPr>
            <a:xfrm>
              <a:off x="2528207" y="2432957"/>
              <a:ext cx="130628" cy="138793"/>
            </a:xfrm>
            <a:prstGeom prst="flowChartConnector">
              <a:avLst/>
            </a:prstGeom>
            <a:solidFill>
              <a:srgbClr val="003C71"/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3" name="Flowchart: Connector 12"/>
            <p:cNvSpPr/>
            <p:nvPr/>
          </p:nvSpPr>
          <p:spPr>
            <a:xfrm>
              <a:off x="2794908" y="2432956"/>
              <a:ext cx="130628" cy="138793"/>
            </a:xfrm>
            <a:prstGeom prst="flowChartConnector">
              <a:avLst/>
            </a:prstGeom>
            <a:solidFill>
              <a:srgbClr val="003C71"/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4" name="Flowchart: Connector 13"/>
            <p:cNvSpPr/>
            <p:nvPr/>
          </p:nvSpPr>
          <p:spPr>
            <a:xfrm>
              <a:off x="3037115" y="2432956"/>
              <a:ext cx="130628" cy="138793"/>
            </a:xfrm>
            <a:prstGeom prst="flowChartConnector">
              <a:avLst/>
            </a:prstGeom>
            <a:solidFill>
              <a:srgbClr val="C3D600">
                <a:lumMod val="50000"/>
              </a:srgbClr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5" name="Flowchart: Connector 14"/>
            <p:cNvSpPr/>
            <p:nvPr/>
          </p:nvSpPr>
          <p:spPr>
            <a:xfrm>
              <a:off x="3265716" y="2432956"/>
              <a:ext cx="130628" cy="138793"/>
            </a:xfrm>
            <a:prstGeom prst="flowChartConnector">
              <a:avLst/>
            </a:prstGeom>
            <a:solidFill>
              <a:srgbClr val="003C71"/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6" name="Flowchart: Connector 15"/>
            <p:cNvSpPr/>
            <p:nvPr/>
          </p:nvSpPr>
          <p:spPr>
            <a:xfrm>
              <a:off x="4136573" y="2432957"/>
              <a:ext cx="130628" cy="138793"/>
            </a:xfrm>
            <a:prstGeom prst="flowChartConnector">
              <a:avLst/>
            </a:prstGeom>
            <a:solidFill>
              <a:srgbClr val="003C71"/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7" name="Flowchart: Connector 16"/>
            <p:cNvSpPr/>
            <p:nvPr/>
          </p:nvSpPr>
          <p:spPr>
            <a:xfrm>
              <a:off x="4403274" y="2432956"/>
              <a:ext cx="130628" cy="138793"/>
            </a:xfrm>
            <a:prstGeom prst="flowChartConnector">
              <a:avLst/>
            </a:prstGeom>
            <a:solidFill>
              <a:srgbClr val="003C71"/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8" name="Flowchart: Connector 17"/>
            <p:cNvSpPr/>
            <p:nvPr/>
          </p:nvSpPr>
          <p:spPr>
            <a:xfrm>
              <a:off x="4645481" y="2432956"/>
              <a:ext cx="130628" cy="138793"/>
            </a:xfrm>
            <a:prstGeom prst="flowChartConnector">
              <a:avLst/>
            </a:prstGeom>
            <a:solidFill>
              <a:srgbClr val="C3D600">
                <a:lumMod val="50000"/>
              </a:srgbClr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9" name="Flowchart: Connector 18"/>
            <p:cNvSpPr/>
            <p:nvPr/>
          </p:nvSpPr>
          <p:spPr>
            <a:xfrm>
              <a:off x="4874082" y="2432956"/>
              <a:ext cx="130628" cy="138793"/>
            </a:xfrm>
            <a:prstGeom prst="flowChartConnector">
              <a:avLst/>
            </a:prstGeom>
            <a:solidFill>
              <a:srgbClr val="003C71"/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20" name="Flowchart: Connector 19"/>
            <p:cNvSpPr/>
            <p:nvPr/>
          </p:nvSpPr>
          <p:spPr>
            <a:xfrm>
              <a:off x="5897336" y="2432957"/>
              <a:ext cx="130628" cy="138793"/>
            </a:xfrm>
            <a:prstGeom prst="flowChartConnector">
              <a:avLst/>
            </a:prstGeom>
            <a:solidFill>
              <a:srgbClr val="003C71"/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21" name="Flowchart: Connector 20"/>
            <p:cNvSpPr/>
            <p:nvPr/>
          </p:nvSpPr>
          <p:spPr>
            <a:xfrm>
              <a:off x="6164037" y="2432956"/>
              <a:ext cx="130628" cy="138793"/>
            </a:xfrm>
            <a:prstGeom prst="flowChartConnector">
              <a:avLst/>
            </a:prstGeom>
            <a:solidFill>
              <a:srgbClr val="003C71"/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22" name="Flowchart: Connector 21"/>
            <p:cNvSpPr/>
            <p:nvPr/>
          </p:nvSpPr>
          <p:spPr>
            <a:xfrm>
              <a:off x="6406244" y="2432956"/>
              <a:ext cx="130628" cy="138793"/>
            </a:xfrm>
            <a:prstGeom prst="flowChartConnector">
              <a:avLst/>
            </a:prstGeom>
            <a:solidFill>
              <a:srgbClr val="C3D600">
                <a:lumMod val="50000"/>
              </a:srgbClr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23" name="Flowchart: Connector 22"/>
            <p:cNvSpPr/>
            <p:nvPr/>
          </p:nvSpPr>
          <p:spPr>
            <a:xfrm>
              <a:off x="6634845" y="2432956"/>
              <a:ext cx="130628" cy="138793"/>
            </a:xfrm>
            <a:prstGeom prst="flowChartConnector">
              <a:avLst/>
            </a:prstGeom>
            <a:solidFill>
              <a:srgbClr val="003C71"/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4" name="TextBox 23"/>
                <p:cNvSpPr txBox="1"/>
                <p:nvPr/>
              </p:nvSpPr>
              <p:spPr>
                <a:xfrm>
                  <a:off x="1167082" y="2144036"/>
                  <a:ext cx="791420" cy="215444"/>
                </a:xfrm>
                <a:prstGeom prst="rect">
                  <a:avLst/>
                </a:prstGeom>
                <a:noFill/>
              </p:spPr>
              <p:txBody>
                <a:bodyPr vert="horz" wrap="square" lIns="0" tIns="0" rIns="0" bIns="0" rtlCol="0"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0" lang="en-US" sz="1400" b="1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71C5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kumimoji="0" lang="en-US" sz="1400" b="1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71C5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</a:rPr>
                              <m:t>𝑨𝑷</m:t>
                            </m:r>
                          </m:e>
                          <m:sub>
                            <m:r>
                              <a:rPr kumimoji="0" lang="en-US" sz="1400" b="1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71C5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</a:rPr>
                              <m:t>𝟏</m:t>
                            </m:r>
                          </m:sub>
                        </m:sSub>
                      </m:oMath>
                    </m:oMathPara>
                  </a14:m>
                  <a:endParaRPr kumimoji="0" lang="en-US" sz="1400" b="0" i="0" u="none" strike="noStrike" kern="0" cap="none" spc="0" normalizeH="0" baseline="0" noProof="0" dirty="0" err="1">
                    <a:ln>
                      <a:noFill/>
                    </a:ln>
                    <a:solidFill>
                      <a:srgbClr val="003C71"/>
                    </a:solidFill>
                    <a:effectLst/>
                    <a:uLnTx/>
                    <a:uFillTx/>
                    <a:latin typeface="Arial"/>
                  </a:endParaRPr>
                </a:p>
              </p:txBody>
            </p:sp>
          </mc:Choice>
          <mc:Fallback xmlns="">
            <p:sp>
              <p:nvSpPr>
                <p:cNvPr id="24" name="TextBox 23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167082" y="2144036"/>
                  <a:ext cx="791420" cy="215444"/>
                </a:xfrm>
                <a:prstGeom prst="rect">
                  <a:avLst/>
                </a:prstGeom>
                <a:blipFill rotWithShape="0">
                  <a:blip r:embed="rId2"/>
                  <a:stretch>
                    <a:fillRect b="-17143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25" name="TextBox 24"/>
            <p:cNvSpPr txBox="1"/>
            <p:nvPr/>
          </p:nvSpPr>
          <p:spPr>
            <a:xfrm>
              <a:off x="2702927" y="2147590"/>
              <a:ext cx="818227" cy="215444"/>
            </a:xfrm>
            <a:prstGeom prst="rect">
              <a:avLst/>
            </a:prstGeom>
            <a:noFill/>
          </p:spPr>
          <p:txBody>
            <a:bodyPr vert="horz" wrap="square" lIns="0" tIns="0" rIns="0" bIns="0" rtlCol="0">
              <a:spAutoFit/>
            </a:bodyPr>
            <a:lstStyle/>
            <a:p>
              <a:pPr lvl="0" defTabSz="914400"/>
              <a:endParaRPr kumimoji="0" lang="en-US" sz="1400" b="0" i="0" u="none" strike="noStrike" kern="0" cap="none" spc="0" normalizeH="0" baseline="0" noProof="0" dirty="0" err="1">
                <a:ln>
                  <a:noFill/>
                </a:ln>
                <a:solidFill>
                  <a:srgbClr val="003C71"/>
                </a:solidFill>
                <a:effectLst/>
                <a:uLnTx/>
                <a:uFillTx/>
                <a:latin typeface="Arial"/>
              </a:endParaRP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4272919" y="2172963"/>
              <a:ext cx="912443" cy="215444"/>
            </a:xfrm>
            <a:prstGeom prst="rect">
              <a:avLst/>
            </a:prstGeom>
            <a:noFill/>
          </p:spPr>
          <p:txBody>
            <a:bodyPr vert="horz" wrap="square" lIns="0" tIns="0" rIns="0" bIns="0" rtlCol="0">
              <a:spAutoFit/>
            </a:bodyPr>
            <a:lstStyle/>
            <a:p>
              <a:pPr lvl="0" defTabSz="914400"/>
              <a:endParaRPr kumimoji="0" lang="en-US" sz="1400" b="0" i="0" u="none" strike="noStrike" kern="0" cap="none" spc="0" normalizeH="0" baseline="0" noProof="0" dirty="0" err="1">
                <a:ln>
                  <a:noFill/>
                </a:ln>
                <a:solidFill>
                  <a:srgbClr val="003C71"/>
                </a:solidFill>
                <a:effectLst/>
                <a:uLnTx/>
                <a:uFillTx/>
                <a:latin typeface="Arial"/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6027964" y="2167648"/>
              <a:ext cx="813823" cy="215444"/>
            </a:xfrm>
            <a:prstGeom prst="rect">
              <a:avLst/>
            </a:prstGeom>
            <a:noFill/>
          </p:spPr>
          <p:txBody>
            <a:bodyPr vert="horz" wrap="square" lIns="0" tIns="0" rIns="0" bIns="0" rtlCol="0">
              <a:spAutoFit/>
            </a:bodyPr>
            <a:lstStyle/>
            <a:p>
              <a:pPr lvl="0" defTabSz="914400"/>
              <a:endParaRPr kumimoji="0" lang="en-US" sz="1400" b="0" i="0" u="none" strike="noStrike" kern="0" cap="none" spc="0" normalizeH="0" baseline="0" noProof="0" dirty="0" err="1">
                <a:ln>
                  <a:noFill/>
                </a:ln>
                <a:solidFill>
                  <a:srgbClr val="003C71"/>
                </a:solidFill>
                <a:effectLst/>
                <a:uLnTx/>
                <a:uFillTx/>
                <a:latin typeface="Arial"/>
              </a:endParaRPr>
            </a:p>
          </p:txBody>
        </p:sp>
        <p:cxnSp>
          <p:nvCxnSpPr>
            <p:cNvPr id="28" name="Straight Connector 27"/>
            <p:cNvCxnSpPr/>
            <p:nvPr/>
          </p:nvCxnSpPr>
          <p:spPr>
            <a:xfrm>
              <a:off x="1550132" y="2645227"/>
              <a:ext cx="2723" cy="204109"/>
            </a:xfrm>
            <a:prstGeom prst="line">
              <a:avLst/>
            </a:prstGeom>
            <a:noFill/>
            <a:ln w="25400" cap="flat" cmpd="sng" algn="ctr">
              <a:solidFill>
                <a:srgbClr val="C3D600"/>
              </a:solidFill>
              <a:prstDash val="solid"/>
            </a:ln>
            <a:effectLst/>
          </p:spPr>
        </p:cxnSp>
        <p:cxnSp>
          <p:nvCxnSpPr>
            <p:cNvPr id="29" name="Straight Connector 28"/>
            <p:cNvCxnSpPr/>
            <p:nvPr/>
          </p:nvCxnSpPr>
          <p:spPr>
            <a:xfrm flipV="1">
              <a:off x="1553936" y="2816679"/>
              <a:ext cx="4936673" cy="24140"/>
            </a:xfrm>
            <a:prstGeom prst="line">
              <a:avLst/>
            </a:prstGeom>
            <a:noFill/>
            <a:ln w="25400" cap="flat" cmpd="sng" algn="ctr">
              <a:solidFill>
                <a:srgbClr val="C3D600"/>
              </a:solidFill>
              <a:prstDash val="solid"/>
            </a:ln>
            <a:effectLst/>
          </p:spPr>
        </p:cxnSp>
        <p:cxnSp>
          <p:nvCxnSpPr>
            <p:cNvPr id="30" name="Straight Connector 29"/>
            <p:cNvCxnSpPr/>
            <p:nvPr/>
          </p:nvCxnSpPr>
          <p:spPr>
            <a:xfrm>
              <a:off x="3118758" y="2702379"/>
              <a:ext cx="0" cy="146957"/>
            </a:xfrm>
            <a:prstGeom prst="line">
              <a:avLst/>
            </a:prstGeom>
            <a:noFill/>
            <a:ln w="25400" cap="flat" cmpd="sng" algn="ctr">
              <a:solidFill>
                <a:srgbClr val="C3D600"/>
              </a:solidFill>
              <a:prstDash val="solid"/>
            </a:ln>
            <a:effectLst/>
          </p:spPr>
        </p:cxnSp>
        <p:cxnSp>
          <p:nvCxnSpPr>
            <p:cNvPr id="31" name="Straight Connector 30"/>
            <p:cNvCxnSpPr/>
            <p:nvPr/>
          </p:nvCxnSpPr>
          <p:spPr>
            <a:xfrm>
              <a:off x="4716238" y="2677884"/>
              <a:ext cx="0" cy="146957"/>
            </a:xfrm>
            <a:prstGeom prst="line">
              <a:avLst/>
            </a:prstGeom>
            <a:noFill/>
            <a:ln w="25400" cap="flat" cmpd="sng" algn="ctr">
              <a:solidFill>
                <a:srgbClr val="C3D600"/>
              </a:solidFill>
              <a:prstDash val="solid"/>
            </a:ln>
            <a:effectLst/>
          </p:spPr>
        </p:cxnSp>
        <p:cxnSp>
          <p:nvCxnSpPr>
            <p:cNvPr id="32" name="Straight Connector 31"/>
            <p:cNvCxnSpPr/>
            <p:nvPr/>
          </p:nvCxnSpPr>
          <p:spPr>
            <a:xfrm>
              <a:off x="6457951" y="2677885"/>
              <a:ext cx="0" cy="146957"/>
            </a:xfrm>
            <a:prstGeom prst="line">
              <a:avLst/>
            </a:prstGeom>
            <a:noFill/>
            <a:ln w="25400" cap="flat" cmpd="sng" algn="ctr">
              <a:solidFill>
                <a:srgbClr val="C3D600"/>
              </a:solidFill>
              <a:prstDash val="solid"/>
            </a:ln>
            <a:effectLst/>
          </p:spPr>
        </p:cxn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36" name="TextBox 35"/>
              <p:cNvSpPr txBox="1"/>
              <p:nvPr/>
            </p:nvSpPr>
            <p:spPr>
              <a:xfrm>
                <a:off x="3466811" y="3814158"/>
                <a:ext cx="791420" cy="215444"/>
              </a:xfrm>
              <a:prstGeom prst="rect">
                <a:avLst/>
              </a:prstGeom>
              <a:noFill/>
            </p:spPr>
            <p:txBody>
              <a:bodyPr vert="horz" wrap="square" lIns="0" tIns="0" rIns="0" bIns="0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0" lang="en-US" sz="1400" b="1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71C5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kumimoji="0" lang="en-US" sz="1400" b="1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71C5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  <m:t>𝑨𝑷</m:t>
                          </m:r>
                        </m:e>
                        <m:sub>
                          <m:r>
                            <a:rPr kumimoji="0" lang="en-US" sz="1400" b="1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71C5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  <m:t>𝟐</m:t>
                          </m:r>
                        </m:sub>
                      </m:sSub>
                    </m:oMath>
                  </m:oMathPara>
                </a14:m>
                <a:endParaRPr kumimoji="0" lang="en-US" sz="1400" b="0" i="0" u="none" strike="noStrike" kern="0" cap="none" spc="0" normalizeH="0" baseline="0" noProof="0" dirty="0" err="1">
                  <a:ln>
                    <a:noFill/>
                  </a:ln>
                  <a:solidFill>
                    <a:srgbClr val="003C71"/>
                  </a:solidFill>
                  <a:effectLst/>
                  <a:uLnTx/>
                  <a:uFillTx/>
                  <a:latin typeface="Arial"/>
                </a:endParaRPr>
              </a:p>
            </p:txBody>
          </p:sp>
        </mc:Choice>
        <mc:Fallback xmlns="">
          <p:sp>
            <p:nvSpPr>
              <p:cNvPr id="36" name="TextBox 3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66811" y="3814158"/>
                <a:ext cx="791420" cy="215444"/>
              </a:xfrm>
              <a:prstGeom prst="rect">
                <a:avLst/>
              </a:prstGeom>
              <a:blipFill rotWithShape="0">
                <a:blip r:embed="rId3"/>
                <a:stretch>
                  <a:fillRect b="-1714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7" name="TextBox 36"/>
              <p:cNvSpPr txBox="1"/>
              <p:nvPr/>
            </p:nvSpPr>
            <p:spPr>
              <a:xfrm>
                <a:off x="5062969" y="3807580"/>
                <a:ext cx="791420" cy="215444"/>
              </a:xfrm>
              <a:prstGeom prst="rect">
                <a:avLst/>
              </a:prstGeom>
              <a:noFill/>
            </p:spPr>
            <p:txBody>
              <a:bodyPr vert="horz" wrap="square" lIns="0" tIns="0" rIns="0" bIns="0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0" lang="en-US" sz="1400" b="1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71C5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kumimoji="0" lang="en-US" sz="1400" b="1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71C5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  <m:t>𝑨𝑷</m:t>
                          </m:r>
                        </m:e>
                        <m:sub>
                          <m:r>
                            <a:rPr kumimoji="0" lang="en-US" sz="1400" b="1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71C5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  <m:t>𝟑</m:t>
                          </m:r>
                        </m:sub>
                      </m:sSub>
                    </m:oMath>
                  </m:oMathPara>
                </a14:m>
                <a:endParaRPr kumimoji="0" lang="en-US" sz="1400" b="0" i="0" u="none" strike="noStrike" kern="0" cap="none" spc="0" normalizeH="0" baseline="0" noProof="0" dirty="0" err="1">
                  <a:ln>
                    <a:noFill/>
                  </a:ln>
                  <a:solidFill>
                    <a:srgbClr val="003C71"/>
                  </a:solidFill>
                  <a:effectLst/>
                  <a:uLnTx/>
                  <a:uFillTx/>
                  <a:latin typeface="Arial"/>
                </a:endParaRPr>
              </a:p>
            </p:txBody>
          </p:sp>
        </mc:Choice>
        <mc:Fallback xmlns="">
          <p:sp>
            <p:nvSpPr>
              <p:cNvPr id="37" name="TextBox 3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62969" y="3807580"/>
                <a:ext cx="791420" cy="215444"/>
              </a:xfrm>
              <a:prstGeom prst="rect">
                <a:avLst/>
              </a:prstGeom>
              <a:blipFill rotWithShape="0">
                <a:blip r:embed="rId4"/>
                <a:stretch>
                  <a:fillRect b="-1714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8" name="TextBox 37"/>
              <p:cNvSpPr txBox="1"/>
              <p:nvPr/>
            </p:nvSpPr>
            <p:spPr>
              <a:xfrm>
                <a:off x="6761196" y="3835451"/>
                <a:ext cx="791420" cy="215444"/>
              </a:xfrm>
              <a:prstGeom prst="rect">
                <a:avLst/>
              </a:prstGeom>
              <a:noFill/>
            </p:spPr>
            <p:txBody>
              <a:bodyPr vert="horz" wrap="square" lIns="0" tIns="0" rIns="0" bIns="0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0" lang="en-US" sz="1400" b="1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71C5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kumimoji="0" lang="en-US" sz="1400" b="1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71C5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  <m:t>𝑨𝑷</m:t>
                          </m:r>
                        </m:e>
                        <m:sub>
                          <m:r>
                            <a:rPr kumimoji="0" lang="en-US" sz="1400" b="1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71C5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  <m:t>𝟒</m:t>
                          </m:r>
                        </m:sub>
                      </m:sSub>
                    </m:oMath>
                  </m:oMathPara>
                </a14:m>
                <a:endParaRPr kumimoji="0" lang="en-US" sz="1400" b="0" i="0" u="none" strike="noStrike" kern="0" cap="none" spc="0" normalizeH="0" baseline="0" noProof="0" dirty="0" err="1">
                  <a:ln>
                    <a:noFill/>
                  </a:ln>
                  <a:solidFill>
                    <a:srgbClr val="003C71"/>
                  </a:solidFill>
                  <a:effectLst/>
                  <a:uLnTx/>
                  <a:uFillTx/>
                  <a:latin typeface="Arial"/>
                </a:endParaRPr>
              </a:p>
            </p:txBody>
          </p:sp>
        </mc:Choice>
        <mc:Fallback xmlns="">
          <p:sp>
            <p:nvSpPr>
              <p:cNvPr id="38" name="TextBox 3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61196" y="3835451"/>
                <a:ext cx="791420" cy="215444"/>
              </a:xfrm>
              <a:prstGeom prst="rect">
                <a:avLst/>
              </a:prstGeom>
              <a:blipFill rotWithShape="0">
                <a:blip r:embed="rId5"/>
                <a:stretch>
                  <a:fillRect b="-1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8072668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0"/>
            <a:ext cx="7772400" cy="511458"/>
          </a:xfrm>
        </p:spPr>
        <p:txBody>
          <a:bodyPr/>
          <a:lstStyle/>
          <a:p>
            <a:r>
              <a:rPr lang="en-US" dirty="0">
                <a:solidFill>
                  <a:srgbClr val="000000"/>
                </a:solidFill>
              </a:rPr>
              <a:t>Multi-AP Calibration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685800" y="1066533"/>
                <a:ext cx="7772400" cy="3790027"/>
              </a:xfrm>
            </p:spPr>
            <p:txBody>
              <a:bodyPr/>
              <a:lstStyle/>
              <a:p>
                <a:pPr>
                  <a:buFont typeface="Arial" panose="020B0604020202020204" pitchFamily="34" charset="0"/>
                  <a:buChar char="•"/>
                </a:pPr>
                <a:r>
                  <a:rPr lang="en-US" sz="1700" dirty="0"/>
                  <a:t>Example: 4 APs for JBF</a:t>
                </a:r>
              </a:p>
              <a:p>
                <a:pPr lvl="1">
                  <a:buFont typeface="Courier New" panose="02070309020205020404" pitchFamily="49" charset="0"/>
                  <a:buChar char="o"/>
                </a:pPr>
                <a:r>
                  <a:rPr lang="en-US" dirty="0"/>
                  <a:t>First layer calibration: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solidFill>
                              <a:srgbClr val="003C7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rgbClr val="003C71"/>
                            </a:solidFill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  <m:sub>
                        <m:r>
                          <a:rPr lang="en-US" b="0" i="1" smtClean="0">
                            <a:solidFill>
                              <a:srgbClr val="003C71"/>
                            </a:solidFill>
                            <a:latin typeface="Cambria Math" panose="02040503050406030204" pitchFamily="18" charset="0"/>
                          </a:rPr>
                          <m:t>𝑙𝑚</m:t>
                        </m:r>
                      </m:sub>
                    </m:sSub>
                    <m:r>
                      <a:rPr lang="en-US" i="1">
                        <a:solidFill>
                          <a:srgbClr val="003C71"/>
                        </a:solidFill>
                        <a:latin typeface="Cambria Math" panose="02040503050406030204" pitchFamily="18" charset="0"/>
                      </a:rPr>
                      <m:t>’</m:t>
                    </m:r>
                    <m:r>
                      <a:rPr lang="en-US" b="0" i="1" smtClean="0">
                        <a:solidFill>
                          <a:srgbClr val="003C71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i="1">
                        <a:solidFill>
                          <a:srgbClr val="003C71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i="0">
                        <a:solidFill>
                          <a:srgbClr val="003C71"/>
                        </a:solidFill>
                        <a:latin typeface="Cambria Math" panose="02040503050406030204" pitchFamily="18" charset="0"/>
                      </a:rPr>
                      <m:t>Calibration</m:t>
                    </m:r>
                    <m:r>
                      <a:rPr lang="en-US" i="0">
                        <a:solidFill>
                          <a:srgbClr val="003C71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i="0">
                        <a:solidFill>
                          <a:srgbClr val="003C71"/>
                        </a:solidFill>
                        <a:latin typeface="Cambria Math" panose="02040503050406030204" pitchFamily="18" charset="0"/>
                      </a:rPr>
                      <m:t>factor</m:t>
                    </m:r>
                    <m:r>
                      <a:rPr lang="en-US" i="0">
                        <a:solidFill>
                          <a:srgbClr val="003C71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i="0">
                        <a:solidFill>
                          <a:srgbClr val="003C71"/>
                        </a:solidFill>
                        <a:latin typeface="Cambria Math" panose="02040503050406030204" pitchFamily="18" charset="0"/>
                      </a:rPr>
                      <m:t>at</m:t>
                    </m:r>
                    <m:r>
                      <a:rPr lang="en-US" i="0">
                        <a:solidFill>
                          <a:srgbClr val="003C71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i="0">
                        <a:solidFill>
                          <a:srgbClr val="003C71"/>
                        </a:solidFill>
                        <a:latin typeface="Cambria Math" panose="02040503050406030204" pitchFamily="18" charset="0"/>
                      </a:rPr>
                      <m:t>antenna</m:t>
                    </m:r>
                    <m:r>
                      <a:rPr lang="en-US" b="0" i="0" smtClean="0">
                        <a:solidFill>
                          <a:srgbClr val="003C71"/>
                        </a:solidFill>
                        <a:latin typeface="Cambria Math" panose="02040503050406030204" pitchFamily="18" charset="0"/>
                      </a:rPr>
                      <m:t>−</m:t>
                    </m:r>
                    <m:r>
                      <a:rPr lang="en-US" i="1">
                        <a:solidFill>
                          <a:srgbClr val="003C71"/>
                        </a:solidFill>
                        <a:latin typeface="Cambria Math" panose="02040503050406030204" pitchFamily="18" charset="0"/>
                      </a:rPr>
                      <m:t>𝑚</m:t>
                    </m:r>
                    <m:r>
                      <a:rPr lang="en-US" b="0" i="1" smtClean="0">
                        <a:solidFill>
                          <a:srgbClr val="003C71"/>
                        </a:solidFill>
                        <a:latin typeface="Cambria Math" panose="02040503050406030204" pitchFamily="18" charset="0"/>
                      </a:rPr>
                      <m:t>,  </m:t>
                    </m:r>
                    <m:r>
                      <a:rPr lang="en-US" b="0" i="1" smtClean="0">
                        <a:solidFill>
                          <a:srgbClr val="003C71"/>
                        </a:solidFill>
                        <a:latin typeface="Cambria Math" panose="02040503050406030204" pitchFamily="18" charset="0"/>
                      </a:rPr>
                      <m:t>𝐴𝑃</m:t>
                    </m:r>
                    <m:r>
                      <a:rPr lang="en-US" b="0" i="1" smtClean="0">
                        <a:solidFill>
                          <a:srgbClr val="003C71"/>
                        </a:solidFill>
                        <a:latin typeface="Cambria Math" panose="02040503050406030204" pitchFamily="18" charset="0"/>
                      </a:rPr>
                      <m:t>−</m:t>
                    </m:r>
                    <m:r>
                      <a:rPr lang="en-US" b="0" i="1" smtClean="0">
                        <a:solidFill>
                          <a:srgbClr val="003C71"/>
                        </a:solidFill>
                        <a:latin typeface="Cambria Math" panose="02040503050406030204" pitchFamily="18" charset="0"/>
                      </a:rPr>
                      <m:t>𝑙</m:t>
                    </m:r>
                    <m:r>
                      <a:rPr lang="en-US" b="0" i="1" smtClean="0">
                        <a:solidFill>
                          <a:srgbClr val="003C71"/>
                        </a:solidFill>
                        <a:latin typeface="Cambria Math" panose="02040503050406030204" pitchFamily="18" charset="0"/>
                      </a:rPr>
                      <m:t>, </m:t>
                    </m:r>
                    <m:r>
                      <a:rPr lang="en-US" b="0" i="1" smtClean="0">
                        <a:solidFill>
                          <a:srgbClr val="003C71"/>
                        </a:solidFill>
                        <a:latin typeface="Cambria Math" panose="02040503050406030204" pitchFamily="18" charset="0"/>
                      </a:rPr>
                      <m:t>𝑙</m:t>
                    </m:r>
                    <m:r>
                      <a:rPr lang="en-US" b="0" i="1" smtClean="0">
                        <a:solidFill>
                          <a:srgbClr val="003C71"/>
                        </a:solidFill>
                        <a:latin typeface="Cambria Math" panose="02040503050406030204" pitchFamily="18" charset="0"/>
                      </a:rPr>
                      <m:t>=1,…, 4</m:t>
                    </m:r>
                  </m:oMath>
                </a14:m>
                <a:r>
                  <a:rPr lang="en-US" dirty="0"/>
                  <a:t> </a:t>
                </a:r>
              </a:p>
              <a:p>
                <a:pPr lvl="1">
                  <a:buFont typeface="Courier New" panose="02070309020205020404" pitchFamily="49" charset="0"/>
                  <a:buChar char="o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solidFill>
                              <a:srgbClr val="003C7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nor/>
                          </m:rPr>
                          <a:rPr lang="en-US" dirty="0"/>
                          <m:t>Second</m:t>
                        </m:r>
                        <m:r>
                          <m:rPr>
                            <m:nor/>
                          </m:rPr>
                          <a:rPr lang="en-US" dirty="0"/>
                          <m:t> </m:t>
                        </m:r>
                        <m:r>
                          <m:rPr>
                            <m:nor/>
                          </m:rPr>
                          <a:rPr lang="en-US" dirty="0"/>
                          <m:t>layer</m:t>
                        </m:r>
                        <m:r>
                          <m:rPr>
                            <m:nor/>
                          </m:rPr>
                          <a:rPr lang="en-US" dirty="0"/>
                          <m:t> </m:t>
                        </m:r>
                        <m:r>
                          <m:rPr>
                            <m:nor/>
                          </m:rPr>
                          <a:rPr lang="en-US" dirty="0"/>
                          <m:t>calibration</m:t>
                        </m:r>
                        <m:r>
                          <m:rPr>
                            <m:nor/>
                          </m:rPr>
                          <a:rPr lang="en-US" b="0" i="0" dirty="0" smtClean="0"/>
                          <m:t>: </m:t>
                        </m:r>
                        <m:r>
                          <m:rPr>
                            <m:nor/>
                          </m:rPr>
                          <a:rPr lang="en-US" dirty="0"/>
                          <m:t> </m:t>
                        </m:r>
                        <m:r>
                          <a:rPr lang="en-US" i="1">
                            <a:solidFill>
                              <a:srgbClr val="003C71"/>
                            </a:solidFill>
                            <a:latin typeface="Cambria Math" panose="02040503050406030204" pitchFamily="18" charset="0"/>
                          </a:rPr>
                          <m:t>𝑐</m:t>
                        </m:r>
                      </m:e>
                      <m:sub>
                        <m:r>
                          <a:rPr lang="en-US" b="0" i="1" smtClean="0">
                            <a:solidFill>
                              <a:srgbClr val="003C71"/>
                            </a:solidFill>
                            <a:latin typeface="Cambria Math" panose="02040503050406030204" pitchFamily="18" charset="0"/>
                          </a:rPr>
                          <m:t>𝑘</m:t>
                        </m:r>
                      </m:sub>
                    </m:sSub>
                  </m:oMath>
                </a14:m>
                <a:r>
                  <a:rPr lang="en-US" dirty="0">
                    <a:solidFill>
                      <a:srgbClr val="003C71"/>
                    </a:solidFill>
                  </a:rPr>
                  <a:t>, k=1,2,3</a:t>
                </a:r>
                <a:endParaRPr lang="en-US" dirty="0"/>
              </a:p>
              <a:p>
                <a:r>
                  <a:rPr lang="en-US" sz="1700" dirty="0"/>
                  <a:t>As a result, final calibration factors at element m,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7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700" b="1" i="1" smtClean="0">
                            <a:latin typeface="Cambria Math" panose="02040503050406030204" pitchFamily="18" charset="0"/>
                          </a:rPr>
                          <m:t>𝑨𝑷</m:t>
                        </m:r>
                      </m:e>
                      <m:sub>
                        <m:r>
                          <a:rPr lang="en-US" sz="1700" b="1" i="1" smtClean="0">
                            <a:latin typeface="Cambria Math" panose="02040503050406030204" pitchFamily="18" charset="0"/>
                          </a:rPr>
                          <m:t>𝒍</m:t>
                        </m:r>
                      </m:sub>
                    </m:sSub>
                    <m:r>
                      <a:rPr lang="en-US" sz="1700" b="1" i="0" smtClean="0">
                        <a:latin typeface="Cambria Math" panose="02040503050406030204" pitchFamily="18" charset="0"/>
                      </a:rPr>
                      <m:t>, </m:t>
                    </m:r>
                    <m:r>
                      <a:rPr lang="en-US" sz="1700" b="1" i="0" smtClean="0">
                        <a:latin typeface="Cambria Math" panose="02040503050406030204" pitchFamily="18" charset="0"/>
                      </a:rPr>
                      <m:t>𝐥</m:t>
                    </m:r>
                    <m:r>
                      <a:rPr lang="en-US" sz="1700" b="1" i="0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1700" b="1" i="0" smtClean="0">
                        <a:latin typeface="Cambria Math" panose="02040503050406030204" pitchFamily="18" charset="0"/>
                      </a:rPr>
                      <m:t>𝟏</m:t>
                    </m:r>
                    <m:r>
                      <a:rPr lang="en-US" sz="1700" b="1" i="0" smtClean="0">
                        <a:latin typeface="Cambria Math" panose="02040503050406030204" pitchFamily="18" charset="0"/>
                      </a:rPr>
                      <m:t>,…, </m:t>
                    </m:r>
                    <m:r>
                      <a:rPr lang="en-US" sz="1700" b="1" i="0" smtClean="0">
                        <a:latin typeface="Cambria Math" panose="02040503050406030204" pitchFamily="18" charset="0"/>
                      </a:rPr>
                      <m:t>𝟒</m:t>
                    </m:r>
                  </m:oMath>
                </a14:m>
                <a:r>
                  <a:rPr lang="en-US" sz="1700" dirty="0"/>
                  <a:t> are</a:t>
                </a:r>
              </a:p>
              <a:p>
                <a:pPr lvl="1">
                  <a:buFont typeface="Courier New" panose="02070309020205020404" pitchFamily="49" charset="0"/>
                  <a:buChar char="o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solidFill>
                              <a:srgbClr val="003C7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rgbClr val="003C71"/>
                            </a:solidFill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  <m:sub>
                        <m:r>
                          <a:rPr lang="en-US" i="1">
                            <a:solidFill>
                              <a:srgbClr val="003C71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a:rPr lang="en-US" i="1">
                            <a:solidFill>
                              <a:srgbClr val="003C71"/>
                            </a:solidFill>
                            <a:latin typeface="Cambria Math" panose="02040503050406030204" pitchFamily="18" charset="0"/>
                          </a:rPr>
                          <m:t>𝑚</m:t>
                        </m:r>
                      </m:sub>
                    </m:sSub>
                  </m:oMath>
                </a14:m>
                <a:r>
                  <a:rPr lang="en-US" dirty="0"/>
                  <a:t>=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solidFill>
                              <a:srgbClr val="003C7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rgbClr val="003C71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i="1">
                            <a:solidFill>
                              <a:srgbClr val="003C71"/>
                            </a:solidFill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  <m:sub>
                        <m:r>
                          <a:rPr lang="en-US" i="1">
                            <a:solidFill>
                              <a:srgbClr val="003C71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a:rPr lang="en-US" i="1">
                            <a:solidFill>
                              <a:srgbClr val="003C71"/>
                            </a:solidFill>
                            <a:latin typeface="Cambria Math" panose="02040503050406030204" pitchFamily="18" charset="0"/>
                          </a:rPr>
                          <m:t>𝑚</m:t>
                        </m:r>
                      </m:sub>
                    </m:sSub>
                    <m:r>
                      <a:rPr lang="en-US" i="1">
                        <a:solidFill>
                          <a:srgbClr val="003C71"/>
                        </a:solidFill>
                        <a:latin typeface="Cambria Math" panose="02040503050406030204" pitchFamily="18" charset="0"/>
                      </a:rPr>
                      <m:t>’</m:t>
                    </m:r>
                  </m:oMath>
                </a14:m>
                <a:endParaRPr lang="en-US" dirty="0"/>
              </a:p>
              <a:p>
                <a:pPr lvl="1">
                  <a:buFont typeface="Courier New" panose="02070309020205020404" pitchFamily="49" charset="0"/>
                  <a:buChar char="o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solidFill>
                              <a:srgbClr val="003C7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rgbClr val="003C71"/>
                            </a:solidFill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  <m:sub>
                        <m:r>
                          <a:rPr lang="en-US" b="0" i="1" smtClean="0">
                            <a:solidFill>
                              <a:srgbClr val="003C71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US" i="1">
                            <a:solidFill>
                              <a:srgbClr val="003C71"/>
                            </a:solidFill>
                            <a:latin typeface="Cambria Math" panose="02040503050406030204" pitchFamily="18" charset="0"/>
                          </a:rPr>
                          <m:t>𝑚</m:t>
                        </m:r>
                      </m:sub>
                    </m:sSub>
                  </m:oMath>
                </a14:m>
                <a:r>
                  <a:rPr lang="en-US" dirty="0"/>
                  <a:t>=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solidFill>
                              <a:srgbClr val="003C7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rgbClr val="003C71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i="1">
                            <a:solidFill>
                              <a:srgbClr val="003C71"/>
                            </a:solidFill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  <m:sub>
                        <m:r>
                          <a:rPr lang="en-US" b="0" i="1" smtClean="0">
                            <a:solidFill>
                              <a:srgbClr val="003C71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US" i="1">
                            <a:solidFill>
                              <a:srgbClr val="003C71"/>
                            </a:solidFill>
                            <a:latin typeface="Cambria Math" panose="02040503050406030204" pitchFamily="18" charset="0"/>
                          </a:rPr>
                          <m:t>𝑚</m:t>
                        </m:r>
                      </m:sub>
                    </m:sSub>
                    <m:r>
                      <a:rPr lang="en-US" i="1">
                        <a:solidFill>
                          <a:srgbClr val="003C71"/>
                        </a:solidFill>
                        <a:latin typeface="Cambria Math" panose="02040503050406030204" pitchFamily="18" charset="0"/>
                      </a:rPr>
                      <m:t>’</m:t>
                    </m:r>
                    <m:r>
                      <a:rPr lang="en-US" b="0" i="1" smtClean="0">
                        <a:solidFill>
                          <a:srgbClr val="003C71"/>
                        </a:solidFill>
                        <a:latin typeface="Cambria Math" panose="02040503050406030204" pitchFamily="18" charset="0"/>
                      </a:rPr>
                      <m:t>. </m:t>
                    </m:r>
                    <m:r>
                      <a:rPr lang="en-US" b="0" i="1" smtClean="0">
                        <a:solidFill>
                          <a:srgbClr val="003C71"/>
                        </a:solidFill>
                        <a:latin typeface="Cambria Math" panose="02040503050406030204" pitchFamily="18" charset="0"/>
                      </a:rPr>
                      <m:t>𝑐</m:t>
                    </m:r>
                    <m:r>
                      <a:rPr lang="en-US" b="0" i="1" smtClean="0">
                        <a:solidFill>
                          <a:srgbClr val="003C71"/>
                        </a:solidFill>
                        <a:latin typeface="Cambria Math" panose="02040503050406030204" pitchFamily="18" charset="0"/>
                      </a:rPr>
                      <m:t>1</m:t>
                    </m:r>
                  </m:oMath>
                </a14:m>
                <a:endParaRPr lang="en-US" dirty="0"/>
              </a:p>
              <a:p>
                <a:pPr lvl="1">
                  <a:buFont typeface="Courier New" panose="02070309020205020404" pitchFamily="49" charset="0"/>
                  <a:buChar char="o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solidFill>
                              <a:srgbClr val="003C7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rgbClr val="003C71"/>
                            </a:solidFill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  <m:sub>
                        <m:r>
                          <a:rPr lang="en-US" b="0" i="1" smtClean="0">
                            <a:solidFill>
                              <a:srgbClr val="003C71"/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  <m:r>
                          <a:rPr lang="en-US" i="1">
                            <a:solidFill>
                              <a:srgbClr val="003C71"/>
                            </a:solidFill>
                            <a:latin typeface="Cambria Math" panose="02040503050406030204" pitchFamily="18" charset="0"/>
                          </a:rPr>
                          <m:t>𝑚</m:t>
                        </m:r>
                      </m:sub>
                    </m:sSub>
                  </m:oMath>
                </a14:m>
                <a:r>
                  <a:rPr lang="en-US" dirty="0"/>
                  <a:t>=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solidFill>
                              <a:srgbClr val="003C7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rgbClr val="003C71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i="1">
                            <a:solidFill>
                              <a:srgbClr val="003C71"/>
                            </a:solidFill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  <m:sub>
                        <m:r>
                          <a:rPr lang="en-US" b="0" i="1" smtClean="0">
                            <a:solidFill>
                              <a:srgbClr val="003C71"/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  <m:r>
                          <a:rPr lang="en-US" i="1">
                            <a:solidFill>
                              <a:srgbClr val="003C71"/>
                            </a:solidFill>
                            <a:latin typeface="Cambria Math" panose="02040503050406030204" pitchFamily="18" charset="0"/>
                          </a:rPr>
                          <m:t>𝑚</m:t>
                        </m:r>
                      </m:sub>
                    </m:sSub>
                    <m:r>
                      <a:rPr lang="en-US" i="1">
                        <a:solidFill>
                          <a:srgbClr val="003C71"/>
                        </a:solidFill>
                        <a:latin typeface="Cambria Math" panose="02040503050406030204" pitchFamily="18" charset="0"/>
                      </a:rPr>
                      <m:t>’. </m:t>
                    </m:r>
                    <m:r>
                      <a:rPr lang="en-US" i="1">
                        <a:solidFill>
                          <a:srgbClr val="003C71"/>
                        </a:solidFill>
                        <a:latin typeface="Cambria Math" panose="02040503050406030204" pitchFamily="18" charset="0"/>
                      </a:rPr>
                      <m:t>𝑐</m:t>
                    </m:r>
                    <m:r>
                      <a:rPr lang="en-US" i="1">
                        <a:solidFill>
                          <a:srgbClr val="003C71"/>
                        </a:solidFill>
                        <a:latin typeface="Cambria Math" panose="02040503050406030204" pitchFamily="18" charset="0"/>
                      </a:rPr>
                      <m:t>1.</m:t>
                    </m:r>
                    <m:r>
                      <a:rPr lang="en-US" b="0" i="1" smtClean="0">
                        <a:solidFill>
                          <a:srgbClr val="003C71"/>
                        </a:solidFill>
                        <a:latin typeface="Cambria Math" panose="02040503050406030204" pitchFamily="18" charset="0"/>
                      </a:rPr>
                      <m:t>𝑐</m:t>
                    </m:r>
                    <m:r>
                      <a:rPr lang="en-US" b="0" i="1" smtClean="0">
                        <a:solidFill>
                          <a:srgbClr val="003C71"/>
                        </a:solidFill>
                        <a:latin typeface="Cambria Math" panose="02040503050406030204" pitchFamily="18" charset="0"/>
                      </a:rPr>
                      <m:t>2</m:t>
                    </m:r>
                  </m:oMath>
                </a14:m>
                <a:endParaRPr lang="en-US" b="0" dirty="0">
                  <a:solidFill>
                    <a:srgbClr val="003C71"/>
                  </a:solidFill>
                </a:endParaRPr>
              </a:p>
              <a:p>
                <a:pPr lvl="1">
                  <a:buFont typeface="Courier New" panose="02070309020205020404" pitchFamily="49" charset="0"/>
                  <a:buChar char="o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solidFill>
                              <a:srgbClr val="003C7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rgbClr val="003C71"/>
                            </a:solidFill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  <m:sub>
                        <m:r>
                          <a:rPr lang="en-US" b="0" i="1" smtClean="0">
                            <a:solidFill>
                              <a:srgbClr val="003C71"/>
                            </a:solidFill>
                            <a:latin typeface="Cambria Math" panose="02040503050406030204" pitchFamily="18" charset="0"/>
                          </a:rPr>
                          <m:t>4</m:t>
                        </m:r>
                        <m:r>
                          <a:rPr lang="en-US" i="1">
                            <a:solidFill>
                              <a:srgbClr val="003C71"/>
                            </a:solidFill>
                            <a:latin typeface="Cambria Math" panose="02040503050406030204" pitchFamily="18" charset="0"/>
                          </a:rPr>
                          <m:t>𝑚</m:t>
                        </m:r>
                      </m:sub>
                    </m:sSub>
                  </m:oMath>
                </a14:m>
                <a:r>
                  <a:rPr lang="en-US" dirty="0"/>
                  <a:t>=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solidFill>
                              <a:srgbClr val="003C7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rgbClr val="003C71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i="1">
                            <a:solidFill>
                              <a:srgbClr val="003C71"/>
                            </a:solidFill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  <m:sub>
                        <m:r>
                          <a:rPr lang="en-US" b="0" i="1" smtClean="0">
                            <a:solidFill>
                              <a:srgbClr val="003C71"/>
                            </a:solidFill>
                            <a:latin typeface="Cambria Math" panose="02040503050406030204" pitchFamily="18" charset="0"/>
                          </a:rPr>
                          <m:t>4</m:t>
                        </m:r>
                        <m:r>
                          <a:rPr lang="en-US" i="1">
                            <a:solidFill>
                              <a:srgbClr val="003C71"/>
                            </a:solidFill>
                            <a:latin typeface="Cambria Math" panose="02040503050406030204" pitchFamily="18" charset="0"/>
                          </a:rPr>
                          <m:t>𝑚</m:t>
                        </m:r>
                      </m:sub>
                    </m:sSub>
                    <m:r>
                      <a:rPr lang="en-US" i="1">
                        <a:solidFill>
                          <a:srgbClr val="003C71"/>
                        </a:solidFill>
                        <a:latin typeface="Cambria Math" panose="02040503050406030204" pitchFamily="18" charset="0"/>
                      </a:rPr>
                      <m:t>’. </m:t>
                    </m:r>
                    <m:r>
                      <a:rPr lang="en-US" i="1">
                        <a:solidFill>
                          <a:srgbClr val="003C71"/>
                        </a:solidFill>
                        <a:latin typeface="Cambria Math" panose="02040503050406030204" pitchFamily="18" charset="0"/>
                      </a:rPr>
                      <m:t>𝑐</m:t>
                    </m:r>
                    <m:r>
                      <a:rPr lang="en-US" i="1">
                        <a:solidFill>
                          <a:srgbClr val="003C71"/>
                        </a:solidFill>
                        <a:latin typeface="Cambria Math" panose="02040503050406030204" pitchFamily="18" charset="0"/>
                      </a:rPr>
                      <m:t>1.</m:t>
                    </m:r>
                    <m:r>
                      <a:rPr lang="en-US" b="0" i="1" smtClean="0">
                        <a:solidFill>
                          <a:srgbClr val="003C71"/>
                        </a:solidFill>
                        <a:latin typeface="Cambria Math" panose="02040503050406030204" pitchFamily="18" charset="0"/>
                      </a:rPr>
                      <m:t>𝑐</m:t>
                    </m:r>
                    <m:r>
                      <a:rPr lang="en-US" b="0" i="1" smtClean="0">
                        <a:solidFill>
                          <a:srgbClr val="003C71"/>
                        </a:solidFill>
                        <a:latin typeface="Cambria Math" panose="02040503050406030204" pitchFamily="18" charset="0"/>
                      </a:rPr>
                      <m:t>2.</m:t>
                    </m:r>
                    <m:r>
                      <a:rPr lang="en-US" b="0" i="1" smtClean="0">
                        <a:solidFill>
                          <a:srgbClr val="003C71"/>
                        </a:solidFill>
                        <a:latin typeface="Cambria Math" panose="02040503050406030204" pitchFamily="18" charset="0"/>
                      </a:rPr>
                      <m:t>𝑐</m:t>
                    </m:r>
                    <m:r>
                      <a:rPr lang="en-US" b="0" i="1" smtClean="0">
                        <a:solidFill>
                          <a:srgbClr val="003C71"/>
                        </a:solidFill>
                        <a:latin typeface="Cambria Math" panose="02040503050406030204" pitchFamily="18" charset="0"/>
                      </a:rPr>
                      <m:t>3</m:t>
                    </m:r>
                  </m:oMath>
                </a14:m>
                <a:endParaRPr lang="en-US" dirty="0"/>
              </a:p>
              <a:p>
                <a:pPr lvl="1">
                  <a:buFont typeface="Courier New" panose="02070309020205020404" pitchFamily="49" charset="0"/>
                  <a:buChar char="o"/>
                </a:pPr>
                <a:endParaRPr lang="en-US" dirty="0"/>
              </a:p>
              <a:p>
                <a:pPr lvl="1">
                  <a:buFont typeface="Courier New" panose="02070309020205020404" pitchFamily="49" charset="0"/>
                  <a:buChar char="o"/>
                </a:pPr>
                <a:endParaRPr lang="en-US" dirty="0"/>
              </a:p>
              <a:p>
                <a:pPr lvl="1">
                  <a:buFont typeface="Courier New" panose="02070309020205020404" pitchFamily="49" charset="0"/>
                  <a:buChar char="o"/>
                </a:pPr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85800" y="1066533"/>
                <a:ext cx="7772400" cy="3790027"/>
              </a:xfrm>
              <a:blipFill rotWithShape="0">
                <a:blip r:embed="rId2"/>
                <a:stretch>
                  <a:fillRect l="-392" t="-3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>
                <a:solidFill>
                  <a:srgbClr val="000000"/>
                </a:solidFill>
              </a:rPr>
              <a:t>Jan 2020</a:t>
            </a:r>
            <a:endParaRPr lang="en-US" altLang="en-US" dirty="0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>
                <a:solidFill>
                  <a:srgbClr val="000000"/>
                </a:solidFill>
              </a:rPr>
              <a:t>Roya Doostnejad, Intel Corporation</a:t>
            </a:r>
            <a:endParaRPr lang="en-US" altLang="en-US" dirty="0">
              <a:solidFill>
                <a:srgbClr val="000000"/>
              </a:solidFill>
            </a:endParaRPr>
          </a:p>
        </p:txBody>
      </p:sp>
      <p:grpSp>
        <p:nvGrpSpPr>
          <p:cNvPr id="37" name="Group 36"/>
          <p:cNvGrpSpPr/>
          <p:nvPr/>
        </p:nvGrpSpPr>
        <p:grpSpPr>
          <a:xfrm>
            <a:off x="1949353" y="3807580"/>
            <a:ext cx="5845744" cy="1008255"/>
            <a:chOff x="996043" y="2144036"/>
            <a:chExt cx="5845744" cy="1008255"/>
          </a:xfrm>
        </p:grpSpPr>
        <p:sp>
          <p:nvSpPr>
            <p:cNvPr id="38" name="Flowchart: Connector 37"/>
            <p:cNvSpPr/>
            <p:nvPr/>
          </p:nvSpPr>
          <p:spPr>
            <a:xfrm>
              <a:off x="996043" y="2432957"/>
              <a:ext cx="130628" cy="138793"/>
            </a:xfrm>
            <a:prstGeom prst="flowChartConnector">
              <a:avLst/>
            </a:prstGeom>
            <a:solidFill>
              <a:srgbClr val="003C71"/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39" name="Flowchart: Connector 38"/>
            <p:cNvSpPr/>
            <p:nvPr/>
          </p:nvSpPr>
          <p:spPr>
            <a:xfrm>
              <a:off x="1246415" y="2432957"/>
              <a:ext cx="130628" cy="138793"/>
            </a:xfrm>
            <a:prstGeom prst="flowChartConnector">
              <a:avLst/>
            </a:prstGeom>
            <a:solidFill>
              <a:srgbClr val="003C71"/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40" name="Flowchart: Connector 39"/>
            <p:cNvSpPr/>
            <p:nvPr/>
          </p:nvSpPr>
          <p:spPr>
            <a:xfrm>
              <a:off x="1488622" y="2432957"/>
              <a:ext cx="130628" cy="138793"/>
            </a:xfrm>
            <a:prstGeom prst="flowChartConnector">
              <a:avLst/>
            </a:prstGeom>
            <a:solidFill>
              <a:srgbClr val="C3D600">
                <a:lumMod val="50000"/>
              </a:srgbClr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41" name="Flowchart: Connector 40"/>
            <p:cNvSpPr/>
            <p:nvPr/>
          </p:nvSpPr>
          <p:spPr>
            <a:xfrm>
              <a:off x="1698171" y="2432957"/>
              <a:ext cx="130628" cy="138793"/>
            </a:xfrm>
            <a:prstGeom prst="flowChartConnector">
              <a:avLst/>
            </a:prstGeom>
            <a:solidFill>
              <a:srgbClr val="003C71"/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42" name="Flowchart: Connector 41"/>
            <p:cNvSpPr/>
            <p:nvPr/>
          </p:nvSpPr>
          <p:spPr>
            <a:xfrm>
              <a:off x="2528207" y="2432957"/>
              <a:ext cx="130628" cy="138793"/>
            </a:xfrm>
            <a:prstGeom prst="flowChartConnector">
              <a:avLst/>
            </a:prstGeom>
            <a:solidFill>
              <a:srgbClr val="003C71"/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43" name="Flowchart: Connector 42"/>
            <p:cNvSpPr/>
            <p:nvPr/>
          </p:nvSpPr>
          <p:spPr>
            <a:xfrm>
              <a:off x="2794908" y="2432956"/>
              <a:ext cx="130628" cy="138793"/>
            </a:xfrm>
            <a:prstGeom prst="flowChartConnector">
              <a:avLst/>
            </a:prstGeom>
            <a:solidFill>
              <a:srgbClr val="003C71"/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44" name="Flowchart: Connector 43"/>
            <p:cNvSpPr/>
            <p:nvPr/>
          </p:nvSpPr>
          <p:spPr>
            <a:xfrm>
              <a:off x="3037115" y="2432956"/>
              <a:ext cx="130628" cy="138793"/>
            </a:xfrm>
            <a:prstGeom prst="flowChartConnector">
              <a:avLst/>
            </a:prstGeom>
            <a:solidFill>
              <a:srgbClr val="C3D600">
                <a:lumMod val="50000"/>
              </a:srgbClr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45" name="Flowchart: Connector 44"/>
            <p:cNvSpPr/>
            <p:nvPr/>
          </p:nvSpPr>
          <p:spPr>
            <a:xfrm>
              <a:off x="3265716" y="2432956"/>
              <a:ext cx="130628" cy="138793"/>
            </a:xfrm>
            <a:prstGeom prst="flowChartConnector">
              <a:avLst/>
            </a:prstGeom>
            <a:solidFill>
              <a:srgbClr val="003C71"/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46" name="Flowchart: Connector 45"/>
            <p:cNvSpPr/>
            <p:nvPr/>
          </p:nvSpPr>
          <p:spPr>
            <a:xfrm>
              <a:off x="4136573" y="2432957"/>
              <a:ext cx="130628" cy="138793"/>
            </a:xfrm>
            <a:prstGeom prst="flowChartConnector">
              <a:avLst/>
            </a:prstGeom>
            <a:solidFill>
              <a:srgbClr val="003C71"/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47" name="Flowchart: Connector 46"/>
            <p:cNvSpPr/>
            <p:nvPr/>
          </p:nvSpPr>
          <p:spPr>
            <a:xfrm>
              <a:off x="4403274" y="2432956"/>
              <a:ext cx="130628" cy="138793"/>
            </a:xfrm>
            <a:prstGeom prst="flowChartConnector">
              <a:avLst/>
            </a:prstGeom>
            <a:solidFill>
              <a:srgbClr val="003C71"/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48" name="Flowchart: Connector 47"/>
            <p:cNvSpPr/>
            <p:nvPr/>
          </p:nvSpPr>
          <p:spPr>
            <a:xfrm>
              <a:off x="4645481" y="2432956"/>
              <a:ext cx="130628" cy="138793"/>
            </a:xfrm>
            <a:prstGeom prst="flowChartConnector">
              <a:avLst/>
            </a:prstGeom>
            <a:solidFill>
              <a:srgbClr val="C3D600">
                <a:lumMod val="50000"/>
              </a:srgbClr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49" name="Flowchart: Connector 48"/>
            <p:cNvSpPr/>
            <p:nvPr/>
          </p:nvSpPr>
          <p:spPr>
            <a:xfrm>
              <a:off x="4874082" y="2432956"/>
              <a:ext cx="130628" cy="138793"/>
            </a:xfrm>
            <a:prstGeom prst="flowChartConnector">
              <a:avLst/>
            </a:prstGeom>
            <a:solidFill>
              <a:srgbClr val="003C71"/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50" name="Flowchart: Connector 49"/>
            <p:cNvSpPr/>
            <p:nvPr/>
          </p:nvSpPr>
          <p:spPr>
            <a:xfrm>
              <a:off x="5897336" y="2432957"/>
              <a:ext cx="130628" cy="138793"/>
            </a:xfrm>
            <a:prstGeom prst="flowChartConnector">
              <a:avLst/>
            </a:prstGeom>
            <a:solidFill>
              <a:srgbClr val="003C71"/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51" name="Flowchart: Connector 50"/>
            <p:cNvSpPr/>
            <p:nvPr/>
          </p:nvSpPr>
          <p:spPr>
            <a:xfrm>
              <a:off x="6164037" y="2432956"/>
              <a:ext cx="130628" cy="138793"/>
            </a:xfrm>
            <a:prstGeom prst="flowChartConnector">
              <a:avLst/>
            </a:prstGeom>
            <a:solidFill>
              <a:srgbClr val="003C71"/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52" name="Flowchart: Connector 51"/>
            <p:cNvSpPr/>
            <p:nvPr/>
          </p:nvSpPr>
          <p:spPr>
            <a:xfrm>
              <a:off x="6406244" y="2432956"/>
              <a:ext cx="130628" cy="138793"/>
            </a:xfrm>
            <a:prstGeom prst="flowChartConnector">
              <a:avLst/>
            </a:prstGeom>
            <a:solidFill>
              <a:srgbClr val="C3D600">
                <a:lumMod val="50000"/>
              </a:srgbClr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53" name="Flowchart: Connector 52"/>
            <p:cNvSpPr/>
            <p:nvPr/>
          </p:nvSpPr>
          <p:spPr>
            <a:xfrm>
              <a:off x="6634845" y="2432956"/>
              <a:ext cx="130628" cy="138793"/>
            </a:xfrm>
            <a:prstGeom prst="flowChartConnector">
              <a:avLst/>
            </a:prstGeom>
            <a:solidFill>
              <a:srgbClr val="003C71"/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4" name="TextBox 53"/>
                <p:cNvSpPr txBox="1"/>
                <p:nvPr/>
              </p:nvSpPr>
              <p:spPr>
                <a:xfrm>
                  <a:off x="1167082" y="2144036"/>
                  <a:ext cx="791420" cy="215444"/>
                </a:xfrm>
                <a:prstGeom prst="rect">
                  <a:avLst/>
                </a:prstGeom>
                <a:noFill/>
              </p:spPr>
              <p:txBody>
                <a:bodyPr vert="horz" wrap="square" lIns="0" tIns="0" rIns="0" bIns="0" rtlCol="0"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0" lang="en-US" sz="1400" b="1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71C5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kumimoji="0" lang="en-US" sz="1400" b="1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71C5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</a:rPr>
                              <m:t>𝑨𝑷</m:t>
                            </m:r>
                          </m:e>
                          <m:sub>
                            <m:r>
                              <a:rPr kumimoji="0" lang="en-US" sz="1400" b="1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71C5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</a:rPr>
                              <m:t>𝟏</m:t>
                            </m:r>
                          </m:sub>
                        </m:sSub>
                        <m:sSub>
                          <m:sSubPr>
                            <m:ctrlPr>
                              <a:rPr kumimoji="0" lang="en-US" sz="14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3C71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kumimoji="0" lang="en-US" sz="14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3C71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</a:rPr>
                              <m:t>: </m:t>
                            </m:r>
                            <m:r>
                              <a:rPr kumimoji="0" lang="en-US" sz="14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3C71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</a:rPr>
                              <m:t>𝐶</m:t>
                            </m:r>
                          </m:e>
                          <m:sub>
                            <m:r>
                              <a:rPr kumimoji="0" lang="en-US" sz="14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3C71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</a:rPr>
                              <m:t>1</m:t>
                            </m:r>
                            <m:r>
                              <a:rPr kumimoji="0" lang="en-US" sz="14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3C71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</a:rPr>
                              <m:t>𝑚</m:t>
                            </m:r>
                          </m:sub>
                        </m:sSub>
                        <m:r>
                          <a:rPr kumimoji="0" lang="en-US" sz="14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srgbClr val="003C71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  <m:t>’</m:t>
                        </m:r>
                      </m:oMath>
                    </m:oMathPara>
                  </a14:m>
                  <a:endParaRPr kumimoji="0" lang="en-US" sz="1400" b="0" i="0" u="none" strike="noStrike" kern="0" cap="none" spc="0" normalizeH="0" baseline="0" noProof="0" dirty="0" err="1">
                    <a:ln>
                      <a:noFill/>
                    </a:ln>
                    <a:solidFill>
                      <a:srgbClr val="003C71"/>
                    </a:solidFill>
                    <a:effectLst/>
                    <a:uLnTx/>
                    <a:uFillTx/>
                    <a:latin typeface="Arial"/>
                  </a:endParaRPr>
                </a:p>
              </p:txBody>
            </p:sp>
          </mc:Choice>
          <mc:Fallback xmlns="">
            <p:sp>
              <p:nvSpPr>
                <p:cNvPr id="54" name="TextBox 53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167082" y="2144036"/>
                  <a:ext cx="791420" cy="215444"/>
                </a:xfrm>
                <a:prstGeom prst="rect">
                  <a:avLst/>
                </a:prstGeom>
                <a:blipFill rotWithShape="0">
                  <a:blip r:embed="rId3"/>
                  <a:stretch>
                    <a:fillRect l="-7692" r="-10000" b="-2000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5" name="TextBox 54"/>
                <p:cNvSpPr txBox="1"/>
                <p:nvPr/>
              </p:nvSpPr>
              <p:spPr>
                <a:xfrm>
                  <a:off x="2702927" y="2147590"/>
                  <a:ext cx="391337" cy="215444"/>
                </a:xfrm>
                <a:prstGeom prst="rect">
                  <a:avLst/>
                </a:prstGeom>
                <a:noFill/>
              </p:spPr>
              <p:txBody>
                <a:bodyPr vert="horz" wrap="square" lIns="0" tIns="0" rIns="0" bIns="0" rtlCol="0">
                  <a:spAutoFit/>
                </a:bodyPr>
                <a:lstStyle/>
                <a:p>
                  <a:pPr lvl="0" defTabSz="914400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0" lang="en-US" sz="14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3C71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sSub>
                              <m:sSubPr>
                                <m:ctrlPr>
                                  <a:rPr lang="en-US" sz="1400" b="1" i="1" kern="0">
                                    <a:solidFill>
                                      <a:srgbClr val="0071C5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400" b="1" i="1" kern="0">
                                    <a:solidFill>
                                      <a:srgbClr val="0071C5"/>
                                    </a:solidFill>
                                    <a:latin typeface="Cambria Math" panose="02040503050406030204" pitchFamily="18" charset="0"/>
                                  </a:rPr>
                                  <m:t>𝑨𝑷</m:t>
                                </m:r>
                              </m:e>
                              <m:sub>
                                <m:r>
                                  <a:rPr lang="en-US" sz="1400" b="1" i="1" kern="0" smtClean="0">
                                    <a:solidFill>
                                      <a:srgbClr val="0071C5"/>
                                    </a:solidFill>
                                    <a:latin typeface="Cambria Math" panose="02040503050406030204" pitchFamily="18" charset="0"/>
                                  </a:rPr>
                                  <m:t>𝟐</m:t>
                                </m:r>
                              </m:sub>
                            </m:sSub>
                            <m:r>
                              <a:rPr lang="en-US" sz="1400" b="1" i="1" kern="0" smtClean="0">
                                <a:solidFill>
                                  <a:srgbClr val="0071C5"/>
                                </a:solidFill>
                                <a:latin typeface="Cambria Math" panose="02040503050406030204" pitchFamily="18" charset="0"/>
                              </a:rPr>
                              <m:t>: </m:t>
                            </m:r>
                            <m:r>
                              <a:rPr kumimoji="0" lang="en-US" sz="14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3C71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</a:rPr>
                              <m:t>𝐶</m:t>
                            </m:r>
                          </m:e>
                          <m:sub>
                            <m:r>
                              <a:rPr kumimoji="0" lang="en-US" sz="14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3C71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</a:rPr>
                              <m:t>2</m:t>
                            </m:r>
                            <m:r>
                              <a:rPr kumimoji="0" lang="en-US" sz="14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3C71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</a:rPr>
                              <m:t>𝑚</m:t>
                            </m:r>
                          </m:sub>
                        </m:sSub>
                        <m:r>
                          <a:rPr kumimoji="0" lang="en-US" sz="1400" b="0" i="0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srgbClr val="003C71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  <m:t>′</m:t>
                        </m:r>
                      </m:oMath>
                    </m:oMathPara>
                  </a14:m>
                  <a:endParaRPr kumimoji="0" lang="en-US" sz="1400" b="0" i="0" u="none" strike="noStrike" kern="0" cap="none" spc="0" normalizeH="0" baseline="0" noProof="0" dirty="0" err="1">
                    <a:ln>
                      <a:noFill/>
                    </a:ln>
                    <a:solidFill>
                      <a:srgbClr val="003C71"/>
                    </a:solidFill>
                    <a:effectLst/>
                    <a:uLnTx/>
                    <a:uFillTx/>
                    <a:latin typeface="Arial"/>
                  </a:endParaRPr>
                </a:p>
              </p:txBody>
            </p:sp>
          </mc:Choice>
          <mc:Fallback xmlns="">
            <p:sp>
              <p:nvSpPr>
                <p:cNvPr id="55" name="TextBox 54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702927" y="2147590"/>
                  <a:ext cx="391337" cy="215444"/>
                </a:xfrm>
                <a:prstGeom prst="rect">
                  <a:avLst/>
                </a:prstGeom>
                <a:blipFill rotWithShape="0">
                  <a:blip r:embed="rId4"/>
                  <a:stretch>
                    <a:fillRect l="-15625" r="-120313" b="-17143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6" name="TextBox 55"/>
                <p:cNvSpPr txBox="1"/>
                <p:nvPr/>
              </p:nvSpPr>
              <p:spPr>
                <a:xfrm>
                  <a:off x="4272919" y="2172963"/>
                  <a:ext cx="391337" cy="215444"/>
                </a:xfrm>
                <a:prstGeom prst="rect">
                  <a:avLst/>
                </a:prstGeom>
                <a:noFill/>
              </p:spPr>
              <p:txBody>
                <a:bodyPr vert="horz" wrap="square" lIns="0" tIns="0" rIns="0" bIns="0" rtlCol="0">
                  <a:spAutoFit/>
                </a:bodyPr>
                <a:lstStyle/>
                <a:p>
                  <a:pPr lvl="0" defTabSz="914400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0" lang="en-US" sz="14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3C71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sSub>
                              <m:sSubPr>
                                <m:ctrlPr>
                                  <a:rPr lang="en-US" sz="1400" b="1" i="1" kern="0">
                                    <a:solidFill>
                                      <a:srgbClr val="0071C5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400" b="1" i="1" kern="0">
                                    <a:solidFill>
                                      <a:srgbClr val="0071C5"/>
                                    </a:solidFill>
                                    <a:latin typeface="Cambria Math" panose="02040503050406030204" pitchFamily="18" charset="0"/>
                                  </a:rPr>
                                  <m:t>𝑨𝑷</m:t>
                                </m:r>
                              </m:e>
                              <m:sub>
                                <m:r>
                                  <a:rPr lang="en-US" sz="1400" b="1" i="1" kern="0" smtClean="0">
                                    <a:solidFill>
                                      <a:srgbClr val="0071C5"/>
                                    </a:solidFill>
                                    <a:latin typeface="Cambria Math" panose="02040503050406030204" pitchFamily="18" charset="0"/>
                                  </a:rPr>
                                  <m:t>𝟑</m:t>
                                </m:r>
                              </m:sub>
                            </m:sSub>
                            <m:r>
                              <a:rPr lang="en-US" sz="1400" b="1" i="1" kern="0" smtClean="0">
                                <a:solidFill>
                                  <a:srgbClr val="0071C5"/>
                                </a:solidFill>
                                <a:latin typeface="Cambria Math" panose="02040503050406030204" pitchFamily="18" charset="0"/>
                              </a:rPr>
                              <m:t>: </m:t>
                            </m:r>
                            <m:r>
                              <a:rPr kumimoji="0" lang="en-US" sz="14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3C71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</a:rPr>
                              <m:t>𝐶</m:t>
                            </m:r>
                          </m:e>
                          <m:sub>
                            <m:r>
                              <a:rPr kumimoji="0" lang="en-US" sz="14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3C71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</a:rPr>
                              <m:t>3</m:t>
                            </m:r>
                            <m:r>
                              <a:rPr kumimoji="0" lang="en-US" sz="14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3C71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</a:rPr>
                              <m:t>𝑚</m:t>
                            </m:r>
                          </m:sub>
                        </m:sSub>
                        <m:r>
                          <a:rPr kumimoji="0" lang="en-US" sz="14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srgbClr val="003C71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  <m:t>′</m:t>
                        </m:r>
                      </m:oMath>
                    </m:oMathPara>
                  </a14:m>
                  <a:endParaRPr kumimoji="0" lang="en-US" sz="1400" b="0" i="0" u="none" strike="noStrike" kern="0" cap="none" spc="0" normalizeH="0" baseline="0" noProof="0" dirty="0" err="1">
                    <a:ln>
                      <a:noFill/>
                    </a:ln>
                    <a:solidFill>
                      <a:srgbClr val="003C71"/>
                    </a:solidFill>
                    <a:effectLst/>
                    <a:uLnTx/>
                    <a:uFillTx/>
                    <a:latin typeface="Arial"/>
                  </a:endParaRPr>
                </a:p>
              </p:txBody>
            </p:sp>
          </mc:Choice>
          <mc:Fallback xmlns="">
            <p:sp>
              <p:nvSpPr>
                <p:cNvPr id="56" name="TextBox 55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272919" y="2172963"/>
                  <a:ext cx="391337" cy="215444"/>
                </a:xfrm>
                <a:prstGeom prst="rect">
                  <a:avLst/>
                </a:prstGeom>
                <a:blipFill rotWithShape="0">
                  <a:blip r:embed="rId5"/>
                  <a:stretch>
                    <a:fillRect l="-15625" r="-118750" b="-17143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7" name="TextBox 56"/>
                <p:cNvSpPr txBox="1"/>
                <p:nvPr/>
              </p:nvSpPr>
              <p:spPr>
                <a:xfrm>
                  <a:off x="6027964" y="2167648"/>
                  <a:ext cx="813823" cy="215444"/>
                </a:xfrm>
                <a:prstGeom prst="rect">
                  <a:avLst/>
                </a:prstGeom>
                <a:noFill/>
              </p:spPr>
              <p:txBody>
                <a:bodyPr vert="horz" wrap="square" lIns="0" tIns="0" rIns="0" bIns="0" rtlCol="0">
                  <a:spAutoFit/>
                </a:bodyPr>
                <a:lstStyle/>
                <a:p>
                  <a:pPr lvl="0" defTabSz="914400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0" lang="en-US" sz="14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3C71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sSub>
                              <m:sSubPr>
                                <m:ctrlPr>
                                  <a:rPr lang="en-US" sz="1400" b="1" i="1" kern="0">
                                    <a:solidFill>
                                      <a:srgbClr val="0071C5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400" b="1" i="1" kern="0">
                                    <a:solidFill>
                                      <a:srgbClr val="0071C5"/>
                                    </a:solidFill>
                                    <a:latin typeface="Cambria Math" panose="02040503050406030204" pitchFamily="18" charset="0"/>
                                  </a:rPr>
                                  <m:t>𝑨𝑷</m:t>
                                </m:r>
                              </m:e>
                              <m:sub>
                                <m:r>
                                  <a:rPr lang="en-US" sz="1400" b="1" i="1" kern="0" smtClean="0">
                                    <a:solidFill>
                                      <a:srgbClr val="0071C5"/>
                                    </a:solidFill>
                                    <a:latin typeface="Cambria Math" panose="02040503050406030204" pitchFamily="18" charset="0"/>
                                  </a:rPr>
                                  <m:t>𝟒</m:t>
                                </m:r>
                              </m:sub>
                            </m:sSub>
                            <m:r>
                              <a:rPr lang="en-US" sz="1400" b="1" i="1" kern="0" smtClean="0">
                                <a:solidFill>
                                  <a:srgbClr val="0071C5"/>
                                </a:solidFill>
                                <a:latin typeface="Cambria Math" panose="02040503050406030204" pitchFamily="18" charset="0"/>
                              </a:rPr>
                              <m:t>: </m:t>
                            </m:r>
                            <m:r>
                              <a:rPr kumimoji="0" lang="en-US" sz="14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3C71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</a:rPr>
                              <m:t>𝐶</m:t>
                            </m:r>
                          </m:e>
                          <m:sub>
                            <m:r>
                              <a:rPr kumimoji="0" lang="en-US" sz="14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3C71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</a:rPr>
                              <m:t>4</m:t>
                            </m:r>
                            <m:r>
                              <a:rPr kumimoji="0" lang="en-US" sz="14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3C71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</a:rPr>
                              <m:t>𝑚</m:t>
                            </m:r>
                          </m:sub>
                        </m:sSub>
                        <m:r>
                          <a:rPr kumimoji="0" lang="en-US" sz="1400" b="0" i="0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srgbClr val="003C71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  <m:t>′</m:t>
                        </m:r>
                      </m:oMath>
                    </m:oMathPara>
                  </a14:m>
                  <a:endParaRPr kumimoji="0" lang="en-US" sz="1400" b="0" i="0" u="none" strike="noStrike" kern="0" cap="none" spc="0" normalizeH="0" baseline="0" noProof="0" dirty="0" err="1">
                    <a:ln>
                      <a:noFill/>
                    </a:ln>
                    <a:solidFill>
                      <a:srgbClr val="003C71"/>
                    </a:solidFill>
                    <a:effectLst/>
                    <a:uLnTx/>
                    <a:uFillTx/>
                    <a:latin typeface="Arial"/>
                  </a:endParaRPr>
                </a:p>
              </p:txBody>
            </p:sp>
          </mc:Choice>
          <mc:Fallback xmlns="">
            <p:sp>
              <p:nvSpPr>
                <p:cNvPr id="57" name="TextBox 56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027964" y="2167648"/>
                  <a:ext cx="813823" cy="215444"/>
                </a:xfrm>
                <a:prstGeom prst="rect">
                  <a:avLst/>
                </a:prstGeom>
                <a:blipFill rotWithShape="0">
                  <a:blip r:embed="rId6"/>
                  <a:stretch>
                    <a:fillRect l="-6015" r="-6767" b="-17143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58" name="Straight Connector 57"/>
            <p:cNvCxnSpPr/>
            <p:nvPr/>
          </p:nvCxnSpPr>
          <p:spPr>
            <a:xfrm>
              <a:off x="1550132" y="2645227"/>
              <a:ext cx="2723" cy="204109"/>
            </a:xfrm>
            <a:prstGeom prst="line">
              <a:avLst/>
            </a:prstGeom>
            <a:noFill/>
            <a:ln w="25400" cap="flat" cmpd="sng" algn="ctr">
              <a:solidFill>
                <a:srgbClr val="C3D600"/>
              </a:solidFill>
              <a:prstDash val="solid"/>
            </a:ln>
            <a:effectLst/>
          </p:spPr>
        </p:cxnSp>
        <p:cxnSp>
          <p:nvCxnSpPr>
            <p:cNvPr id="59" name="Straight Connector 58"/>
            <p:cNvCxnSpPr/>
            <p:nvPr/>
          </p:nvCxnSpPr>
          <p:spPr>
            <a:xfrm flipV="1">
              <a:off x="1553936" y="2816679"/>
              <a:ext cx="4936673" cy="24140"/>
            </a:xfrm>
            <a:prstGeom prst="line">
              <a:avLst/>
            </a:prstGeom>
            <a:noFill/>
            <a:ln w="25400" cap="flat" cmpd="sng" algn="ctr">
              <a:solidFill>
                <a:srgbClr val="C3D600"/>
              </a:solidFill>
              <a:prstDash val="solid"/>
            </a:ln>
            <a:effectLst/>
          </p:spPr>
        </p:cxnSp>
        <p:cxnSp>
          <p:nvCxnSpPr>
            <p:cNvPr id="60" name="Straight Connector 59"/>
            <p:cNvCxnSpPr/>
            <p:nvPr/>
          </p:nvCxnSpPr>
          <p:spPr>
            <a:xfrm>
              <a:off x="3118758" y="2702379"/>
              <a:ext cx="0" cy="146957"/>
            </a:xfrm>
            <a:prstGeom prst="line">
              <a:avLst/>
            </a:prstGeom>
            <a:noFill/>
            <a:ln w="25400" cap="flat" cmpd="sng" algn="ctr">
              <a:solidFill>
                <a:srgbClr val="C3D600"/>
              </a:solidFill>
              <a:prstDash val="solid"/>
            </a:ln>
            <a:effectLst/>
          </p:spPr>
        </p:cxnSp>
        <p:cxnSp>
          <p:nvCxnSpPr>
            <p:cNvPr id="61" name="Straight Connector 60"/>
            <p:cNvCxnSpPr/>
            <p:nvPr/>
          </p:nvCxnSpPr>
          <p:spPr>
            <a:xfrm>
              <a:off x="4716238" y="2677884"/>
              <a:ext cx="0" cy="146957"/>
            </a:xfrm>
            <a:prstGeom prst="line">
              <a:avLst/>
            </a:prstGeom>
            <a:noFill/>
            <a:ln w="25400" cap="flat" cmpd="sng" algn="ctr">
              <a:solidFill>
                <a:srgbClr val="C3D600"/>
              </a:solidFill>
              <a:prstDash val="solid"/>
            </a:ln>
            <a:effectLst/>
          </p:spPr>
        </p:cxnSp>
        <p:cxnSp>
          <p:nvCxnSpPr>
            <p:cNvPr id="62" name="Straight Connector 61"/>
            <p:cNvCxnSpPr/>
            <p:nvPr/>
          </p:nvCxnSpPr>
          <p:spPr>
            <a:xfrm>
              <a:off x="6457951" y="2677885"/>
              <a:ext cx="0" cy="146957"/>
            </a:xfrm>
            <a:prstGeom prst="line">
              <a:avLst/>
            </a:prstGeom>
            <a:noFill/>
            <a:ln w="25400" cap="flat" cmpd="sng" algn="ctr">
              <a:solidFill>
                <a:srgbClr val="C3D600"/>
              </a:solidFill>
              <a:prstDash val="solid"/>
            </a:ln>
            <a:effectLst/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3" name="TextBox 62"/>
                <p:cNvSpPr txBox="1"/>
                <p:nvPr/>
              </p:nvSpPr>
              <p:spPr>
                <a:xfrm>
                  <a:off x="2267498" y="2936847"/>
                  <a:ext cx="391337" cy="215444"/>
                </a:xfrm>
                <a:prstGeom prst="rect">
                  <a:avLst/>
                </a:prstGeom>
                <a:noFill/>
              </p:spPr>
              <p:txBody>
                <a:bodyPr vert="horz" wrap="square" lIns="0" tIns="0" rIns="0" bIns="0" rtlCol="0"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0" lang="en-US" sz="14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3C71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kumimoji="0" lang="en-US" sz="14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3C71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</a:rPr>
                              <m:t>𝑐</m:t>
                            </m:r>
                          </m:e>
                          <m:sub>
                            <m:r>
                              <a:rPr kumimoji="0" lang="en-US" sz="14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3C71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oMath>
                    </m:oMathPara>
                  </a14:m>
                  <a:endParaRPr kumimoji="0" lang="en-US" sz="1400" b="0" i="0" u="none" strike="noStrike" kern="0" cap="none" spc="0" normalizeH="0" baseline="0" noProof="0" dirty="0" err="1">
                    <a:ln>
                      <a:noFill/>
                    </a:ln>
                    <a:solidFill>
                      <a:srgbClr val="003C71"/>
                    </a:solidFill>
                    <a:effectLst/>
                    <a:uLnTx/>
                    <a:uFillTx/>
                    <a:latin typeface="Arial"/>
                  </a:endParaRPr>
                </a:p>
              </p:txBody>
            </p:sp>
          </mc:Choice>
          <mc:Fallback xmlns="">
            <p:sp>
              <p:nvSpPr>
                <p:cNvPr id="38" name="TextBox 37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267498" y="2936847"/>
                  <a:ext cx="391337" cy="215444"/>
                </a:xfrm>
                <a:prstGeom prst="rect">
                  <a:avLst/>
                </a:prstGeom>
                <a:blipFill rotWithShape="0">
                  <a:blip r:embed="rId8"/>
                  <a:stretch>
                    <a:fillRect b="-17143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4" name="TextBox 63"/>
                <p:cNvSpPr txBox="1"/>
                <p:nvPr/>
              </p:nvSpPr>
              <p:spPr>
                <a:xfrm>
                  <a:off x="3830692" y="2879697"/>
                  <a:ext cx="391337" cy="215444"/>
                </a:xfrm>
                <a:prstGeom prst="rect">
                  <a:avLst/>
                </a:prstGeom>
                <a:noFill/>
              </p:spPr>
              <p:txBody>
                <a:bodyPr vert="horz" wrap="square" lIns="0" tIns="0" rIns="0" bIns="0" rtlCol="0"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0" lang="en-US" sz="14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3C71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kumimoji="0" lang="en-US" sz="14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3C71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</a:rPr>
                              <m:t>𝑐</m:t>
                            </m:r>
                          </m:e>
                          <m:sub>
                            <m:r>
                              <a:rPr kumimoji="0" lang="en-US" sz="14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3C71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oMath>
                    </m:oMathPara>
                  </a14:m>
                  <a:endParaRPr kumimoji="0" lang="en-US" sz="1400" b="0" i="0" u="none" strike="noStrike" kern="0" cap="none" spc="0" normalizeH="0" baseline="0" noProof="0" dirty="0" err="1">
                    <a:ln>
                      <a:noFill/>
                    </a:ln>
                    <a:solidFill>
                      <a:srgbClr val="003C71"/>
                    </a:solidFill>
                    <a:effectLst/>
                    <a:uLnTx/>
                    <a:uFillTx/>
                    <a:latin typeface="Arial"/>
                  </a:endParaRPr>
                </a:p>
              </p:txBody>
            </p:sp>
          </mc:Choice>
          <mc:Fallback xmlns="">
            <p:sp>
              <p:nvSpPr>
                <p:cNvPr id="39" name="TextBox 38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830692" y="2879697"/>
                  <a:ext cx="391337" cy="215444"/>
                </a:xfrm>
                <a:prstGeom prst="rect">
                  <a:avLst/>
                </a:prstGeom>
                <a:blipFill rotWithShape="0">
                  <a:blip r:embed="rId9"/>
                  <a:stretch>
                    <a:fillRect b="-13889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5" name="TextBox 64"/>
                <p:cNvSpPr txBox="1"/>
                <p:nvPr/>
              </p:nvSpPr>
              <p:spPr>
                <a:xfrm>
                  <a:off x="5325300" y="2816678"/>
                  <a:ext cx="391337" cy="215444"/>
                </a:xfrm>
                <a:prstGeom prst="rect">
                  <a:avLst/>
                </a:prstGeom>
                <a:noFill/>
              </p:spPr>
              <p:txBody>
                <a:bodyPr vert="horz" wrap="square" lIns="0" tIns="0" rIns="0" bIns="0" rtlCol="0"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0" lang="en-US" sz="14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3C71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kumimoji="0" lang="en-US" sz="14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3C71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</a:rPr>
                              <m:t>𝑐</m:t>
                            </m:r>
                          </m:e>
                          <m:sub>
                            <m:r>
                              <a:rPr kumimoji="0" lang="en-US" sz="14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3C71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</a:rPr>
                              <m:t>3</m:t>
                            </m:r>
                          </m:sub>
                        </m:sSub>
                      </m:oMath>
                    </m:oMathPara>
                  </a14:m>
                  <a:endParaRPr kumimoji="0" lang="en-US" sz="1400" b="0" i="0" u="none" strike="noStrike" kern="0" cap="none" spc="0" normalizeH="0" baseline="0" noProof="0" dirty="0" err="1">
                    <a:ln>
                      <a:noFill/>
                    </a:ln>
                    <a:solidFill>
                      <a:srgbClr val="003C71"/>
                    </a:solidFill>
                    <a:effectLst/>
                    <a:uLnTx/>
                    <a:uFillTx/>
                    <a:latin typeface="Arial"/>
                  </a:endParaRPr>
                </a:p>
              </p:txBody>
            </p:sp>
          </mc:Choice>
          <mc:Fallback xmlns="">
            <p:sp>
              <p:nvSpPr>
                <p:cNvPr id="65" name="TextBox 64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325300" y="2816678"/>
                  <a:ext cx="391337" cy="215444"/>
                </a:xfrm>
                <a:prstGeom prst="rect">
                  <a:avLst/>
                </a:prstGeom>
                <a:blipFill rotWithShape="0">
                  <a:blip r:embed="rId10"/>
                  <a:stretch>
                    <a:fillRect b="-13889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extLst>
      <p:ext uri="{BB962C8B-B14F-4D97-AF65-F5344CB8AC3E}">
        <p14:creationId xmlns:p14="http://schemas.microsoft.com/office/powerpoint/2010/main" val="112343203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0"/>
            <a:ext cx="7772400" cy="686990"/>
          </a:xfrm>
        </p:spPr>
        <p:txBody>
          <a:bodyPr/>
          <a:lstStyle/>
          <a:p>
            <a:r>
              <a:rPr lang="en-US" dirty="0">
                <a:solidFill>
                  <a:srgbClr val="000000"/>
                </a:solidFill>
              </a:rPr>
              <a:t>Multi-AP Calibration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258489"/>
            <a:ext cx="7772400" cy="3598071"/>
          </a:xfrm>
        </p:spPr>
        <p:txBody>
          <a:bodyPr/>
          <a:lstStyle/>
          <a:p>
            <a:r>
              <a:rPr lang="en-US" dirty="0"/>
              <a:t>AP-STA Calibration</a:t>
            </a:r>
          </a:p>
          <a:p>
            <a:pPr lvl="1"/>
            <a:r>
              <a:rPr lang="en-US" sz="1600" dirty="0"/>
              <a:t>A STA is required with strong link budget (preferably LOS channel) to all APs</a:t>
            </a:r>
          </a:p>
          <a:p>
            <a:pPr lvl="1"/>
            <a:r>
              <a:rPr lang="en-US" sz="1600" dirty="0"/>
              <a:t>Following calibration scheme in .11n, all APs may calibrate with the same STA. </a:t>
            </a:r>
          </a:p>
          <a:p>
            <a:pPr lvl="1"/>
            <a:r>
              <a:rPr lang="en-US" sz="1600" dirty="0"/>
              <a:t>Following the proposal in [3], Multi-AP may be treated as one big AP, the same architecture as joint BF. </a:t>
            </a:r>
          </a:p>
          <a:p>
            <a:pPr lvl="1"/>
            <a:r>
              <a:rPr lang="en-US" sz="1600" dirty="0"/>
              <a:t> Following the scheme in [3], getting explicit feedback (joint Multi-AP explicit feedback) from the STA on compound Multi-AP channel, and calculate the calibration factors.</a:t>
            </a:r>
          </a:p>
          <a:p>
            <a:pPr marL="342900" lvl="1" indent="0">
              <a:buNone/>
            </a:pPr>
            <a:endParaRPr lang="en-US" sz="1600" dirty="0"/>
          </a:p>
          <a:p>
            <a:pPr lvl="1"/>
            <a:endParaRPr lang="en-US" sz="1600" dirty="0"/>
          </a:p>
          <a:p>
            <a:endParaRPr lang="en-US" sz="1900" dirty="0"/>
          </a:p>
          <a:p>
            <a:pPr marL="0" indent="0">
              <a:buNone/>
            </a:pPr>
            <a:endParaRPr lang="en-US" sz="19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>
                <a:solidFill>
                  <a:srgbClr val="000000"/>
                </a:solidFill>
              </a:rPr>
              <a:t>Jan 2020</a:t>
            </a:r>
            <a:endParaRPr lang="en-US" altLang="en-US" dirty="0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>
                <a:solidFill>
                  <a:srgbClr val="000000"/>
                </a:solidFill>
              </a:rPr>
              <a:t>Roya Doostnejad, Intel Corporation</a:t>
            </a:r>
            <a:endParaRPr lang="en-US" alt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815929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Network Overhead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>
                <a:solidFill>
                  <a:srgbClr val="000000"/>
                </a:solidFill>
              </a:rPr>
              <a:t>Jan 2020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>
                <a:solidFill>
                  <a:srgbClr val="000000"/>
                </a:solidFill>
              </a:rPr>
              <a:t>Roya Doostnejad, Intel Corporation</a:t>
            </a:r>
            <a:endParaRPr lang="en-US" alt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148839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0"/>
            <a:ext cx="7772400" cy="564287"/>
          </a:xfrm>
        </p:spPr>
        <p:txBody>
          <a:bodyPr/>
          <a:lstStyle/>
          <a:p>
            <a:r>
              <a:rPr lang="en-US" sz="2000" dirty="0">
                <a:solidFill>
                  <a:srgbClr val="000000"/>
                </a:solidFill>
              </a:rPr>
              <a:t>Network Overhead Evaluation: Implicit vs Explicit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7745" y="1135786"/>
            <a:ext cx="8575516" cy="3720774"/>
          </a:xfrm>
        </p:spPr>
        <p:txBody>
          <a:bodyPr/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/>
              <a:t>Explicit Feedback: </a:t>
            </a:r>
            <a:r>
              <a:rPr lang="en-US" sz="1500" b="0" dirty="0"/>
              <a:t>Network overhead is increased with number of antennas at AP and number of STAs.</a:t>
            </a:r>
          </a:p>
          <a:p>
            <a:pPr defTabSz="6858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/>
              <a:t>Implicit Feedback: </a:t>
            </a:r>
            <a:r>
              <a:rPr lang="en-US" sz="1500" b="0" dirty="0"/>
              <a:t>Overhead is only a function of number of STAs (number of antennas at STAs).</a:t>
            </a:r>
          </a:p>
          <a:p>
            <a:pPr defTabSz="6858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/>
              <a:t>Implicit: Training signals may be repeated in UL to compensate the possible lower UL transmit power. There will be a very minor increase in overhead. </a:t>
            </a:r>
          </a:p>
          <a:p>
            <a:pPr defTabSz="6858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/>
              <a:t>Example: 3 times repetition </a:t>
            </a:r>
          </a:p>
          <a:p>
            <a:pPr marL="0" indent="0" defTabSz="685800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endParaRPr lang="en-US" sz="1600" b="0" dirty="0">
              <a:solidFill>
                <a:srgbClr val="000000"/>
              </a:solidFill>
            </a:endParaRPr>
          </a:p>
          <a:p>
            <a:pPr defTabSz="6858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600" b="0" dirty="0">
              <a:solidFill>
                <a:srgbClr val="000000"/>
              </a:solidFill>
            </a:endParaRPr>
          </a:p>
          <a:p>
            <a:pPr defTabSz="6858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600" b="0" dirty="0">
              <a:solidFill>
                <a:srgbClr val="000000"/>
              </a:solidFill>
            </a:endParaRPr>
          </a:p>
          <a:p>
            <a:pPr defTabSz="6858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600" b="0" dirty="0">
              <a:solidFill>
                <a:srgbClr val="000000"/>
              </a:solidFill>
            </a:endParaRPr>
          </a:p>
          <a:p>
            <a:pPr defTabSz="6858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600" b="0" dirty="0">
              <a:solidFill>
                <a:srgbClr val="000000"/>
              </a:solidFill>
            </a:endParaRPr>
          </a:p>
          <a:p>
            <a:pPr defTabSz="6858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600" b="0" dirty="0">
              <a:solidFill>
                <a:srgbClr val="000000"/>
              </a:solidFill>
            </a:endParaRPr>
          </a:p>
          <a:p>
            <a:pPr marL="0" indent="0" defTabSz="685800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endParaRPr lang="en-US" sz="1600" b="0" dirty="0">
              <a:solidFill>
                <a:srgbClr val="000000"/>
              </a:solidFill>
            </a:endParaRPr>
          </a:p>
          <a:p>
            <a:pPr marL="0" indent="0" defTabSz="685800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endParaRPr lang="en-US" sz="1600" b="0" dirty="0">
              <a:solidFill>
                <a:srgbClr val="000000"/>
              </a:solidFill>
            </a:endParaRPr>
          </a:p>
          <a:p>
            <a:pPr defTabSz="6858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200" b="0" dirty="0">
              <a:solidFill>
                <a:srgbClr val="000000"/>
              </a:solidFill>
            </a:endParaRPr>
          </a:p>
          <a:p>
            <a:pPr defTabSz="6858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b="0" dirty="0">
                <a:solidFill>
                  <a:srgbClr val="000000"/>
                </a:solidFill>
              </a:rPr>
              <a:t>Note: If UL MU MIMO is enabled for feedback reports, the network overhead of explicit feedback will be reduced.</a:t>
            </a:r>
          </a:p>
          <a:p>
            <a:pPr marL="0" lvl="0" indent="0">
              <a:buNone/>
              <a:defRPr/>
            </a:pPr>
            <a:endParaRPr lang="en-US" b="0" dirty="0">
              <a:solidFill>
                <a:srgbClr val="000000"/>
              </a:solidFill>
            </a:endParaRP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>
                <a:solidFill>
                  <a:srgbClr val="000000"/>
                </a:solidFill>
              </a:rPr>
              <a:t>Roya Doostnejad, Intel Corporation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6" name="Table 5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16600718"/>
                  </p:ext>
                </p:extLst>
              </p:nvPr>
            </p:nvGraphicFramePr>
            <p:xfrm>
              <a:off x="465843" y="2533857"/>
              <a:ext cx="8119319" cy="188976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3258696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1317942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997362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1193272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  <a:gridCol w="1352047">
                      <a:extLst>
                        <a:ext uri="{9D8B030D-6E8A-4147-A177-3AD203B41FA5}">
                          <a16:colId xmlns:a16="http://schemas.microsoft.com/office/drawing/2014/main" val="20004"/>
                        </a:ext>
                      </a:extLst>
                    </a:gridCol>
                  </a:tblGrid>
                  <a:tr h="274320">
                    <a:tc rowSpan="2">
                      <a:txBody>
                        <a:bodyPr/>
                        <a:lstStyle/>
                        <a:p>
                          <a:r>
                            <a:rPr lang="en-US" sz="1400" dirty="0"/>
                            <a:t>Use</a:t>
                          </a:r>
                          <a:r>
                            <a:rPr lang="en-US" sz="1400" baseline="0" dirty="0"/>
                            <a:t> Cases:</a:t>
                          </a:r>
                        </a:p>
                        <a:p>
                          <a:pPr marL="0" marR="0" lvl="0" indent="0" algn="l" defTabSz="6858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b="0" dirty="0">
                              <a:solidFill>
                                <a:schemeClr val="bg1"/>
                              </a:solidFill>
                            </a:rPr>
                            <a:t>Examples: BW=80 MHz, MCS</a:t>
                          </a:r>
                          <a:r>
                            <a:rPr lang="en-US" sz="1400" b="0" baseline="0" dirty="0">
                              <a:solidFill>
                                <a:schemeClr val="bg1"/>
                              </a:solidFill>
                            </a:rPr>
                            <a:t> 2/4</a:t>
                          </a:r>
                          <a:r>
                            <a:rPr lang="en-US" sz="1400" b="0" dirty="0">
                              <a:solidFill>
                                <a:schemeClr val="bg1"/>
                              </a:solidFill>
                            </a:rPr>
                            <a:t>,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sz="1400" b="0" i="1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400" b="0" i="1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𝑁</m:t>
                                  </m:r>
                                </m:e>
                                <m:sub>
                                  <m:r>
                                    <a:rPr lang="en-US" sz="1400" b="0" i="1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𝑔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sz="1400" b="0" dirty="0">
                              <a:solidFill>
                                <a:schemeClr val="bg1"/>
                              </a:solidFill>
                            </a:rPr>
                            <a:t>=4</a:t>
                          </a:r>
                        </a:p>
                      </a:txBody>
                      <a:tcPr/>
                    </a:tc>
                    <a:tc gridSpan="3">
                      <a:txBody>
                        <a:bodyPr/>
                        <a:lstStyle/>
                        <a:p>
                          <a:r>
                            <a:rPr lang="en-US" sz="1400" dirty="0"/>
                            <a:t>Sounding Duration</a:t>
                          </a:r>
                          <a:r>
                            <a:rPr lang="en-US" sz="1400" baseline="0" dirty="0"/>
                            <a:t> </a:t>
                          </a:r>
                          <a:r>
                            <a:rPr lang="en-US" sz="1400" dirty="0"/>
                            <a:t>(</a:t>
                          </a:r>
                          <a:r>
                            <a:rPr lang="en-US" sz="1400" dirty="0" err="1"/>
                            <a:t>msec</a:t>
                          </a:r>
                          <a:r>
                            <a:rPr lang="en-US" sz="1400" dirty="0"/>
                            <a:t>)</a:t>
                          </a: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14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274320">
                    <a:tc v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6858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en-US" sz="1400" b="1" i="0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Explicit</a:t>
                          </a:r>
                        </a:p>
                        <a:p>
                          <a:pPr marL="0" marR="0" lvl="0" indent="0" algn="l" defTabSz="6858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en-US" sz="1100" b="1" i="0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srgbClr val="FD9208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(MCS=2)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6858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en-US" sz="1400" b="1" i="0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Explicit</a:t>
                          </a:r>
                          <a:endParaRPr kumimoji="0" lang="en-US" sz="1400" b="1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FD9208"/>
                            </a:solidFill>
                            <a:effectLst/>
                            <a:uLnTx/>
                            <a:uFillTx/>
                            <a:latin typeface="+mn-lt"/>
                            <a:ea typeface="+mn-ea"/>
                            <a:cs typeface="+mn-cs"/>
                          </a:endParaRPr>
                        </a:p>
                        <a:p>
                          <a:pPr marL="0" marR="0" lvl="0" indent="0" algn="l" defTabSz="6858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en-US" sz="1100" b="1" i="0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srgbClr val="FD9208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(MCS=4)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b="1" dirty="0"/>
                            <a:t>Implicit           </a:t>
                          </a:r>
                          <a:r>
                            <a:rPr lang="en-US" sz="1000" b="0" dirty="0"/>
                            <a:t>(3</a:t>
                          </a:r>
                          <a:r>
                            <a:rPr lang="en-US" sz="1000" b="0" baseline="0" dirty="0"/>
                            <a:t> repetition)</a:t>
                          </a:r>
                          <a:endParaRPr lang="en-US" sz="1000" b="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b="1" dirty="0"/>
                            <a:t>Implicit           </a:t>
                          </a:r>
                          <a:r>
                            <a:rPr lang="en-US" sz="1000" b="0" dirty="0"/>
                            <a:t>(no repeat)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solidFill>
                                <a:srgbClr val="1F497D"/>
                              </a:solidFill>
                              <a:effectLst/>
                              <a:latin typeface="+mn-lt"/>
                              <a:ea typeface="Calibri" panose="020F0502020204030204" pitchFamily="34" charset="0"/>
                            </a:rPr>
                            <a:t>4-antennas AP  : 2 STA / 3</a:t>
                          </a:r>
                          <a:r>
                            <a:rPr lang="en-US" sz="1400" baseline="0" dirty="0">
                              <a:solidFill>
                                <a:srgbClr val="1F497D"/>
                              </a:solidFill>
                              <a:effectLst/>
                              <a:latin typeface="+mn-lt"/>
                              <a:ea typeface="Calibri" panose="020F0502020204030204" pitchFamily="34" charset="0"/>
                            </a:rPr>
                            <a:t> </a:t>
                          </a:r>
                          <a:r>
                            <a:rPr lang="en-US" sz="1400" dirty="0">
                              <a:solidFill>
                                <a:srgbClr val="1F497D"/>
                              </a:solidFill>
                              <a:effectLst/>
                              <a:latin typeface="+mn-lt"/>
                              <a:ea typeface="Calibri" panose="020F0502020204030204" pitchFamily="34" charset="0"/>
                            </a:rPr>
                            <a:t>STA/ 20</a:t>
                          </a:r>
                          <a:r>
                            <a:rPr lang="en-US" sz="1400" baseline="0" dirty="0">
                              <a:solidFill>
                                <a:srgbClr val="1F497D"/>
                              </a:solidFill>
                              <a:effectLst/>
                              <a:latin typeface="+mn-lt"/>
                              <a:ea typeface="Calibri" panose="020F0502020204030204" pitchFamily="34" charset="0"/>
                            </a:rPr>
                            <a:t> STAs</a:t>
                          </a:r>
                          <a:endParaRPr lang="en-US" sz="1400" dirty="0">
                            <a:effectLst/>
                            <a:latin typeface="+mn-lt"/>
                            <a:ea typeface="Calibri" panose="020F050202020403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600" dirty="0"/>
                            <a:t>.5/</a:t>
                          </a:r>
                          <a:r>
                            <a:rPr lang="en-US" sz="1600" baseline="0" dirty="0"/>
                            <a:t> </a:t>
                          </a:r>
                          <a:r>
                            <a:rPr lang="en-US" sz="1600" dirty="0"/>
                            <a:t>.7/ 3.6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600" dirty="0"/>
                            <a:t>.4/ .5/ 2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600" dirty="0"/>
                            <a:t>  .3/.34/ 1.1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600" dirty="0"/>
                            <a:t>.23/ .25/ .53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solidFill>
                                <a:srgbClr val="1F497D"/>
                              </a:solidFill>
                              <a:effectLst/>
                              <a:latin typeface="+mn-lt"/>
                              <a:ea typeface="Calibri" panose="020F0502020204030204" pitchFamily="34" charset="0"/>
                            </a:rPr>
                            <a:t>8-antennas AP  : 3 STA / 6 STA/ 20 STAs</a:t>
                          </a:r>
                          <a:endParaRPr lang="en-US" sz="1400" dirty="0">
                            <a:effectLst/>
                            <a:latin typeface="+mn-lt"/>
                            <a:ea typeface="Calibri" panose="020F050202020403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600" dirty="0"/>
                            <a:t>1.4/ 2.6/ 8.3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600" dirty="0"/>
                            <a:t>.9/ 1.5/ 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600" dirty="0"/>
                            <a:t> .34/ .48/1.1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600" dirty="0"/>
                            <a:t> .25/ .3/ .53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solidFill>
                                <a:srgbClr val="1F497D"/>
                              </a:solidFill>
                              <a:effectLst/>
                              <a:latin typeface="+mn-lt"/>
                              <a:ea typeface="Calibri" panose="020F0502020204030204" pitchFamily="34" charset="0"/>
                            </a:rPr>
                            <a:t>16-antennas AP: 6</a:t>
                          </a:r>
                          <a:r>
                            <a:rPr lang="en-US" sz="1400" baseline="0" dirty="0">
                              <a:solidFill>
                                <a:srgbClr val="1F497D"/>
                              </a:solidFill>
                              <a:effectLst/>
                              <a:latin typeface="+mn-lt"/>
                              <a:ea typeface="Calibri" panose="020F0502020204030204" pitchFamily="34" charset="0"/>
                            </a:rPr>
                            <a:t> </a:t>
                          </a:r>
                          <a:r>
                            <a:rPr lang="en-US" sz="1400" dirty="0">
                              <a:solidFill>
                                <a:srgbClr val="1F497D"/>
                              </a:solidFill>
                              <a:effectLst/>
                              <a:latin typeface="+mn-lt"/>
                              <a:ea typeface="Calibri" panose="020F0502020204030204" pitchFamily="34" charset="0"/>
                            </a:rPr>
                            <a:t>STA / 10 STA/ 20 STAs</a:t>
                          </a:r>
                          <a:endParaRPr lang="en-US" sz="1400" dirty="0">
                            <a:effectLst/>
                            <a:latin typeface="+mn-lt"/>
                            <a:ea typeface="Calibri" panose="020F050202020403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600" dirty="0"/>
                            <a:t>5.5/ 9/ 17.5 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600" dirty="0"/>
                            <a:t>3/ 5/ 9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600" dirty="0"/>
                            <a:t>.48/ .68/ 1.1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600" dirty="0"/>
                            <a:t>.3/ .36/ .53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4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6" name="Table 5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16600718"/>
                  </p:ext>
                </p:extLst>
              </p:nvPr>
            </p:nvGraphicFramePr>
            <p:xfrm>
              <a:off x="465843" y="2533857"/>
              <a:ext cx="8119319" cy="188976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3258696"/>
                    <a:gridCol w="1317942"/>
                    <a:gridCol w="997362"/>
                    <a:gridCol w="1193272"/>
                    <a:gridCol w="1352047"/>
                  </a:tblGrid>
                  <a:tr h="304800">
                    <a:tc rowSpan="2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0">
                          <a:blip r:embed="rId6"/>
                          <a:stretch>
                            <a:fillRect l="-187" t="-781" r="-149907" b="-148438"/>
                          </a:stretch>
                        </a:blipFill>
                      </a:tcPr>
                    </a:tc>
                    <a:tc gridSpan="3">
                      <a:txBody>
                        <a:bodyPr/>
                        <a:lstStyle/>
                        <a:p>
                          <a:r>
                            <a:rPr lang="en-US" sz="1400" dirty="0" smtClean="0"/>
                            <a:t>Sounding Duration</a:t>
                          </a:r>
                          <a:r>
                            <a:rPr lang="en-US" sz="1400" baseline="0" dirty="0" smtClean="0"/>
                            <a:t> </a:t>
                          </a:r>
                          <a:r>
                            <a:rPr lang="en-US" sz="1400" dirty="0" smtClean="0"/>
                            <a:t>(</a:t>
                          </a:r>
                          <a:r>
                            <a:rPr lang="en-US" sz="1400" dirty="0" err="1" smtClean="0"/>
                            <a:t>msec</a:t>
                          </a:r>
                          <a:r>
                            <a:rPr lang="en-US" sz="1400" dirty="0" smtClean="0"/>
                            <a:t>)</a:t>
                          </a:r>
                          <a:endParaRPr lang="en-US" sz="140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1400" dirty="0"/>
                        </a:p>
                      </a:txBody>
                      <a:tcPr/>
                    </a:tc>
                  </a:tr>
                  <a:tr h="472440">
                    <a:tc v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6858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en-US" sz="1400" b="1" i="0" u="none" strike="noStrike" kern="1200" cap="none" spc="0" normalizeH="0" baseline="0" noProof="0" dirty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Explicit</a:t>
                          </a:r>
                        </a:p>
                        <a:p>
                          <a:pPr marL="0" marR="0" lvl="0" indent="0" algn="l" defTabSz="6858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en-US" sz="1100" b="1" i="0" u="none" strike="noStrike" kern="1200" cap="none" spc="0" normalizeH="0" baseline="0" noProof="0" dirty="0" smtClean="0">
                              <a:ln>
                                <a:noFill/>
                              </a:ln>
                              <a:solidFill>
                                <a:srgbClr val="FD9208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(MCS=2)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6858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en-US" sz="1400" b="1" i="0" u="none" strike="noStrike" kern="1200" cap="none" spc="0" normalizeH="0" baseline="0" noProof="0" dirty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Explicit</a:t>
                          </a:r>
                          <a:endParaRPr kumimoji="0" lang="en-US" sz="1400" b="1" i="0" u="none" strike="noStrike" kern="1200" cap="none" spc="0" normalizeH="0" baseline="0" noProof="0" dirty="0" smtClean="0">
                            <a:ln>
                              <a:noFill/>
                            </a:ln>
                            <a:solidFill>
                              <a:srgbClr val="FD9208"/>
                            </a:solidFill>
                            <a:effectLst/>
                            <a:uLnTx/>
                            <a:uFillTx/>
                            <a:latin typeface="+mn-lt"/>
                            <a:ea typeface="+mn-ea"/>
                            <a:cs typeface="+mn-cs"/>
                          </a:endParaRPr>
                        </a:p>
                        <a:p>
                          <a:pPr marL="0" marR="0" lvl="0" indent="0" algn="l" defTabSz="6858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en-US" sz="1100" b="1" i="0" u="none" strike="noStrike" kern="1200" cap="none" spc="0" normalizeH="0" baseline="0" noProof="0" dirty="0" smtClean="0">
                              <a:ln>
                                <a:noFill/>
                              </a:ln>
                              <a:solidFill>
                                <a:srgbClr val="FD9208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(MCS=4)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b="1" dirty="0" smtClean="0"/>
                            <a:t>Implicit           </a:t>
                          </a:r>
                          <a:r>
                            <a:rPr lang="en-US" sz="1000" b="0" dirty="0" smtClean="0"/>
                            <a:t>(3</a:t>
                          </a:r>
                          <a:r>
                            <a:rPr lang="en-US" sz="1000" b="0" baseline="0" dirty="0" smtClean="0"/>
                            <a:t> repetition)</a:t>
                          </a:r>
                          <a:endParaRPr lang="en-US" sz="1000" b="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b="1" dirty="0" smtClean="0"/>
                            <a:t>Implicit           </a:t>
                          </a:r>
                          <a:r>
                            <a:rPr lang="en-US" sz="1000" b="0" dirty="0" smtClean="0"/>
                            <a:t>(no repeat)</a:t>
                          </a:r>
                          <a:endParaRPr lang="en-US" sz="1000" b="0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dirty="0" smtClean="0">
                              <a:solidFill>
                                <a:srgbClr val="1F497D"/>
                              </a:solidFill>
                              <a:effectLst/>
                              <a:latin typeface="+mn-lt"/>
                              <a:ea typeface="Calibri" panose="020F0502020204030204" pitchFamily="34" charset="0"/>
                            </a:rPr>
                            <a:t>4-antennas AP  : 2 </a:t>
                          </a:r>
                          <a:r>
                            <a:rPr lang="en-US" sz="1400" dirty="0">
                              <a:solidFill>
                                <a:srgbClr val="1F497D"/>
                              </a:solidFill>
                              <a:effectLst/>
                              <a:latin typeface="+mn-lt"/>
                              <a:ea typeface="Calibri" panose="020F0502020204030204" pitchFamily="34" charset="0"/>
                            </a:rPr>
                            <a:t>STA </a:t>
                          </a:r>
                          <a:r>
                            <a:rPr lang="en-US" sz="1400" dirty="0" smtClean="0">
                              <a:solidFill>
                                <a:srgbClr val="1F497D"/>
                              </a:solidFill>
                              <a:effectLst/>
                              <a:latin typeface="+mn-lt"/>
                              <a:ea typeface="Calibri" panose="020F0502020204030204" pitchFamily="34" charset="0"/>
                            </a:rPr>
                            <a:t>/ 3</a:t>
                          </a:r>
                          <a:r>
                            <a:rPr lang="en-US" sz="1400" baseline="0" dirty="0" smtClean="0">
                              <a:solidFill>
                                <a:srgbClr val="1F497D"/>
                              </a:solidFill>
                              <a:effectLst/>
                              <a:latin typeface="+mn-lt"/>
                              <a:ea typeface="Calibri" panose="020F0502020204030204" pitchFamily="34" charset="0"/>
                            </a:rPr>
                            <a:t> </a:t>
                          </a:r>
                          <a:r>
                            <a:rPr lang="en-US" sz="1400" dirty="0" smtClean="0">
                              <a:solidFill>
                                <a:srgbClr val="1F497D"/>
                              </a:solidFill>
                              <a:effectLst/>
                              <a:latin typeface="+mn-lt"/>
                              <a:ea typeface="Calibri" panose="020F0502020204030204" pitchFamily="34" charset="0"/>
                            </a:rPr>
                            <a:t>STA/ 20</a:t>
                          </a:r>
                          <a:r>
                            <a:rPr lang="en-US" sz="1400" baseline="0" dirty="0" smtClean="0">
                              <a:solidFill>
                                <a:srgbClr val="1F497D"/>
                              </a:solidFill>
                              <a:effectLst/>
                              <a:latin typeface="+mn-lt"/>
                              <a:ea typeface="Calibri" panose="020F0502020204030204" pitchFamily="34" charset="0"/>
                            </a:rPr>
                            <a:t> STAs</a:t>
                          </a:r>
                          <a:endParaRPr lang="en-US" sz="1400" dirty="0">
                            <a:effectLst/>
                            <a:latin typeface="+mn-lt"/>
                            <a:ea typeface="Calibri" panose="020F050202020403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600" dirty="0" smtClean="0"/>
                            <a:t>.5/</a:t>
                          </a:r>
                          <a:r>
                            <a:rPr lang="en-US" sz="1600" baseline="0" dirty="0" smtClean="0"/>
                            <a:t> </a:t>
                          </a:r>
                          <a:r>
                            <a:rPr lang="en-US" sz="1600" dirty="0" smtClean="0"/>
                            <a:t>.7/ 3.6</a:t>
                          </a:r>
                          <a:endParaRPr lang="en-US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600" dirty="0" smtClean="0"/>
                            <a:t>.4/ .5/ 2</a:t>
                          </a:r>
                          <a:endParaRPr lang="en-US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600" dirty="0" smtClean="0"/>
                            <a:t>  .</a:t>
                          </a:r>
                          <a:r>
                            <a:rPr lang="en-US" sz="1600" dirty="0" smtClean="0"/>
                            <a:t>3</a:t>
                          </a:r>
                          <a:r>
                            <a:rPr lang="en-US" sz="1600" dirty="0" smtClean="0"/>
                            <a:t>/.34/ 1.1</a:t>
                          </a:r>
                          <a:endParaRPr lang="en-US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600" dirty="0" smtClean="0"/>
                            <a:t>.</a:t>
                          </a:r>
                          <a:r>
                            <a:rPr lang="en-US" sz="1600" dirty="0" smtClean="0"/>
                            <a:t>23/ </a:t>
                          </a:r>
                          <a:r>
                            <a:rPr lang="en-US" sz="1600" dirty="0" smtClean="0"/>
                            <a:t>.</a:t>
                          </a:r>
                          <a:r>
                            <a:rPr lang="en-US" sz="1600" dirty="0" smtClean="0"/>
                            <a:t>25/ .53</a:t>
                          </a:r>
                          <a:endParaRPr lang="en-US" sz="1600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dirty="0" smtClean="0">
                              <a:solidFill>
                                <a:srgbClr val="1F497D"/>
                              </a:solidFill>
                              <a:effectLst/>
                              <a:latin typeface="+mn-lt"/>
                              <a:ea typeface="Calibri" panose="020F0502020204030204" pitchFamily="34" charset="0"/>
                            </a:rPr>
                            <a:t>8-antennas AP  : 3 </a:t>
                          </a:r>
                          <a:r>
                            <a:rPr lang="en-US" sz="1400" dirty="0">
                              <a:solidFill>
                                <a:srgbClr val="1F497D"/>
                              </a:solidFill>
                              <a:effectLst/>
                              <a:latin typeface="+mn-lt"/>
                              <a:ea typeface="Calibri" panose="020F0502020204030204" pitchFamily="34" charset="0"/>
                            </a:rPr>
                            <a:t>STA </a:t>
                          </a:r>
                          <a:r>
                            <a:rPr lang="en-US" sz="1400" dirty="0" smtClean="0">
                              <a:solidFill>
                                <a:srgbClr val="1F497D"/>
                              </a:solidFill>
                              <a:effectLst/>
                              <a:latin typeface="+mn-lt"/>
                              <a:ea typeface="Calibri" panose="020F0502020204030204" pitchFamily="34" charset="0"/>
                            </a:rPr>
                            <a:t>/ 6 STA/ 20 STAs</a:t>
                          </a:r>
                          <a:endParaRPr lang="en-US" sz="1400" dirty="0">
                            <a:effectLst/>
                            <a:latin typeface="+mn-lt"/>
                            <a:ea typeface="Calibri" panose="020F050202020403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600" dirty="0" smtClean="0"/>
                            <a:t>1.4/ 2.6/ 8.3</a:t>
                          </a:r>
                          <a:endParaRPr lang="en-US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600" dirty="0" smtClean="0"/>
                            <a:t>.9/ 1.5/ 5</a:t>
                          </a:r>
                          <a:endParaRPr lang="en-US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600" dirty="0" smtClean="0"/>
                            <a:t> .</a:t>
                          </a:r>
                          <a:r>
                            <a:rPr lang="en-US" sz="1600" dirty="0" smtClean="0"/>
                            <a:t>34/ </a:t>
                          </a:r>
                          <a:r>
                            <a:rPr lang="en-US" sz="1600" dirty="0" smtClean="0"/>
                            <a:t>.</a:t>
                          </a:r>
                          <a:r>
                            <a:rPr lang="en-US" sz="1600" dirty="0" smtClean="0"/>
                            <a:t>48/1.1</a:t>
                          </a:r>
                          <a:endParaRPr lang="en-US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600" dirty="0" smtClean="0"/>
                            <a:t> .25/ .3/ </a:t>
                          </a:r>
                          <a:r>
                            <a:rPr lang="en-US" sz="1600" dirty="0" smtClean="0"/>
                            <a:t>.53</a:t>
                          </a:r>
                          <a:endParaRPr lang="en-US" sz="1600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dirty="0" smtClean="0">
                              <a:solidFill>
                                <a:srgbClr val="1F497D"/>
                              </a:solidFill>
                              <a:effectLst/>
                              <a:latin typeface="+mn-lt"/>
                              <a:ea typeface="Calibri" panose="020F0502020204030204" pitchFamily="34" charset="0"/>
                            </a:rPr>
                            <a:t>16-antennas AP: 6</a:t>
                          </a:r>
                          <a:r>
                            <a:rPr lang="en-US" sz="1400" baseline="0" dirty="0" smtClean="0">
                              <a:solidFill>
                                <a:srgbClr val="1F497D"/>
                              </a:solidFill>
                              <a:effectLst/>
                              <a:latin typeface="+mn-lt"/>
                              <a:ea typeface="Calibri" panose="020F0502020204030204" pitchFamily="34" charset="0"/>
                            </a:rPr>
                            <a:t> </a:t>
                          </a:r>
                          <a:r>
                            <a:rPr lang="en-US" sz="1400" dirty="0" smtClean="0">
                              <a:solidFill>
                                <a:srgbClr val="1F497D"/>
                              </a:solidFill>
                              <a:effectLst/>
                              <a:latin typeface="+mn-lt"/>
                              <a:ea typeface="Calibri" panose="020F0502020204030204" pitchFamily="34" charset="0"/>
                            </a:rPr>
                            <a:t>STA / 10 STA/ 20 STAs</a:t>
                          </a:r>
                          <a:endParaRPr lang="en-US" sz="1400" dirty="0">
                            <a:effectLst/>
                            <a:latin typeface="+mn-lt"/>
                            <a:ea typeface="Calibri" panose="020F050202020403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600" dirty="0" smtClean="0"/>
                            <a:t>5.5/ 9/ 17.5 </a:t>
                          </a:r>
                          <a:endParaRPr lang="en-US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600" dirty="0" smtClean="0"/>
                            <a:t>3/ 5/ 9</a:t>
                          </a:r>
                          <a:endParaRPr lang="en-US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600" dirty="0" smtClean="0"/>
                            <a:t>.48/ </a:t>
                          </a:r>
                          <a:r>
                            <a:rPr lang="en-US" sz="1600" dirty="0" smtClean="0"/>
                            <a:t>.</a:t>
                          </a:r>
                          <a:r>
                            <a:rPr lang="en-US" sz="1600" dirty="0" smtClean="0"/>
                            <a:t>68/ 1.1</a:t>
                          </a:r>
                          <a:endParaRPr lang="en-US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600" dirty="0" smtClean="0"/>
                            <a:t>.3/ .</a:t>
                          </a:r>
                          <a:r>
                            <a:rPr lang="en-US" sz="1600" dirty="0" smtClean="0"/>
                            <a:t>36/ .53</a:t>
                          </a:r>
                          <a:endParaRPr lang="en-US" sz="1600" dirty="0"/>
                        </a:p>
                      </a:txBody>
                      <a:tcPr/>
                    </a:tc>
                  </a:tr>
                </a:tbl>
              </a:graphicData>
            </a:graphic>
          </p:graphicFrame>
        </mc:Fallback>
      </mc:AlternateContent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>
                <a:solidFill>
                  <a:srgbClr val="000000"/>
                </a:solidFill>
              </a:rPr>
              <a:t>Jan 2020</a:t>
            </a:r>
            <a:endParaRPr lang="en-US" alt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6779497"/>
      </p:ext>
    </p:extLst>
  </p:cSld>
  <p:clrMapOvr>
    <a:masterClrMapping/>
  </p:clrMapOvr>
</p:sld>
</file>

<file path=ppt/theme/theme1.xml><?xml version="1.0" encoding="utf-8"?>
<a:theme xmlns:a="http://schemas.openxmlformats.org/drawingml/2006/main" name="802-11-Submission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66FF"/>
      </a:hlink>
      <a:folHlink>
        <a:srgbClr val="0000CC"/>
      </a:folHlink>
    </a:clrScheme>
    <a:fontScheme name="802-11-Submissio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802-11-Submission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02-11-Submission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1097</Words>
  <Application>Microsoft Office PowerPoint</Application>
  <PresentationFormat>On-screen Show (16:9)</PresentationFormat>
  <Paragraphs>147</Paragraphs>
  <Slides>11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7" baseType="lpstr">
      <vt:lpstr>Arial</vt:lpstr>
      <vt:lpstr>Cambria Math</vt:lpstr>
      <vt:lpstr>Courier New</vt:lpstr>
      <vt:lpstr>Times New Roman</vt:lpstr>
      <vt:lpstr>802-11-Submission</vt:lpstr>
      <vt:lpstr>Microsoft Word 97 - 2003 Document</vt:lpstr>
      <vt:lpstr>Implicit Feedback, Feasibility and Gains (Update) </vt:lpstr>
      <vt:lpstr>Introduction</vt:lpstr>
      <vt:lpstr>Multi-AP Calibration</vt:lpstr>
      <vt:lpstr>Multi-AP Calibration</vt:lpstr>
      <vt:lpstr>Multi-AP Calibration</vt:lpstr>
      <vt:lpstr>Multi-AP Calibration</vt:lpstr>
      <vt:lpstr>Multi-AP Calibration</vt:lpstr>
      <vt:lpstr>PowerPoint Presentation</vt:lpstr>
      <vt:lpstr>Network Overhead Evaluation: Implicit vs Explicit</vt:lpstr>
      <vt:lpstr>Conclusion</vt:lpstr>
      <vt:lpstr>References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keywords>CTPClassification=CTP_IC:VisualMarkings=, CTPClassification=CTP_IC</cp:keywords>
  <cp:lastModifiedBy/>
  <cp:revision>1</cp:revision>
  <dcterms:created xsi:type="dcterms:W3CDTF">2015-05-06T16:36:39Z</dcterms:created>
  <dcterms:modified xsi:type="dcterms:W3CDTF">2020-01-13T04:25:36Z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TitusGUID">
    <vt:lpwstr>622843ab-a409-4bf5-8420-fdb263e18a7b</vt:lpwstr>
  </property>
  <property fmtid="{D5CDD505-2E9C-101B-9397-08002B2CF9AE}" pid="3" name="CTP_BU">
    <vt:lpwstr>INTEL LABS GRP</vt:lpwstr>
  </property>
  <property fmtid="{D5CDD505-2E9C-101B-9397-08002B2CF9AE}" pid="4" name="CTP_TimeStamp">
    <vt:lpwstr>2020-01-13 04:25:35Z</vt:lpwstr>
  </property>
  <property fmtid="{D5CDD505-2E9C-101B-9397-08002B2CF9AE}" pid="5" name="CTPClassification">
    <vt:lpwstr>CTP_IC</vt:lpwstr>
  </property>
</Properties>
</file>