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2"/>
  </p:notesMasterIdLst>
  <p:handoutMasterIdLst>
    <p:handoutMasterId r:id="rId23"/>
  </p:handoutMasterIdLst>
  <p:sldIdLst>
    <p:sldId id="269" r:id="rId2"/>
    <p:sldId id="413" r:id="rId3"/>
    <p:sldId id="418" r:id="rId4"/>
    <p:sldId id="491" r:id="rId5"/>
    <p:sldId id="481" r:id="rId6"/>
    <p:sldId id="492" r:id="rId7"/>
    <p:sldId id="493" r:id="rId8"/>
    <p:sldId id="497" r:id="rId9"/>
    <p:sldId id="499" r:id="rId10"/>
    <p:sldId id="494" r:id="rId11"/>
    <p:sldId id="495" r:id="rId12"/>
    <p:sldId id="496" r:id="rId13"/>
    <p:sldId id="498" r:id="rId14"/>
    <p:sldId id="500" r:id="rId15"/>
    <p:sldId id="501" r:id="rId16"/>
    <p:sldId id="502" r:id="rId17"/>
    <p:sldId id="503" r:id="rId18"/>
    <p:sldId id="504" r:id="rId19"/>
    <p:sldId id="505" r:id="rId20"/>
    <p:sldId id="506" r:id="rId21"/>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Times New Roman" pitchFamily="18" charset="0"/>
        <a:ea typeface="+mn-ea"/>
        <a:cs typeface="Arial" charset="0"/>
      </a:defRPr>
    </a:lvl6pPr>
    <a:lvl7pPr marL="2743200" algn="l" defTabSz="914400" rtl="0" eaLnBrk="1" latinLnBrk="0" hangingPunct="1">
      <a:defRPr sz="1200" kern="1200">
        <a:solidFill>
          <a:schemeClr val="tx1"/>
        </a:solidFill>
        <a:latin typeface="Times New Roman" pitchFamily="18" charset="0"/>
        <a:ea typeface="+mn-ea"/>
        <a:cs typeface="Arial" charset="0"/>
      </a:defRPr>
    </a:lvl7pPr>
    <a:lvl8pPr marL="3200400" algn="l" defTabSz="914400" rtl="0" eaLnBrk="1" latinLnBrk="0" hangingPunct="1">
      <a:defRPr sz="1200" kern="1200">
        <a:solidFill>
          <a:schemeClr val="tx1"/>
        </a:solidFill>
        <a:latin typeface="Times New Roman" pitchFamily="18" charset="0"/>
        <a:ea typeface="+mn-ea"/>
        <a:cs typeface="Arial" charset="0"/>
      </a:defRPr>
    </a:lvl8pPr>
    <a:lvl9pPr marL="3657600" algn="l" defTabSz="914400" rtl="0" eaLnBrk="1" latinLnBrk="0" hangingPunct="1">
      <a:defRPr sz="12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3">
          <p15:clr>
            <a:srgbClr val="A4A3A4"/>
          </p15:clr>
        </p15:guide>
        <p15:guide id="2" pos="218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autoAdjust="0"/>
    <p:restoredTop sz="86385" autoAdjust="0"/>
  </p:normalViewPr>
  <p:slideViewPr>
    <p:cSldViewPr>
      <p:cViewPr varScale="1">
        <p:scale>
          <a:sx n="86" d="100"/>
          <a:sy n="86" d="100"/>
        </p:scale>
        <p:origin x="1354"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4" d="100"/>
          <a:sy n="64" d="100"/>
        </p:scale>
        <p:origin x="3168" y="78"/>
      </p:cViewPr>
      <p:guideLst>
        <p:guide orient="horz" pos="2923"/>
        <p:guide pos="218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5597525" y="177800"/>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cs typeface="+mn-cs"/>
              </a:defRPr>
            </a:lvl1pPr>
          </a:lstStyle>
          <a:p>
            <a:pPr>
              <a:defRPr/>
            </a:pPr>
            <a:r>
              <a:rPr lang="en-US"/>
              <a:t>doc.: IEEE 802.11-yy/xxxxr0</a:t>
            </a:r>
          </a:p>
        </p:txBody>
      </p:sp>
      <p:sp>
        <p:nvSpPr>
          <p:cNvPr id="3075" name="Rectangle 3"/>
          <p:cNvSpPr>
            <a:spLocks noGrp="1" noChangeArrowheads="1"/>
          </p:cNvSpPr>
          <p:nvPr>
            <p:ph type="dt" sz="quarter" idx="1"/>
          </p:nvPr>
        </p:nvSpPr>
        <p:spPr bwMode="auto">
          <a:xfrm>
            <a:off x="695325" y="177800"/>
            <a:ext cx="827088"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cs typeface="+mn-cs"/>
              </a:defRPr>
            </a:lvl1pPr>
          </a:lstStyle>
          <a:p>
            <a:pPr>
              <a:defRPr/>
            </a:pPr>
            <a:fld id="{6E371D9B-7EF7-4A58-8EDE-1EFB03A6B125}" type="datetime1">
              <a:rPr lang="en-US" smtClean="0"/>
              <a:t>1/7/2020</a:t>
            </a:fld>
            <a:endParaRPr lang="en-US"/>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John Doe, Some Company</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Arial" pitchFamily="34" charset="0"/>
              </a:defRPr>
            </a:lvl1pPr>
          </a:lstStyle>
          <a:p>
            <a:pPr>
              <a:defRPr/>
            </a:pPr>
            <a:r>
              <a:rPr lang="en-US"/>
              <a:t>Page </a:t>
            </a:r>
            <a:fld id="{F54F3633-8635-49BE-B7DB-4FE733D299F1}" type="slidenum">
              <a:rPr lang="en-US"/>
              <a:pPr>
                <a:defRPr/>
              </a:pPr>
              <a:t>‹#›</a:t>
            </a:fld>
            <a:endParaRPr lang="en-US"/>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dirty="0">
              <a:cs typeface="+mn-cs"/>
            </a:endParaRPr>
          </a:p>
        </p:txBody>
      </p:sp>
      <p:sp>
        <p:nvSpPr>
          <p:cNvPr id="3079" name="Rectangle 7"/>
          <p:cNvSpPr>
            <a:spLocks noChangeArrowheads="1"/>
          </p:cNvSpPr>
          <p:nvPr/>
        </p:nvSpPr>
        <p:spPr bwMode="auto">
          <a:xfrm>
            <a:off x="693738" y="8982075"/>
            <a:ext cx="711200" cy="182563"/>
          </a:xfrm>
          <a:prstGeom prst="rect">
            <a:avLst/>
          </a:prstGeom>
          <a:noFill/>
          <a:ln w="9525">
            <a:noFill/>
            <a:miter lim="800000"/>
            <a:headEnd/>
            <a:tailEnd/>
          </a:ln>
          <a:effectLst/>
        </p:spPr>
        <p:txBody>
          <a:bodyPr wrap="none" lIns="0" tIns="0" rIns="0" bIns="0">
            <a:spAutoFit/>
          </a:bodyPr>
          <a:lstStyle/>
          <a:p>
            <a:pPr defTabSz="933450" eaLnBrk="0" hangingPunct="0">
              <a:defRPr/>
            </a:pPr>
            <a:r>
              <a:rPr lang="en-US" dirty="0">
                <a:cs typeface="+mn-cs"/>
              </a:rPr>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dirty="0">
              <a:cs typeface="+mn-cs"/>
            </a:endParaRPr>
          </a:p>
        </p:txBody>
      </p:sp>
    </p:spTree>
    <p:extLst>
      <p:ext uri="{BB962C8B-B14F-4D97-AF65-F5344CB8AC3E}">
        <p14:creationId xmlns:p14="http://schemas.microsoft.com/office/powerpoint/2010/main" val="405360623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085880" y="95706"/>
            <a:ext cx="2195858" cy="215444"/>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cs typeface="+mn-cs"/>
              </a:defRPr>
            </a:lvl1pPr>
          </a:lstStyle>
          <a:p>
            <a:pPr>
              <a:defRPr/>
            </a:pPr>
            <a:r>
              <a:rPr lang="en-US" dirty="0"/>
              <a:t>doc.: IEEE 802.11-yy/xxxxr0</a:t>
            </a:r>
          </a:p>
        </p:txBody>
      </p:sp>
      <p:sp>
        <p:nvSpPr>
          <p:cNvPr id="2051" name="Rectangle 3"/>
          <p:cNvSpPr>
            <a:spLocks noGrp="1" noChangeArrowheads="1"/>
          </p:cNvSpPr>
          <p:nvPr>
            <p:ph type="dt" idx="1"/>
          </p:nvPr>
        </p:nvSpPr>
        <p:spPr bwMode="auto">
          <a:xfrm>
            <a:off x="654050" y="98425"/>
            <a:ext cx="827088"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cs typeface="+mn-cs"/>
              </a:defRPr>
            </a:lvl1pPr>
          </a:lstStyle>
          <a:p>
            <a:pPr>
              <a:defRPr/>
            </a:pPr>
            <a:fld id="{93CFF924-05D5-46B1-8239-8943628261E3}" type="datetime1">
              <a:rPr lang="en-US" smtClean="0"/>
              <a:t>1/7/2020</a:t>
            </a:fld>
            <a:endParaRPr lang="en-US"/>
          </a:p>
        </p:txBody>
      </p:sp>
      <p:sp>
        <p:nvSpPr>
          <p:cNvPr id="1229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John Doe, Some Company</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Arial" pitchFamily="34" charset="0"/>
              </a:defRPr>
            </a:lvl1pPr>
          </a:lstStyle>
          <a:p>
            <a:pPr>
              <a:defRPr/>
            </a:pPr>
            <a:r>
              <a:rPr lang="en-US"/>
              <a:t>Page </a:t>
            </a:r>
            <a:fld id="{2C873923-7103-4AF9-AECF-EE09B40480BC}" type="slidenum">
              <a:rPr lang="en-US"/>
              <a:pPr>
                <a:defRPr/>
              </a:pPr>
              <a:t>‹#›</a:t>
            </a:fld>
            <a:endParaRPr lang="en-US"/>
          </a:p>
        </p:txBody>
      </p:sp>
      <p:sp>
        <p:nvSpPr>
          <p:cNvPr id="2056" name="Rectangle 8"/>
          <p:cNvSpPr>
            <a:spLocks noChangeArrowheads="1"/>
          </p:cNvSpPr>
          <p:nvPr/>
        </p:nvSpPr>
        <p:spPr bwMode="auto">
          <a:xfrm>
            <a:off x="723900" y="8985250"/>
            <a:ext cx="711200" cy="182563"/>
          </a:xfrm>
          <a:prstGeom prst="rect">
            <a:avLst/>
          </a:prstGeom>
          <a:noFill/>
          <a:ln w="9525">
            <a:noFill/>
            <a:miter lim="800000"/>
            <a:headEnd/>
            <a:tailEnd/>
          </a:ln>
          <a:effectLst/>
        </p:spPr>
        <p:txBody>
          <a:bodyPr wrap="none" lIns="0" tIns="0" rIns="0" bIns="0">
            <a:spAutoFit/>
          </a:bodyPr>
          <a:lstStyle/>
          <a:p>
            <a:pPr eaLnBrk="0" hangingPunct="0">
              <a:defRPr/>
            </a:pPr>
            <a:r>
              <a:rPr lang="en-US" dirty="0">
                <a:cs typeface="+mn-cs"/>
              </a:rPr>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dirty="0">
              <a:cs typeface="+mn-cs"/>
            </a:endParaRPr>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dirty="0">
              <a:cs typeface="+mn-cs"/>
            </a:endParaRPr>
          </a:p>
        </p:txBody>
      </p:sp>
    </p:spTree>
    <p:extLst>
      <p:ext uri="{BB962C8B-B14F-4D97-AF65-F5344CB8AC3E}">
        <p14:creationId xmlns:p14="http://schemas.microsoft.com/office/powerpoint/2010/main" val="3320337040"/>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a:xfrm>
            <a:off x="4085880" y="95706"/>
            <a:ext cx="2195858" cy="215444"/>
          </a:xfrm>
        </p:spPr>
        <p:txBody>
          <a:bodyPr/>
          <a:lstStyle/>
          <a:p>
            <a:pPr>
              <a:defRPr/>
            </a:pPr>
            <a:r>
              <a:rPr lang="en-US"/>
              <a:t>doc.: IEEE 802.11-yy/xxxxr0</a:t>
            </a:r>
            <a:endParaRPr lang="en-US" dirty="0"/>
          </a:p>
        </p:txBody>
      </p:sp>
      <p:sp>
        <p:nvSpPr>
          <p:cNvPr id="11267" name="Rectangle 3"/>
          <p:cNvSpPr>
            <a:spLocks noGrp="1" noChangeArrowheads="1"/>
          </p:cNvSpPr>
          <p:nvPr>
            <p:ph type="dt" sz="quarter" idx="1"/>
          </p:nvPr>
        </p:nvSpPr>
        <p:spPr/>
        <p:txBody>
          <a:bodyPr/>
          <a:lstStyle/>
          <a:p>
            <a:pPr>
              <a:defRPr/>
            </a:pPr>
            <a:fld id="{4FA3BF0E-1AD3-43AF-8C4A-A654D59239E5}" type="datetime1">
              <a:rPr lang="en-US" smtClean="0"/>
              <a:t>1/7/2020</a:t>
            </a:fld>
            <a:endParaRPr lang="en-US"/>
          </a:p>
        </p:txBody>
      </p:sp>
      <p:sp>
        <p:nvSpPr>
          <p:cNvPr id="11268" name="Rectangle 6"/>
          <p:cNvSpPr>
            <a:spLocks noGrp="1" noChangeArrowheads="1"/>
          </p:cNvSpPr>
          <p:nvPr>
            <p:ph type="ftr" sz="quarter" idx="4"/>
          </p:nvPr>
        </p:nvSpPr>
        <p:spPr/>
        <p:txBody>
          <a:bodyPr/>
          <a:lstStyle/>
          <a:p>
            <a:pPr lvl="4">
              <a:defRPr/>
            </a:pPr>
            <a:r>
              <a:rPr lang="en-US"/>
              <a:t>John Doe, Some Company</a:t>
            </a:r>
          </a:p>
        </p:txBody>
      </p:sp>
      <p:sp>
        <p:nvSpPr>
          <p:cNvPr id="13317" name="Rectangle 7"/>
          <p:cNvSpPr>
            <a:spLocks noGrp="1" noChangeArrowheads="1"/>
          </p:cNvSpPr>
          <p:nvPr>
            <p:ph type="sldNum" sz="quarter" idx="5"/>
          </p:nvPr>
        </p:nvSpPr>
        <p:spPr>
          <a:noFill/>
        </p:spPr>
        <p:txBody>
          <a:bodyPr/>
          <a:lstStyle/>
          <a:p>
            <a:r>
              <a:rPr lang="en-US">
                <a:cs typeface="Arial" charset="0"/>
              </a:rPr>
              <a:t>Page </a:t>
            </a:r>
            <a:fld id="{B376B859-F927-4FFC-938A-1E85F81B0C78}" type="slidenum">
              <a:rPr lang="en-US" smtClean="0">
                <a:cs typeface="Arial" charset="0"/>
              </a:rPr>
              <a:pPr/>
              <a:t>1</a:t>
            </a:fld>
            <a:endParaRPr lang="en-US">
              <a:cs typeface="Arial" charset="0"/>
            </a:endParaRPr>
          </a:p>
        </p:txBody>
      </p:sp>
      <p:sp>
        <p:nvSpPr>
          <p:cNvPr id="13318" name="Rectangle 2"/>
          <p:cNvSpPr>
            <a:spLocks noGrp="1" noRot="1" noChangeAspect="1" noChangeArrowheads="1" noTextEdit="1"/>
          </p:cNvSpPr>
          <p:nvPr>
            <p:ph type="sldImg"/>
          </p:nvPr>
        </p:nvSpPr>
        <p:spPr>
          <a:xfrm>
            <a:off x="1154113" y="701675"/>
            <a:ext cx="4625975" cy="3468688"/>
          </a:xfrm>
          <a:ln/>
        </p:spPr>
      </p:sp>
      <p:sp>
        <p:nvSpPr>
          <p:cNvPr id="13319"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707748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r>
              <a:rPr lang="en-US" sz="1800" dirty="0"/>
              <a:t>Following are some schemes used in</a:t>
            </a:r>
            <a:r>
              <a:rPr lang="en-US" sz="1800" baseline="0" dirty="0"/>
              <a:t> dense Wifi deployments:</a:t>
            </a:r>
            <a:endParaRPr lang="en-US" sz="1800" dirty="0"/>
          </a:p>
          <a:p>
            <a:r>
              <a:rPr lang="en-US" sz="1800" dirty="0"/>
              <a:t>Usage of directional antennas.</a:t>
            </a:r>
          </a:p>
          <a:p>
            <a:pPr lvl="1"/>
            <a:r>
              <a:rPr lang="en-US" sz="1800" dirty="0"/>
              <a:t>APs will be using same BW (higher BW available).</a:t>
            </a:r>
          </a:p>
          <a:p>
            <a:pPr lvl="1"/>
            <a:r>
              <a:rPr lang="en-US" sz="1800" dirty="0"/>
              <a:t>On the intersection area, the CCI (if both APs are transmitting) is more.</a:t>
            </a:r>
          </a:p>
          <a:p>
            <a:r>
              <a:rPr lang="en-US" sz="1800" dirty="0"/>
              <a:t>Usage Band planning</a:t>
            </a:r>
          </a:p>
          <a:p>
            <a:pPr lvl="1"/>
            <a:r>
              <a:rPr lang="en-US" sz="1800" dirty="0"/>
              <a:t>Because of CCI, the band which is used by adjacent AP need to have higher separation.</a:t>
            </a:r>
          </a:p>
          <a:p>
            <a:pPr lvl="1"/>
            <a:r>
              <a:rPr lang="en-US" sz="1800" dirty="0"/>
              <a:t>Planning of band for each AP based on the location is required.</a:t>
            </a:r>
          </a:p>
          <a:p>
            <a:r>
              <a:rPr lang="en-US" sz="1800" dirty="0"/>
              <a:t>Spatial diversity</a:t>
            </a:r>
          </a:p>
          <a:p>
            <a:pPr lvl="1"/>
            <a:r>
              <a:rPr lang="en-US" sz="1800" dirty="0"/>
              <a:t>Use higher number of antenna to exploit the spatial diversity in the channel.</a:t>
            </a:r>
          </a:p>
          <a:p>
            <a:pPr lvl="1"/>
            <a:r>
              <a:rPr lang="en-US" sz="1800" dirty="0"/>
              <a:t>Requires more hardware and high cost.</a:t>
            </a:r>
          </a:p>
          <a:p>
            <a:pPr lvl="1"/>
            <a:r>
              <a:rPr lang="en-US" sz="1800" dirty="0" err="1"/>
              <a:t>Pcell</a:t>
            </a:r>
            <a:endParaRPr lang="en-US" sz="1800" dirty="0"/>
          </a:p>
          <a:p>
            <a:pPr lvl="2"/>
            <a:r>
              <a:rPr lang="en-US" sz="1600" dirty="0"/>
              <a:t>Use multiple-antenna placed at widely different location and use BF scheme to direct the transmission </a:t>
            </a:r>
          </a:p>
          <a:p>
            <a:r>
              <a:rPr lang="en-US" sz="1800" dirty="0"/>
              <a:t>Proposed Solution (</a:t>
            </a:r>
            <a:r>
              <a:rPr lang="ro-RO" sz="1800" dirty="0"/>
              <a:t>SDM</a:t>
            </a:r>
            <a:r>
              <a:rPr lang="en-US" sz="1800" dirty="0"/>
              <a:t>)</a:t>
            </a:r>
          </a:p>
          <a:p>
            <a:pPr lvl="1"/>
            <a:r>
              <a:rPr lang="en-US" sz="1800" dirty="0"/>
              <a:t>Similar to </a:t>
            </a:r>
            <a:r>
              <a:rPr lang="en-US" sz="1800" dirty="0" err="1"/>
              <a:t>Pcell</a:t>
            </a:r>
            <a:r>
              <a:rPr lang="en-US" sz="1800" dirty="0"/>
              <a:t> but use different APs to attain the effect of multiple antennas.</a:t>
            </a:r>
          </a:p>
          <a:p>
            <a:pPr lvl="1"/>
            <a:r>
              <a:rPr lang="en-US" sz="1800" dirty="0"/>
              <a:t>The co-operation of APs will be done as required.</a:t>
            </a:r>
          </a:p>
          <a:p>
            <a:pPr lvl="1"/>
            <a:r>
              <a:rPr lang="en-US" sz="1800" dirty="0"/>
              <a:t>Can be implemented using software update.</a:t>
            </a:r>
          </a:p>
          <a:p>
            <a:endParaRPr lang="en-IN" dirty="0"/>
          </a:p>
        </p:txBody>
      </p:sp>
      <p:sp>
        <p:nvSpPr>
          <p:cNvPr id="4" name="Slide Number Placeholder 3"/>
          <p:cNvSpPr>
            <a:spLocks noGrp="1"/>
          </p:cNvSpPr>
          <p:nvPr>
            <p:ph type="sldNum" sz="quarter" idx="10"/>
          </p:nvPr>
        </p:nvSpPr>
        <p:spPr>
          <a:xfrm>
            <a:off x="3658444" y="8985250"/>
            <a:ext cx="76944" cy="184666"/>
          </a:xfrm>
        </p:spPr>
        <p:txBody>
          <a:bodyPr/>
          <a:lstStyle/>
          <a:p>
            <a:fld id="{E7CCC17E-A894-41F0-806E-853781606A0F}" type="slidenum">
              <a:rPr lang="en-IN" smtClean="0"/>
              <a:t>2</a:t>
            </a:fld>
            <a:endParaRPr lang="en-IN"/>
          </a:p>
        </p:txBody>
      </p:sp>
    </p:spTree>
    <p:extLst>
      <p:ext uri="{BB962C8B-B14F-4D97-AF65-F5344CB8AC3E}">
        <p14:creationId xmlns:p14="http://schemas.microsoft.com/office/powerpoint/2010/main" val="1879955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r>
              <a:rPr lang="en-US" sz="1800" dirty="0"/>
              <a:t>Following are some schemes used in</a:t>
            </a:r>
            <a:r>
              <a:rPr lang="en-US" sz="1800" baseline="0" dirty="0"/>
              <a:t> dense Wifi deployments:</a:t>
            </a:r>
            <a:endParaRPr lang="en-US" sz="1800" dirty="0"/>
          </a:p>
          <a:p>
            <a:r>
              <a:rPr lang="en-US" sz="1800" dirty="0"/>
              <a:t>Usage of directional antennas.</a:t>
            </a:r>
          </a:p>
          <a:p>
            <a:pPr lvl="1"/>
            <a:r>
              <a:rPr lang="en-US" sz="1800" dirty="0"/>
              <a:t>APs will be using same BW (higher BW available).</a:t>
            </a:r>
          </a:p>
          <a:p>
            <a:pPr lvl="1"/>
            <a:r>
              <a:rPr lang="en-US" sz="1800" dirty="0"/>
              <a:t>On the intersection area, the CCI (if both APs are transmitting) is more.</a:t>
            </a:r>
          </a:p>
          <a:p>
            <a:r>
              <a:rPr lang="en-US" sz="1800" dirty="0"/>
              <a:t>Usage Band planning</a:t>
            </a:r>
          </a:p>
          <a:p>
            <a:pPr lvl="1"/>
            <a:r>
              <a:rPr lang="en-US" sz="1800" dirty="0"/>
              <a:t>Because of CCI, the band which is used by adjacent AP need to have higher separation.</a:t>
            </a:r>
          </a:p>
          <a:p>
            <a:pPr lvl="1"/>
            <a:r>
              <a:rPr lang="en-US" sz="1800" dirty="0"/>
              <a:t>Planning of band for each AP based on the location is required.</a:t>
            </a:r>
          </a:p>
          <a:p>
            <a:r>
              <a:rPr lang="en-US" sz="1800" dirty="0"/>
              <a:t>Spatial diversity</a:t>
            </a:r>
          </a:p>
          <a:p>
            <a:pPr lvl="1"/>
            <a:r>
              <a:rPr lang="en-US" sz="1800" dirty="0"/>
              <a:t>Use higher number of antenna to exploit the spatial diversity in the channel.</a:t>
            </a:r>
          </a:p>
          <a:p>
            <a:pPr lvl="1"/>
            <a:r>
              <a:rPr lang="en-US" sz="1800" dirty="0"/>
              <a:t>Requires more hardware and high cost.</a:t>
            </a:r>
          </a:p>
          <a:p>
            <a:pPr lvl="1"/>
            <a:r>
              <a:rPr lang="en-US" sz="1800" dirty="0" err="1"/>
              <a:t>Pcell</a:t>
            </a:r>
            <a:endParaRPr lang="en-US" sz="1800" dirty="0"/>
          </a:p>
          <a:p>
            <a:pPr lvl="2"/>
            <a:r>
              <a:rPr lang="en-US" sz="1600" dirty="0"/>
              <a:t>Use multiple-antenna placed at widely different location and use BF scheme to direct the transmission </a:t>
            </a:r>
          </a:p>
          <a:p>
            <a:r>
              <a:rPr lang="en-US" sz="1800" dirty="0"/>
              <a:t>Proposed Solution (</a:t>
            </a:r>
            <a:r>
              <a:rPr lang="ro-RO" sz="1800" dirty="0"/>
              <a:t>SDM</a:t>
            </a:r>
            <a:r>
              <a:rPr lang="en-US" sz="1800" dirty="0"/>
              <a:t>)</a:t>
            </a:r>
          </a:p>
          <a:p>
            <a:pPr lvl="1"/>
            <a:r>
              <a:rPr lang="en-US" sz="1800" dirty="0"/>
              <a:t>Similar to </a:t>
            </a:r>
            <a:r>
              <a:rPr lang="en-US" sz="1800" dirty="0" err="1"/>
              <a:t>Pcell</a:t>
            </a:r>
            <a:r>
              <a:rPr lang="en-US" sz="1800" dirty="0"/>
              <a:t> but use different APs to attain the effect of multiple antennas.</a:t>
            </a:r>
          </a:p>
          <a:p>
            <a:pPr lvl="1"/>
            <a:r>
              <a:rPr lang="en-US" sz="1800" dirty="0"/>
              <a:t>The co-operation of APs will be done as required.</a:t>
            </a:r>
          </a:p>
          <a:p>
            <a:pPr lvl="1"/>
            <a:r>
              <a:rPr lang="en-US" sz="1800" dirty="0"/>
              <a:t>Can be implemented using software update.</a:t>
            </a:r>
          </a:p>
          <a:p>
            <a:endParaRPr lang="en-IN" dirty="0"/>
          </a:p>
        </p:txBody>
      </p:sp>
      <p:sp>
        <p:nvSpPr>
          <p:cNvPr id="4" name="Slide Number Placeholder 3"/>
          <p:cNvSpPr>
            <a:spLocks noGrp="1"/>
          </p:cNvSpPr>
          <p:nvPr>
            <p:ph type="sldNum" sz="quarter" idx="10"/>
          </p:nvPr>
        </p:nvSpPr>
        <p:spPr>
          <a:xfrm>
            <a:off x="3658444" y="8985250"/>
            <a:ext cx="76944" cy="184666"/>
          </a:xfrm>
        </p:spPr>
        <p:txBody>
          <a:bodyPr/>
          <a:lstStyle/>
          <a:p>
            <a:fld id="{E7CCC17E-A894-41F0-806E-853781606A0F}" type="slidenum">
              <a:rPr lang="en-IN" smtClean="0"/>
              <a:t>20</a:t>
            </a:fld>
            <a:endParaRPr lang="en-IN"/>
          </a:p>
        </p:txBody>
      </p:sp>
    </p:spTree>
    <p:extLst>
      <p:ext uri="{BB962C8B-B14F-4D97-AF65-F5344CB8AC3E}">
        <p14:creationId xmlns:p14="http://schemas.microsoft.com/office/powerpoint/2010/main" val="2607174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xfrm>
            <a:off x="696913" y="332601"/>
            <a:ext cx="1541128" cy="276999"/>
          </a:xfrm>
          <a:ln/>
        </p:spPr>
        <p:txBody>
          <a:bodyPr/>
          <a:lstStyle>
            <a:lvl1pPr>
              <a:defRPr/>
            </a:lvl1pPr>
          </a:lstStyle>
          <a:p>
            <a:pPr>
              <a:defRPr/>
            </a:pPr>
            <a:fld id="{3986FDF8-BBA1-43CE-BF4A-4AFDC7E74F75}" type="datetime1">
              <a:rPr lang="en-US" smtClean="0"/>
              <a:t>1/7/2020</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Yan Zhang et al (NXP)</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0743412-9668-4686-B109-E3B2457EFEE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783320FD-B5F1-40BA-A2CE-7253C679049C}" type="datetime1">
              <a:rPr lang="en-US" smtClean="0"/>
              <a:t>1/7/2020</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Yan Zhang et al (NXP)</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CDC9B8F1-287D-4B8B-8904-2261870F7D4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AC396FA9-B27C-4B26-BE8A-8F2315EF9677}" type="datetime1">
              <a:rPr lang="en-US" smtClean="0"/>
              <a:t>1/7/2020</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Yan Zhang et al (NXP)</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6E05228-1FDB-49BC-8BC4-A91A7D762AB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45457" y="1666619"/>
            <a:ext cx="8582751" cy="4354712"/>
          </a:xfrm>
          <a:prstGeom prst="rect">
            <a:avLst/>
          </a:prstGeom>
        </p:spPr>
        <p:txBody>
          <a:bodyPr>
            <a:noAutofit/>
          </a:bodyPr>
          <a:lstStyle>
            <a:lvl1pPr marL="280988" indent="-223838">
              <a:lnSpc>
                <a:spcPct val="95000"/>
              </a:lnSpc>
              <a:spcBef>
                <a:spcPts val="1110"/>
              </a:spcBef>
              <a:buClr>
                <a:schemeClr val="tx2"/>
              </a:buClr>
              <a:buSzPct val="80000"/>
              <a:buFont typeface="Wingdings" panose="05000000000000000000" pitchFamily="2" charset="2"/>
              <a:buChar char="§"/>
              <a:defRPr sz="1600" b="0" i="0">
                <a:solidFill>
                  <a:schemeClr val="tx2"/>
                </a:solidFill>
                <a:latin typeface="+mn-lt"/>
                <a:cs typeface="CiscoSans ExtraLight"/>
              </a:defRPr>
            </a:lvl1pPr>
            <a:lvl2pPr marL="508000" indent="-215900">
              <a:lnSpc>
                <a:spcPct val="95000"/>
              </a:lnSpc>
              <a:spcBef>
                <a:spcPts val="450"/>
              </a:spcBef>
              <a:buClr>
                <a:schemeClr val="tx2"/>
              </a:buClr>
              <a:buSzPct val="80000"/>
              <a:buFont typeface="Wingdings" panose="05000000000000000000" pitchFamily="2" charset="2"/>
              <a:buChar char="§"/>
              <a:defRPr sz="1400" b="0" i="0">
                <a:solidFill>
                  <a:schemeClr val="tx2"/>
                </a:solidFill>
                <a:latin typeface="+mn-lt"/>
                <a:cs typeface="CiscoSans ExtraLight"/>
              </a:defRPr>
            </a:lvl2pPr>
            <a:lvl3pPr marL="747713" indent="-171450">
              <a:buClr>
                <a:schemeClr val="tx2"/>
              </a:buClr>
              <a:buSzPct val="80000"/>
              <a:buFont typeface="Wingdings" panose="05000000000000000000" pitchFamily="2" charset="2"/>
              <a:buChar char="§"/>
              <a:defRPr sz="1200" b="0" i="0">
                <a:solidFill>
                  <a:schemeClr val="tx2"/>
                </a:solidFill>
                <a:latin typeface="+mn-lt"/>
                <a:cs typeface="CiscoSans ExtraLight"/>
              </a:defRPr>
            </a:lvl3pPr>
            <a:lvl4pPr marL="911225" indent="-171450">
              <a:buClr>
                <a:schemeClr val="tx2"/>
              </a:buClr>
              <a:buSzPct val="80000"/>
              <a:buFont typeface="Wingdings" panose="05000000000000000000" pitchFamily="2" charset="2"/>
              <a:buChar char="§"/>
              <a:defRPr sz="1100" b="0" i="0">
                <a:solidFill>
                  <a:schemeClr val="tx2"/>
                </a:solidFill>
                <a:latin typeface="+mn-lt"/>
                <a:cs typeface="CiscoSans ExtraLight"/>
              </a:defRPr>
            </a:lvl4pPr>
            <a:lvl5pPr marL="1082675" indent="-168275">
              <a:buClr>
                <a:schemeClr val="tx2"/>
              </a:buClr>
              <a:buSzPct val="80000"/>
              <a:buFont typeface="Wingdings" panose="05000000000000000000" pitchFamily="2" charset="2"/>
              <a:buChar char="§"/>
              <a:defRPr sz="1050" b="0" i="0">
                <a:solidFill>
                  <a:schemeClr val="tx2"/>
                </a:solidFill>
                <a:latin typeface="+mn-lt"/>
                <a:cs typeface="CiscoSans Extra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ctrTitle" hasCustomPrompt="1"/>
          </p:nvPr>
        </p:nvSpPr>
        <p:spPr>
          <a:xfrm>
            <a:off x="259742" y="404085"/>
            <a:ext cx="8659976" cy="971709"/>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a:t>Bullet Title Goes Here</a:t>
            </a:r>
          </a:p>
        </p:txBody>
      </p:sp>
    </p:spTree>
    <p:extLst>
      <p:ext uri="{BB962C8B-B14F-4D97-AF65-F5344CB8AC3E}">
        <p14:creationId xmlns:p14="http://schemas.microsoft.com/office/powerpoint/2010/main" val="3221615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xfrm>
            <a:off x="696913" y="332601"/>
            <a:ext cx="1541128" cy="276999"/>
          </a:xfrm>
          <a:ln/>
        </p:spPr>
        <p:txBody>
          <a:bodyPr/>
          <a:lstStyle>
            <a:lvl1pPr>
              <a:defRPr/>
            </a:lvl1pPr>
          </a:lstStyle>
          <a:p>
            <a:pPr>
              <a:defRPr/>
            </a:pPr>
            <a:fld id="{1103AB52-2037-41FD-B9D1-5D4A916A8032}" type="datetime1">
              <a:rPr lang="en-US" smtClean="0"/>
              <a:t>1/7/2020</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Yan Zhang et al (NXP)</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C1789BC7-C074-42CC-ADF8-5107DF6BD1C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xfrm>
            <a:off x="696913" y="332601"/>
            <a:ext cx="1541128" cy="276999"/>
          </a:xfrm>
          <a:ln/>
        </p:spPr>
        <p:txBody>
          <a:bodyPr/>
          <a:lstStyle>
            <a:lvl1pPr>
              <a:defRPr/>
            </a:lvl1pPr>
          </a:lstStyle>
          <a:p>
            <a:pPr>
              <a:defRPr/>
            </a:pPr>
            <a:fld id="{72E10E75-B413-4CF0-B5BF-1B1B3D94AA40}" type="datetime1">
              <a:rPr lang="en-US" smtClean="0"/>
              <a:t>1/7/2020</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Yan Zhang et al (NXP)</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dirty="0"/>
              <a:t>Slide </a:t>
            </a:r>
            <a:fld id="{F652A146-6F07-41EF-8958-F5CF356A0B78}"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4862BCA9-4DD2-4D9A-88C0-9DF2E81C7594}" type="datetime1">
              <a:rPr lang="en-US" smtClean="0"/>
              <a:t>1/7/2020</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Yan Zhang et al (NXP)</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9B3AFDE4-E638-42C0-A68B-50C601C7C88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D80037EA-F8B8-40F8-BA3D-3537C9094847}" type="datetime1">
              <a:rPr lang="en-US" smtClean="0"/>
              <a:t>1/7/2020</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a:t>Yan Zhang et al (NXP)</a:t>
            </a: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47F62F27-0EC7-4D1C-8A98-B521A5C1B64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56483C1E-9C54-4128-8092-C4F4C7BD7160}" type="datetime1">
              <a:rPr lang="en-US" smtClean="0"/>
              <a:t>1/7/2020</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a:t>Yan Zhang et al (NXP)</a:t>
            </a: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C69D9E18-8FC9-4D6F-9D47-7F236DA35C3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14D5979-129E-474E-95C5-1624CD7A6881}" type="datetime1">
              <a:rPr lang="en-US" smtClean="0"/>
              <a:t>1/7/2020</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a:t>Yan Zhang et al (NXP)</a:t>
            </a: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4A8CB34A-F2D3-4F3B-AD27-33B98B268C8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465513" y="8048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E69AAAD-D3E3-47D4-98B3-50E05650383D}" type="datetime1">
              <a:rPr lang="en-US" smtClean="0"/>
              <a:t>1/7/2020</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Yan Zhang et al (NXP)</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6842823D-4EFD-4122-8A9F-C6D9274A89D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EDB0483C-67A7-4F40-A550-0F19A73FDE8B}" type="datetime1">
              <a:rPr lang="en-US" smtClean="0"/>
              <a:t>1/7/2020</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Yan Zhang et al (NXP)</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41079F9C-5C87-45BF-8450-007BCEAE6FD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96913" y="332601"/>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eaLnBrk="0" hangingPunct="0">
              <a:defRPr sz="1800" b="1">
                <a:cs typeface="+mn-cs"/>
              </a:defRPr>
            </a:lvl1pPr>
          </a:lstStyle>
          <a:p>
            <a:pPr>
              <a:defRPr/>
            </a:pPr>
            <a:fld id="{C087F279-0EEA-41E0-9E6A-22FF5430523C}" type="datetime1">
              <a:rPr lang="en-US" smtClean="0"/>
              <a:t>1/7/2020</a:t>
            </a:fld>
            <a:endParaRPr lang="en-US" dirty="0"/>
          </a:p>
        </p:txBody>
      </p:sp>
      <p:sp>
        <p:nvSpPr>
          <p:cNvPr id="1029" name="Rectangle 5"/>
          <p:cNvSpPr>
            <a:spLocks noGrp="1" noChangeArrowheads="1"/>
          </p:cNvSpPr>
          <p:nvPr>
            <p:ph type="ftr" sz="quarter" idx="3"/>
          </p:nvPr>
        </p:nvSpPr>
        <p:spPr bwMode="auto">
          <a:xfrm>
            <a:off x="6544054" y="6475413"/>
            <a:ext cx="1999871"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cs typeface="+mn-cs"/>
              </a:defRPr>
            </a:lvl1pPr>
          </a:lstStyle>
          <a:p>
            <a:pPr>
              <a:defRPr/>
            </a:pPr>
            <a:r>
              <a:rPr lang="en-US"/>
              <a:t>Yan Zhang et al (NXP)</a:t>
            </a:r>
            <a:endParaRPr lang="en-US"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cs typeface="Arial" pitchFamily="34" charset="0"/>
              </a:defRPr>
            </a:lvl1pPr>
          </a:lstStyle>
          <a:p>
            <a:pPr>
              <a:defRPr/>
            </a:pPr>
            <a:r>
              <a:rPr lang="en-US"/>
              <a:t>Slide </a:t>
            </a:r>
            <a:fld id="{7614916F-BBEF-4684-B6F5-1E636F42BA02}" type="slidenum">
              <a:rPr lang="en-US"/>
              <a:pPr>
                <a:defRPr/>
              </a:pPr>
              <a:t>‹#›</a:t>
            </a:fld>
            <a:endParaRPr lang="en-US"/>
          </a:p>
        </p:txBody>
      </p:sp>
      <p:sp>
        <p:nvSpPr>
          <p:cNvPr id="1031" name="Rectangle 7"/>
          <p:cNvSpPr>
            <a:spLocks noChangeArrowheads="1"/>
          </p:cNvSpPr>
          <p:nvPr/>
        </p:nvSpPr>
        <p:spPr bwMode="auto">
          <a:xfrm>
            <a:off x="5124013" y="332601"/>
            <a:ext cx="3321487" cy="276999"/>
          </a:xfrm>
          <a:prstGeom prst="rect">
            <a:avLst/>
          </a:prstGeom>
          <a:noFill/>
          <a:ln w="9525">
            <a:noFill/>
            <a:miter lim="800000"/>
            <a:headEnd/>
            <a:tailEnd/>
          </a:ln>
          <a:effectLst/>
        </p:spPr>
        <p:txBody>
          <a:bodyPr wrap="none" lIns="0" tIns="0" rIns="0" bIns="0" anchor="b">
            <a:spAutoFit/>
          </a:bodyPr>
          <a:lstStyle/>
          <a:p>
            <a:pPr marL="457200" lvl="4" algn="r" eaLnBrk="0" hangingPunct="0">
              <a:defRPr/>
            </a:pPr>
            <a:r>
              <a:rPr lang="en-US" sz="1800" b="1" dirty="0">
                <a:cs typeface="+mn-cs"/>
              </a:rPr>
              <a:t>Doc</a:t>
            </a:r>
            <a:r>
              <a:rPr lang="en-GB" altLang="en-US" sz="1800" b="1" kern="1200" dirty="0">
                <a:solidFill>
                  <a:schemeClr val="tx1"/>
                </a:solidFill>
                <a:latin typeface="Times New Roman" pitchFamily="18" charset="0"/>
                <a:ea typeface="+mn-ea"/>
                <a:cs typeface="Arial" charset="0"/>
              </a:rPr>
              <a:t>.: IEEE 802.11-20/0083</a:t>
            </a:r>
            <a:r>
              <a:rPr lang="en-US" sz="1800" b="1" dirty="0">
                <a:cs typeface="+mn-cs"/>
              </a:rPr>
              <a:t>r0</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dirty="0">
              <a:cs typeface="+mn-cs"/>
            </a:endParaRPr>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wrap="none" lIns="0" tIns="0" rIns="0" bIns="0">
            <a:spAutoFit/>
          </a:bodyPr>
          <a:lstStyle/>
          <a:p>
            <a:pPr eaLnBrk="0" hangingPunct="0">
              <a:defRPr/>
            </a:pPr>
            <a:r>
              <a:rPr lang="en-US" dirty="0">
                <a:cs typeface="+mn-cs"/>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dirty="0">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2"/>
          <p:cNvSpPr>
            <a:spLocks noGrp="1" noChangeArrowheads="1"/>
          </p:cNvSpPr>
          <p:nvPr>
            <p:ph type="title"/>
          </p:nvPr>
        </p:nvSpPr>
        <p:spPr>
          <a:xfrm>
            <a:off x="381000" y="685800"/>
            <a:ext cx="8305800" cy="1066800"/>
          </a:xfrm>
        </p:spPr>
        <p:txBody>
          <a:bodyPr/>
          <a:lstStyle/>
          <a:p>
            <a:r>
              <a:rPr lang="en-GB" sz="2400" dirty="0"/>
              <a:t>Impacts of MCS set expansion on 11be link adaptation</a:t>
            </a:r>
            <a:endParaRPr lang="en-US" sz="2400" dirty="0"/>
          </a:p>
        </p:txBody>
      </p:sp>
      <p:sp>
        <p:nvSpPr>
          <p:cNvPr id="1030" name="Rectangle 6"/>
          <p:cNvSpPr>
            <a:spLocks noGrp="1" noChangeArrowheads="1"/>
          </p:cNvSpPr>
          <p:nvPr>
            <p:ph type="body" idx="1"/>
          </p:nvPr>
        </p:nvSpPr>
        <p:spPr>
          <a:xfrm>
            <a:off x="685800" y="1752600"/>
            <a:ext cx="7772400" cy="381000"/>
          </a:xfrm>
        </p:spPr>
        <p:txBody>
          <a:bodyPr/>
          <a:lstStyle/>
          <a:p>
            <a:pPr algn="ctr">
              <a:buFontTx/>
              <a:buNone/>
            </a:pPr>
            <a:r>
              <a:rPr lang="en-US" sz="2000" dirty="0"/>
              <a:t>Date:</a:t>
            </a:r>
            <a:r>
              <a:rPr lang="en-US" sz="2000" b="0" dirty="0"/>
              <a:t> 2020-01-06</a:t>
            </a:r>
          </a:p>
        </p:txBody>
      </p:sp>
      <p:sp>
        <p:nvSpPr>
          <p:cNvPr id="1031" name="Rectangle 12"/>
          <p:cNvSpPr>
            <a:spLocks noChangeArrowheads="1"/>
          </p:cNvSpPr>
          <p:nvPr/>
        </p:nvSpPr>
        <p:spPr bwMode="auto">
          <a:xfrm>
            <a:off x="533400" y="2133600"/>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b="1" dirty="0"/>
              <a:t>Authors:</a:t>
            </a:r>
            <a:endParaRPr lang="en-US" sz="2000" dirty="0"/>
          </a:p>
        </p:txBody>
      </p:sp>
      <p:sp>
        <p:nvSpPr>
          <p:cNvPr id="3" name="Slide Number Placeholder 2"/>
          <p:cNvSpPr>
            <a:spLocks noGrp="1"/>
          </p:cNvSpPr>
          <p:nvPr>
            <p:ph type="sldNum" sz="quarter" idx="12"/>
          </p:nvPr>
        </p:nvSpPr>
        <p:spPr/>
        <p:txBody>
          <a:bodyPr/>
          <a:lstStyle/>
          <a:p>
            <a:pPr>
              <a:defRPr/>
            </a:pPr>
            <a:r>
              <a:rPr lang="en-US"/>
              <a:t>Slide </a:t>
            </a:r>
            <a:fld id="{C1789BC7-C074-42CC-ADF8-5107DF6BD1C1}" type="slidenum">
              <a:rPr lang="en-US" smtClean="0"/>
              <a:pPr>
                <a:defRPr/>
              </a:pPr>
              <a:t>1</a:t>
            </a:fld>
            <a:endParaRPr lang="en-US"/>
          </a:p>
        </p:txBody>
      </p:sp>
      <p:sp>
        <p:nvSpPr>
          <p:cNvPr id="4" name="Date Placeholder 3"/>
          <p:cNvSpPr>
            <a:spLocks noGrp="1"/>
          </p:cNvSpPr>
          <p:nvPr>
            <p:ph type="dt" sz="half" idx="10"/>
          </p:nvPr>
        </p:nvSpPr>
        <p:spPr/>
        <p:txBody>
          <a:bodyPr/>
          <a:lstStyle/>
          <a:p>
            <a:pPr>
              <a:defRPr/>
            </a:pPr>
            <a:fld id="{8722C1C9-CC0F-4B8C-A6BC-9BCA32214966}" type="datetime1">
              <a:rPr lang="en-US" smtClean="0"/>
              <a:t>1/7/2020</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050671984"/>
              </p:ext>
            </p:extLst>
          </p:nvPr>
        </p:nvGraphicFramePr>
        <p:xfrm>
          <a:off x="685800" y="2824688"/>
          <a:ext cx="7772401" cy="1213912"/>
        </p:xfrm>
        <a:graphic>
          <a:graphicData uri="http://schemas.openxmlformats.org/drawingml/2006/table">
            <a:tbl>
              <a:tblPr/>
              <a:tblGrid>
                <a:gridCol w="1801416">
                  <a:extLst>
                    <a:ext uri="{9D8B030D-6E8A-4147-A177-3AD203B41FA5}">
                      <a16:colId xmlns:a16="http://schemas.microsoft.com/office/drawing/2014/main" val="20000"/>
                    </a:ext>
                  </a:extLst>
                </a:gridCol>
                <a:gridCol w="1265039">
                  <a:extLst>
                    <a:ext uri="{9D8B030D-6E8A-4147-A177-3AD203B41FA5}">
                      <a16:colId xmlns:a16="http://schemas.microsoft.com/office/drawing/2014/main" val="20001"/>
                    </a:ext>
                  </a:extLst>
                </a:gridCol>
                <a:gridCol w="1720453">
                  <a:extLst>
                    <a:ext uri="{9D8B030D-6E8A-4147-A177-3AD203B41FA5}">
                      <a16:colId xmlns:a16="http://schemas.microsoft.com/office/drawing/2014/main" val="20002"/>
                    </a:ext>
                  </a:extLst>
                </a:gridCol>
                <a:gridCol w="961430">
                  <a:extLst>
                    <a:ext uri="{9D8B030D-6E8A-4147-A177-3AD203B41FA5}">
                      <a16:colId xmlns:a16="http://schemas.microsoft.com/office/drawing/2014/main" val="20003"/>
                    </a:ext>
                  </a:extLst>
                </a:gridCol>
                <a:gridCol w="2024063">
                  <a:extLst>
                    <a:ext uri="{9D8B030D-6E8A-4147-A177-3AD203B41FA5}">
                      <a16:colId xmlns:a16="http://schemas.microsoft.com/office/drawing/2014/main" val="20004"/>
                    </a:ext>
                  </a:extLst>
                </a:gridCol>
              </a:tblGrid>
              <a:tr h="303478">
                <a:tc>
                  <a:txBody>
                    <a:bodyPr/>
                    <a:lstStyle/>
                    <a:p>
                      <a:pPr marL="0" marR="0" algn="ctr">
                        <a:spcBef>
                          <a:spcPts val="0"/>
                        </a:spcBef>
                        <a:spcAft>
                          <a:spcPts val="0"/>
                        </a:spcAft>
                      </a:pPr>
                      <a:r>
                        <a:rPr lang="en-US" sz="1600" b="1" kern="0" dirty="0">
                          <a:effectLst/>
                          <a:latin typeface="Times New Roman"/>
                        </a:rPr>
                        <a:t>Name</a:t>
                      </a: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effectLst/>
                          <a:latin typeface="Times New Roman"/>
                          <a:ea typeface="Times New Roman"/>
                        </a:rPr>
                        <a:t>Affiliations</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effectLst/>
                          <a:latin typeface="Times New Roman"/>
                          <a:ea typeface="Times New Roman"/>
                        </a:rPr>
                        <a:t>Address</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effectLst/>
                          <a:latin typeface="Times New Roman"/>
                          <a:ea typeface="Times New Roman"/>
                        </a:rPr>
                        <a:t>Phone</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effectLst/>
                          <a:latin typeface="Times New Roman"/>
                          <a:ea typeface="Times New Roman"/>
                        </a:rPr>
                        <a:t>email</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034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effectLst/>
                          <a:latin typeface="+mn-lt"/>
                          <a:ea typeface="Times New Roman"/>
                        </a:rPr>
                        <a:t>Yan Zhang</a:t>
                      </a: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Times New Roman"/>
                        </a:rPr>
                        <a:t>NXP</a:t>
                      </a:r>
                      <a:endParaRPr lang="en-US" sz="1000" dirty="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Times New Roman"/>
                        </a:rPr>
                        <a:t> </a:t>
                      </a:r>
                      <a:endParaRPr lang="en-US" sz="1000" dirty="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Times New Roman"/>
                        </a:rPr>
                        <a:t> </a:t>
                      </a:r>
                      <a:endParaRPr lang="en-US" sz="1000" dirty="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Times New Roman"/>
                        </a:rPr>
                        <a:t>yan.zhang_5@nxp.com </a:t>
                      </a:r>
                      <a:endParaRPr lang="en-US" sz="1000" dirty="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034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mn-lt"/>
                          <a:ea typeface="Times New Roman"/>
                          <a:cs typeface="+mn-cs"/>
                        </a:rPr>
                        <a:t> Hongyuan Zhang </a:t>
                      </a: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Times New Roman"/>
                        </a:rPr>
                        <a:t> </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Times New Roman"/>
                        </a:rPr>
                        <a:t> </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Times New Roman"/>
                        </a:rPr>
                        <a:t> </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Times New Roman"/>
                        </a:rPr>
                        <a:t> </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034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mn-lt"/>
                          <a:ea typeface="Times New Roman"/>
                          <a:cs typeface="+mn-cs"/>
                        </a:rPr>
                        <a:t> Rui Cao</a:t>
                      </a: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Times New Roman"/>
                        </a:rPr>
                        <a:t> </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Times New Roman"/>
                        </a:rPr>
                        <a:t> </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Times New Roman"/>
                        </a:rPr>
                        <a:t> </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Times New Roman"/>
                          <a:ea typeface="Times New Roman"/>
                        </a:rPr>
                        <a:t> </a:t>
                      </a:r>
                      <a:endParaRPr lang="en-US" sz="900" dirty="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9" name="Footer Placeholder 4"/>
          <p:cNvSpPr>
            <a:spLocks noGrp="1"/>
          </p:cNvSpPr>
          <p:nvPr>
            <p:ph type="ftr" sz="quarter" idx="11"/>
          </p:nvPr>
        </p:nvSpPr>
        <p:spPr>
          <a:xfrm>
            <a:off x="7159892" y="6475413"/>
            <a:ext cx="1384033" cy="184666"/>
          </a:xfrm>
        </p:spPr>
        <p:txBody>
          <a:bodyPr/>
          <a:lstStyle/>
          <a:p>
            <a:pPr>
              <a:defRPr/>
            </a:pPr>
            <a:r>
              <a:rPr lang="nb-NO"/>
              <a:t>Yan Zhang et al (NXP)</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7772400" cy="304800"/>
          </a:xfrm>
        </p:spPr>
        <p:txBody>
          <a:bodyPr/>
          <a:lstStyle/>
          <a:p>
            <a:r>
              <a:rPr lang="en-US" sz="2800" dirty="0"/>
              <a:t>PER performance on 20MHz DNLOS1x1 channel </a:t>
            </a:r>
            <a:endParaRPr lang="en-US" sz="2800" b="0" dirty="0"/>
          </a:p>
        </p:txBody>
      </p:sp>
      <p:sp>
        <p:nvSpPr>
          <p:cNvPr id="3" name="Content Placeholder 2"/>
          <p:cNvSpPr>
            <a:spLocks noGrp="1"/>
          </p:cNvSpPr>
          <p:nvPr>
            <p:ph idx="1"/>
          </p:nvPr>
        </p:nvSpPr>
        <p:spPr>
          <a:xfrm>
            <a:off x="723900" y="5537447"/>
            <a:ext cx="7772400" cy="793934"/>
          </a:xfrm>
        </p:spPr>
        <p:txBody>
          <a:bodyPr/>
          <a:lstStyle/>
          <a:p>
            <a:pPr marL="0" indent="0">
              <a:buNone/>
            </a:pPr>
            <a:r>
              <a:rPr lang="en-US" sz="1200" b="0" dirty="0"/>
              <a:t>For DNLOS channel, high code rate is not as resistant to channel fading as low code rate, e.g., MCS 3 with code rate 1/2 has lower Rx sensitivity than MCS 13 (MCS2-3) with code rate 5/6 even though MCS3 has a higher modulation order. The same observation applies to MCS15 (MCS4-5) and MCS5. MCS16 (MCS7-8) outperforms MCS7 due to lower code rate even it has a higher modulation order. MCS17 (MCS9-10) outperforms MCS9 as well due to lower code rate.</a:t>
            </a:r>
          </a:p>
          <a:p>
            <a:pPr>
              <a:buClr>
                <a:srgbClr val="FF0000"/>
              </a:buClr>
              <a:buFont typeface="Arial" panose="020B0604020202020204" pitchFamily="34" charset="0"/>
              <a:buChar char="•"/>
            </a:pPr>
            <a:endParaRPr lang="en-US" b="0" dirty="0"/>
          </a:p>
        </p:txBody>
      </p:sp>
      <p:sp>
        <p:nvSpPr>
          <p:cNvPr id="4" name="Date Placeholder 3"/>
          <p:cNvSpPr>
            <a:spLocks noGrp="1"/>
          </p:cNvSpPr>
          <p:nvPr>
            <p:ph type="dt" sz="half" idx="10"/>
          </p:nvPr>
        </p:nvSpPr>
        <p:spPr/>
        <p:txBody>
          <a:bodyPr/>
          <a:lstStyle/>
          <a:p>
            <a:pPr>
              <a:defRPr/>
            </a:pPr>
            <a:fld id="{5092767B-D10E-47D4-85BF-5BF2DAF6AC69}" type="datetime1">
              <a:rPr lang="en-US" smtClean="0"/>
              <a:t>1/7/2020</a:t>
            </a:fld>
            <a:endParaRPr lang="en-US" dirty="0"/>
          </a:p>
        </p:txBody>
      </p:sp>
      <p:sp>
        <p:nvSpPr>
          <p:cNvPr id="5" name="Footer Placeholder 4"/>
          <p:cNvSpPr>
            <a:spLocks noGrp="1"/>
          </p:cNvSpPr>
          <p:nvPr>
            <p:ph type="ftr" sz="quarter" idx="11"/>
          </p:nvPr>
        </p:nvSpPr>
        <p:spPr/>
        <p:txBody>
          <a:bodyPr/>
          <a:lstStyle/>
          <a:p>
            <a:pPr>
              <a:defRPr/>
            </a:pPr>
            <a:r>
              <a:rPr lang="en-US"/>
              <a:t>Yan Zhang et al (NXP)</a:t>
            </a:r>
            <a:endParaRPr lang="en-US" dirty="0"/>
          </a:p>
        </p:txBody>
      </p:sp>
      <p:sp>
        <p:nvSpPr>
          <p:cNvPr id="6" name="Slide Number Placeholder 5"/>
          <p:cNvSpPr>
            <a:spLocks noGrp="1"/>
          </p:cNvSpPr>
          <p:nvPr>
            <p:ph type="sldNum" sz="quarter" idx="12"/>
          </p:nvPr>
        </p:nvSpPr>
        <p:spPr/>
        <p:txBody>
          <a:bodyPr/>
          <a:lstStyle/>
          <a:p>
            <a:pPr>
              <a:defRPr/>
            </a:pPr>
            <a:r>
              <a:rPr lang="en-US"/>
              <a:t>Slide </a:t>
            </a:r>
            <a:fld id="{C1789BC7-C074-42CC-ADF8-5107DF6BD1C1}" type="slidenum">
              <a:rPr lang="en-US" smtClean="0"/>
              <a:pPr>
                <a:defRPr/>
              </a:pPr>
              <a:t>10</a:t>
            </a:fld>
            <a:endParaRPr lang="en-US"/>
          </a:p>
        </p:txBody>
      </p:sp>
      <p:pic>
        <p:nvPicPr>
          <p:cNvPr id="9" name="Picture 8">
            <a:extLst>
              <a:ext uri="{FF2B5EF4-FFF2-40B4-BE49-F238E27FC236}">
                <a16:creationId xmlns:a16="http://schemas.microsoft.com/office/drawing/2014/main" id="{8E1ECD15-3ED7-49CB-BEB1-30382879A9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94039"/>
            <a:ext cx="9144000" cy="4268561"/>
          </a:xfrm>
          <a:prstGeom prst="rect">
            <a:avLst/>
          </a:prstGeom>
        </p:spPr>
      </p:pic>
    </p:spTree>
    <p:extLst>
      <p:ext uri="{BB962C8B-B14F-4D97-AF65-F5344CB8AC3E}">
        <p14:creationId xmlns:p14="http://schemas.microsoft.com/office/powerpoint/2010/main" val="7497508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7772400" cy="304800"/>
          </a:xfrm>
        </p:spPr>
        <p:txBody>
          <a:bodyPr/>
          <a:lstStyle/>
          <a:p>
            <a:r>
              <a:rPr lang="en-US" sz="2800" dirty="0"/>
              <a:t>PER performance on 40MHz DNLOS1x1 channel </a:t>
            </a:r>
            <a:endParaRPr lang="en-US" sz="2800" b="0" dirty="0"/>
          </a:p>
        </p:txBody>
      </p:sp>
      <p:sp>
        <p:nvSpPr>
          <p:cNvPr id="3" name="Content Placeholder 2"/>
          <p:cNvSpPr>
            <a:spLocks noGrp="1"/>
          </p:cNvSpPr>
          <p:nvPr>
            <p:ph idx="1"/>
          </p:nvPr>
        </p:nvSpPr>
        <p:spPr>
          <a:xfrm>
            <a:off x="789998" y="5562600"/>
            <a:ext cx="7772400" cy="415636"/>
          </a:xfrm>
        </p:spPr>
        <p:txBody>
          <a:bodyPr/>
          <a:lstStyle/>
          <a:p>
            <a:pPr marL="0" indent="0">
              <a:buNone/>
            </a:pPr>
            <a:r>
              <a:rPr lang="en-US" sz="1200" b="0" dirty="0"/>
              <a:t>Same observation as 20MHz channel</a:t>
            </a:r>
          </a:p>
          <a:p>
            <a:pPr>
              <a:buClr>
                <a:srgbClr val="FF0000"/>
              </a:buClr>
              <a:buFont typeface="Arial" panose="020B0604020202020204" pitchFamily="34" charset="0"/>
              <a:buChar char="•"/>
            </a:pPr>
            <a:endParaRPr lang="en-US" b="0" dirty="0"/>
          </a:p>
        </p:txBody>
      </p:sp>
      <p:sp>
        <p:nvSpPr>
          <p:cNvPr id="4" name="Date Placeholder 3"/>
          <p:cNvSpPr>
            <a:spLocks noGrp="1"/>
          </p:cNvSpPr>
          <p:nvPr>
            <p:ph type="dt" sz="half" idx="10"/>
          </p:nvPr>
        </p:nvSpPr>
        <p:spPr/>
        <p:txBody>
          <a:bodyPr/>
          <a:lstStyle/>
          <a:p>
            <a:pPr>
              <a:defRPr/>
            </a:pPr>
            <a:fld id="{5092767B-D10E-47D4-85BF-5BF2DAF6AC69}" type="datetime1">
              <a:rPr lang="en-US" smtClean="0"/>
              <a:t>1/7/2020</a:t>
            </a:fld>
            <a:endParaRPr lang="en-US" dirty="0"/>
          </a:p>
        </p:txBody>
      </p:sp>
      <p:sp>
        <p:nvSpPr>
          <p:cNvPr id="5" name="Footer Placeholder 4"/>
          <p:cNvSpPr>
            <a:spLocks noGrp="1"/>
          </p:cNvSpPr>
          <p:nvPr>
            <p:ph type="ftr" sz="quarter" idx="11"/>
          </p:nvPr>
        </p:nvSpPr>
        <p:spPr/>
        <p:txBody>
          <a:bodyPr/>
          <a:lstStyle/>
          <a:p>
            <a:pPr>
              <a:defRPr/>
            </a:pPr>
            <a:r>
              <a:rPr lang="en-US"/>
              <a:t>Yan Zhang et al (NXP)</a:t>
            </a:r>
            <a:endParaRPr lang="en-US" dirty="0"/>
          </a:p>
        </p:txBody>
      </p:sp>
      <p:sp>
        <p:nvSpPr>
          <p:cNvPr id="6" name="Slide Number Placeholder 5"/>
          <p:cNvSpPr>
            <a:spLocks noGrp="1"/>
          </p:cNvSpPr>
          <p:nvPr>
            <p:ph type="sldNum" sz="quarter" idx="12"/>
          </p:nvPr>
        </p:nvSpPr>
        <p:spPr/>
        <p:txBody>
          <a:bodyPr/>
          <a:lstStyle/>
          <a:p>
            <a:pPr>
              <a:defRPr/>
            </a:pPr>
            <a:r>
              <a:rPr lang="en-US"/>
              <a:t>Slide </a:t>
            </a:r>
            <a:fld id="{C1789BC7-C074-42CC-ADF8-5107DF6BD1C1}" type="slidenum">
              <a:rPr lang="en-US" smtClean="0"/>
              <a:pPr>
                <a:defRPr/>
              </a:pPr>
              <a:t>11</a:t>
            </a:fld>
            <a:endParaRPr lang="en-US"/>
          </a:p>
        </p:txBody>
      </p:sp>
      <p:pic>
        <p:nvPicPr>
          <p:cNvPr id="8" name="Picture 7">
            <a:extLst>
              <a:ext uri="{FF2B5EF4-FFF2-40B4-BE49-F238E27FC236}">
                <a16:creationId xmlns:a16="http://schemas.microsoft.com/office/drawing/2014/main" id="{81027B9D-F82E-4E32-94B2-973BA302DF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15606"/>
            <a:ext cx="9144000" cy="4426787"/>
          </a:xfrm>
          <a:prstGeom prst="rect">
            <a:avLst/>
          </a:prstGeom>
        </p:spPr>
      </p:pic>
    </p:spTree>
    <p:extLst>
      <p:ext uri="{BB962C8B-B14F-4D97-AF65-F5344CB8AC3E}">
        <p14:creationId xmlns:p14="http://schemas.microsoft.com/office/powerpoint/2010/main" val="555764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7772400" cy="304800"/>
          </a:xfrm>
        </p:spPr>
        <p:txBody>
          <a:bodyPr/>
          <a:lstStyle/>
          <a:p>
            <a:r>
              <a:rPr lang="en-US" sz="2800" dirty="0"/>
              <a:t>PER performance on 80MHz DNLOS1x1 channel </a:t>
            </a:r>
            <a:endParaRPr lang="en-US" sz="2800" b="0" dirty="0"/>
          </a:p>
        </p:txBody>
      </p:sp>
      <p:sp>
        <p:nvSpPr>
          <p:cNvPr id="3" name="Content Placeholder 2"/>
          <p:cNvSpPr>
            <a:spLocks noGrp="1"/>
          </p:cNvSpPr>
          <p:nvPr>
            <p:ph idx="1"/>
          </p:nvPr>
        </p:nvSpPr>
        <p:spPr>
          <a:xfrm>
            <a:off x="756949" y="5562600"/>
            <a:ext cx="7772400" cy="793934"/>
          </a:xfrm>
        </p:spPr>
        <p:txBody>
          <a:bodyPr/>
          <a:lstStyle/>
          <a:p>
            <a:pPr marL="0" indent="0">
              <a:buNone/>
            </a:pPr>
            <a:r>
              <a:rPr lang="en-US" sz="1200" b="0" dirty="0"/>
              <a:t>Same observation as 20MHz channel.</a:t>
            </a:r>
          </a:p>
          <a:p>
            <a:pPr>
              <a:buClr>
                <a:srgbClr val="FF0000"/>
              </a:buClr>
              <a:buFont typeface="Arial" panose="020B0604020202020204" pitchFamily="34" charset="0"/>
              <a:buChar char="•"/>
            </a:pPr>
            <a:endParaRPr lang="en-US" b="0" dirty="0"/>
          </a:p>
        </p:txBody>
      </p:sp>
      <p:sp>
        <p:nvSpPr>
          <p:cNvPr id="4" name="Date Placeholder 3"/>
          <p:cNvSpPr>
            <a:spLocks noGrp="1"/>
          </p:cNvSpPr>
          <p:nvPr>
            <p:ph type="dt" sz="half" idx="10"/>
          </p:nvPr>
        </p:nvSpPr>
        <p:spPr/>
        <p:txBody>
          <a:bodyPr/>
          <a:lstStyle/>
          <a:p>
            <a:pPr>
              <a:defRPr/>
            </a:pPr>
            <a:fld id="{5092767B-D10E-47D4-85BF-5BF2DAF6AC69}" type="datetime1">
              <a:rPr lang="en-US" smtClean="0"/>
              <a:t>1/7/2020</a:t>
            </a:fld>
            <a:endParaRPr lang="en-US" dirty="0"/>
          </a:p>
        </p:txBody>
      </p:sp>
      <p:sp>
        <p:nvSpPr>
          <p:cNvPr id="5" name="Footer Placeholder 4"/>
          <p:cNvSpPr>
            <a:spLocks noGrp="1"/>
          </p:cNvSpPr>
          <p:nvPr>
            <p:ph type="ftr" sz="quarter" idx="11"/>
          </p:nvPr>
        </p:nvSpPr>
        <p:spPr/>
        <p:txBody>
          <a:bodyPr/>
          <a:lstStyle/>
          <a:p>
            <a:pPr>
              <a:defRPr/>
            </a:pPr>
            <a:r>
              <a:rPr lang="en-US"/>
              <a:t>Yan Zhang et al (NXP)</a:t>
            </a:r>
            <a:endParaRPr lang="en-US" dirty="0"/>
          </a:p>
        </p:txBody>
      </p:sp>
      <p:sp>
        <p:nvSpPr>
          <p:cNvPr id="6" name="Slide Number Placeholder 5"/>
          <p:cNvSpPr>
            <a:spLocks noGrp="1"/>
          </p:cNvSpPr>
          <p:nvPr>
            <p:ph type="sldNum" sz="quarter" idx="12"/>
          </p:nvPr>
        </p:nvSpPr>
        <p:spPr/>
        <p:txBody>
          <a:bodyPr/>
          <a:lstStyle/>
          <a:p>
            <a:pPr>
              <a:defRPr/>
            </a:pPr>
            <a:r>
              <a:rPr lang="en-US"/>
              <a:t>Slide </a:t>
            </a:r>
            <a:fld id="{C1789BC7-C074-42CC-ADF8-5107DF6BD1C1}" type="slidenum">
              <a:rPr lang="en-US" smtClean="0"/>
              <a:pPr>
                <a:defRPr/>
              </a:pPr>
              <a:t>12</a:t>
            </a:fld>
            <a:endParaRPr lang="en-US"/>
          </a:p>
        </p:txBody>
      </p:sp>
      <p:pic>
        <p:nvPicPr>
          <p:cNvPr id="8" name="Picture 7">
            <a:extLst>
              <a:ext uri="{FF2B5EF4-FFF2-40B4-BE49-F238E27FC236}">
                <a16:creationId xmlns:a16="http://schemas.microsoft.com/office/drawing/2014/main" id="{52531AC8-620C-4176-941B-BA29F356CB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71600"/>
            <a:ext cx="9144000" cy="4191000"/>
          </a:xfrm>
          <a:prstGeom prst="rect">
            <a:avLst/>
          </a:prstGeom>
        </p:spPr>
      </p:pic>
    </p:spTree>
    <p:extLst>
      <p:ext uri="{BB962C8B-B14F-4D97-AF65-F5344CB8AC3E}">
        <p14:creationId xmlns:p14="http://schemas.microsoft.com/office/powerpoint/2010/main" val="3877315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7772400" cy="304800"/>
          </a:xfrm>
        </p:spPr>
        <p:txBody>
          <a:bodyPr/>
          <a:lstStyle/>
          <a:p>
            <a:r>
              <a:rPr lang="en-US" sz="2000" dirty="0"/>
              <a:t>Throughput performance of new MCS set on DNLOS1x1 channel </a:t>
            </a:r>
            <a:endParaRPr lang="en-US" sz="2000" b="0" dirty="0"/>
          </a:p>
        </p:txBody>
      </p:sp>
      <p:sp>
        <p:nvSpPr>
          <p:cNvPr id="3" name="Content Placeholder 2"/>
          <p:cNvSpPr>
            <a:spLocks noGrp="1"/>
          </p:cNvSpPr>
          <p:nvPr>
            <p:ph idx="1"/>
          </p:nvPr>
        </p:nvSpPr>
        <p:spPr>
          <a:xfrm>
            <a:off x="771525" y="5638800"/>
            <a:ext cx="7772400" cy="966787"/>
          </a:xfrm>
        </p:spPr>
        <p:txBody>
          <a:bodyPr/>
          <a:lstStyle/>
          <a:p>
            <a:pPr marL="0" indent="0">
              <a:buNone/>
            </a:pPr>
            <a:r>
              <a:rPr lang="en-US" sz="1200" b="0" dirty="0"/>
              <a:t>MCS12 (MCS1-2), MCS14 (MCS3-4), MCS16 (MCS7-8) and MCS17 (MCS9-10) are selected as the optimal MCS to achieve highest throughput at certain SNR regions. Specially MCS14 between MCS3 and MCS4 avoids </a:t>
            </a:r>
            <a:r>
              <a:rPr lang="en-US" sz="1200" b="0" dirty="0" err="1"/>
              <a:t>Thput</a:t>
            </a:r>
            <a:r>
              <a:rPr lang="en-US" sz="1200" b="0" dirty="0"/>
              <a:t> plateau, and MCS16 between MCS7 and MCS8 replaces MCS6 and MCS7 in certain SNR region. MCS17 replaces MCS8 and MCS9 in certain SNR region.</a:t>
            </a:r>
            <a:endParaRPr lang="en-US" b="0" dirty="0"/>
          </a:p>
        </p:txBody>
      </p:sp>
      <p:sp>
        <p:nvSpPr>
          <p:cNvPr id="4" name="Date Placeholder 3"/>
          <p:cNvSpPr>
            <a:spLocks noGrp="1"/>
          </p:cNvSpPr>
          <p:nvPr>
            <p:ph type="dt" sz="half" idx="10"/>
          </p:nvPr>
        </p:nvSpPr>
        <p:spPr/>
        <p:txBody>
          <a:bodyPr/>
          <a:lstStyle/>
          <a:p>
            <a:pPr>
              <a:defRPr/>
            </a:pPr>
            <a:fld id="{5092767B-D10E-47D4-85BF-5BF2DAF6AC69}" type="datetime1">
              <a:rPr lang="en-US" smtClean="0"/>
              <a:t>1/7/2020</a:t>
            </a:fld>
            <a:endParaRPr lang="en-US" dirty="0"/>
          </a:p>
        </p:txBody>
      </p:sp>
      <p:sp>
        <p:nvSpPr>
          <p:cNvPr id="5" name="Footer Placeholder 4"/>
          <p:cNvSpPr>
            <a:spLocks noGrp="1"/>
          </p:cNvSpPr>
          <p:nvPr>
            <p:ph type="ftr" sz="quarter" idx="11"/>
          </p:nvPr>
        </p:nvSpPr>
        <p:spPr/>
        <p:txBody>
          <a:bodyPr/>
          <a:lstStyle/>
          <a:p>
            <a:pPr>
              <a:defRPr/>
            </a:pPr>
            <a:r>
              <a:rPr lang="en-US"/>
              <a:t>Yan Zhang et al (NXP)</a:t>
            </a:r>
            <a:endParaRPr lang="en-US" dirty="0"/>
          </a:p>
        </p:txBody>
      </p:sp>
      <p:sp>
        <p:nvSpPr>
          <p:cNvPr id="6" name="Slide Number Placeholder 5"/>
          <p:cNvSpPr>
            <a:spLocks noGrp="1"/>
          </p:cNvSpPr>
          <p:nvPr>
            <p:ph type="sldNum" sz="quarter" idx="12"/>
          </p:nvPr>
        </p:nvSpPr>
        <p:spPr/>
        <p:txBody>
          <a:bodyPr/>
          <a:lstStyle/>
          <a:p>
            <a:pPr>
              <a:defRPr/>
            </a:pPr>
            <a:r>
              <a:rPr lang="en-US"/>
              <a:t>Slide </a:t>
            </a:r>
            <a:fld id="{C1789BC7-C074-42CC-ADF8-5107DF6BD1C1}" type="slidenum">
              <a:rPr lang="en-US" smtClean="0"/>
              <a:pPr>
                <a:defRPr/>
              </a:pPr>
              <a:t>13</a:t>
            </a:fld>
            <a:endParaRPr lang="en-US"/>
          </a:p>
        </p:txBody>
      </p:sp>
      <p:pic>
        <p:nvPicPr>
          <p:cNvPr id="8" name="Picture 7">
            <a:extLst>
              <a:ext uri="{FF2B5EF4-FFF2-40B4-BE49-F238E27FC236}">
                <a16:creationId xmlns:a16="http://schemas.microsoft.com/office/drawing/2014/main" id="{327D8C19-E141-4F4E-9C37-FC12A5B181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01356"/>
            <a:ext cx="9144000" cy="4461243"/>
          </a:xfrm>
          <a:prstGeom prst="rect">
            <a:avLst/>
          </a:prstGeom>
        </p:spPr>
      </p:pic>
    </p:spTree>
    <p:extLst>
      <p:ext uri="{BB962C8B-B14F-4D97-AF65-F5344CB8AC3E}">
        <p14:creationId xmlns:p14="http://schemas.microsoft.com/office/powerpoint/2010/main" val="24953439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7772400" cy="304800"/>
          </a:xfrm>
        </p:spPr>
        <p:txBody>
          <a:bodyPr/>
          <a:lstStyle/>
          <a:p>
            <a:r>
              <a:rPr lang="en-US" sz="2000" dirty="0"/>
              <a:t>Throughput gain of new MCS set on DNLOS1x1 channel </a:t>
            </a:r>
            <a:endParaRPr lang="en-US" sz="2000" b="0" dirty="0"/>
          </a:p>
        </p:txBody>
      </p:sp>
      <p:sp>
        <p:nvSpPr>
          <p:cNvPr id="3" name="Content Placeholder 2"/>
          <p:cNvSpPr>
            <a:spLocks noGrp="1"/>
          </p:cNvSpPr>
          <p:nvPr>
            <p:ph idx="1"/>
          </p:nvPr>
        </p:nvSpPr>
        <p:spPr>
          <a:xfrm>
            <a:off x="799233" y="5518062"/>
            <a:ext cx="7772400" cy="500152"/>
          </a:xfrm>
        </p:spPr>
        <p:txBody>
          <a:bodyPr/>
          <a:lstStyle/>
          <a:p>
            <a:pPr marL="0" indent="0">
              <a:buNone/>
            </a:pPr>
            <a:r>
              <a:rPr lang="en-US" sz="1200" b="0" dirty="0"/>
              <a:t>The throughput gain using new expanded MCS set can achieve above 20% in some SNR region.</a:t>
            </a:r>
            <a:endParaRPr lang="en-US" b="0" dirty="0"/>
          </a:p>
        </p:txBody>
      </p:sp>
      <p:sp>
        <p:nvSpPr>
          <p:cNvPr id="4" name="Date Placeholder 3"/>
          <p:cNvSpPr>
            <a:spLocks noGrp="1"/>
          </p:cNvSpPr>
          <p:nvPr>
            <p:ph type="dt" sz="half" idx="10"/>
          </p:nvPr>
        </p:nvSpPr>
        <p:spPr/>
        <p:txBody>
          <a:bodyPr/>
          <a:lstStyle/>
          <a:p>
            <a:pPr>
              <a:defRPr/>
            </a:pPr>
            <a:fld id="{5092767B-D10E-47D4-85BF-5BF2DAF6AC69}" type="datetime1">
              <a:rPr lang="en-US" smtClean="0"/>
              <a:t>1/7/2020</a:t>
            </a:fld>
            <a:endParaRPr lang="en-US" dirty="0"/>
          </a:p>
        </p:txBody>
      </p:sp>
      <p:sp>
        <p:nvSpPr>
          <p:cNvPr id="5" name="Footer Placeholder 4"/>
          <p:cNvSpPr>
            <a:spLocks noGrp="1"/>
          </p:cNvSpPr>
          <p:nvPr>
            <p:ph type="ftr" sz="quarter" idx="11"/>
          </p:nvPr>
        </p:nvSpPr>
        <p:spPr/>
        <p:txBody>
          <a:bodyPr/>
          <a:lstStyle/>
          <a:p>
            <a:pPr>
              <a:defRPr/>
            </a:pPr>
            <a:r>
              <a:rPr lang="en-US"/>
              <a:t>Yan Zhang et al (NXP)</a:t>
            </a:r>
            <a:endParaRPr lang="en-US" dirty="0"/>
          </a:p>
        </p:txBody>
      </p:sp>
      <p:sp>
        <p:nvSpPr>
          <p:cNvPr id="6" name="Slide Number Placeholder 5"/>
          <p:cNvSpPr>
            <a:spLocks noGrp="1"/>
          </p:cNvSpPr>
          <p:nvPr>
            <p:ph type="sldNum" sz="quarter" idx="12"/>
          </p:nvPr>
        </p:nvSpPr>
        <p:spPr/>
        <p:txBody>
          <a:bodyPr/>
          <a:lstStyle/>
          <a:p>
            <a:pPr>
              <a:defRPr/>
            </a:pPr>
            <a:r>
              <a:rPr lang="en-US"/>
              <a:t>Slide </a:t>
            </a:r>
            <a:fld id="{C1789BC7-C074-42CC-ADF8-5107DF6BD1C1}" type="slidenum">
              <a:rPr lang="en-US" smtClean="0"/>
              <a:pPr>
                <a:defRPr/>
              </a:pPr>
              <a:t>14</a:t>
            </a:fld>
            <a:endParaRPr lang="en-US"/>
          </a:p>
        </p:txBody>
      </p:sp>
      <p:pic>
        <p:nvPicPr>
          <p:cNvPr id="9" name="Picture 8">
            <a:extLst>
              <a:ext uri="{FF2B5EF4-FFF2-40B4-BE49-F238E27FC236}">
                <a16:creationId xmlns:a16="http://schemas.microsoft.com/office/drawing/2014/main" id="{BD4C5730-E30B-445B-B28D-2A3CAF8A27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1428750"/>
            <a:ext cx="5334000" cy="4000500"/>
          </a:xfrm>
          <a:prstGeom prst="rect">
            <a:avLst/>
          </a:prstGeom>
        </p:spPr>
      </p:pic>
    </p:spTree>
    <p:extLst>
      <p:ext uri="{BB962C8B-B14F-4D97-AF65-F5344CB8AC3E}">
        <p14:creationId xmlns:p14="http://schemas.microsoft.com/office/powerpoint/2010/main" val="40537587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7772400" cy="304800"/>
          </a:xfrm>
        </p:spPr>
        <p:txBody>
          <a:bodyPr/>
          <a:lstStyle/>
          <a:p>
            <a:r>
              <a:rPr lang="en-US" sz="2800" dirty="0"/>
              <a:t>PER performance on 20MHz DNLOS2x2 channel </a:t>
            </a:r>
            <a:endParaRPr lang="en-US" sz="2800" b="0" dirty="0"/>
          </a:p>
        </p:txBody>
      </p:sp>
      <p:sp>
        <p:nvSpPr>
          <p:cNvPr id="3" name="Content Placeholder 2"/>
          <p:cNvSpPr>
            <a:spLocks noGrp="1"/>
          </p:cNvSpPr>
          <p:nvPr>
            <p:ph idx="1"/>
          </p:nvPr>
        </p:nvSpPr>
        <p:spPr>
          <a:xfrm>
            <a:off x="696913" y="5673824"/>
            <a:ext cx="7772400" cy="793934"/>
          </a:xfrm>
        </p:spPr>
        <p:txBody>
          <a:bodyPr/>
          <a:lstStyle/>
          <a:p>
            <a:pPr marL="0" indent="0">
              <a:buNone/>
            </a:pPr>
            <a:r>
              <a:rPr lang="en-US" sz="1200" b="0" dirty="0"/>
              <a:t>For DNLOS channel, high code rate is not as resistant to channel fading as low code rate, e.g., MCS 3 with code rate 1/2 has lower Rx sensitivity than MCS 13 with code rate 5/6 even MCS3 has a higher modulation order. The same observation applies to MCS15 and MCS5. MCS16 outperforms MCS7 due to lower code rate even it has a higher modulation order. MCS17 outperforms MCS9 as well due to lower code rate.</a:t>
            </a:r>
          </a:p>
          <a:p>
            <a:pPr>
              <a:buClr>
                <a:srgbClr val="FF0000"/>
              </a:buClr>
              <a:buFont typeface="Arial" panose="020B0604020202020204" pitchFamily="34" charset="0"/>
              <a:buChar char="•"/>
            </a:pPr>
            <a:endParaRPr lang="en-US" b="0" dirty="0"/>
          </a:p>
        </p:txBody>
      </p:sp>
      <p:sp>
        <p:nvSpPr>
          <p:cNvPr id="4" name="Date Placeholder 3"/>
          <p:cNvSpPr>
            <a:spLocks noGrp="1"/>
          </p:cNvSpPr>
          <p:nvPr>
            <p:ph type="dt" sz="half" idx="10"/>
          </p:nvPr>
        </p:nvSpPr>
        <p:spPr/>
        <p:txBody>
          <a:bodyPr/>
          <a:lstStyle/>
          <a:p>
            <a:pPr>
              <a:defRPr/>
            </a:pPr>
            <a:fld id="{5092767B-D10E-47D4-85BF-5BF2DAF6AC69}" type="datetime1">
              <a:rPr lang="en-US" smtClean="0"/>
              <a:t>1/7/2020</a:t>
            </a:fld>
            <a:endParaRPr lang="en-US" dirty="0"/>
          </a:p>
        </p:txBody>
      </p:sp>
      <p:sp>
        <p:nvSpPr>
          <p:cNvPr id="5" name="Footer Placeholder 4"/>
          <p:cNvSpPr>
            <a:spLocks noGrp="1"/>
          </p:cNvSpPr>
          <p:nvPr>
            <p:ph type="ftr" sz="quarter" idx="11"/>
          </p:nvPr>
        </p:nvSpPr>
        <p:spPr/>
        <p:txBody>
          <a:bodyPr/>
          <a:lstStyle/>
          <a:p>
            <a:pPr>
              <a:defRPr/>
            </a:pPr>
            <a:r>
              <a:rPr lang="en-US"/>
              <a:t>Yan Zhang et al (NXP)</a:t>
            </a:r>
            <a:endParaRPr lang="en-US" dirty="0"/>
          </a:p>
        </p:txBody>
      </p:sp>
      <p:sp>
        <p:nvSpPr>
          <p:cNvPr id="6" name="Slide Number Placeholder 5"/>
          <p:cNvSpPr>
            <a:spLocks noGrp="1"/>
          </p:cNvSpPr>
          <p:nvPr>
            <p:ph type="sldNum" sz="quarter" idx="12"/>
          </p:nvPr>
        </p:nvSpPr>
        <p:spPr/>
        <p:txBody>
          <a:bodyPr/>
          <a:lstStyle/>
          <a:p>
            <a:pPr>
              <a:defRPr/>
            </a:pPr>
            <a:r>
              <a:rPr lang="en-US"/>
              <a:t>Slide </a:t>
            </a:r>
            <a:fld id="{C1789BC7-C074-42CC-ADF8-5107DF6BD1C1}" type="slidenum">
              <a:rPr lang="en-US" smtClean="0"/>
              <a:pPr>
                <a:defRPr/>
              </a:pPr>
              <a:t>15</a:t>
            </a:fld>
            <a:endParaRPr lang="en-US"/>
          </a:p>
        </p:txBody>
      </p:sp>
      <p:pic>
        <p:nvPicPr>
          <p:cNvPr id="8" name="Picture 7">
            <a:extLst>
              <a:ext uri="{FF2B5EF4-FFF2-40B4-BE49-F238E27FC236}">
                <a16:creationId xmlns:a16="http://schemas.microsoft.com/office/drawing/2014/main" id="{AC83B459-6F4B-49E0-A70E-B5120DB3E6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11023"/>
            <a:ext cx="9144000" cy="4435953"/>
          </a:xfrm>
          <a:prstGeom prst="rect">
            <a:avLst/>
          </a:prstGeom>
        </p:spPr>
      </p:pic>
    </p:spTree>
    <p:extLst>
      <p:ext uri="{BB962C8B-B14F-4D97-AF65-F5344CB8AC3E}">
        <p14:creationId xmlns:p14="http://schemas.microsoft.com/office/powerpoint/2010/main" val="1229221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7772400" cy="304800"/>
          </a:xfrm>
        </p:spPr>
        <p:txBody>
          <a:bodyPr/>
          <a:lstStyle/>
          <a:p>
            <a:r>
              <a:rPr lang="en-US" sz="2800" dirty="0"/>
              <a:t>PER performance on 40MHz DNLOS2x2 channel </a:t>
            </a:r>
            <a:endParaRPr lang="en-US" sz="2800" b="0" dirty="0"/>
          </a:p>
        </p:txBody>
      </p:sp>
      <p:sp>
        <p:nvSpPr>
          <p:cNvPr id="3" name="Content Placeholder 2"/>
          <p:cNvSpPr>
            <a:spLocks noGrp="1"/>
          </p:cNvSpPr>
          <p:nvPr>
            <p:ph idx="1"/>
          </p:nvPr>
        </p:nvSpPr>
        <p:spPr>
          <a:xfrm>
            <a:off x="789998" y="5562600"/>
            <a:ext cx="7772400" cy="415636"/>
          </a:xfrm>
        </p:spPr>
        <p:txBody>
          <a:bodyPr/>
          <a:lstStyle/>
          <a:p>
            <a:pPr marL="0" indent="0">
              <a:buNone/>
            </a:pPr>
            <a:r>
              <a:rPr lang="en-US" sz="1200" b="0" dirty="0"/>
              <a:t>Same observations as 20MHz channel.</a:t>
            </a:r>
          </a:p>
          <a:p>
            <a:pPr>
              <a:buClr>
                <a:srgbClr val="FF0000"/>
              </a:buClr>
              <a:buFont typeface="Arial" panose="020B0604020202020204" pitchFamily="34" charset="0"/>
              <a:buChar char="•"/>
            </a:pPr>
            <a:endParaRPr lang="en-US" b="0" dirty="0"/>
          </a:p>
        </p:txBody>
      </p:sp>
      <p:sp>
        <p:nvSpPr>
          <p:cNvPr id="4" name="Date Placeholder 3"/>
          <p:cNvSpPr>
            <a:spLocks noGrp="1"/>
          </p:cNvSpPr>
          <p:nvPr>
            <p:ph type="dt" sz="half" idx="10"/>
          </p:nvPr>
        </p:nvSpPr>
        <p:spPr/>
        <p:txBody>
          <a:bodyPr/>
          <a:lstStyle/>
          <a:p>
            <a:pPr>
              <a:defRPr/>
            </a:pPr>
            <a:fld id="{5092767B-D10E-47D4-85BF-5BF2DAF6AC69}" type="datetime1">
              <a:rPr lang="en-US" smtClean="0"/>
              <a:t>1/7/2020</a:t>
            </a:fld>
            <a:endParaRPr lang="en-US" dirty="0"/>
          </a:p>
        </p:txBody>
      </p:sp>
      <p:sp>
        <p:nvSpPr>
          <p:cNvPr id="5" name="Footer Placeholder 4"/>
          <p:cNvSpPr>
            <a:spLocks noGrp="1"/>
          </p:cNvSpPr>
          <p:nvPr>
            <p:ph type="ftr" sz="quarter" idx="11"/>
          </p:nvPr>
        </p:nvSpPr>
        <p:spPr/>
        <p:txBody>
          <a:bodyPr/>
          <a:lstStyle/>
          <a:p>
            <a:pPr>
              <a:defRPr/>
            </a:pPr>
            <a:r>
              <a:rPr lang="en-US"/>
              <a:t>Yan Zhang et al (NXP)</a:t>
            </a:r>
            <a:endParaRPr lang="en-US" dirty="0"/>
          </a:p>
        </p:txBody>
      </p:sp>
      <p:sp>
        <p:nvSpPr>
          <p:cNvPr id="6" name="Slide Number Placeholder 5"/>
          <p:cNvSpPr>
            <a:spLocks noGrp="1"/>
          </p:cNvSpPr>
          <p:nvPr>
            <p:ph type="sldNum" sz="quarter" idx="12"/>
          </p:nvPr>
        </p:nvSpPr>
        <p:spPr/>
        <p:txBody>
          <a:bodyPr/>
          <a:lstStyle/>
          <a:p>
            <a:pPr>
              <a:defRPr/>
            </a:pPr>
            <a:r>
              <a:rPr lang="en-US"/>
              <a:t>Slide </a:t>
            </a:r>
            <a:fld id="{C1789BC7-C074-42CC-ADF8-5107DF6BD1C1}" type="slidenum">
              <a:rPr lang="en-US" smtClean="0"/>
              <a:pPr>
                <a:defRPr/>
              </a:pPr>
              <a:t>16</a:t>
            </a:fld>
            <a:endParaRPr lang="en-US"/>
          </a:p>
        </p:txBody>
      </p:sp>
      <p:pic>
        <p:nvPicPr>
          <p:cNvPr id="9" name="Picture 8">
            <a:extLst>
              <a:ext uri="{FF2B5EF4-FFF2-40B4-BE49-F238E27FC236}">
                <a16:creationId xmlns:a16="http://schemas.microsoft.com/office/drawing/2014/main" id="{CC4DA41C-A607-48E4-BC76-051AEC1EDD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79439"/>
            <a:ext cx="9144000" cy="4483161"/>
          </a:xfrm>
          <a:prstGeom prst="rect">
            <a:avLst/>
          </a:prstGeom>
        </p:spPr>
      </p:pic>
    </p:spTree>
    <p:extLst>
      <p:ext uri="{BB962C8B-B14F-4D97-AF65-F5344CB8AC3E}">
        <p14:creationId xmlns:p14="http://schemas.microsoft.com/office/powerpoint/2010/main" val="9671517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7772400" cy="304800"/>
          </a:xfrm>
        </p:spPr>
        <p:txBody>
          <a:bodyPr/>
          <a:lstStyle/>
          <a:p>
            <a:r>
              <a:rPr lang="en-US" sz="2800" dirty="0"/>
              <a:t>PER performance on 80MHz DNLOS2x2 channel </a:t>
            </a:r>
            <a:endParaRPr lang="en-US" sz="2800" b="0" dirty="0"/>
          </a:p>
        </p:txBody>
      </p:sp>
      <p:sp>
        <p:nvSpPr>
          <p:cNvPr id="3" name="Content Placeholder 2"/>
          <p:cNvSpPr>
            <a:spLocks noGrp="1"/>
          </p:cNvSpPr>
          <p:nvPr>
            <p:ph idx="1"/>
          </p:nvPr>
        </p:nvSpPr>
        <p:spPr>
          <a:xfrm>
            <a:off x="756949" y="5562600"/>
            <a:ext cx="7772400" cy="793934"/>
          </a:xfrm>
        </p:spPr>
        <p:txBody>
          <a:bodyPr/>
          <a:lstStyle/>
          <a:p>
            <a:pPr marL="0" indent="0">
              <a:buNone/>
            </a:pPr>
            <a:r>
              <a:rPr lang="en-US" sz="1200" b="0" dirty="0"/>
              <a:t>Same observations as 20MHz channel.</a:t>
            </a:r>
          </a:p>
          <a:p>
            <a:pPr>
              <a:buClr>
                <a:srgbClr val="FF0000"/>
              </a:buClr>
              <a:buFont typeface="Arial" panose="020B0604020202020204" pitchFamily="34" charset="0"/>
              <a:buChar char="•"/>
            </a:pPr>
            <a:endParaRPr lang="en-US" b="0" dirty="0"/>
          </a:p>
        </p:txBody>
      </p:sp>
      <p:sp>
        <p:nvSpPr>
          <p:cNvPr id="4" name="Date Placeholder 3"/>
          <p:cNvSpPr>
            <a:spLocks noGrp="1"/>
          </p:cNvSpPr>
          <p:nvPr>
            <p:ph type="dt" sz="half" idx="10"/>
          </p:nvPr>
        </p:nvSpPr>
        <p:spPr/>
        <p:txBody>
          <a:bodyPr/>
          <a:lstStyle/>
          <a:p>
            <a:pPr>
              <a:defRPr/>
            </a:pPr>
            <a:fld id="{5092767B-D10E-47D4-85BF-5BF2DAF6AC69}" type="datetime1">
              <a:rPr lang="en-US" smtClean="0"/>
              <a:t>1/7/2020</a:t>
            </a:fld>
            <a:endParaRPr lang="en-US" dirty="0"/>
          </a:p>
        </p:txBody>
      </p:sp>
      <p:sp>
        <p:nvSpPr>
          <p:cNvPr id="5" name="Footer Placeholder 4"/>
          <p:cNvSpPr>
            <a:spLocks noGrp="1"/>
          </p:cNvSpPr>
          <p:nvPr>
            <p:ph type="ftr" sz="quarter" idx="11"/>
          </p:nvPr>
        </p:nvSpPr>
        <p:spPr/>
        <p:txBody>
          <a:bodyPr/>
          <a:lstStyle/>
          <a:p>
            <a:pPr>
              <a:defRPr/>
            </a:pPr>
            <a:r>
              <a:rPr lang="en-US"/>
              <a:t>Yan Zhang et al (NXP)</a:t>
            </a:r>
            <a:endParaRPr lang="en-US" dirty="0"/>
          </a:p>
        </p:txBody>
      </p:sp>
      <p:sp>
        <p:nvSpPr>
          <p:cNvPr id="6" name="Slide Number Placeholder 5"/>
          <p:cNvSpPr>
            <a:spLocks noGrp="1"/>
          </p:cNvSpPr>
          <p:nvPr>
            <p:ph type="sldNum" sz="quarter" idx="12"/>
          </p:nvPr>
        </p:nvSpPr>
        <p:spPr/>
        <p:txBody>
          <a:bodyPr/>
          <a:lstStyle/>
          <a:p>
            <a:pPr>
              <a:defRPr/>
            </a:pPr>
            <a:r>
              <a:rPr lang="en-US"/>
              <a:t>Slide </a:t>
            </a:r>
            <a:fld id="{C1789BC7-C074-42CC-ADF8-5107DF6BD1C1}" type="slidenum">
              <a:rPr lang="en-US" smtClean="0"/>
              <a:pPr>
                <a:defRPr/>
              </a:pPr>
              <a:t>17</a:t>
            </a:fld>
            <a:endParaRPr lang="en-US"/>
          </a:p>
        </p:txBody>
      </p:sp>
      <p:pic>
        <p:nvPicPr>
          <p:cNvPr id="9" name="Picture 8">
            <a:extLst>
              <a:ext uri="{FF2B5EF4-FFF2-40B4-BE49-F238E27FC236}">
                <a16:creationId xmlns:a16="http://schemas.microsoft.com/office/drawing/2014/main" id="{522E5508-B7BB-4803-8554-4CAA887E79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34253"/>
            <a:ext cx="9144000" cy="4389494"/>
          </a:xfrm>
          <a:prstGeom prst="rect">
            <a:avLst/>
          </a:prstGeom>
        </p:spPr>
      </p:pic>
    </p:spTree>
    <p:extLst>
      <p:ext uri="{BB962C8B-B14F-4D97-AF65-F5344CB8AC3E}">
        <p14:creationId xmlns:p14="http://schemas.microsoft.com/office/powerpoint/2010/main" val="31778934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7772400" cy="304800"/>
          </a:xfrm>
        </p:spPr>
        <p:txBody>
          <a:bodyPr/>
          <a:lstStyle/>
          <a:p>
            <a:r>
              <a:rPr lang="en-US" sz="2000" dirty="0"/>
              <a:t>Throughput performance of new MCS set on DNLOS2x2 channel </a:t>
            </a:r>
            <a:endParaRPr lang="en-US" sz="2000" b="0" dirty="0"/>
          </a:p>
        </p:txBody>
      </p:sp>
      <p:sp>
        <p:nvSpPr>
          <p:cNvPr id="3" name="Content Placeholder 2"/>
          <p:cNvSpPr>
            <a:spLocks noGrp="1"/>
          </p:cNvSpPr>
          <p:nvPr>
            <p:ph idx="1"/>
          </p:nvPr>
        </p:nvSpPr>
        <p:spPr>
          <a:xfrm>
            <a:off x="784842" y="5666181"/>
            <a:ext cx="7772400" cy="1019175"/>
          </a:xfrm>
        </p:spPr>
        <p:txBody>
          <a:bodyPr/>
          <a:lstStyle/>
          <a:p>
            <a:pPr marL="0" indent="0">
              <a:buNone/>
            </a:pPr>
            <a:r>
              <a:rPr lang="en-US" sz="1200" b="0" dirty="0"/>
              <a:t>MCS14, MCS16 and MCS17 are selected as the optimal MCS to achieve highest throughput at certain SNR regions. Specifically, MCS14 between MCS3 and MCS4 avoids </a:t>
            </a:r>
            <a:r>
              <a:rPr lang="en-US" sz="1200" b="0" dirty="0" err="1"/>
              <a:t>Thput</a:t>
            </a:r>
            <a:r>
              <a:rPr lang="en-US" sz="1200" b="0" dirty="0"/>
              <a:t> plateau in certain SNR range, and MCS16 between MCS7 and MCS8 replaced MCS6 and MCS7 in certain SNR region. MCS17 replaces MCS8 and MCS9 in certain SNR region.</a:t>
            </a:r>
            <a:endParaRPr lang="en-US" b="0" dirty="0"/>
          </a:p>
        </p:txBody>
      </p:sp>
      <p:sp>
        <p:nvSpPr>
          <p:cNvPr id="4" name="Date Placeholder 3"/>
          <p:cNvSpPr>
            <a:spLocks noGrp="1"/>
          </p:cNvSpPr>
          <p:nvPr>
            <p:ph type="dt" sz="half" idx="10"/>
          </p:nvPr>
        </p:nvSpPr>
        <p:spPr/>
        <p:txBody>
          <a:bodyPr/>
          <a:lstStyle/>
          <a:p>
            <a:pPr>
              <a:defRPr/>
            </a:pPr>
            <a:fld id="{5092767B-D10E-47D4-85BF-5BF2DAF6AC69}" type="datetime1">
              <a:rPr lang="en-US" smtClean="0"/>
              <a:t>1/7/2020</a:t>
            </a:fld>
            <a:endParaRPr lang="en-US" dirty="0"/>
          </a:p>
        </p:txBody>
      </p:sp>
      <p:sp>
        <p:nvSpPr>
          <p:cNvPr id="5" name="Footer Placeholder 4"/>
          <p:cNvSpPr>
            <a:spLocks noGrp="1"/>
          </p:cNvSpPr>
          <p:nvPr>
            <p:ph type="ftr" sz="quarter" idx="11"/>
          </p:nvPr>
        </p:nvSpPr>
        <p:spPr/>
        <p:txBody>
          <a:bodyPr/>
          <a:lstStyle/>
          <a:p>
            <a:pPr>
              <a:defRPr/>
            </a:pPr>
            <a:r>
              <a:rPr lang="en-US"/>
              <a:t>Yan Zhang et al (NXP)</a:t>
            </a:r>
            <a:endParaRPr lang="en-US" dirty="0"/>
          </a:p>
        </p:txBody>
      </p:sp>
      <p:sp>
        <p:nvSpPr>
          <p:cNvPr id="6" name="Slide Number Placeholder 5"/>
          <p:cNvSpPr>
            <a:spLocks noGrp="1"/>
          </p:cNvSpPr>
          <p:nvPr>
            <p:ph type="sldNum" sz="quarter" idx="12"/>
          </p:nvPr>
        </p:nvSpPr>
        <p:spPr/>
        <p:txBody>
          <a:bodyPr/>
          <a:lstStyle/>
          <a:p>
            <a:pPr>
              <a:defRPr/>
            </a:pPr>
            <a:r>
              <a:rPr lang="en-US"/>
              <a:t>Slide </a:t>
            </a:r>
            <a:fld id="{C1789BC7-C074-42CC-ADF8-5107DF6BD1C1}" type="slidenum">
              <a:rPr lang="en-US" smtClean="0"/>
              <a:pPr>
                <a:defRPr/>
              </a:pPr>
              <a:t>18</a:t>
            </a:fld>
            <a:endParaRPr lang="en-US"/>
          </a:p>
        </p:txBody>
      </p:sp>
      <p:pic>
        <p:nvPicPr>
          <p:cNvPr id="11" name="Picture 10">
            <a:extLst>
              <a:ext uri="{FF2B5EF4-FFF2-40B4-BE49-F238E27FC236}">
                <a16:creationId xmlns:a16="http://schemas.microsoft.com/office/drawing/2014/main" id="{19E84725-9F07-4745-B0BF-5C35B6B104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84302"/>
            <a:ext cx="9144000" cy="4489395"/>
          </a:xfrm>
          <a:prstGeom prst="rect">
            <a:avLst/>
          </a:prstGeom>
        </p:spPr>
      </p:pic>
    </p:spTree>
    <p:extLst>
      <p:ext uri="{BB962C8B-B14F-4D97-AF65-F5344CB8AC3E}">
        <p14:creationId xmlns:p14="http://schemas.microsoft.com/office/powerpoint/2010/main" val="23628584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7772400" cy="304800"/>
          </a:xfrm>
        </p:spPr>
        <p:txBody>
          <a:bodyPr/>
          <a:lstStyle/>
          <a:p>
            <a:r>
              <a:rPr lang="en-US" sz="2000" dirty="0"/>
              <a:t>Throughput gain of new MCS set on DNLOS2x2 channel </a:t>
            </a:r>
            <a:endParaRPr lang="en-US" sz="2000" b="0" dirty="0"/>
          </a:p>
        </p:txBody>
      </p:sp>
      <p:sp>
        <p:nvSpPr>
          <p:cNvPr id="3" name="Content Placeholder 2"/>
          <p:cNvSpPr>
            <a:spLocks noGrp="1"/>
          </p:cNvSpPr>
          <p:nvPr>
            <p:ph idx="1"/>
          </p:nvPr>
        </p:nvSpPr>
        <p:spPr>
          <a:xfrm>
            <a:off x="799233" y="5518062"/>
            <a:ext cx="7772400" cy="500152"/>
          </a:xfrm>
        </p:spPr>
        <p:txBody>
          <a:bodyPr/>
          <a:lstStyle/>
          <a:p>
            <a:pPr marL="0" indent="0">
              <a:buNone/>
            </a:pPr>
            <a:r>
              <a:rPr lang="en-US" sz="1200" b="0" dirty="0"/>
              <a:t>The throughput gain using new expanded MCS set can achieve above 10% in some SNR regions.</a:t>
            </a:r>
            <a:endParaRPr lang="en-US" b="0" dirty="0"/>
          </a:p>
        </p:txBody>
      </p:sp>
      <p:sp>
        <p:nvSpPr>
          <p:cNvPr id="4" name="Date Placeholder 3"/>
          <p:cNvSpPr>
            <a:spLocks noGrp="1"/>
          </p:cNvSpPr>
          <p:nvPr>
            <p:ph type="dt" sz="half" idx="10"/>
          </p:nvPr>
        </p:nvSpPr>
        <p:spPr/>
        <p:txBody>
          <a:bodyPr/>
          <a:lstStyle/>
          <a:p>
            <a:pPr>
              <a:defRPr/>
            </a:pPr>
            <a:fld id="{5092767B-D10E-47D4-85BF-5BF2DAF6AC69}" type="datetime1">
              <a:rPr lang="en-US" smtClean="0"/>
              <a:t>1/7/2020</a:t>
            </a:fld>
            <a:endParaRPr lang="en-US" dirty="0"/>
          </a:p>
        </p:txBody>
      </p:sp>
      <p:sp>
        <p:nvSpPr>
          <p:cNvPr id="5" name="Footer Placeholder 4"/>
          <p:cNvSpPr>
            <a:spLocks noGrp="1"/>
          </p:cNvSpPr>
          <p:nvPr>
            <p:ph type="ftr" sz="quarter" idx="11"/>
          </p:nvPr>
        </p:nvSpPr>
        <p:spPr/>
        <p:txBody>
          <a:bodyPr/>
          <a:lstStyle/>
          <a:p>
            <a:pPr>
              <a:defRPr/>
            </a:pPr>
            <a:r>
              <a:rPr lang="en-US"/>
              <a:t>Yan Zhang et al (NXP)</a:t>
            </a:r>
            <a:endParaRPr lang="en-US" dirty="0"/>
          </a:p>
        </p:txBody>
      </p:sp>
      <p:sp>
        <p:nvSpPr>
          <p:cNvPr id="6" name="Slide Number Placeholder 5"/>
          <p:cNvSpPr>
            <a:spLocks noGrp="1"/>
          </p:cNvSpPr>
          <p:nvPr>
            <p:ph type="sldNum" sz="quarter" idx="12"/>
          </p:nvPr>
        </p:nvSpPr>
        <p:spPr/>
        <p:txBody>
          <a:bodyPr/>
          <a:lstStyle/>
          <a:p>
            <a:pPr>
              <a:defRPr/>
            </a:pPr>
            <a:r>
              <a:rPr lang="en-US"/>
              <a:t>Slide </a:t>
            </a:r>
            <a:fld id="{C1789BC7-C074-42CC-ADF8-5107DF6BD1C1}" type="slidenum">
              <a:rPr lang="en-US" smtClean="0"/>
              <a:pPr>
                <a:defRPr/>
              </a:pPr>
              <a:t>19</a:t>
            </a:fld>
            <a:endParaRPr lang="en-US"/>
          </a:p>
        </p:txBody>
      </p:sp>
      <p:pic>
        <p:nvPicPr>
          <p:cNvPr id="11" name="Picture 10">
            <a:extLst>
              <a:ext uri="{FF2B5EF4-FFF2-40B4-BE49-F238E27FC236}">
                <a16:creationId xmlns:a16="http://schemas.microsoft.com/office/drawing/2014/main" id="{09CD178C-79B1-46E9-B0D8-F3008020F2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1428750"/>
            <a:ext cx="5334000" cy="4000500"/>
          </a:xfrm>
          <a:prstGeom prst="rect">
            <a:avLst/>
          </a:prstGeom>
        </p:spPr>
      </p:pic>
    </p:spTree>
    <p:extLst>
      <p:ext uri="{BB962C8B-B14F-4D97-AF65-F5344CB8AC3E}">
        <p14:creationId xmlns:p14="http://schemas.microsoft.com/office/powerpoint/2010/main" val="457918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2228" y="609600"/>
            <a:ext cx="7772400" cy="609600"/>
          </a:xfrm>
        </p:spPr>
        <p:txBody>
          <a:bodyPr/>
          <a:lstStyle/>
          <a:p>
            <a:r>
              <a:rPr lang="en-US" b="0" dirty="0">
                <a:latin typeface="+mn-lt"/>
              </a:rPr>
              <a:t>Motivations</a:t>
            </a:r>
          </a:p>
        </p:txBody>
      </p:sp>
      <p:sp>
        <p:nvSpPr>
          <p:cNvPr id="3" name="Content Placeholder 2"/>
          <p:cNvSpPr>
            <a:spLocks noGrp="1"/>
          </p:cNvSpPr>
          <p:nvPr>
            <p:ph idx="1"/>
          </p:nvPr>
        </p:nvSpPr>
        <p:spPr>
          <a:xfrm>
            <a:off x="152400" y="1202027"/>
            <a:ext cx="8391525" cy="5455947"/>
          </a:xfrm>
        </p:spPr>
        <p:txBody>
          <a:bodyPr/>
          <a:lstStyle/>
          <a:p>
            <a:pPr>
              <a:buClr>
                <a:srgbClr val="FF0000"/>
              </a:buClr>
            </a:pPr>
            <a:r>
              <a:rPr lang="en-US" sz="1800" b="0" dirty="0"/>
              <a:t>HARQ studies show that HARQ IR can achieve higher throughput than ARQ with ideal link adaptation in some SNR regions, by puncturing some parity bits of BCC/LDPC code of a given MCS supported in current </a:t>
            </a:r>
            <a:r>
              <a:rPr lang="en-US" sz="1800" b="0" dirty="0" err="1"/>
              <a:t>WiFi</a:t>
            </a:r>
            <a:r>
              <a:rPr lang="en-US" sz="1800" b="0" dirty="0"/>
              <a:t> standards. </a:t>
            </a:r>
          </a:p>
          <a:p>
            <a:pPr>
              <a:buClr>
                <a:srgbClr val="FF0000"/>
              </a:buClr>
            </a:pPr>
            <a:endParaRPr lang="en-US" sz="1800" b="0" dirty="0"/>
          </a:p>
          <a:p>
            <a:pPr>
              <a:buClr>
                <a:srgbClr val="FF0000"/>
              </a:buClr>
            </a:pPr>
            <a:r>
              <a:rPr lang="en-US" sz="1800" b="0" dirty="0"/>
              <a:t>This is due to the big SNR requirement (e.g., to achieve 10% PER </a:t>
            </a:r>
            <a:r>
              <a:rPr lang="en-US" sz="1800" b="0" dirty="0" err="1"/>
              <a:t>per</a:t>
            </a:r>
            <a:r>
              <a:rPr lang="en-US" sz="1800" b="0" dirty="0"/>
              <a:t> MCS) gaps among some neighboring MCS values when modulation order is increased on AWGN channel, e.g., MCS1 and MCS2, MCS4 and MCS5, MCS7 and MCS8, MCS9 and MCS10, or code rate is increased considerably (assuming same modulation order) on DNLOS channel, e.g., MCS3 and MCS4.</a:t>
            </a:r>
          </a:p>
          <a:p>
            <a:pPr>
              <a:buClr>
                <a:srgbClr val="FF0000"/>
              </a:buClr>
            </a:pPr>
            <a:endParaRPr lang="en-US" sz="1800" b="0" dirty="0"/>
          </a:p>
          <a:p>
            <a:pPr>
              <a:buClr>
                <a:srgbClr val="FF0000"/>
              </a:buClr>
            </a:pPr>
            <a:r>
              <a:rPr lang="en-US" sz="1800" b="0" dirty="0"/>
              <a:t>Puncturing parity bits essentially create new code rates resulting in new MCS values, to fill those big SNR requirement gaps between certain neighboring MCS pairs. However, those puncturing patterns are not optimized, i.e., the performance of the punctured code with effective code rate R will not exceed that of the optimized LDPC code with code rate R in current standards.</a:t>
            </a:r>
          </a:p>
          <a:p>
            <a:pPr marL="0" indent="0">
              <a:buClr>
                <a:srgbClr val="FF0000"/>
              </a:buClr>
              <a:buNone/>
            </a:pPr>
            <a:endParaRPr lang="en-US" sz="1800" b="0" dirty="0"/>
          </a:p>
          <a:p>
            <a:pPr>
              <a:buClr>
                <a:srgbClr val="FF0000"/>
              </a:buClr>
            </a:pPr>
            <a:r>
              <a:rPr lang="en-US" sz="1800" b="0" dirty="0"/>
              <a:t>New MCS values can be created by utilizing all possible modulation and code rate combinations supported in the current standards.</a:t>
            </a:r>
          </a:p>
          <a:p>
            <a:pPr marL="0" indent="0">
              <a:buNone/>
            </a:pPr>
            <a:endParaRPr lang="en-US" b="0" dirty="0"/>
          </a:p>
        </p:txBody>
      </p:sp>
      <p:sp>
        <p:nvSpPr>
          <p:cNvPr id="4" name="Footer Placeholder 4"/>
          <p:cNvSpPr>
            <a:spLocks noGrp="1"/>
          </p:cNvSpPr>
          <p:nvPr>
            <p:ph type="ftr" sz="quarter" idx="11"/>
          </p:nvPr>
        </p:nvSpPr>
        <p:spPr>
          <a:xfrm>
            <a:off x="6544054" y="6475413"/>
            <a:ext cx="1999871" cy="184666"/>
          </a:xfrm>
        </p:spPr>
        <p:txBody>
          <a:bodyPr/>
          <a:lstStyle/>
          <a:p>
            <a:pPr>
              <a:defRPr/>
            </a:pPr>
            <a:r>
              <a:rPr lang="nb-NO"/>
              <a:t>Yan Zhang et al (NXP)</a:t>
            </a:r>
            <a:endParaRPr lang="en-US" dirty="0"/>
          </a:p>
        </p:txBody>
      </p:sp>
      <p:sp>
        <p:nvSpPr>
          <p:cNvPr id="5" name="Date Placeholder 3"/>
          <p:cNvSpPr>
            <a:spLocks noGrp="1"/>
          </p:cNvSpPr>
          <p:nvPr>
            <p:ph type="dt" sz="half" idx="10"/>
          </p:nvPr>
        </p:nvSpPr>
        <p:spPr>
          <a:xfrm>
            <a:off x="696913" y="332601"/>
            <a:ext cx="1541128" cy="276999"/>
          </a:xfrm>
        </p:spPr>
        <p:txBody>
          <a:bodyPr/>
          <a:lstStyle/>
          <a:p>
            <a:pPr>
              <a:defRPr/>
            </a:pPr>
            <a:fld id="{37157B3D-C35D-4435-A189-F3E703A81B7E}" type="datetime1">
              <a:rPr lang="en-US" smtClean="0"/>
              <a:t>1/9/2020</a:t>
            </a:fld>
            <a:endParaRPr lang="en-US" dirty="0"/>
          </a:p>
        </p:txBody>
      </p:sp>
      <p:sp>
        <p:nvSpPr>
          <p:cNvPr id="6" name="Slide Number Placeholder 5">
            <a:extLst>
              <a:ext uri="{FF2B5EF4-FFF2-40B4-BE49-F238E27FC236}">
                <a16:creationId xmlns:a16="http://schemas.microsoft.com/office/drawing/2014/main" id="{5F1B8A8A-D1E1-4EB5-B6B6-4A2E7D558354}"/>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2</a:t>
            </a:fld>
            <a:endParaRPr lang="en-US"/>
          </a:p>
        </p:txBody>
      </p:sp>
    </p:spTree>
    <p:extLst>
      <p:ext uri="{BB962C8B-B14F-4D97-AF65-F5344CB8AC3E}">
        <p14:creationId xmlns:p14="http://schemas.microsoft.com/office/powerpoint/2010/main" val="11384047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2228" y="609600"/>
            <a:ext cx="7772400" cy="609600"/>
          </a:xfrm>
        </p:spPr>
        <p:txBody>
          <a:bodyPr/>
          <a:lstStyle/>
          <a:p>
            <a:r>
              <a:rPr lang="en-US" b="0" dirty="0">
                <a:latin typeface="+mn-lt"/>
              </a:rPr>
              <a:t>Observations and Conclusions</a:t>
            </a:r>
          </a:p>
        </p:txBody>
      </p:sp>
      <p:sp>
        <p:nvSpPr>
          <p:cNvPr id="3" name="Content Placeholder 2"/>
          <p:cNvSpPr>
            <a:spLocks noGrp="1"/>
          </p:cNvSpPr>
          <p:nvPr>
            <p:ph idx="1"/>
          </p:nvPr>
        </p:nvSpPr>
        <p:spPr>
          <a:xfrm>
            <a:off x="152400" y="1202028"/>
            <a:ext cx="8391525" cy="4423954"/>
          </a:xfrm>
        </p:spPr>
        <p:txBody>
          <a:bodyPr/>
          <a:lstStyle/>
          <a:p>
            <a:pPr>
              <a:buClr>
                <a:srgbClr val="FF0000"/>
              </a:buClr>
            </a:pPr>
            <a:r>
              <a:rPr lang="en-US" sz="1800" b="0" dirty="0"/>
              <a:t>By adding potential combinations of supported LDPC code rate and modulation orders in current </a:t>
            </a:r>
            <a:r>
              <a:rPr lang="en-US" sz="1800" b="0" dirty="0" err="1"/>
              <a:t>wifi</a:t>
            </a:r>
            <a:r>
              <a:rPr lang="en-US" sz="1800" b="0" dirty="0"/>
              <a:t> standards, the throughput can be improved in certain SNR regions for both AWGN and DNLOS channels, and the gain is up to 30% in some SNR regions. </a:t>
            </a:r>
          </a:p>
          <a:p>
            <a:pPr>
              <a:buClr>
                <a:srgbClr val="FF0000"/>
              </a:buClr>
            </a:pPr>
            <a:endParaRPr lang="en-US" sz="1800" b="0" dirty="0"/>
          </a:p>
          <a:p>
            <a:pPr>
              <a:buClr>
                <a:srgbClr val="FF0000"/>
              </a:buClr>
            </a:pPr>
            <a:r>
              <a:rPr lang="en-US" sz="1800" b="0" dirty="0"/>
              <a:t>Higher modulation order and lower code rate combinations are more favorable than higher code rate and lower modulation order combinations for DNLOS channel, the throughput and PER performance gain are both higher using higher modulation order and lower code rate combinations due to the fact that lower code rate is more resistant to channel fading, as shown by the comparisons between MCS7 and new proposed MCS 16 (MCS7-8), and the comparisons between MCS17 and MCS9 for DNLOS channel.</a:t>
            </a:r>
          </a:p>
          <a:p>
            <a:pPr>
              <a:buClr>
                <a:srgbClr val="FF0000"/>
              </a:buClr>
            </a:pPr>
            <a:endParaRPr lang="en-US" sz="1800" b="0" dirty="0"/>
          </a:p>
          <a:p>
            <a:pPr>
              <a:buClr>
                <a:srgbClr val="FF0000"/>
              </a:buClr>
            </a:pPr>
            <a:r>
              <a:rPr lang="en-US" sz="1800" b="0" dirty="0"/>
              <a:t>There is not much additional implementation complexity required to adopt those MCS combinations except adding those values into rate selection lists.</a:t>
            </a:r>
          </a:p>
          <a:p>
            <a:pPr>
              <a:buClr>
                <a:srgbClr val="FF0000"/>
              </a:buClr>
            </a:pPr>
            <a:endParaRPr lang="en-US" sz="1800" b="0" dirty="0"/>
          </a:p>
          <a:p>
            <a:pPr marL="0" indent="0">
              <a:buNone/>
            </a:pPr>
            <a:endParaRPr lang="en-US" b="0" dirty="0"/>
          </a:p>
        </p:txBody>
      </p:sp>
      <p:sp>
        <p:nvSpPr>
          <p:cNvPr id="4" name="Footer Placeholder 4"/>
          <p:cNvSpPr>
            <a:spLocks noGrp="1"/>
          </p:cNvSpPr>
          <p:nvPr>
            <p:ph type="ftr" sz="quarter" idx="11"/>
          </p:nvPr>
        </p:nvSpPr>
        <p:spPr>
          <a:xfrm>
            <a:off x="6544054" y="6475413"/>
            <a:ext cx="1999871" cy="184666"/>
          </a:xfrm>
        </p:spPr>
        <p:txBody>
          <a:bodyPr/>
          <a:lstStyle/>
          <a:p>
            <a:pPr>
              <a:defRPr/>
            </a:pPr>
            <a:r>
              <a:rPr lang="nb-NO"/>
              <a:t>Yan Zhang et al (NXP)</a:t>
            </a:r>
            <a:endParaRPr lang="en-US" dirty="0"/>
          </a:p>
        </p:txBody>
      </p:sp>
      <p:sp>
        <p:nvSpPr>
          <p:cNvPr id="5" name="Date Placeholder 3"/>
          <p:cNvSpPr>
            <a:spLocks noGrp="1"/>
          </p:cNvSpPr>
          <p:nvPr>
            <p:ph type="dt" sz="half" idx="10"/>
          </p:nvPr>
        </p:nvSpPr>
        <p:spPr>
          <a:xfrm>
            <a:off x="696913" y="332601"/>
            <a:ext cx="1541128" cy="276999"/>
          </a:xfrm>
        </p:spPr>
        <p:txBody>
          <a:bodyPr/>
          <a:lstStyle/>
          <a:p>
            <a:pPr>
              <a:defRPr/>
            </a:pPr>
            <a:fld id="{37157B3D-C35D-4435-A189-F3E703A81B7E}" type="datetime1">
              <a:rPr lang="en-US" smtClean="0"/>
              <a:t>1/7/2020</a:t>
            </a:fld>
            <a:endParaRPr lang="en-US" dirty="0"/>
          </a:p>
        </p:txBody>
      </p:sp>
      <p:sp>
        <p:nvSpPr>
          <p:cNvPr id="6" name="Slide Number Placeholder 5">
            <a:extLst>
              <a:ext uri="{FF2B5EF4-FFF2-40B4-BE49-F238E27FC236}">
                <a16:creationId xmlns:a16="http://schemas.microsoft.com/office/drawing/2014/main" id="{5F1B8A8A-D1E1-4EB5-B6B6-4A2E7D558354}"/>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20</a:t>
            </a:fld>
            <a:endParaRPr lang="en-US"/>
          </a:p>
        </p:txBody>
      </p:sp>
    </p:spTree>
    <p:extLst>
      <p:ext uri="{BB962C8B-B14F-4D97-AF65-F5344CB8AC3E}">
        <p14:creationId xmlns:p14="http://schemas.microsoft.com/office/powerpoint/2010/main" val="1404590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7772400" cy="304800"/>
          </a:xfrm>
        </p:spPr>
        <p:txBody>
          <a:bodyPr/>
          <a:lstStyle/>
          <a:p>
            <a:r>
              <a:rPr lang="en-US" sz="2800" b="0" dirty="0"/>
              <a:t>Simulation setup</a:t>
            </a:r>
          </a:p>
        </p:txBody>
      </p:sp>
      <p:sp>
        <p:nvSpPr>
          <p:cNvPr id="3" name="Content Placeholder 2"/>
          <p:cNvSpPr>
            <a:spLocks noGrp="1"/>
          </p:cNvSpPr>
          <p:nvPr>
            <p:ph idx="1"/>
          </p:nvPr>
        </p:nvSpPr>
        <p:spPr>
          <a:xfrm>
            <a:off x="685800" y="1524000"/>
            <a:ext cx="8229600" cy="4800600"/>
          </a:xfrm>
        </p:spPr>
        <p:txBody>
          <a:bodyPr/>
          <a:lstStyle/>
          <a:p>
            <a:pPr>
              <a:buClr>
                <a:srgbClr val="FF0000"/>
              </a:buClr>
              <a:buFont typeface="Arial" panose="020B0604020202020204" pitchFamily="34" charset="0"/>
              <a:buChar char="•"/>
            </a:pPr>
            <a:r>
              <a:rPr lang="en-US" b="0" dirty="0"/>
              <a:t>20MHz, 40MHz, and 80MHz 1x1 AWGN and 1x1 and 2x2 DNLOS channels (per channel normalization)</a:t>
            </a:r>
          </a:p>
          <a:p>
            <a:pPr>
              <a:buClr>
                <a:srgbClr val="FF0000"/>
              </a:buClr>
              <a:buFont typeface="Arial" panose="020B0604020202020204" pitchFamily="34" charset="0"/>
              <a:buChar char="•"/>
            </a:pPr>
            <a:r>
              <a:rPr lang="en-US" b="0" dirty="0"/>
              <a:t>4x HE-LTF for channel estimation</a:t>
            </a:r>
          </a:p>
          <a:p>
            <a:pPr>
              <a:buClr>
                <a:srgbClr val="FF0000"/>
              </a:buClr>
              <a:buFont typeface="Arial" panose="020B0604020202020204" pitchFamily="34" charset="0"/>
              <a:buChar char="•"/>
            </a:pPr>
            <a:r>
              <a:rPr lang="en-US" b="0" dirty="0"/>
              <a:t>MCS0-11, plus 6 MCS candidates (shown in slide 4) , LDPC</a:t>
            </a:r>
          </a:p>
          <a:p>
            <a:pPr>
              <a:buClr>
                <a:srgbClr val="FF0000"/>
              </a:buClr>
              <a:buFont typeface="Arial" panose="020B0604020202020204" pitchFamily="34" charset="0"/>
              <a:buChar char="•"/>
            </a:pPr>
            <a:r>
              <a:rPr lang="en-US" b="0" dirty="0" err="1"/>
              <a:t>Nss</a:t>
            </a:r>
            <a:r>
              <a:rPr lang="en-US" b="0" dirty="0"/>
              <a:t> = 2, </a:t>
            </a:r>
            <a:r>
              <a:rPr lang="en-US" b="0" dirty="0" err="1"/>
              <a:t>TxBF</a:t>
            </a:r>
            <a:r>
              <a:rPr lang="en-US" b="0" dirty="0"/>
              <a:t> for 2x2 DNLOS channel</a:t>
            </a:r>
          </a:p>
          <a:p>
            <a:pPr>
              <a:buClr>
                <a:srgbClr val="FF0000"/>
              </a:buClr>
              <a:buFont typeface="Arial" panose="020B0604020202020204" pitchFamily="34" charset="0"/>
              <a:buChar char="•"/>
            </a:pPr>
            <a:r>
              <a:rPr lang="en-US" b="0" dirty="0"/>
              <a:t>No preambles</a:t>
            </a:r>
          </a:p>
          <a:p>
            <a:pPr>
              <a:buClr>
                <a:srgbClr val="FF0000"/>
              </a:buClr>
              <a:buFont typeface="Arial" panose="020B0604020202020204" pitchFamily="34" charset="0"/>
              <a:buChar char="•"/>
            </a:pPr>
            <a:r>
              <a:rPr lang="en-US" b="0" dirty="0"/>
              <a:t>No impairments</a:t>
            </a:r>
          </a:p>
          <a:p>
            <a:pPr>
              <a:buClr>
                <a:srgbClr val="FF0000"/>
              </a:buClr>
              <a:buFont typeface="Arial" panose="020B0604020202020204" pitchFamily="34" charset="0"/>
              <a:buChar char="•"/>
            </a:pPr>
            <a:r>
              <a:rPr lang="en-US" b="0" dirty="0"/>
              <a:t>Data length: more than 10 OFDM symbols per MCS, scaled according to data rate per MCS.</a:t>
            </a:r>
          </a:p>
        </p:txBody>
      </p:sp>
      <p:sp>
        <p:nvSpPr>
          <p:cNvPr id="4" name="Date Placeholder 3"/>
          <p:cNvSpPr>
            <a:spLocks noGrp="1"/>
          </p:cNvSpPr>
          <p:nvPr>
            <p:ph type="dt" sz="half" idx="10"/>
          </p:nvPr>
        </p:nvSpPr>
        <p:spPr/>
        <p:txBody>
          <a:bodyPr/>
          <a:lstStyle/>
          <a:p>
            <a:pPr>
              <a:defRPr/>
            </a:pPr>
            <a:fld id="{CB1EBEF5-A7D1-4F6D-A25B-F96955CA78F1}" type="datetime1">
              <a:rPr lang="en-US" smtClean="0"/>
              <a:t>1/7/2020</a:t>
            </a:fld>
            <a:endParaRPr lang="en-US" dirty="0"/>
          </a:p>
        </p:txBody>
      </p:sp>
      <p:sp>
        <p:nvSpPr>
          <p:cNvPr id="5" name="Footer Placeholder 4"/>
          <p:cNvSpPr>
            <a:spLocks noGrp="1"/>
          </p:cNvSpPr>
          <p:nvPr>
            <p:ph type="ftr" sz="quarter" idx="11"/>
          </p:nvPr>
        </p:nvSpPr>
        <p:spPr/>
        <p:txBody>
          <a:bodyPr/>
          <a:lstStyle/>
          <a:p>
            <a:pPr>
              <a:defRPr/>
            </a:pPr>
            <a:r>
              <a:rPr lang="en-US"/>
              <a:t>Yan Zhang et al (NXP)</a:t>
            </a:r>
            <a:endParaRPr lang="en-US" dirty="0"/>
          </a:p>
        </p:txBody>
      </p:sp>
      <p:sp>
        <p:nvSpPr>
          <p:cNvPr id="6" name="Slide Number Placeholder 5"/>
          <p:cNvSpPr>
            <a:spLocks noGrp="1"/>
          </p:cNvSpPr>
          <p:nvPr>
            <p:ph type="sldNum" sz="quarter" idx="12"/>
          </p:nvPr>
        </p:nvSpPr>
        <p:spPr/>
        <p:txBody>
          <a:bodyPr/>
          <a:lstStyle/>
          <a:p>
            <a:pPr>
              <a:defRPr/>
            </a:pPr>
            <a:r>
              <a:rPr lang="en-US"/>
              <a:t>Slide </a:t>
            </a:r>
            <a:fld id="{C1789BC7-C074-42CC-ADF8-5107DF6BD1C1}" type="slidenum">
              <a:rPr lang="en-US" smtClean="0"/>
              <a:pPr>
                <a:defRPr/>
              </a:pPr>
              <a:t>3</a:t>
            </a:fld>
            <a:endParaRPr lang="en-US"/>
          </a:p>
        </p:txBody>
      </p:sp>
    </p:spTree>
    <p:extLst>
      <p:ext uri="{BB962C8B-B14F-4D97-AF65-F5344CB8AC3E}">
        <p14:creationId xmlns:p14="http://schemas.microsoft.com/office/powerpoint/2010/main" val="3647122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7309" y="657155"/>
            <a:ext cx="7772400" cy="304800"/>
          </a:xfrm>
        </p:spPr>
        <p:txBody>
          <a:bodyPr/>
          <a:lstStyle/>
          <a:p>
            <a:r>
              <a:rPr lang="en-US" sz="2800" b="0" dirty="0"/>
              <a:t>New MCS candidates </a:t>
            </a:r>
          </a:p>
        </p:txBody>
      </p:sp>
      <p:sp>
        <p:nvSpPr>
          <p:cNvPr id="4" name="Date Placeholder 3"/>
          <p:cNvSpPr>
            <a:spLocks noGrp="1"/>
          </p:cNvSpPr>
          <p:nvPr>
            <p:ph type="dt" sz="half" idx="10"/>
          </p:nvPr>
        </p:nvSpPr>
        <p:spPr/>
        <p:txBody>
          <a:bodyPr/>
          <a:lstStyle/>
          <a:p>
            <a:pPr>
              <a:defRPr/>
            </a:pPr>
            <a:fld id="{30F3FDF9-A35D-4B34-BE56-BCD44D6ED752}" type="datetime1">
              <a:rPr lang="en-US" smtClean="0"/>
              <a:t>1/7/2020</a:t>
            </a:fld>
            <a:endParaRPr lang="en-US" dirty="0"/>
          </a:p>
        </p:txBody>
      </p:sp>
      <p:sp>
        <p:nvSpPr>
          <p:cNvPr id="5" name="Footer Placeholder 4"/>
          <p:cNvSpPr>
            <a:spLocks noGrp="1"/>
          </p:cNvSpPr>
          <p:nvPr>
            <p:ph type="ftr" sz="quarter" idx="11"/>
          </p:nvPr>
        </p:nvSpPr>
        <p:spPr/>
        <p:txBody>
          <a:bodyPr/>
          <a:lstStyle/>
          <a:p>
            <a:pPr>
              <a:defRPr/>
            </a:pPr>
            <a:r>
              <a:rPr lang="en-US"/>
              <a:t>Yan Zhang et al (NXP)</a:t>
            </a:r>
            <a:endParaRPr lang="en-US" dirty="0"/>
          </a:p>
        </p:txBody>
      </p:sp>
      <p:sp>
        <p:nvSpPr>
          <p:cNvPr id="6" name="Slide Number Placeholder 5"/>
          <p:cNvSpPr>
            <a:spLocks noGrp="1"/>
          </p:cNvSpPr>
          <p:nvPr>
            <p:ph type="sldNum" sz="quarter" idx="12"/>
          </p:nvPr>
        </p:nvSpPr>
        <p:spPr/>
        <p:txBody>
          <a:bodyPr/>
          <a:lstStyle/>
          <a:p>
            <a:pPr>
              <a:defRPr/>
            </a:pPr>
            <a:r>
              <a:rPr lang="en-US"/>
              <a:t>Slide </a:t>
            </a:r>
            <a:fld id="{C1789BC7-C074-42CC-ADF8-5107DF6BD1C1}" type="slidenum">
              <a:rPr lang="en-US" smtClean="0"/>
              <a:pPr>
                <a:defRPr/>
              </a:pPr>
              <a:t>4</a:t>
            </a:fld>
            <a:endParaRPr lang="en-US"/>
          </a:p>
        </p:txBody>
      </p:sp>
      <p:graphicFrame>
        <p:nvGraphicFramePr>
          <p:cNvPr id="10" name="Table 9">
            <a:extLst>
              <a:ext uri="{FF2B5EF4-FFF2-40B4-BE49-F238E27FC236}">
                <a16:creationId xmlns:a16="http://schemas.microsoft.com/office/drawing/2014/main" id="{FD7351D5-9801-4805-8771-8F9EDEEC66C7}"/>
              </a:ext>
            </a:extLst>
          </p:cNvPr>
          <p:cNvGraphicFramePr>
            <a:graphicFrameLocks noGrp="1"/>
          </p:cNvGraphicFramePr>
          <p:nvPr>
            <p:extLst>
              <p:ext uri="{D42A27DB-BD31-4B8C-83A1-F6EECF244321}">
                <p14:modId xmlns:p14="http://schemas.microsoft.com/office/powerpoint/2010/main" val="1339489014"/>
              </p:ext>
            </p:extLst>
          </p:nvPr>
        </p:nvGraphicFramePr>
        <p:xfrm>
          <a:off x="1525588" y="1018540"/>
          <a:ext cx="6094412" cy="5181600"/>
        </p:xfrm>
        <a:graphic>
          <a:graphicData uri="http://schemas.openxmlformats.org/drawingml/2006/table">
            <a:tbl>
              <a:tblPr firstRow="1" bandRow="1">
                <a:tableStyleId>{5C22544A-7EE6-4342-B048-85BDC9FD1C3A}</a:tableStyleId>
              </a:tblPr>
              <a:tblGrid>
                <a:gridCol w="939108">
                  <a:extLst>
                    <a:ext uri="{9D8B030D-6E8A-4147-A177-3AD203B41FA5}">
                      <a16:colId xmlns:a16="http://schemas.microsoft.com/office/drawing/2014/main" val="2903194966"/>
                    </a:ext>
                  </a:extLst>
                </a:gridCol>
                <a:gridCol w="1330400">
                  <a:extLst>
                    <a:ext uri="{9D8B030D-6E8A-4147-A177-3AD203B41FA5}">
                      <a16:colId xmlns:a16="http://schemas.microsoft.com/office/drawing/2014/main" val="3362094231"/>
                    </a:ext>
                  </a:extLst>
                </a:gridCol>
                <a:gridCol w="1565178">
                  <a:extLst>
                    <a:ext uri="{9D8B030D-6E8A-4147-A177-3AD203B41FA5}">
                      <a16:colId xmlns:a16="http://schemas.microsoft.com/office/drawing/2014/main" val="1051656039"/>
                    </a:ext>
                  </a:extLst>
                </a:gridCol>
                <a:gridCol w="2259726">
                  <a:extLst>
                    <a:ext uri="{9D8B030D-6E8A-4147-A177-3AD203B41FA5}">
                      <a16:colId xmlns:a16="http://schemas.microsoft.com/office/drawing/2014/main" val="1080543213"/>
                    </a:ext>
                  </a:extLst>
                </a:gridCol>
              </a:tblGrid>
              <a:tr h="370840">
                <a:tc>
                  <a:txBody>
                    <a:bodyPr/>
                    <a:lstStyle/>
                    <a:p>
                      <a:r>
                        <a:rPr lang="en-US" dirty="0"/>
                        <a:t>MCS</a:t>
                      </a:r>
                    </a:p>
                  </a:txBody>
                  <a:tcPr/>
                </a:tc>
                <a:tc>
                  <a:txBody>
                    <a:bodyPr/>
                    <a:lstStyle/>
                    <a:p>
                      <a:r>
                        <a:rPr lang="en-US" dirty="0"/>
                        <a:t>code rate </a:t>
                      </a:r>
                    </a:p>
                  </a:txBody>
                  <a:tcPr/>
                </a:tc>
                <a:tc>
                  <a:txBody>
                    <a:bodyPr/>
                    <a:lstStyle/>
                    <a:p>
                      <a:r>
                        <a:rPr lang="en-US" dirty="0"/>
                        <a:t>Modulation</a:t>
                      </a:r>
                    </a:p>
                  </a:txBody>
                  <a:tcPr/>
                </a:tc>
                <a:tc>
                  <a:txBody>
                    <a:bodyPr/>
                    <a:lstStyle/>
                    <a:p>
                      <a:r>
                        <a:rPr lang="en-US" dirty="0"/>
                        <a:t>Spectral efficiency</a:t>
                      </a:r>
                    </a:p>
                  </a:txBody>
                  <a:tcPr/>
                </a:tc>
                <a:extLst>
                  <a:ext uri="{0D108BD9-81ED-4DB2-BD59-A6C34878D82A}">
                    <a16:rowId xmlns:a16="http://schemas.microsoft.com/office/drawing/2014/main" val="2051292034"/>
                  </a:ext>
                </a:extLst>
              </a:tr>
              <a:tr h="370840">
                <a:tc>
                  <a:txBody>
                    <a:bodyPr/>
                    <a:lstStyle/>
                    <a:p>
                      <a:r>
                        <a:rPr lang="en-US" dirty="0"/>
                        <a:t>1</a:t>
                      </a:r>
                    </a:p>
                  </a:txBody>
                  <a:tcPr/>
                </a:tc>
                <a:tc>
                  <a:txBody>
                    <a:bodyPr/>
                    <a:lstStyle/>
                    <a:p>
                      <a:r>
                        <a:rPr lang="en-US" dirty="0"/>
                        <a:t>0.5</a:t>
                      </a:r>
                    </a:p>
                  </a:txBody>
                  <a:tcPr/>
                </a:tc>
                <a:tc>
                  <a:txBody>
                    <a:bodyPr/>
                    <a:lstStyle/>
                    <a:p>
                      <a:r>
                        <a:rPr lang="en-US" dirty="0"/>
                        <a:t>QPSK</a:t>
                      </a:r>
                    </a:p>
                  </a:txBody>
                  <a:tcPr/>
                </a:tc>
                <a:tc>
                  <a:txBody>
                    <a:bodyPr/>
                    <a:lstStyle/>
                    <a:p>
                      <a:r>
                        <a:rPr lang="en-US" dirty="0"/>
                        <a:t>1</a:t>
                      </a:r>
                    </a:p>
                  </a:txBody>
                  <a:tcPr/>
                </a:tc>
                <a:extLst>
                  <a:ext uri="{0D108BD9-81ED-4DB2-BD59-A6C34878D82A}">
                    <a16:rowId xmlns:a16="http://schemas.microsoft.com/office/drawing/2014/main" val="1581818694"/>
                  </a:ext>
                </a:extLst>
              </a:tr>
              <a:tr h="370840">
                <a:tc>
                  <a:txBody>
                    <a:bodyPr/>
                    <a:lstStyle/>
                    <a:p>
                      <a:r>
                        <a:rPr lang="en-US" dirty="0">
                          <a:solidFill>
                            <a:srgbClr val="FF0000"/>
                          </a:solidFill>
                        </a:rPr>
                        <a:t>1-2</a:t>
                      </a:r>
                    </a:p>
                  </a:txBody>
                  <a:tcPr/>
                </a:tc>
                <a:tc>
                  <a:txBody>
                    <a:bodyPr/>
                    <a:lstStyle/>
                    <a:p>
                      <a:r>
                        <a:rPr lang="en-US" dirty="0">
                          <a:solidFill>
                            <a:srgbClr val="FF0000"/>
                          </a:solidFill>
                        </a:rPr>
                        <a:t>2/3</a:t>
                      </a:r>
                    </a:p>
                  </a:txBody>
                  <a:tcPr/>
                </a:tc>
                <a:tc>
                  <a:txBody>
                    <a:bodyPr/>
                    <a:lstStyle/>
                    <a:p>
                      <a:r>
                        <a:rPr lang="en-US" dirty="0">
                          <a:solidFill>
                            <a:srgbClr val="FF0000"/>
                          </a:solidFill>
                        </a:rPr>
                        <a:t>QPSK</a:t>
                      </a:r>
                    </a:p>
                  </a:txBody>
                  <a:tcPr/>
                </a:tc>
                <a:tc>
                  <a:txBody>
                    <a:bodyPr/>
                    <a:lstStyle/>
                    <a:p>
                      <a:r>
                        <a:rPr lang="en-US" dirty="0">
                          <a:solidFill>
                            <a:srgbClr val="FF0000"/>
                          </a:solidFill>
                        </a:rPr>
                        <a:t>1.33</a:t>
                      </a:r>
                    </a:p>
                  </a:txBody>
                  <a:tcPr/>
                </a:tc>
                <a:extLst>
                  <a:ext uri="{0D108BD9-81ED-4DB2-BD59-A6C34878D82A}">
                    <a16:rowId xmlns:a16="http://schemas.microsoft.com/office/drawing/2014/main" val="1668437495"/>
                  </a:ext>
                </a:extLst>
              </a:tr>
              <a:tr h="370840">
                <a:tc>
                  <a:txBody>
                    <a:bodyPr/>
                    <a:lstStyle/>
                    <a:p>
                      <a:r>
                        <a:rPr lang="en-US" dirty="0"/>
                        <a:t>2</a:t>
                      </a:r>
                    </a:p>
                  </a:txBody>
                  <a:tcPr/>
                </a:tc>
                <a:tc>
                  <a:txBody>
                    <a:bodyPr/>
                    <a:lstStyle/>
                    <a:p>
                      <a:r>
                        <a:rPr lang="en-US" dirty="0"/>
                        <a:t>3/4</a:t>
                      </a:r>
                    </a:p>
                  </a:txBody>
                  <a:tcPr/>
                </a:tc>
                <a:tc>
                  <a:txBody>
                    <a:bodyPr/>
                    <a:lstStyle/>
                    <a:p>
                      <a:r>
                        <a:rPr lang="en-US" dirty="0"/>
                        <a:t>QPSK</a:t>
                      </a:r>
                    </a:p>
                  </a:txBody>
                  <a:tcPr/>
                </a:tc>
                <a:tc>
                  <a:txBody>
                    <a:bodyPr/>
                    <a:lstStyle/>
                    <a:p>
                      <a:r>
                        <a:rPr lang="en-US" dirty="0"/>
                        <a:t>1.5</a:t>
                      </a:r>
                    </a:p>
                  </a:txBody>
                  <a:tcPr/>
                </a:tc>
                <a:extLst>
                  <a:ext uri="{0D108BD9-81ED-4DB2-BD59-A6C34878D82A}">
                    <a16:rowId xmlns:a16="http://schemas.microsoft.com/office/drawing/2014/main" val="4154800696"/>
                  </a:ext>
                </a:extLst>
              </a:tr>
              <a:tr h="370840">
                <a:tc>
                  <a:txBody>
                    <a:bodyPr/>
                    <a:lstStyle/>
                    <a:p>
                      <a:r>
                        <a:rPr lang="en-US" dirty="0">
                          <a:solidFill>
                            <a:srgbClr val="FF0000"/>
                          </a:solidFill>
                        </a:rPr>
                        <a:t>2-3</a:t>
                      </a:r>
                    </a:p>
                  </a:txBody>
                  <a:tcPr/>
                </a:tc>
                <a:tc>
                  <a:txBody>
                    <a:bodyPr/>
                    <a:lstStyle/>
                    <a:p>
                      <a:r>
                        <a:rPr lang="en-US" dirty="0">
                          <a:solidFill>
                            <a:srgbClr val="FF0000"/>
                          </a:solidFill>
                        </a:rPr>
                        <a:t>5/6</a:t>
                      </a:r>
                    </a:p>
                  </a:txBody>
                  <a:tcPr/>
                </a:tc>
                <a:tc>
                  <a:txBody>
                    <a:bodyPr/>
                    <a:lstStyle/>
                    <a:p>
                      <a:r>
                        <a:rPr lang="en-US" dirty="0">
                          <a:solidFill>
                            <a:srgbClr val="FF0000"/>
                          </a:solidFill>
                        </a:rPr>
                        <a:t>QPSK</a:t>
                      </a:r>
                    </a:p>
                  </a:txBody>
                  <a:tcPr/>
                </a:tc>
                <a:tc>
                  <a:txBody>
                    <a:bodyPr/>
                    <a:lstStyle/>
                    <a:p>
                      <a:r>
                        <a:rPr lang="en-US" dirty="0">
                          <a:solidFill>
                            <a:srgbClr val="FF0000"/>
                          </a:solidFill>
                        </a:rPr>
                        <a:t>1.67</a:t>
                      </a:r>
                    </a:p>
                  </a:txBody>
                  <a:tcPr/>
                </a:tc>
                <a:extLst>
                  <a:ext uri="{0D108BD9-81ED-4DB2-BD59-A6C34878D82A}">
                    <a16:rowId xmlns:a16="http://schemas.microsoft.com/office/drawing/2014/main" val="245661900"/>
                  </a:ext>
                </a:extLst>
              </a:tr>
              <a:tr h="370840">
                <a:tc>
                  <a:txBody>
                    <a:bodyPr/>
                    <a:lstStyle/>
                    <a:p>
                      <a:r>
                        <a:rPr lang="en-US" dirty="0"/>
                        <a:t>3</a:t>
                      </a:r>
                    </a:p>
                  </a:txBody>
                  <a:tcPr/>
                </a:tc>
                <a:tc>
                  <a:txBody>
                    <a:bodyPr/>
                    <a:lstStyle/>
                    <a:p>
                      <a:r>
                        <a:rPr lang="en-US" dirty="0"/>
                        <a:t>0.5</a:t>
                      </a:r>
                    </a:p>
                  </a:txBody>
                  <a:tcPr/>
                </a:tc>
                <a:tc>
                  <a:txBody>
                    <a:bodyPr/>
                    <a:lstStyle/>
                    <a:p>
                      <a:r>
                        <a:rPr lang="en-US" dirty="0"/>
                        <a:t>16QAM</a:t>
                      </a:r>
                    </a:p>
                  </a:txBody>
                  <a:tcPr/>
                </a:tc>
                <a:tc>
                  <a:txBody>
                    <a:bodyPr/>
                    <a:lstStyle/>
                    <a:p>
                      <a:r>
                        <a:rPr lang="en-US" dirty="0"/>
                        <a:t>2</a:t>
                      </a:r>
                    </a:p>
                  </a:txBody>
                  <a:tcPr/>
                </a:tc>
                <a:extLst>
                  <a:ext uri="{0D108BD9-81ED-4DB2-BD59-A6C34878D82A}">
                    <a16:rowId xmlns:a16="http://schemas.microsoft.com/office/drawing/2014/main" val="3851607813"/>
                  </a:ext>
                </a:extLst>
              </a:tr>
              <a:tr h="370840">
                <a:tc>
                  <a:txBody>
                    <a:bodyPr/>
                    <a:lstStyle/>
                    <a:p>
                      <a:r>
                        <a:rPr lang="en-US" dirty="0">
                          <a:solidFill>
                            <a:srgbClr val="FF0000"/>
                          </a:solidFill>
                        </a:rPr>
                        <a:t>3-4</a:t>
                      </a:r>
                    </a:p>
                  </a:txBody>
                  <a:tcPr/>
                </a:tc>
                <a:tc>
                  <a:txBody>
                    <a:bodyPr/>
                    <a:lstStyle/>
                    <a:p>
                      <a:r>
                        <a:rPr lang="en-US" dirty="0">
                          <a:solidFill>
                            <a:srgbClr val="FF0000"/>
                          </a:solidFill>
                        </a:rPr>
                        <a:t>2/3</a:t>
                      </a:r>
                    </a:p>
                  </a:txBody>
                  <a:tcPr/>
                </a:tc>
                <a:tc>
                  <a:txBody>
                    <a:bodyPr/>
                    <a:lstStyle/>
                    <a:p>
                      <a:r>
                        <a:rPr lang="en-US" dirty="0">
                          <a:solidFill>
                            <a:srgbClr val="FF0000"/>
                          </a:solidFill>
                        </a:rPr>
                        <a:t>16QAM</a:t>
                      </a:r>
                    </a:p>
                  </a:txBody>
                  <a:tcPr/>
                </a:tc>
                <a:tc>
                  <a:txBody>
                    <a:bodyPr/>
                    <a:lstStyle/>
                    <a:p>
                      <a:r>
                        <a:rPr lang="en-US" dirty="0">
                          <a:solidFill>
                            <a:srgbClr val="FF0000"/>
                          </a:solidFill>
                        </a:rPr>
                        <a:t>2.67</a:t>
                      </a:r>
                    </a:p>
                  </a:txBody>
                  <a:tcPr/>
                </a:tc>
                <a:extLst>
                  <a:ext uri="{0D108BD9-81ED-4DB2-BD59-A6C34878D82A}">
                    <a16:rowId xmlns:a16="http://schemas.microsoft.com/office/drawing/2014/main" val="2121868292"/>
                  </a:ext>
                </a:extLst>
              </a:tr>
              <a:tr h="370840">
                <a:tc>
                  <a:txBody>
                    <a:bodyPr/>
                    <a:lstStyle/>
                    <a:p>
                      <a:r>
                        <a:rPr lang="en-US" dirty="0"/>
                        <a:t>4</a:t>
                      </a:r>
                    </a:p>
                  </a:txBody>
                  <a:tcPr/>
                </a:tc>
                <a:tc>
                  <a:txBody>
                    <a:bodyPr/>
                    <a:lstStyle/>
                    <a:p>
                      <a:r>
                        <a:rPr lang="en-US" dirty="0"/>
                        <a:t>3/4</a:t>
                      </a:r>
                    </a:p>
                  </a:txBody>
                  <a:tcPr/>
                </a:tc>
                <a:tc>
                  <a:txBody>
                    <a:bodyPr/>
                    <a:lstStyle/>
                    <a:p>
                      <a:r>
                        <a:rPr lang="en-US" dirty="0"/>
                        <a:t>16QAM</a:t>
                      </a:r>
                    </a:p>
                  </a:txBody>
                  <a:tcPr/>
                </a:tc>
                <a:tc>
                  <a:txBody>
                    <a:bodyPr/>
                    <a:lstStyle/>
                    <a:p>
                      <a:r>
                        <a:rPr lang="en-US" dirty="0"/>
                        <a:t>3</a:t>
                      </a:r>
                    </a:p>
                  </a:txBody>
                  <a:tcPr/>
                </a:tc>
                <a:extLst>
                  <a:ext uri="{0D108BD9-81ED-4DB2-BD59-A6C34878D82A}">
                    <a16:rowId xmlns:a16="http://schemas.microsoft.com/office/drawing/2014/main" val="1051337491"/>
                  </a:ext>
                </a:extLst>
              </a:tr>
              <a:tr h="370840">
                <a:tc>
                  <a:txBody>
                    <a:bodyPr/>
                    <a:lstStyle/>
                    <a:p>
                      <a:r>
                        <a:rPr lang="en-US" dirty="0">
                          <a:solidFill>
                            <a:srgbClr val="FF0000"/>
                          </a:solidFill>
                        </a:rPr>
                        <a:t>4-5</a:t>
                      </a:r>
                    </a:p>
                  </a:txBody>
                  <a:tcPr/>
                </a:tc>
                <a:tc>
                  <a:txBody>
                    <a:bodyPr/>
                    <a:lstStyle/>
                    <a:p>
                      <a:r>
                        <a:rPr lang="en-US" dirty="0">
                          <a:solidFill>
                            <a:srgbClr val="FF0000"/>
                          </a:solidFill>
                        </a:rPr>
                        <a:t>5/6</a:t>
                      </a:r>
                    </a:p>
                  </a:txBody>
                  <a:tcPr/>
                </a:tc>
                <a:tc>
                  <a:txBody>
                    <a:bodyPr/>
                    <a:lstStyle/>
                    <a:p>
                      <a:r>
                        <a:rPr lang="en-US" dirty="0">
                          <a:solidFill>
                            <a:srgbClr val="FF0000"/>
                          </a:solidFill>
                        </a:rPr>
                        <a:t>16QAM</a:t>
                      </a:r>
                    </a:p>
                  </a:txBody>
                  <a:tcPr/>
                </a:tc>
                <a:tc>
                  <a:txBody>
                    <a:bodyPr/>
                    <a:lstStyle/>
                    <a:p>
                      <a:r>
                        <a:rPr lang="en-US" dirty="0">
                          <a:solidFill>
                            <a:srgbClr val="FF0000"/>
                          </a:solidFill>
                        </a:rPr>
                        <a:t>3.33</a:t>
                      </a:r>
                    </a:p>
                  </a:txBody>
                  <a:tcPr/>
                </a:tc>
                <a:extLst>
                  <a:ext uri="{0D108BD9-81ED-4DB2-BD59-A6C34878D82A}">
                    <a16:rowId xmlns:a16="http://schemas.microsoft.com/office/drawing/2014/main" val="2008131762"/>
                  </a:ext>
                </a:extLst>
              </a:tr>
              <a:tr h="370840">
                <a:tc>
                  <a:txBody>
                    <a:bodyPr/>
                    <a:lstStyle/>
                    <a:p>
                      <a:r>
                        <a:rPr lang="en-US" dirty="0"/>
                        <a:t>5</a:t>
                      </a:r>
                    </a:p>
                  </a:txBody>
                  <a:tcPr/>
                </a:tc>
                <a:tc>
                  <a:txBody>
                    <a:bodyPr/>
                    <a:lstStyle/>
                    <a:p>
                      <a:r>
                        <a:rPr lang="en-US" dirty="0"/>
                        <a:t>2/3</a:t>
                      </a:r>
                    </a:p>
                  </a:txBody>
                  <a:tcPr/>
                </a:tc>
                <a:tc>
                  <a:txBody>
                    <a:bodyPr/>
                    <a:lstStyle/>
                    <a:p>
                      <a:r>
                        <a:rPr lang="en-US" dirty="0"/>
                        <a:t>64QAM</a:t>
                      </a:r>
                    </a:p>
                  </a:txBody>
                  <a:tcPr/>
                </a:tc>
                <a:tc>
                  <a:txBody>
                    <a:bodyPr/>
                    <a:lstStyle/>
                    <a:p>
                      <a:r>
                        <a:rPr lang="en-US" dirty="0"/>
                        <a:t>4</a:t>
                      </a:r>
                    </a:p>
                  </a:txBody>
                  <a:tcPr/>
                </a:tc>
                <a:extLst>
                  <a:ext uri="{0D108BD9-81ED-4DB2-BD59-A6C34878D82A}">
                    <a16:rowId xmlns:a16="http://schemas.microsoft.com/office/drawing/2014/main" val="3224461095"/>
                  </a:ext>
                </a:extLst>
              </a:tr>
              <a:tr h="370840">
                <a:tc>
                  <a:txBody>
                    <a:bodyPr/>
                    <a:lstStyle/>
                    <a:p>
                      <a:r>
                        <a:rPr lang="en-US" dirty="0"/>
                        <a:t>7</a:t>
                      </a:r>
                    </a:p>
                  </a:txBody>
                  <a:tcPr/>
                </a:tc>
                <a:tc>
                  <a:txBody>
                    <a:bodyPr/>
                    <a:lstStyle/>
                    <a:p>
                      <a:r>
                        <a:rPr lang="en-US" dirty="0"/>
                        <a:t>5/6</a:t>
                      </a:r>
                    </a:p>
                  </a:txBody>
                  <a:tcPr/>
                </a:tc>
                <a:tc>
                  <a:txBody>
                    <a:bodyPr/>
                    <a:lstStyle/>
                    <a:p>
                      <a:r>
                        <a:rPr lang="en-US" dirty="0"/>
                        <a:t>64QAM</a:t>
                      </a:r>
                    </a:p>
                  </a:txBody>
                  <a:tcPr/>
                </a:tc>
                <a:tc>
                  <a:txBody>
                    <a:bodyPr/>
                    <a:lstStyle/>
                    <a:p>
                      <a:r>
                        <a:rPr lang="en-US" dirty="0"/>
                        <a:t>5</a:t>
                      </a:r>
                    </a:p>
                  </a:txBody>
                  <a:tcPr/>
                </a:tc>
                <a:extLst>
                  <a:ext uri="{0D108BD9-81ED-4DB2-BD59-A6C34878D82A}">
                    <a16:rowId xmlns:a16="http://schemas.microsoft.com/office/drawing/2014/main" val="3412293062"/>
                  </a:ext>
                </a:extLst>
              </a:tr>
              <a:tr h="370840">
                <a:tc>
                  <a:txBody>
                    <a:bodyPr/>
                    <a:lstStyle/>
                    <a:p>
                      <a:r>
                        <a:rPr lang="en-US" dirty="0">
                          <a:solidFill>
                            <a:srgbClr val="FF0000"/>
                          </a:solidFill>
                        </a:rPr>
                        <a:t>7-8</a:t>
                      </a:r>
                    </a:p>
                  </a:txBody>
                  <a:tcPr/>
                </a:tc>
                <a:tc>
                  <a:txBody>
                    <a:bodyPr/>
                    <a:lstStyle/>
                    <a:p>
                      <a:r>
                        <a:rPr lang="en-US" dirty="0">
                          <a:solidFill>
                            <a:srgbClr val="FF0000"/>
                          </a:solidFill>
                        </a:rPr>
                        <a:t>2/3</a:t>
                      </a:r>
                    </a:p>
                  </a:txBody>
                  <a:tcPr/>
                </a:tc>
                <a:tc>
                  <a:txBody>
                    <a:bodyPr/>
                    <a:lstStyle/>
                    <a:p>
                      <a:r>
                        <a:rPr lang="en-US" dirty="0">
                          <a:solidFill>
                            <a:srgbClr val="FF0000"/>
                          </a:solidFill>
                        </a:rPr>
                        <a:t>256QAM</a:t>
                      </a:r>
                    </a:p>
                  </a:txBody>
                  <a:tcPr/>
                </a:tc>
                <a:tc>
                  <a:txBody>
                    <a:bodyPr/>
                    <a:lstStyle/>
                    <a:p>
                      <a:r>
                        <a:rPr lang="en-US" dirty="0">
                          <a:solidFill>
                            <a:srgbClr val="FF0000"/>
                          </a:solidFill>
                        </a:rPr>
                        <a:t>5.33</a:t>
                      </a:r>
                    </a:p>
                  </a:txBody>
                  <a:tcPr/>
                </a:tc>
                <a:extLst>
                  <a:ext uri="{0D108BD9-81ED-4DB2-BD59-A6C34878D82A}">
                    <a16:rowId xmlns:a16="http://schemas.microsoft.com/office/drawing/2014/main" val="2955768400"/>
                  </a:ext>
                </a:extLst>
              </a:tr>
              <a:tr h="185420">
                <a:tc>
                  <a:txBody>
                    <a:bodyPr/>
                    <a:lstStyle/>
                    <a:p>
                      <a:r>
                        <a:rPr lang="en-US" dirty="0"/>
                        <a:t>8</a:t>
                      </a:r>
                    </a:p>
                  </a:txBody>
                  <a:tcPr/>
                </a:tc>
                <a:tc>
                  <a:txBody>
                    <a:bodyPr/>
                    <a:lstStyle/>
                    <a:p>
                      <a:r>
                        <a:rPr lang="en-US" dirty="0"/>
                        <a:t>3/4</a:t>
                      </a:r>
                    </a:p>
                  </a:txBody>
                  <a:tcPr/>
                </a:tc>
                <a:tc>
                  <a:txBody>
                    <a:bodyPr/>
                    <a:lstStyle/>
                    <a:p>
                      <a:r>
                        <a:rPr lang="en-US" dirty="0"/>
                        <a:t>256QAM</a:t>
                      </a:r>
                    </a:p>
                  </a:txBody>
                  <a:tcPr/>
                </a:tc>
                <a:tc>
                  <a:txBody>
                    <a:bodyPr/>
                    <a:lstStyle/>
                    <a:p>
                      <a:r>
                        <a:rPr lang="en-US" dirty="0"/>
                        <a:t>6</a:t>
                      </a:r>
                    </a:p>
                  </a:txBody>
                  <a:tcPr/>
                </a:tc>
                <a:extLst>
                  <a:ext uri="{0D108BD9-81ED-4DB2-BD59-A6C34878D82A}">
                    <a16:rowId xmlns:a16="http://schemas.microsoft.com/office/drawing/2014/main" val="1336786250"/>
                  </a:ext>
                </a:extLst>
              </a:tr>
              <a:tr h="185420">
                <a:tc>
                  <a:txBody>
                    <a:bodyPr/>
                    <a:lstStyle/>
                    <a:p>
                      <a:r>
                        <a:rPr lang="en-US" dirty="0">
                          <a:solidFill>
                            <a:srgbClr val="FF0000"/>
                          </a:solidFill>
                        </a:rPr>
                        <a:t>9-10</a:t>
                      </a:r>
                    </a:p>
                  </a:txBody>
                  <a:tcPr/>
                </a:tc>
                <a:tc>
                  <a:txBody>
                    <a:bodyPr/>
                    <a:lstStyle/>
                    <a:p>
                      <a:r>
                        <a:rPr lang="en-US" dirty="0">
                          <a:solidFill>
                            <a:srgbClr val="FF0000"/>
                          </a:solidFill>
                        </a:rPr>
                        <a:t>2/3</a:t>
                      </a:r>
                    </a:p>
                  </a:txBody>
                  <a:tcPr/>
                </a:tc>
                <a:tc>
                  <a:txBody>
                    <a:bodyPr/>
                    <a:lstStyle/>
                    <a:p>
                      <a:r>
                        <a:rPr lang="en-US" dirty="0">
                          <a:solidFill>
                            <a:srgbClr val="FF0000"/>
                          </a:solidFill>
                        </a:rPr>
                        <a:t>1024QAM</a:t>
                      </a:r>
                    </a:p>
                  </a:txBody>
                  <a:tcPr/>
                </a:tc>
                <a:tc>
                  <a:txBody>
                    <a:bodyPr/>
                    <a:lstStyle/>
                    <a:p>
                      <a:r>
                        <a:rPr lang="en-US" dirty="0">
                          <a:solidFill>
                            <a:srgbClr val="FF0000"/>
                          </a:solidFill>
                        </a:rPr>
                        <a:t>6.67 (same as MCS9)</a:t>
                      </a:r>
                    </a:p>
                  </a:txBody>
                  <a:tcPr/>
                </a:tc>
                <a:extLst>
                  <a:ext uri="{0D108BD9-81ED-4DB2-BD59-A6C34878D82A}">
                    <a16:rowId xmlns:a16="http://schemas.microsoft.com/office/drawing/2014/main" val="1605821554"/>
                  </a:ext>
                </a:extLst>
              </a:tr>
            </a:tbl>
          </a:graphicData>
        </a:graphic>
      </p:graphicFrame>
      <p:sp>
        <p:nvSpPr>
          <p:cNvPr id="12" name="TextBox 11">
            <a:extLst>
              <a:ext uri="{FF2B5EF4-FFF2-40B4-BE49-F238E27FC236}">
                <a16:creationId xmlns:a16="http://schemas.microsoft.com/office/drawing/2014/main" id="{9A570A4B-EF63-4650-BC95-49CA6BA3A593}"/>
              </a:ext>
            </a:extLst>
          </p:cNvPr>
          <p:cNvSpPr txBox="1"/>
          <p:nvPr/>
        </p:nvSpPr>
        <p:spPr>
          <a:xfrm>
            <a:off x="1277309" y="6142588"/>
            <a:ext cx="2645276" cy="276999"/>
          </a:xfrm>
          <a:prstGeom prst="rect">
            <a:avLst/>
          </a:prstGeom>
          <a:noFill/>
        </p:spPr>
        <p:txBody>
          <a:bodyPr wrap="none" rtlCol="0">
            <a:spAutoFit/>
          </a:bodyPr>
          <a:lstStyle/>
          <a:p>
            <a:r>
              <a:rPr lang="en-US" dirty="0"/>
              <a:t>Potential MCS values are marked in red</a:t>
            </a:r>
          </a:p>
        </p:txBody>
      </p:sp>
    </p:spTree>
    <p:extLst>
      <p:ext uri="{BB962C8B-B14F-4D97-AF65-F5344CB8AC3E}">
        <p14:creationId xmlns:p14="http://schemas.microsoft.com/office/powerpoint/2010/main" val="3187538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7772400" cy="304800"/>
          </a:xfrm>
        </p:spPr>
        <p:txBody>
          <a:bodyPr/>
          <a:lstStyle/>
          <a:p>
            <a:r>
              <a:rPr lang="en-US" sz="2800" dirty="0"/>
              <a:t>PER performance on 20MHz AWGN channel </a:t>
            </a:r>
            <a:endParaRPr lang="en-US" sz="2800" b="0" dirty="0"/>
          </a:p>
        </p:txBody>
      </p:sp>
      <p:sp>
        <p:nvSpPr>
          <p:cNvPr id="3" name="Content Placeholder 2"/>
          <p:cNvSpPr>
            <a:spLocks noGrp="1"/>
          </p:cNvSpPr>
          <p:nvPr>
            <p:ph idx="1"/>
          </p:nvPr>
        </p:nvSpPr>
        <p:spPr>
          <a:xfrm>
            <a:off x="766762" y="5505514"/>
            <a:ext cx="7772400" cy="742886"/>
          </a:xfrm>
        </p:spPr>
        <p:txBody>
          <a:bodyPr/>
          <a:lstStyle/>
          <a:p>
            <a:pPr marL="0" indent="0">
              <a:buNone/>
            </a:pPr>
            <a:r>
              <a:rPr lang="en-US" sz="1200" b="0" dirty="0"/>
              <a:t>The potential MCS values 12-16 fills the SNR requirement gaps between MCS1 and MCS2, MCS2 and MCS3, MCS3 and MCS4, MCS4 and MCS5, MCS 7 and MCS8 as shown in the figure above (curves with blue circle.</a:t>
            </a:r>
          </a:p>
          <a:p>
            <a:pPr marL="0" indent="0">
              <a:buNone/>
            </a:pPr>
            <a:r>
              <a:rPr lang="en-US" sz="1200" b="0" dirty="0"/>
              <a:t>Note that MCS17 has the same spectral efficiency as MCS9, but with worse PER performance for AWGN channel due to higher modulation order.</a:t>
            </a:r>
          </a:p>
          <a:p>
            <a:pPr>
              <a:buClr>
                <a:srgbClr val="FF0000"/>
              </a:buClr>
              <a:buFont typeface="Arial" panose="020B0604020202020204" pitchFamily="34" charset="0"/>
              <a:buChar char="•"/>
            </a:pPr>
            <a:endParaRPr lang="en-US" b="0" dirty="0"/>
          </a:p>
        </p:txBody>
      </p:sp>
      <p:sp>
        <p:nvSpPr>
          <p:cNvPr id="4" name="Date Placeholder 3"/>
          <p:cNvSpPr>
            <a:spLocks noGrp="1"/>
          </p:cNvSpPr>
          <p:nvPr>
            <p:ph type="dt" sz="half" idx="10"/>
          </p:nvPr>
        </p:nvSpPr>
        <p:spPr/>
        <p:txBody>
          <a:bodyPr/>
          <a:lstStyle/>
          <a:p>
            <a:pPr>
              <a:defRPr/>
            </a:pPr>
            <a:fld id="{5092767B-D10E-47D4-85BF-5BF2DAF6AC69}" type="datetime1">
              <a:rPr lang="en-US" smtClean="0"/>
              <a:t>1/7/2020</a:t>
            </a:fld>
            <a:endParaRPr lang="en-US" dirty="0"/>
          </a:p>
        </p:txBody>
      </p:sp>
      <p:sp>
        <p:nvSpPr>
          <p:cNvPr id="5" name="Footer Placeholder 4"/>
          <p:cNvSpPr>
            <a:spLocks noGrp="1"/>
          </p:cNvSpPr>
          <p:nvPr>
            <p:ph type="ftr" sz="quarter" idx="11"/>
          </p:nvPr>
        </p:nvSpPr>
        <p:spPr/>
        <p:txBody>
          <a:bodyPr/>
          <a:lstStyle/>
          <a:p>
            <a:pPr>
              <a:defRPr/>
            </a:pPr>
            <a:r>
              <a:rPr lang="en-US"/>
              <a:t>Yan Zhang et al (NXP)</a:t>
            </a:r>
            <a:endParaRPr lang="en-US" dirty="0"/>
          </a:p>
        </p:txBody>
      </p:sp>
      <p:sp>
        <p:nvSpPr>
          <p:cNvPr id="6" name="Slide Number Placeholder 5"/>
          <p:cNvSpPr>
            <a:spLocks noGrp="1"/>
          </p:cNvSpPr>
          <p:nvPr>
            <p:ph type="sldNum" sz="quarter" idx="12"/>
          </p:nvPr>
        </p:nvSpPr>
        <p:spPr/>
        <p:txBody>
          <a:bodyPr/>
          <a:lstStyle/>
          <a:p>
            <a:pPr>
              <a:defRPr/>
            </a:pPr>
            <a:r>
              <a:rPr lang="en-US"/>
              <a:t>Slide </a:t>
            </a:r>
            <a:fld id="{C1789BC7-C074-42CC-ADF8-5107DF6BD1C1}" type="slidenum">
              <a:rPr lang="en-US" smtClean="0"/>
              <a:pPr>
                <a:defRPr/>
              </a:pPr>
              <a:t>5</a:t>
            </a:fld>
            <a:endParaRPr lang="en-US"/>
          </a:p>
        </p:txBody>
      </p:sp>
      <p:pic>
        <p:nvPicPr>
          <p:cNvPr id="8" name="Picture 7">
            <a:extLst>
              <a:ext uri="{FF2B5EF4-FFF2-40B4-BE49-F238E27FC236}">
                <a16:creationId xmlns:a16="http://schemas.microsoft.com/office/drawing/2014/main" id="{36431F47-B046-4A7D-A0DC-CD68CA58B4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762" y="1185862"/>
            <a:ext cx="7610475" cy="4300537"/>
          </a:xfrm>
          <a:prstGeom prst="rect">
            <a:avLst/>
          </a:prstGeom>
        </p:spPr>
      </p:pic>
    </p:spTree>
    <p:extLst>
      <p:ext uri="{BB962C8B-B14F-4D97-AF65-F5344CB8AC3E}">
        <p14:creationId xmlns:p14="http://schemas.microsoft.com/office/powerpoint/2010/main" val="238616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7772400" cy="304800"/>
          </a:xfrm>
        </p:spPr>
        <p:txBody>
          <a:bodyPr/>
          <a:lstStyle/>
          <a:p>
            <a:r>
              <a:rPr lang="en-US" sz="2800" dirty="0"/>
              <a:t>PER performance on 40MHz AWGN channel </a:t>
            </a:r>
            <a:endParaRPr lang="en-US" sz="2800" b="0" dirty="0"/>
          </a:p>
        </p:txBody>
      </p:sp>
      <p:sp>
        <p:nvSpPr>
          <p:cNvPr id="3" name="Content Placeholder 2"/>
          <p:cNvSpPr>
            <a:spLocks noGrp="1"/>
          </p:cNvSpPr>
          <p:nvPr>
            <p:ph idx="1"/>
          </p:nvPr>
        </p:nvSpPr>
        <p:spPr>
          <a:xfrm>
            <a:off x="989013" y="5748245"/>
            <a:ext cx="7772400" cy="404419"/>
          </a:xfrm>
        </p:spPr>
        <p:txBody>
          <a:bodyPr/>
          <a:lstStyle/>
          <a:p>
            <a:pPr marL="0" indent="0">
              <a:buNone/>
            </a:pPr>
            <a:r>
              <a:rPr lang="en-US" sz="1200" b="0" dirty="0"/>
              <a:t>Same observation as 20MHz channel.</a:t>
            </a:r>
          </a:p>
          <a:p>
            <a:pPr>
              <a:buClr>
                <a:srgbClr val="FF0000"/>
              </a:buClr>
              <a:buFont typeface="Arial" panose="020B0604020202020204" pitchFamily="34" charset="0"/>
              <a:buChar char="•"/>
            </a:pPr>
            <a:endParaRPr lang="en-US" b="0" dirty="0"/>
          </a:p>
        </p:txBody>
      </p:sp>
      <p:sp>
        <p:nvSpPr>
          <p:cNvPr id="4" name="Date Placeholder 3"/>
          <p:cNvSpPr>
            <a:spLocks noGrp="1"/>
          </p:cNvSpPr>
          <p:nvPr>
            <p:ph type="dt" sz="half" idx="10"/>
          </p:nvPr>
        </p:nvSpPr>
        <p:spPr/>
        <p:txBody>
          <a:bodyPr/>
          <a:lstStyle/>
          <a:p>
            <a:pPr>
              <a:defRPr/>
            </a:pPr>
            <a:fld id="{5092767B-D10E-47D4-85BF-5BF2DAF6AC69}" type="datetime1">
              <a:rPr lang="en-US" smtClean="0"/>
              <a:t>1/7/2020</a:t>
            </a:fld>
            <a:endParaRPr lang="en-US" dirty="0"/>
          </a:p>
        </p:txBody>
      </p:sp>
      <p:sp>
        <p:nvSpPr>
          <p:cNvPr id="5" name="Footer Placeholder 4"/>
          <p:cNvSpPr>
            <a:spLocks noGrp="1"/>
          </p:cNvSpPr>
          <p:nvPr>
            <p:ph type="ftr" sz="quarter" idx="11"/>
          </p:nvPr>
        </p:nvSpPr>
        <p:spPr/>
        <p:txBody>
          <a:bodyPr/>
          <a:lstStyle/>
          <a:p>
            <a:pPr>
              <a:defRPr/>
            </a:pPr>
            <a:r>
              <a:rPr lang="en-US"/>
              <a:t>Yan Zhang et al (NXP)</a:t>
            </a:r>
            <a:endParaRPr lang="en-US" dirty="0"/>
          </a:p>
        </p:txBody>
      </p:sp>
      <p:sp>
        <p:nvSpPr>
          <p:cNvPr id="6" name="Slide Number Placeholder 5"/>
          <p:cNvSpPr>
            <a:spLocks noGrp="1"/>
          </p:cNvSpPr>
          <p:nvPr>
            <p:ph type="sldNum" sz="quarter" idx="12"/>
          </p:nvPr>
        </p:nvSpPr>
        <p:spPr/>
        <p:txBody>
          <a:bodyPr/>
          <a:lstStyle/>
          <a:p>
            <a:pPr>
              <a:defRPr/>
            </a:pPr>
            <a:r>
              <a:rPr lang="en-US"/>
              <a:t>Slide </a:t>
            </a:r>
            <a:fld id="{C1789BC7-C074-42CC-ADF8-5107DF6BD1C1}" type="slidenum">
              <a:rPr lang="en-US" smtClean="0"/>
              <a:pPr>
                <a:defRPr/>
              </a:pPr>
              <a:t>6</a:t>
            </a:fld>
            <a:endParaRPr lang="en-US"/>
          </a:p>
        </p:txBody>
      </p:sp>
      <p:pic>
        <p:nvPicPr>
          <p:cNvPr id="9" name="Picture 8">
            <a:extLst>
              <a:ext uri="{FF2B5EF4-FFF2-40B4-BE49-F238E27FC236}">
                <a16:creationId xmlns:a16="http://schemas.microsoft.com/office/drawing/2014/main" id="{AD0FF9FF-7B9C-4DA6-AF60-8D5F94B4FD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737" y="1100137"/>
            <a:ext cx="8010525" cy="4657725"/>
          </a:xfrm>
          <a:prstGeom prst="rect">
            <a:avLst/>
          </a:prstGeom>
        </p:spPr>
      </p:pic>
    </p:spTree>
    <p:extLst>
      <p:ext uri="{BB962C8B-B14F-4D97-AF65-F5344CB8AC3E}">
        <p14:creationId xmlns:p14="http://schemas.microsoft.com/office/powerpoint/2010/main" val="1319051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7772400" cy="304800"/>
          </a:xfrm>
        </p:spPr>
        <p:txBody>
          <a:bodyPr/>
          <a:lstStyle/>
          <a:p>
            <a:r>
              <a:rPr lang="en-US" sz="2800" dirty="0"/>
              <a:t>PER performance on 80MHz AWGN channel </a:t>
            </a:r>
            <a:endParaRPr lang="en-US" sz="2800" b="0" dirty="0"/>
          </a:p>
        </p:txBody>
      </p:sp>
      <p:sp>
        <p:nvSpPr>
          <p:cNvPr id="3" name="Content Placeholder 2"/>
          <p:cNvSpPr>
            <a:spLocks noGrp="1"/>
          </p:cNvSpPr>
          <p:nvPr>
            <p:ph idx="1"/>
          </p:nvPr>
        </p:nvSpPr>
        <p:spPr>
          <a:xfrm>
            <a:off x="771525" y="5943600"/>
            <a:ext cx="7772400" cy="480619"/>
          </a:xfrm>
        </p:spPr>
        <p:txBody>
          <a:bodyPr/>
          <a:lstStyle/>
          <a:p>
            <a:pPr marL="0" indent="0">
              <a:buNone/>
            </a:pPr>
            <a:r>
              <a:rPr lang="en-US" sz="1200" b="0" dirty="0"/>
              <a:t>Same observation as 20MHz</a:t>
            </a:r>
          </a:p>
          <a:p>
            <a:pPr>
              <a:buClr>
                <a:srgbClr val="FF0000"/>
              </a:buClr>
              <a:buFont typeface="Arial" panose="020B0604020202020204" pitchFamily="34" charset="0"/>
              <a:buChar char="•"/>
            </a:pPr>
            <a:endParaRPr lang="en-US" b="0" dirty="0"/>
          </a:p>
        </p:txBody>
      </p:sp>
      <p:sp>
        <p:nvSpPr>
          <p:cNvPr id="4" name="Date Placeholder 3"/>
          <p:cNvSpPr>
            <a:spLocks noGrp="1"/>
          </p:cNvSpPr>
          <p:nvPr>
            <p:ph type="dt" sz="half" idx="10"/>
          </p:nvPr>
        </p:nvSpPr>
        <p:spPr/>
        <p:txBody>
          <a:bodyPr/>
          <a:lstStyle/>
          <a:p>
            <a:pPr>
              <a:defRPr/>
            </a:pPr>
            <a:fld id="{5092767B-D10E-47D4-85BF-5BF2DAF6AC69}" type="datetime1">
              <a:rPr lang="en-US" smtClean="0"/>
              <a:t>1/7/2020</a:t>
            </a:fld>
            <a:endParaRPr lang="en-US" dirty="0"/>
          </a:p>
        </p:txBody>
      </p:sp>
      <p:sp>
        <p:nvSpPr>
          <p:cNvPr id="5" name="Footer Placeholder 4"/>
          <p:cNvSpPr>
            <a:spLocks noGrp="1"/>
          </p:cNvSpPr>
          <p:nvPr>
            <p:ph type="ftr" sz="quarter" idx="11"/>
          </p:nvPr>
        </p:nvSpPr>
        <p:spPr/>
        <p:txBody>
          <a:bodyPr/>
          <a:lstStyle/>
          <a:p>
            <a:pPr>
              <a:defRPr/>
            </a:pPr>
            <a:r>
              <a:rPr lang="en-US"/>
              <a:t>Yan Zhang et al (NXP)</a:t>
            </a:r>
            <a:endParaRPr lang="en-US" dirty="0"/>
          </a:p>
        </p:txBody>
      </p:sp>
      <p:sp>
        <p:nvSpPr>
          <p:cNvPr id="6" name="Slide Number Placeholder 5"/>
          <p:cNvSpPr>
            <a:spLocks noGrp="1"/>
          </p:cNvSpPr>
          <p:nvPr>
            <p:ph type="sldNum" sz="quarter" idx="12"/>
          </p:nvPr>
        </p:nvSpPr>
        <p:spPr/>
        <p:txBody>
          <a:bodyPr/>
          <a:lstStyle/>
          <a:p>
            <a:pPr>
              <a:defRPr/>
            </a:pPr>
            <a:r>
              <a:rPr lang="en-US"/>
              <a:t>Slide </a:t>
            </a:r>
            <a:fld id="{C1789BC7-C074-42CC-ADF8-5107DF6BD1C1}" type="slidenum">
              <a:rPr lang="en-US" smtClean="0"/>
              <a:pPr>
                <a:defRPr/>
              </a:pPr>
              <a:t>7</a:t>
            </a:fld>
            <a:endParaRPr lang="en-US"/>
          </a:p>
        </p:txBody>
      </p:sp>
      <p:pic>
        <p:nvPicPr>
          <p:cNvPr id="8" name="Picture 7">
            <a:extLst>
              <a:ext uri="{FF2B5EF4-FFF2-40B4-BE49-F238E27FC236}">
                <a16:creationId xmlns:a16="http://schemas.microsoft.com/office/drawing/2014/main" id="{8381B69F-03AA-4EC0-9152-69465A50FD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387" y="1192380"/>
            <a:ext cx="8277225" cy="4598819"/>
          </a:xfrm>
          <a:prstGeom prst="rect">
            <a:avLst/>
          </a:prstGeom>
        </p:spPr>
      </p:pic>
    </p:spTree>
    <p:extLst>
      <p:ext uri="{BB962C8B-B14F-4D97-AF65-F5344CB8AC3E}">
        <p14:creationId xmlns:p14="http://schemas.microsoft.com/office/powerpoint/2010/main" val="3749305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7772400" cy="304800"/>
          </a:xfrm>
        </p:spPr>
        <p:txBody>
          <a:bodyPr/>
          <a:lstStyle/>
          <a:p>
            <a:r>
              <a:rPr lang="en-US" sz="2000" dirty="0" err="1"/>
              <a:t>Thput</a:t>
            </a:r>
            <a:r>
              <a:rPr lang="en-US" sz="2000" dirty="0"/>
              <a:t> performance of new MCS set on AWGN 1x1 channel </a:t>
            </a:r>
            <a:endParaRPr lang="en-US" sz="2000" b="0" dirty="0"/>
          </a:p>
        </p:txBody>
      </p:sp>
      <p:sp>
        <p:nvSpPr>
          <p:cNvPr id="3" name="Content Placeholder 2"/>
          <p:cNvSpPr>
            <a:spLocks noGrp="1"/>
          </p:cNvSpPr>
          <p:nvPr>
            <p:ph idx="1"/>
          </p:nvPr>
        </p:nvSpPr>
        <p:spPr>
          <a:xfrm>
            <a:off x="816120" y="5867401"/>
            <a:ext cx="7772400" cy="457199"/>
          </a:xfrm>
        </p:spPr>
        <p:txBody>
          <a:bodyPr/>
          <a:lstStyle/>
          <a:p>
            <a:pPr marL="0" indent="0">
              <a:buNone/>
            </a:pPr>
            <a:r>
              <a:rPr lang="en-US" sz="1200" b="0" dirty="0"/>
              <a:t>Potential MCS values 12-16 are selected as the optimal MCS to achieve highest throughput at certain SNR regions, especially MCS14 between MCS3 and MCS4, MCS15 between MCS4 and MCS5, MCS16 between MCS7 and MCS8, to avoid </a:t>
            </a:r>
            <a:r>
              <a:rPr lang="en-US" sz="1200" b="0" dirty="0" err="1"/>
              <a:t>Thput</a:t>
            </a:r>
            <a:r>
              <a:rPr lang="en-US" sz="1200" b="0" dirty="0"/>
              <a:t> plateau in certain SNR ranges.</a:t>
            </a:r>
            <a:endParaRPr lang="en-US" b="0" dirty="0"/>
          </a:p>
        </p:txBody>
      </p:sp>
      <p:sp>
        <p:nvSpPr>
          <p:cNvPr id="4" name="Date Placeholder 3"/>
          <p:cNvSpPr>
            <a:spLocks noGrp="1"/>
          </p:cNvSpPr>
          <p:nvPr>
            <p:ph type="dt" sz="half" idx="10"/>
          </p:nvPr>
        </p:nvSpPr>
        <p:spPr/>
        <p:txBody>
          <a:bodyPr/>
          <a:lstStyle/>
          <a:p>
            <a:pPr>
              <a:defRPr/>
            </a:pPr>
            <a:fld id="{5092767B-D10E-47D4-85BF-5BF2DAF6AC69}" type="datetime1">
              <a:rPr lang="en-US" smtClean="0"/>
              <a:t>1/7/2020</a:t>
            </a:fld>
            <a:endParaRPr lang="en-US" dirty="0"/>
          </a:p>
        </p:txBody>
      </p:sp>
      <p:sp>
        <p:nvSpPr>
          <p:cNvPr id="5" name="Footer Placeholder 4"/>
          <p:cNvSpPr>
            <a:spLocks noGrp="1"/>
          </p:cNvSpPr>
          <p:nvPr>
            <p:ph type="ftr" sz="quarter" idx="11"/>
          </p:nvPr>
        </p:nvSpPr>
        <p:spPr/>
        <p:txBody>
          <a:bodyPr/>
          <a:lstStyle/>
          <a:p>
            <a:pPr>
              <a:defRPr/>
            </a:pPr>
            <a:r>
              <a:rPr lang="en-US"/>
              <a:t>Yan Zhang et al (NXP)</a:t>
            </a:r>
            <a:endParaRPr lang="en-US" dirty="0"/>
          </a:p>
        </p:txBody>
      </p:sp>
      <p:sp>
        <p:nvSpPr>
          <p:cNvPr id="6" name="Slide Number Placeholder 5"/>
          <p:cNvSpPr>
            <a:spLocks noGrp="1"/>
          </p:cNvSpPr>
          <p:nvPr>
            <p:ph type="sldNum" sz="quarter" idx="12"/>
          </p:nvPr>
        </p:nvSpPr>
        <p:spPr/>
        <p:txBody>
          <a:bodyPr/>
          <a:lstStyle/>
          <a:p>
            <a:pPr>
              <a:defRPr/>
            </a:pPr>
            <a:r>
              <a:rPr lang="en-US"/>
              <a:t>Slide </a:t>
            </a:r>
            <a:fld id="{C1789BC7-C074-42CC-ADF8-5107DF6BD1C1}" type="slidenum">
              <a:rPr lang="en-US" smtClean="0"/>
              <a:pPr>
                <a:defRPr/>
              </a:pPr>
              <a:t>8</a:t>
            </a:fld>
            <a:endParaRPr lang="en-US"/>
          </a:p>
        </p:txBody>
      </p:sp>
      <p:pic>
        <p:nvPicPr>
          <p:cNvPr id="13" name="Picture 12">
            <a:extLst>
              <a:ext uri="{FF2B5EF4-FFF2-40B4-BE49-F238E27FC236}">
                <a16:creationId xmlns:a16="http://schemas.microsoft.com/office/drawing/2014/main" id="{BB4E667B-317C-471B-8850-03BD87ED7D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66800"/>
            <a:ext cx="9144000" cy="4800601"/>
          </a:xfrm>
          <a:prstGeom prst="rect">
            <a:avLst/>
          </a:prstGeom>
        </p:spPr>
      </p:pic>
    </p:spTree>
    <p:extLst>
      <p:ext uri="{BB962C8B-B14F-4D97-AF65-F5344CB8AC3E}">
        <p14:creationId xmlns:p14="http://schemas.microsoft.com/office/powerpoint/2010/main" val="22187359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7772400" cy="304800"/>
          </a:xfrm>
        </p:spPr>
        <p:txBody>
          <a:bodyPr/>
          <a:lstStyle/>
          <a:p>
            <a:r>
              <a:rPr lang="en-US" sz="2000" dirty="0"/>
              <a:t>Throughput gain of new MCS set on AWGN channel </a:t>
            </a:r>
            <a:endParaRPr lang="en-US" sz="2000" b="0" dirty="0"/>
          </a:p>
        </p:txBody>
      </p:sp>
      <p:sp>
        <p:nvSpPr>
          <p:cNvPr id="3" name="Content Placeholder 2"/>
          <p:cNvSpPr>
            <a:spLocks noGrp="1"/>
          </p:cNvSpPr>
          <p:nvPr>
            <p:ph idx="1"/>
          </p:nvPr>
        </p:nvSpPr>
        <p:spPr>
          <a:xfrm>
            <a:off x="799233" y="5518062"/>
            <a:ext cx="7772400" cy="500152"/>
          </a:xfrm>
        </p:spPr>
        <p:txBody>
          <a:bodyPr/>
          <a:lstStyle/>
          <a:p>
            <a:pPr marL="0" indent="0">
              <a:buNone/>
            </a:pPr>
            <a:r>
              <a:rPr lang="en-US" sz="1200" b="0" dirty="0"/>
              <a:t>The throughput gain using new expanded MCS set can achieve mostly above 10%, and up to 25% in some SNR region.</a:t>
            </a:r>
            <a:endParaRPr lang="en-US" b="0" dirty="0"/>
          </a:p>
        </p:txBody>
      </p:sp>
      <p:sp>
        <p:nvSpPr>
          <p:cNvPr id="4" name="Date Placeholder 3"/>
          <p:cNvSpPr>
            <a:spLocks noGrp="1"/>
          </p:cNvSpPr>
          <p:nvPr>
            <p:ph type="dt" sz="half" idx="10"/>
          </p:nvPr>
        </p:nvSpPr>
        <p:spPr/>
        <p:txBody>
          <a:bodyPr/>
          <a:lstStyle/>
          <a:p>
            <a:pPr>
              <a:defRPr/>
            </a:pPr>
            <a:fld id="{5092767B-D10E-47D4-85BF-5BF2DAF6AC69}" type="datetime1">
              <a:rPr lang="en-US" smtClean="0"/>
              <a:t>1/7/2020</a:t>
            </a:fld>
            <a:endParaRPr lang="en-US" dirty="0"/>
          </a:p>
        </p:txBody>
      </p:sp>
      <p:sp>
        <p:nvSpPr>
          <p:cNvPr id="5" name="Footer Placeholder 4"/>
          <p:cNvSpPr>
            <a:spLocks noGrp="1"/>
          </p:cNvSpPr>
          <p:nvPr>
            <p:ph type="ftr" sz="quarter" idx="11"/>
          </p:nvPr>
        </p:nvSpPr>
        <p:spPr/>
        <p:txBody>
          <a:bodyPr/>
          <a:lstStyle/>
          <a:p>
            <a:pPr>
              <a:defRPr/>
            </a:pPr>
            <a:r>
              <a:rPr lang="en-US"/>
              <a:t>Yan Zhang et al (NXP)</a:t>
            </a:r>
            <a:endParaRPr lang="en-US" dirty="0"/>
          </a:p>
        </p:txBody>
      </p:sp>
      <p:sp>
        <p:nvSpPr>
          <p:cNvPr id="6" name="Slide Number Placeholder 5"/>
          <p:cNvSpPr>
            <a:spLocks noGrp="1"/>
          </p:cNvSpPr>
          <p:nvPr>
            <p:ph type="sldNum" sz="quarter" idx="12"/>
          </p:nvPr>
        </p:nvSpPr>
        <p:spPr/>
        <p:txBody>
          <a:bodyPr/>
          <a:lstStyle/>
          <a:p>
            <a:pPr>
              <a:defRPr/>
            </a:pPr>
            <a:r>
              <a:rPr lang="en-US"/>
              <a:t>Slide </a:t>
            </a:r>
            <a:fld id="{C1789BC7-C074-42CC-ADF8-5107DF6BD1C1}" type="slidenum">
              <a:rPr lang="en-US" smtClean="0"/>
              <a:pPr>
                <a:defRPr/>
              </a:pPr>
              <a:t>9</a:t>
            </a:fld>
            <a:endParaRPr lang="en-US"/>
          </a:p>
        </p:txBody>
      </p:sp>
      <p:pic>
        <p:nvPicPr>
          <p:cNvPr id="11" name="Picture 10">
            <a:extLst>
              <a:ext uri="{FF2B5EF4-FFF2-40B4-BE49-F238E27FC236}">
                <a16:creationId xmlns:a16="http://schemas.microsoft.com/office/drawing/2014/main" id="{C9BB4767-5E90-4105-A98E-8C273DD012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1428750"/>
            <a:ext cx="5334000" cy="4000500"/>
          </a:xfrm>
          <a:prstGeom prst="rect">
            <a:avLst/>
          </a:prstGeom>
        </p:spPr>
      </p:pic>
    </p:spTree>
    <p:extLst>
      <p:ext uri="{BB962C8B-B14F-4D97-AF65-F5344CB8AC3E}">
        <p14:creationId xmlns:p14="http://schemas.microsoft.com/office/powerpoint/2010/main" val="628852443"/>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1688</Words>
  <Application>Microsoft Office PowerPoint</Application>
  <PresentationFormat>On-screen Show (4:3)</PresentationFormat>
  <Paragraphs>232</Paragraphs>
  <Slides>20</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Times New Roman</vt:lpstr>
      <vt:lpstr>Wingdings</vt:lpstr>
      <vt:lpstr>802-11-Submission</vt:lpstr>
      <vt:lpstr>Impacts of MCS set expansion on 11be link adaptation</vt:lpstr>
      <vt:lpstr>Motivations</vt:lpstr>
      <vt:lpstr>Simulation setup</vt:lpstr>
      <vt:lpstr>New MCS candidates </vt:lpstr>
      <vt:lpstr>PER performance on 20MHz AWGN channel </vt:lpstr>
      <vt:lpstr>PER performance on 40MHz AWGN channel </vt:lpstr>
      <vt:lpstr>PER performance on 80MHz AWGN channel </vt:lpstr>
      <vt:lpstr>Thput performance of new MCS set on AWGN 1x1 channel </vt:lpstr>
      <vt:lpstr>Throughput gain of new MCS set on AWGN channel </vt:lpstr>
      <vt:lpstr>PER performance on 20MHz DNLOS1x1 channel </vt:lpstr>
      <vt:lpstr>PER performance on 40MHz DNLOS1x1 channel </vt:lpstr>
      <vt:lpstr>PER performance on 80MHz DNLOS1x1 channel </vt:lpstr>
      <vt:lpstr>Throughput performance of new MCS set on DNLOS1x1 channel </vt:lpstr>
      <vt:lpstr>Throughput gain of new MCS set on DNLOS1x1 channel </vt:lpstr>
      <vt:lpstr>PER performance on 20MHz DNLOS2x2 channel </vt:lpstr>
      <vt:lpstr>PER performance on 40MHz DNLOS2x2 channel </vt:lpstr>
      <vt:lpstr>PER performance on 80MHz DNLOS2x2 channel </vt:lpstr>
      <vt:lpstr>Throughput performance of new MCS set on DNLOS2x2 channel </vt:lpstr>
      <vt:lpstr>Throughput gain of new MCS set on DNLOS2x2 channel </vt:lpstr>
      <vt:lpstr>Observations and Conclusions</vt:lpstr>
    </vt:vector>
  </TitlesOfParts>
  <Manager>Hongyuan Zhang</Manager>
  <Company>Marvell Semiconductor</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Ditributed MUMIMO</dc:title>
  <dc:subject/>
  <dc:creator>Hongyuan Zhang</dc:creator>
  <cp:keywords>September 2017</cp:keywords>
  <dc:description/>
  <cp:lastModifiedBy>Yan(msi) Zhang</cp:lastModifiedBy>
  <cp:revision>1918</cp:revision>
  <cp:lastPrinted>1998-02-10T13:28:06Z</cp:lastPrinted>
  <dcterms:created xsi:type="dcterms:W3CDTF">2007-05-21T21:00:37Z</dcterms:created>
  <dcterms:modified xsi:type="dcterms:W3CDTF">2020-01-13T02:12:56Z</dcterms:modified>
  <cp:category>Submission</cp:category>
</cp:coreProperties>
</file>