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70" r:id="rId2"/>
    <p:sldId id="272" r:id="rId3"/>
    <p:sldId id="284" r:id="rId4"/>
    <p:sldId id="287" r:id="rId5"/>
    <p:sldId id="293" r:id="rId6"/>
    <p:sldId id="294" r:id="rId7"/>
    <p:sldId id="301" r:id="rId8"/>
    <p:sldId id="292" r:id="rId9"/>
    <p:sldId id="298" r:id="rId10"/>
    <p:sldId id="297" r:id="rId11"/>
    <p:sldId id="296" r:id="rId12"/>
    <p:sldId id="302" r:id="rId13"/>
    <p:sldId id="295" r:id="rId14"/>
    <p:sldId id="303" r:id="rId15"/>
    <p:sldId id="304" r:id="rId16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3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3" autoAdjust="0"/>
    <p:restoredTop sz="92105" autoAdjust="0"/>
  </p:normalViewPr>
  <p:slideViewPr>
    <p:cSldViewPr>
      <p:cViewPr varScale="1">
        <p:scale>
          <a:sx n="70" d="100"/>
          <a:sy n="70" d="100"/>
        </p:scale>
        <p:origin x="118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348" y="-120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SHU-work-folder\2019-workfolder\sHu-Excel\EHT-shu-v01-01072019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SHU-work-folder\2019-workfolder\sHu-Excel\EHT-shu-v01-01072019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SHU-work-folder\2019-workfolder\sHu-Excel\EHT-shu-v01-01072019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SHU-work-folder\2019-workfolder\sHu-Excel\EHT-shu-v01-01072019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SHU-work-folder\2019-workfolder\sHu-Excel\EHT-shu-v01-01072019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SHU-work-folder\2019-workfolder\sHu-Excel\EHT-shu-v01-01072019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TxEVM vs Rx</a:t>
            </a:r>
            <a:r>
              <a:rPr lang="en-US" baseline="0"/>
              <a:t> Sensitivity SNR:  </a:t>
            </a:r>
            <a:r>
              <a:rPr lang="en-US"/>
              <a:t>BW80, 1ss, AWGN</a:t>
            </a:r>
          </a:p>
        </c:rich>
      </c:tx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'txevm-4kqam-sim(1)'!$O$39</c:f>
              <c:strCache>
                <c:ptCount val="1"/>
                <c:pt idx="0">
                  <c:v>MCS10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dLblPos val="l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'txevm-4kqam-sim(1)'!$N$16:$N$22</c:f>
              <c:numCache>
                <c:formatCode>General</c:formatCode>
                <c:ptCount val="7"/>
                <c:pt idx="0">
                  <c:v>-100</c:v>
                </c:pt>
                <c:pt idx="1">
                  <c:v>-45.3</c:v>
                </c:pt>
                <c:pt idx="2">
                  <c:v>-42.8</c:v>
                </c:pt>
                <c:pt idx="3">
                  <c:v>-40.5</c:v>
                </c:pt>
                <c:pt idx="4">
                  <c:v>-37.5</c:v>
                </c:pt>
                <c:pt idx="5">
                  <c:v>-35.700000000000003</c:v>
                </c:pt>
                <c:pt idx="6">
                  <c:v>-33.9</c:v>
                </c:pt>
              </c:numCache>
            </c:numRef>
          </c:xVal>
          <c:yVal>
            <c:numRef>
              <c:f>'txevm-4kqam-sim(1)'!$O$16:$O$22</c:f>
              <c:numCache>
                <c:formatCode>General</c:formatCode>
                <c:ptCount val="7"/>
                <c:pt idx="0">
                  <c:v>27.91</c:v>
                </c:pt>
                <c:pt idx="1">
                  <c:v>27.939999999999998</c:v>
                </c:pt>
                <c:pt idx="2">
                  <c:v>28.07</c:v>
                </c:pt>
                <c:pt idx="3">
                  <c:v>28.09</c:v>
                </c:pt>
                <c:pt idx="4">
                  <c:v>28.43</c:v>
                </c:pt>
                <c:pt idx="5">
                  <c:v>28.610000000000003</c:v>
                </c:pt>
                <c:pt idx="6">
                  <c:v>29.18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'txevm-4kqam-sim(1)'!$P$39</c:f>
              <c:strCache>
                <c:ptCount val="1"/>
                <c:pt idx="0">
                  <c:v>MCS11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dLblPos val="l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'txevm-4kqam-sim(1)'!$N$16:$N$22</c:f>
              <c:numCache>
                <c:formatCode>General</c:formatCode>
                <c:ptCount val="7"/>
                <c:pt idx="0">
                  <c:v>-100</c:v>
                </c:pt>
                <c:pt idx="1">
                  <c:v>-45.3</c:v>
                </c:pt>
                <c:pt idx="2">
                  <c:v>-42.8</c:v>
                </c:pt>
                <c:pt idx="3">
                  <c:v>-40.5</c:v>
                </c:pt>
                <c:pt idx="4">
                  <c:v>-37.5</c:v>
                </c:pt>
                <c:pt idx="5">
                  <c:v>-35.700000000000003</c:v>
                </c:pt>
                <c:pt idx="6">
                  <c:v>-33.9</c:v>
                </c:pt>
              </c:numCache>
            </c:numRef>
          </c:xVal>
          <c:yVal>
            <c:numRef>
              <c:f>'txevm-4kqam-sim(1)'!$P$16:$P$22</c:f>
              <c:numCache>
                <c:formatCode>General</c:formatCode>
                <c:ptCount val="7"/>
                <c:pt idx="0">
                  <c:v>29.8</c:v>
                </c:pt>
                <c:pt idx="1">
                  <c:v>29.89</c:v>
                </c:pt>
                <c:pt idx="2">
                  <c:v>30.01</c:v>
                </c:pt>
                <c:pt idx="3">
                  <c:v>30.2</c:v>
                </c:pt>
                <c:pt idx="4">
                  <c:v>30.62</c:v>
                </c:pt>
                <c:pt idx="5">
                  <c:v>31.18</c:v>
                </c:pt>
                <c:pt idx="6">
                  <c:v>32.130000000000003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'txevm-4kqam-sim(1)'!$Q$15</c:f>
              <c:strCache>
                <c:ptCount val="1"/>
                <c:pt idx="0">
                  <c:v>MCS12</c:v>
                </c:pt>
              </c:strCache>
            </c:strRef>
          </c:tx>
          <c:spPr>
            <a:ln>
              <a:solidFill>
                <a:srgbClr val="FFC000"/>
              </a:solidFill>
            </a:ln>
          </c:spPr>
          <c:marker>
            <c:spPr>
              <a:solidFill>
                <a:srgbClr val="FFC000"/>
              </a:solidFill>
            </c:spPr>
          </c:marker>
          <c:dLbls>
            <c:spPr>
              <a:noFill/>
              <a:ln>
                <a:noFill/>
              </a:ln>
              <a:effectLst/>
            </c:spPr>
            <c:dLblPos val="l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'txevm-4kqam-sim(1)'!$N$16:$N$22</c:f>
              <c:numCache>
                <c:formatCode>General</c:formatCode>
                <c:ptCount val="7"/>
                <c:pt idx="0">
                  <c:v>-100</c:v>
                </c:pt>
                <c:pt idx="1">
                  <c:v>-45.3</c:v>
                </c:pt>
                <c:pt idx="2">
                  <c:v>-42.8</c:v>
                </c:pt>
                <c:pt idx="3">
                  <c:v>-40.5</c:v>
                </c:pt>
                <c:pt idx="4">
                  <c:v>-37.5</c:v>
                </c:pt>
                <c:pt idx="5">
                  <c:v>-35.700000000000003</c:v>
                </c:pt>
                <c:pt idx="6">
                  <c:v>-33.9</c:v>
                </c:pt>
              </c:numCache>
            </c:numRef>
          </c:xVal>
          <c:yVal>
            <c:numRef>
              <c:f>'txevm-4kqam-sim(1)'!$Q$16:$Q$22</c:f>
              <c:numCache>
                <c:formatCode>General</c:formatCode>
                <c:ptCount val="7"/>
                <c:pt idx="0">
                  <c:v>33.130000000000003</c:v>
                </c:pt>
                <c:pt idx="1">
                  <c:v>33.33</c:v>
                </c:pt>
                <c:pt idx="2">
                  <c:v>33.550000000000004</c:v>
                </c:pt>
                <c:pt idx="3">
                  <c:v>34.020000000000003</c:v>
                </c:pt>
                <c:pt idx="4">
                  <c:v>35.21</c:v>
                </c:pt>
                <c:pt idx="5">
                  <c:v>36.520000000000003</c:v>
                </c:pt>
                <c:pt idx="6">
                  <c:v>41.5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'txevm-4kqam-sim(1)'!$R$15</c:f>
              <c:strCache>
                <c:ptCount val="1"/>
                <c:pt idx="0">
                  <c:v>MCS13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dLblPos val="l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'txevm-4kqam-sim(1)'!$N$16:$N$22</c:f>
              <c:numCache>
                <c:formatCode>General</c:formatCode>
                <c:ptCount val="7"/>
                <c:pt idx="0">
                  <c:v>-100</c:v>
                </c:pt>
                <c:pt idx="1">
                  <c:v>-45.3</c:v>
                </c:pt>
                <c:pt idx="2">
                  <c:v>-42.8</c:v>
                </c:pt>
                <c:pt idx="3">
                  <c:v>-40.5</c:v>
                </c:pt>
                <c:pt idx="4">
                  <c:v>-37.5</c:v>
                </c:pt>
                <c:pt idx="5">
                  <c:v>-35.700000000000003</c:v>
                </c:pt>
                <c:pt idx="6">
                  <c:v>-33.9</c:v>
                </c:pt>
              </c:numCache>
            </c:numRef>
          </c:xVal>
          <c:yVal>
            <c:numRef>
              <c:f>'txevm-4kqam-sim(1)'!$R$16:$R$22</c:f>
              <c:numCache>
                <c:formatCode>General</c:formatCode>
                <c:ptCount val="7"/>
                <c:pt idx="0">
                  <c:v>35.33</c:v>
                </c:pt>
                <c:pt idx="1">
                  <c:v>35.74</c:v>
                </c:pt>
                <c:pt idx="2">
                  <c:v>36.230000000000011</c:v>
                </c:pt>
                <c:pt idx="3">
                  <c:v>36.94</c:v>
                </c:pt>
                <c:pt idx="4">
                  <c:v>40.06</c:v>
                </c:pt>
                <c:pt idx="5">
                  <c:v>50.849999999999994</c:v>
                </c:pt>
                <c:pt idx="6">
                  <c:v>100</c:v>
                </c:pt>
              </c:numCache>
            </c:numRef>
          </c:y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1820759424"/>
        <c:axId val="1820763776"/>
      </c:scatterChart>
      <c:valAx>
        <c:axId val="1820759424"/>
        <c:scaling>
          <c:orientation val="minMax"/>
          <c:max val="-32"/>
          <c:min val="-48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TxEVM (dB)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 i="0" baseline="0"/>
            </a:pPr>
            <a:endParaRPr lang="en-US"/>
          </a:p>
        </c:txPr>
        <c:crossAx val="1820763776"/>
        <c:crosses val="autoZero"/>
        <c:crossBetween val="midCat"/>
        <c:majorUnit val="2"/>
      </c:valAx>
      <c:valAx>
        <c:axId val="1820763776"/>
        <c:scaling>
          <c:orientation val="minMax"/>
          <c:max val="60"/>
          <c:min val="2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Rx Sensitivity SNR (dB)</a:t>
                </a:r>
              </a:p>
            </c:rich>
          </c:tx>
          <c:layout>
            <c:manualLayout>
              <c:xMode val="edge"/>
              <c:yMode val="edge"/>
              <c:x val="0.85513019412177449"/>
              <c:y val="0.1359709996957649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 i="0" baseline="0"/>
            </a:pPr>
            <a:endParaRPr lang="en-US"/>
          </a:p>
        </c:txPr>
        <c:crossAx val="1820759424"/>
        <c:crosses val="autoZero"/>
        <c:crossBetween val="midCat"/>
        <c:majorUnit val="5"/>
      </c:valAx>
    </c:plotArea>
    <c:legend>
      <c:legendPos val="r"/>
      <c:layout>
        <c:manualLayout>
          <c:xMode val="edge"/>
          <c:yMode val="edge"/>
          <c:x val="0.86905940594059417"/>
          <c:y val="0.5012137431740481"/>
          <c:w val="0.11113861386138614"/>
          <c:h val="0.200729132826962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 baseline="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TxEVM vs Rx Sensitivity SNR:  BW80, 1ss, B-LOS</a:t>
            </a:r>
          </a:p>
        </c:rich>
      </c:tx>
      <c:layout>
        <c:manualLayout>
          <c:xMode val="edge"/>
          <c:yMode val="edge"/>
          <c:x val="7.6828694285554722E-2"/>
          <c:y val="2.8985507246376812E-2"/>
        </c:manualLayout>
      </c:layout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'txevm-4kqam-sim(1)'!$O$39</c:f>
              <c:strCache>
                <c:ptCount val="1"/>
                <c:pt idx="0">
                  <c:v>MCS10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'txevm-4kqam-sim(1)'!$N$40:$N$46</c:f>
              <c:numCache>
                <c:formatCode>General</c:formatCode>
                <c:ptCount val="7"/>
                <c:pt idx="0">
                  <c:v>-100</c:v>
                </c:pt>
                <c:pt idx="1">
                  <c:v>-45.3</c:v>
                </c:pt>
                <c:pt idx="2">
                  <c:v>-42.8</c:v>
                </c:pt>
                <c:pt idx="3">
                  <c:v>-40.5</c:v>
                </c:pt>
                <c:pt idx="4">
                  <c:v>-37.5</c:v>
                </c:pt>
                <c:pt idx="5">
                  <c:v>-35.700000000000003</c:v>
                </c:pt>
                <c:pt idx="6">
                  <c:v>-33.9</c:v>
                </c:pt>
              </c:numCache>
            </c:numRef>
          </c:xVal>
          <c:yVal>
            <c:numRef>
              <c:f>'txevm-4kqam-sim(1)'!$O$40:$O$46</c:f>
              <c:numCache>
                <c:formatCode>General</c:formatCode>
                <c:ptCount val="7"/>
                <c:pt idx="0">
                  <c:v>31.17</c:v>
                </c:pt>
                <c:pt idx="1">
                  <c:v>31.27</c:v>
                </c:pt>
                <c:pt idx="2">
                  <c:v>31.45</c:v>
                </c:pt>
                <c:pt idx="3">
                  <c:v>31.51</c:v>
                </c:pt>
                <c:pt idx="4">
                  <c:v>31.97</c:v>
                </c:pt>
                <c:pt idx="5">
                  <c:v>32.590000000000003</c:v>
                </c:pt>
                <c:pt idx="6">
                  <c:v>34.090000000000003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'txevm-4kqam-sim(1)'!$P$39</c:f>
              <c:strCache>
                <c:ptCount val="1"/>
                <c:pt idx="0">
                  <c:v>MCS11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'txevm-4kqam-sim(1)'!$N$40:$N$46</c:f>
              <c:numCache>
                <c:formatCode>General</c:formatCode>
                <c:ptCount val="7"/>
                <c:pt idx="0">
                  <c:v>-100</c:v>
                </c:pt>
                <c:pt idx="1">
                  <c:v>-45.3</c:v>
                </c:pt>
                <c:pt idx="2">
                  <c:v>-42.8</c:v>
                </c:pt>
                <c:pt idx="3">
                  <c:v>-40.5</c:v>
                </c:pt>
                <c:pt idx="4">
                  <c:v>-37.5</c:v>
                </c:pt>
                <c:pt idx="5">
                  <c:v>-35.700000000000003</c:v>
                </c:pt>
                <c:pt idx="6">
                  <c:v>-33.9</c:v>
                </c:pt>
              </c:numCache>
            </c:numRef>
          </c:xVal>
          <c:yVal>
            <c:numRef>
              <c:f>'txevm-4kqam-sim(1)'!$P$40:$P$46</c:f>
              <c:numCache>
                <c:formatCode>General</c:formatCode>
                <c:ptCount val="7"/>
                <c:pt idx="0">
                  <c:v>34.190000000000005</c:v>
                </c:pt>
                <c:pt idx="1">
                  <c:v>34.230000000000011</c:v>
                </c:pt>
                <c:pt idx="2">
                  <c:v>34.370000000000005</c:v>
                </c:pt>
                <c:pt idx="3">
                  <c:v>34.800000000000011</c:v>
                </c:pt>
                <c:pt idx="4">
                  <c:v>35.58</c:v>
                </c:pt>
                <c:pt idx="5">
                  <c:v>36.96</c:v>
                </c:pt>
                <c:pt idx="6">
                  <c:v>40.01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'txevm-4kqam-sim(1)'!$Q$39</c:f>
              <c:strCache>
                <c:ptCount val="1"/>
                <c:pt idx="0">
                  <c:v>MCS12</c:v>
                </c:pt>
              </c:strCache>
            </c:strRef>
          </c:tx>
          <c:spPr>
            <a:ln>
              <a:solidFill>
                <a:srgbClr val="FFC000"/>
              </a:solidFill>
            </a:ln>
          </c:spPr>
          <c:marker>
            <c:spPr>
              <a:solidFill>
                <a:srgbClr val="FFC000"/>
              </a:solidFill>
            </c:spPr>
          </c:marker>
          <c:dLbls>
            <c:spPr>
              <a:noFill/>
              <a:ln>
                <a:noFill/>
              </a:ln>
              <a:effectLst/>
            </c:sp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'txevm-4kqam-sim(1)'!$N$40:$N$46</c:f>
              <c:numCache>
                <c:formatCode>General</c:formatCode>
                <c:ptCount val="7"/>
                <c:pt idx="0">
                  <c:v>-100</c:v>
                </c:pt>
                <c:pt idx="1">
                  <c:v>-45.3</c:v>
                </c:pt>
                <c:pt idx="2">
                  <c:v>-42.8</c:v>
                </c:pt>
                <c:pt idx="3">
                  <c:v>-40.5</c:v>
                </c:pt>
                <c:pt idx="4">
                  <c:v>-37.5</c:v>
                </c:pt>
                <c:pt idx="5">
                  <c:v>-35.700000000000003</c:v>
                </c:pt>
                <c:pt idx="6">
                  <c:v>-33.9</c:v>
                </c:pt>
              </c:numCache>
            </c:numRef>
          </c:xVal>
          <c:yVal>
            <c:numRef>
              <c:f>'txevm-4kqam-sim(1)'!$Q$40:$Q$46</c:f>
              <c:numCache>
                <c:formatCode>General</c:formatCode>
                <c:ptCount val="7"/>
                <c:pt idx="0">
                  <c:v>36.349999999999994</c:v>
                </c:pt>
                <c:pt idx="1">
                  <c:v>37.1</c:v>
                </c:pt>
                <c:pt idx="2">
                  <c:v>37.42</c:v>
                </c:pt>
                <c:pt idx="3">
                  <c:v>38.800000000000011</c:v>
                </c:pt>
                <c:pt idx="4">
                  <c:v>43.86</c:v>
                </c:pt>
                <c:pt idx="5">
                  <c:v>100</c:v>
                </c:pt>
                <c:pt idx="6">
                  <c:v>100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'txevm-4kqam-sim(1)'!$R$39</c:f>
              <c:strCache>
                <c:ptCount val="1"/>
                <c:pt idx="0">
                  <c:v>MCS13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'txevm-4kqam-sim(1)'!$N$40:$N$46</c:f>
              <c:numCache>
                <c:formatCode>General</c:formatCode>
                <c:ptCount val="7"/>
                <c:pt idx="0">
                  <c:v>-100</c:v>
                </c:pt>
                <c:pt idx="1">
                  <c:v>-45.3</c:v>
                </c:pt>
                <c:pt idx="2">
                  <c:v>-42.8</c:v>
                </c:pt>
                <c:pt idx="3">
                  <c:v>-40.5</c:v>
                </c:pt>
                <c:pt idx="4">
                  <c:v>-37.5</c:v>
                </c:pt>
                <c:pt idx="5">
                  <c:v>-35.700000000000003</c:v>
                </c:pt>
                <c:pt idx="6">
                  <c:v>-33.9</c:v>
                </c:pt>
              </c:numCache>
            </c:numRef>
          </c:xVal>
          <c:yVal>
            <c:numRef>
              <c:f>'txevm-4kqam-sim(1)'!$R$40:$R$46</c:f>
              <c:numCache>
                <c:formatCode>General</c:formatCode>
                <c:ptCount val="7"/>
                <c:pt idx="0">
                  <c:v>39.49</c:v>
                </c:pt>
                <c:pt idx="1">
                  <c:v>40.32</c:v>
                </c:pt>
                <c:pt idx="2">
                  <c:v>41.55</c:v>
                </c:pt>
                <c:pt idx="3">
                  <c:v>43.309999999999995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</c:numCache>
            </c:numRef>
          </c:y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1820758336"/>
        <c:axId val="1820764320"/>
      </c:scatterChart>
      <c:valAx>
        <c:axId val="1820758336"/>
        <c:scaling>
          <c:orientation val="minMax"/>
          <c:max val="-32"/>
          <c:min val="-48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200" baseline="0"/>
                </a:pPr>
                <a:r>
                  <a:rPr lang="en-US" sz="1200" baseline="0"/>
                  <a:t>TxEVM (dB)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 i="0" baseline="0"/>
            </a:pPr>
            <a:endParaRPr lang="en-US"/>
          </a:p>
        </c:txPr>
        <c:crossAx val="1820764320"/>
        <c:crosses val="autoZero"/>
        <c:crossBetween val="midCat"/>
        <c:majorUnit val="2"/>
      </c:valAx>
      <c:valAx>
        <c:axId val="1820764320"/>
        <c:scaling>
          <c:orientation val="minMax"/>
          <c:max val="55"/>
          <c:min val="3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 baseline="0"/>
                </a:pPr>
                <a:r>
                  <a:rPr lang="en-US" sz="1400" baseline="0"/>
                  <a:t>Rx Sensitivity SNR(dB)</a:t>
                </a:r>
              </a:p>
            </c:rich>
          </c:tx>
          <c:layout>
            <c:manualLayout>
              <c:xMode val="edge"/>
              <c:yMode val="edge"/>
              <c:x val="0.85638805774278204"/>
              <c:y val="0.19001334208223977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 i="0" baseline="0"/>
            </a:pPr>
            <a:endParaRPr lang="en-US"/>
          </a:p>
        </c:txPr>
        <c:crossAx val="182075833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88980000000000004"/>
          <c:y val="0.58311570428696391"/>
          <c:w val="0.10186666666666666"/>
          <c:h val="0.18849081364829398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TxEVM vs Rx Sensitivity</a:t>
            </a:r>
            <a:r>
              <a:rPr lang="en-US" sz="1200" baseline="0"/>
              <a:t> SNR: BW80, 1ss, MCS12, B-LOS, BF, Estimated Channel</a:t>
            </a:r>
            <a:endParaRPr lang="en-US" sz="1200"/>
          </a:p>
        </c:rich>
      </c:tx>
      <c:layout>
        <c:manualLayout>
          <c:xMode val="edge"/>
          <c:yMode val="edge"/>
          <c:x val="7.2154882154882152E-2"/>
          <c:y val="3.1936121052148499E-2"/>
        </c:manualLayout>
      </c:layout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'txevm-mcs12-sim(8)'!$H$14</c:f>
              <c:strCache>
                <c:ptCount val="1"/>
                <c:pt idx="0">
                  <c:v>BF2x1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'txevm-mcs12-sim(8)'!$G$15:$G$21</c:f>
              <c:numCache>
                <c:formatCode>General</c:formatCode>
                <c:ptCount val="7"/>
                <c:pt idx="0">
                  <c:v>-100</c:v>
                </c:pt>
                <c:pt idx="1">
                  <c:v>-45.3</c:v>
                </c:pt>
                <c:pt idx="2">
                  <c:v>-42.8</c:v>
                </c:pt>
                <c:pt idx="3">
                  <c:v>-40.5</c:v>
                </c:pt>
                <c:pt idx="4">
                  <c:v>-37.5</c:v>
                </c:pt>
                <c:pt idx="5">
                  <c:v>-35.700000000000003</c:v>
                </c:pt>
                <c:pt idx="6">
                  <c:v>-33.9</c:v>
                </c:pt>
              </c:numCache>
            </c:numRef>
          </c:xVal>
          <c:yVal>
            <c:numRef>
              <c:f>'txevm-mcs12-sim(8)'!$H$15:$H$21</c:f>
              <c:numCache>
                <c:formatCode>General</c:formatCode>
                <c:ptCount val="7"/>
                <c:pt idx="0">
                  <c:v>35.53</c:v>
                </c:pt>
                <c:pt idx="1">
                  <c:v>36.24</c:v>
                </c:pt>
                <c:pt idx="2">
                  <c:v>36.44</c:v>
                </c:pt>
                <c:pt idx="3">
                  <c:v>36.909999999999997</c:v>
                </c:pt>
                <c:pt idx="4">
                  <c:v>38.090000000000003</c:v>
                </c:pt>
                <c:pt idx="5">
                  <c:v>39.619999999999997</c:v>
                </c:pt>
                <c:pt idx="6">
                  <c:v>58.01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'txevm-mcs12-sim(8)'!$I$14</c:f>
              <c:strCache>
                <c:ptCount val="1"/>
                <c:pt idx="0">
                  <c:v>BF4x1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'txevm-mcs12-sim(8)'!$G$15:$G$21</c:f>
              <c:numCache>
                <c:formatCode>General</c:formatCode>
                <c:ptCount val="7"/>
                <c:pt idx="0">
                  <c:v>-100</c:v>
                </c:pt>
                <c:pt idx="1">
                  <c:v>-45.3</c:v>
                </c:pt>
                <c:pt idx="2">
                  <c:v>-42.8</c:v>
                </c:pt>
                <c:pt idx="3">
                  <c:v>-40.5</c:v>
                </c:pt>
                <c:pt idx="4">
                  <c:v>-37.5</c:v>
                </c:pt>
                <c:pt idx="5">
                  <c:v>-35.700000000000003</c:v>
                </c:pt>
                <c:pt idx="6">
                  <c:v>-33.9</c:v>
                </c:pt>
              </c:numCache>
            </c:numRef>
          </c:xVal>
          <c:yVal>
            <c:numRef>
              <c:f>'txevm-mcs12-sim(8)'!$I$15:$I$21</c:f>
              <c:numCache>
                <c:formatCode>General</c:formatCode>
                <c:ptCount val="7"/>
                <c:pt idx="0">
                  <c:v>31.38</c:v>
                </c:pt>
                <c:pt idx="1">
                  <c:v>31.21</c:v>
                </c:pt>
                <c:pt idx="2">
                  <c:v>31.41</c:v>
                </c:pt>
                <c:pt idx="3">
                  <c:v>31.71</c:v>
                </c:pt>
                <c:pt idx="4">
                  <c:v>31.79</c:v>
                </c:pt>
                <c:pt idx="5">
                  <c:v>32.18</c:v>
                </c:pt>
                <c:pt idx="6">
                  <c:v>33.01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'txevm-mcs12-sim(8)'!$J$14</c:f>
              <c:strCache>
                <c:ptCount val="1"/>
                <c:pt idx="0">
                  <c:v>BF6x1</c:v>
                </c:pt>
              </c:strCache>
            </c:strRef>
          </c:tx>
          <c:spPr>
            <a:ln>
              <a:solidFill>
                <a:srgbClr val="FFC000"/>
              </a:solidFill>
            </a:ln>
          </c:spPr>
          <c:marker>
            <c:spPr>
              <a:solidFill>
                <a:srgbClr val="FFC000"/>
              </a:solidFill>
              <a:ln>
                <a:solidFill>
                  <a:srgbClr val="FFC000"/>
                </a:solidFill>
              </a:ln>
            </c:spPr>
          </c:marker>
          <c:dLbls>
            <c:spPr>
              <a:noFill/>
              <a:ln>
                <a:noFill/>
              </a:ln>
              <a:effectLst/>
            </c:sp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'txevm-mcs12-sim(8)'!$G$15:$G$21</c:f>
              <c:numCache>
                <c:formatCode>General</c:formatCode>
                <c:ptCount val="7"/>
                <c:pt idx="0">
                  <c:v>-100</c:v>
                </c:pt>
                <c:pt idx="1">
                  <c:v>-45.3</c:v>
                </c:pt>
                <c:pt idx="2">
                  <c:v>-42.8</c:v>
                </c:pt>
                <c:pt idx="3">
                  <c:v>-40.5</c:v>
                </c:pt>
                <c:pt idx="4">
                  <c:v>-37.5</c:v>
                </c:pt>
                <c:pt idx="5">
                  <c:v>-35.700000000000003</c:v>
                </c:pt>
                <c:pt idx="6">
                  <c:v>-33.9</c:v>
                </c:pt>
              </c:numCache>
            </c:numRef>
          </c:xVal>
          <c:yVal>
            <c:numRef>
              <c:f>'txevm-mcs12-sim(8)'!$J$15:$J$21</c:f>
              <c:numCache>
                <c:formatCode>General</c:formatCode>
                <c:ptCount val="7"/>
                <c:pt idx="0">
                  <c:v>29.15</c:v>
                </c:pt>
                <c:pt idx="1">
                  <c:v>29.18</c:v>
                </c:pt>
                <c:pt idx="2">
                  <c:v>29.22</c:v>
                </c:pt>
                <c:pt idx="3">
                  <c:v>29.26</c:v>
                </c:pt>
                <c:pt idx="4">
                  <c:v>29.49</c:v>
                </c:pt>
                <c:pt idx="5">
                  <c:v>29.64</c:v>
                </c:pt>
                <c:pt idx="6">
                  <c:v>30.31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'txevm-mcs12-sim(8)'!$K$14</c:f>
              <c:strCache>
                <c:ptCount val="1"/>
                <c:pt idx="0">
                  <c:v>BF8x1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'txevm-mcs12-sim(8)'!$G$15:$G$21</c:f>
              <c:numCache>
                <c:formatCode>General</c:formatCode>
                <c:ptCount val="7"/>
                <c:pt idx="0">
                  <c:v>-100</c:v>
                </c:pt>
                <c:pt idx="1">
                  <c:v>-45.3</c:v>
                </c:pt>
                <c:pt idx="2">
                  <c:v>-42.8</c:v>
                </c:pt>
                <c:pt idx="3">
                  <c:v>-40.5</c:v>
                </c:pt>
                <c:pt idx="4">
                  <c:v>-37.5</c:v>
                </c:pt>
                <c:pt idx="5">
                  <c:v>-35.700000000000003</c:v>
                </c:pt>
                <c:pt idx="6">
                  <c:v>-33.9</c:v>
                </c:pt>
              </c:numCache>
            </c:numRef>
          </c:xVal>
          <c:yVal>
            <c:numRef>
              <c:f>'txevm-mcs12-sim(8)'!$K$15:$K$21</c:f>
              <c:numCache>
                <c:formatCode>General</c:formatCode>
                <c:ptCount val="7"/>
                <c:pt idx="0">
                  <c:v>27.67</c:v>
                </c:pt>
                <c:pt idx="1">
                  <c:v>27.95</c:v>
                </c:pt>
                <c:pt idx="2">
                  <c:v>27.74</c:v>
                </c:pt>
                <c:pt idx="3">
                  <c:v>27.95</c:v>
                </c:pt>
                <c:pt idx="4">
                  <c:v>28.16</c:v>
                </c:pt>
                <c:pt idx="5">
                  <c:v>28.18</c:v>
                </c:pt>
                <c:pt idx="6">
                  <c:v>28.61</c:v>
                </c:pt>
              </c:numCache>
            </c:numRef>
          </c:y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1820751808"/>
        <c:axId val="1820765408"/>
      </c:scatterChart>
      <c:valAx>
        <c:axId val="1820751808"/>
        <c:scaling>
          <c:orientation val="minMax"/>
          <c:max val="-33"/>
          <c:min val="-46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500" baseline="0"/>
                </a:pPr>
                <a:r>
                  <a:rPr lang="en-US" sz="1500" baseline="0"/>
                  <a:t>Tx EVM (dB)</a:t>
                </a:r>
              </a:p>
            </c:rich>
          </c:tx>
          <c:overlay val="0"/>
        </c:title>
        <c:numFmt formatCode="General" sourceLinked="1"/>
        <c:majorTickMark val="out"/>
        <c:minorTickMark val="out"/>
        <c:tickLblPos val="low"/>
        <c:txPr>
          <a:bodyPr/>
          <a:lstStyle/>
          <a:p>
            <a:pPr>
              <a:defRPr sz="1400" b="1" i="0" baseline="0"/>
            </a:pPr>
            <a:endParaRPr lang="en-US"/>
          </a:p>
        </c:txPr>
        <c:crossAx val="1820765408"/>
        <c:crosses val="autoZero"/>
        <c:crossBetween val="midCat"/>
        <c:majorUnit val="1"/>
        <c:minorUnit val="1"/>
      </c:valAx>
      <c:valAx>
        <c:axId val="1820765408"/>
        <c:scaling>
          <c:orientation val="minMax"/>
          <c:max val="45"/>
          <c:min val="26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 sz="1500" baseline="0"/>
                </a:pPr>
                <a:r>
                  <a:rPr lang="en-US" sz="1500" baseline="0"/>
                  <a:t>Rx Sensitivity SNR (dB)</a:t>
                </a:r>
              </a:p>
            </c:rich>
          </c:tx>
          <c:layout>
            <c:manualLayout>
              <c:xMode val="edge"/>
              <c:yMode val="edge"/>
              <c:x val="0.87685768445610968"/>
              <c:y val="0.2914095606352522"/>
            </c:manualLayout>
          </c:layout>
          <c:overlay val="0"/>
        </c:title>
        <c:numFmt formatCode="General" sourceLinked="1"/>
        <c:majorTickMark val="out"/>
        <c:minorTickMark val="out"/>
        <c:tickLblPos val="high"/>
        <c:txPr>
          <a:bodyPr/>
          <a:lstStyle/>
          <a:p>
            <a:pPr>
              <a:defRPr sz="1400" b="1" i="0" baseline="0"/>
            </a:pPr>
            <a:endParaRPr lang="en-US"/>
          </a:p>
        </c:txPr>
        <c:crossAx val="1820751808"/>
        <c:crosses val="autoZero"/>
        <c:crossBetween val="midCat"/>
        <c:majorUnit val="2"/>
        <c:minorUnit val="1"/>
      </c:valAx>
    </c:plotArea>
    <c:legend>
      <c:legendPos val="r"/>
      <c:layout>
        <c:manualLayout>
          <c:xMode val="edge"/>
          <c:yMode val="edge"/>
          <c:x val="6.0267902118295816E-2"/>
          <c:y val="0.11434556307949706"/>
          <c:w val="0.14115896497786262"/>
          <c:h val="0.23578957868209435"/>
        </c:manualLayout>
      </c:layout>
      <c:overlay val="0"/>
      <c:spPr>
        <a:solidFill>
          <a:schemeClr val="bg2">
            <a:lumMod val="20000"/>
            <a:lumOff val="80000"/>
          </a:schemeClr>
        </a:solidFill>
      </c:spPr>
      <c:txPr>
        <a:bodyPr/>
        <a:lstStyle/>
        <a:p>
          <a:pPr>
            <a:defRPr sz="1400" b="1" i="0" baseline="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'txevm-4kqam-sim(5)'!$H$14</c:f>
              <c:strCache>
                <c:ptCount val="1"/>
                <c:pt idx="0">
                  <c:v>BF2x1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'txevm-4kqam-sim(5)'!$G$15:$G$21</c:f>
              <c:numCache>
                <c:formatCode>General</c:formatCode>
                <c:ptCount val="7"/>
                <c:pt idx="0">
                  <c:v>-100</c:v>
                </c:pt>
                <c:pt idx="1">
                  <c:v>-45.3</c:v>
                </c:pt>
                <c:pt idx="2">
                  <c:v>-42.8</c:v>
                </c:pt>
                <c:pt idx="3">
                  <c:v>-40.5</c:v>
                </c:pt>
                <c:pt idx="4">
                  <c:v>-37.5</c:v>
                </c:pt>
                <c:pt idx="5">
                  <c:v>-35.700000000000003</c:v>
                </c:pt>
                <c:pt idx="6">
                  <c:v>-33.9</c:v>
                </c:pt>
              </c:numCache>
            </c:numRef>
          </c:xVal>
          <c:yVal>
            <c:numRef>
              <c:f>'txevm-4kqam-sim(5)'!$H$15:$H$21</c:f>
              <c:numCache>
                <c:formatCode>General</c:formatCode>
                <c:ptCount val="7"/>
                <c:pt idx="0">
                  <c:v>38.300000000000004</c:v>
                </c:pt>
                <c:pt idx="1">
                  <c:v>38.980000000000004</c:v>
                </c:pt>
                <c:pt idx="2">
                  <c:v>39.06</c:v>
                </c:pt>
                <c:pt idx="3">
                  <c:v>40.050000000000004</c:v>
                </c:pt>
                <c:pt idx="4">
                  <c:v>43.790000000000013</c:v>
                </c:pt>
                <c:pt idx="5">
                  <c:v>100</c:v>
                </c:pt>
                <c:pt idx="6">
                  <c:v>100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'txevm-4kqam-sim(5)'!$I$14</c:f>
              <c:strCache>
                <c:ptCount val="1"/>
                <c:pt idx="0">
                  <c:v>BF4x1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'txevm-4kqam-sim(5)'!$G$15:$G$21</c:f>
              <c:numCache>
                <c:formatCode>General</c:formatCode>
                <c:ptCount val="7"/>
                <c:pt idx="0">
                  <c:v>-100</c:v>
                </c:pt>
                <c:pt idx="1">
                  <c:v>-45.3</c:v>
                </c:pt>
                <c:pt idx="2">
                  <c:v>-42.8</c:v>
                </c:pt>
                <c:pt idx="3">
                  <c:v>-40.5</c:v>
                </c:pt>
                <c:pt idx="4">
                  <c:v>-37.5</c:v>
                </c:pt>
                <c:pt idx="5">
                  <c:v>-35.700000000000003</c:v>
                </c:pt>
                <c:pt idx="6">
                  <c:v>-33.9</c:v>
                </c:pt>
              </c:numCache>
            </c:numRef>
          </c:xVal>
          <c:yVal>
            <c:numRef>
              <c:f>'txevm-4kqam-sim(5)'!$I$15:$I$21</c:f>
              <c:numCache>
                <c:formatCode>General</c:formatCode>
                <c:ptCount val="7"/>
                <c:pt idx="0">
                  <c:v>34.020000000000003</c:v>
                </c:pt>
                <c:pt idx="1">
                  <c:v>34.5</c:v>
                </c:pt>
                <c:pt idx="2">
                  <c:v>34.74</c:v>
                </c:pt>
                <c:pt idx="3">
                  <c:v>34.840000000000003</c:v>
                </c:pt>
                <c:pt idx="4">
                  <c:v>35.82</c:v>
                </c:pt>
                <c:pt idx="5">
                  <c:v>36.120000000000012</c:v>
                </c:pt>
                <c:pt idx="6">
                  <c:v>38.630000000000003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'txevm-4kqam-sim(5)'!$J$14</c:f>
              <c:strCache>
                <c:ptCount val="1"/>
                <c:pt idx="0">
                  <c:v>BF6x1</c:v>
                </c:pt>
              </c:strCache>
            </c:strRef>
          </c:tx>
          <c:spPr>
            <a:ln>
              <a:solidFill>
                <a:srgbClr val="FFC000"/>
              </a:solidFill>
            </a:ln>
          </c:spPr>
          <c:marker>
            <c:spPr>
              <a:solidFill>
                <a:srgbClr val="FFC000"/>
              </a:solidFill>
            </c:spPr>
          </c:marker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'txevm-4kqam-sim(5)'!$G$15:$G$21</c:f>
              <c:numCache>
                <c:formatCode>General</c:formatCode>
                <c:ptCount val="7"/>
                <c:pt idx="0">
                  <c:v>-100</c:v>
                </c:pt>
                <c:pt idx="1">
                  <c:v>-45.3</c:v>
                </c:pt>
                <c:pt idx="2">
                  <c:v>-42.8</c:v>
                </c:pt>
                <c:pt idx="3">
                  <c:v>-40.5</c:v>
                </c:pt>
                <c:pt idx="4">
                  <c:v>-37.5</c:v>
                </c:pt>
                <c:pt idx="5">
                  <c:v>-35.700000000000003</c:v>
                </c:pt>
                <c:pt idx="6">
                  <c:v>-33.9</c:v>
                </c:pt>
              </c:numCache>
            </c:numRef>
          </c:xVal>
          <c:yVal>
            <c:numRef>
              <c:f>'txevm-4kqam-sim(5)'!$J$15:$J$21</c:f>
              <c:numCache>
                <c:formatCode>General</c:formatCode>
                <c:ptCount val="7"/>
                <c:pt idx="0">
                  <c:v>31.67</c:v>
                </c:pt>
                <c:pt idx="1">
                  <c:v>31.72</c:v>
                </c:pt>
                <c:pt idx="2">
                  <c:v>31.99</c:v>
                </c:pt>
                <c:pt idx="3">
                  <c:v>32.15</c:v>
                </c:pt>
                <c:pt idx="4">
                  <c:v>32.480000000000004</c:v>
                </c:pt>
                <c:pt idx="5">
                  <c:v>33.08</c:v>
                </c:pt>
                <c:pt idx="6">
                  <c:v>33.86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'txevm-4kqam-sim(5)'!$K$14</c:f>
              <c:strCache>
                <c:ptCount val="1"/>
                <c:pt idx="0">
                  <c:v>BF8x1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'txevm-4kqam-sim(5)'!$G$15:$G$21</c:f>
              <c:numCache>
                <c:formatCode>General</c:formatCode>
                <c:ptCount val="7"/>
                <c:pt idx="0">
                  <c:v>-100</c:v>
                </c:pt>
                <c:pt idx="1">
                  <c:v>-45.3</c:v>
                </c:pt>
                <c:pt idx="2">
                  <c:v>-42.8</c:v>
                </c:pt>
                <c:pt idx="3">
                  <c:v>-40.5</c:v>
                </c:pt>
                <c:pt idx="4">
                  <c:v>-37.5</c:v>
                </c:pt>
                <c:pt idx="5">
                  <c:v>-35.700000000000003</c:v>
                </c:pt>
                <c:pt idx="6">
                  <c:v>-33.9</c:v>
                </c:pt>
              </c:numCache>
            </c:numRef>
          </c:xVal>
          <c:yVal>
            <c:numRef>
              <c:f>'txevm-4kqam-sim(5)'!$K$15:$K$21</c:f>
              <c:numCache>
                <c:formatCode>General</c:formatCode>
                <c:ptCount val="7"/>
                <c:pt idx="0">
                  <c:v>29.82</c:v>
                </c:pt>
                <c:pt idx="1">
                  <c:v>30.150000000000006</c:v>
                </c:pt>
                <c:pt idx="2">
                  <c:v>30.279999999999994</c:v>
                </c:pt>
                <c:pt idx="3">
                  <c:v>30.27</c:v>
                </c:pt>
                <c:pt idx="4">
                  <c:v>30.759999999999994</c:v>
                </c:pt>
                <c:pt idx="5">
                  <c:v>30.9</c:v>
                </c:pt>
                <c:pt idx="6">
                  <c:v>31.72</c:v>
                </c:pt>
              </c:numCache>
            </c:numRef>
          </c:y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1820753440"/>
        <c:axId val="1820758880"/>
      </c:scatterChart>
      <c:valAx>
        <c:axId val="1820753440"/>
        <c:scaling>
          <c:orientation val="minMax"/>
          <c:max val="-30"/>
          <c:min val="-46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TxEVM (dB)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 i="0" baseline="0"/>
            </a:pPr>
            <a:endParaRPr lang="en-US"/>
          </a:p>
        </c:txPr>
        <c:crossAx val="1820758880"/>
        <c:crosses val="autoZero"/>
        <c:crossBetween val="midCat"/>
      </c:valAx>
      <c:valAx>
        <c:axId val="1820758880"/>
        <c:scaling>
          <c:orientation val="minMax"/>
          <c:max val="50"/>
          <c:min val="2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Rx SNR (dB)</a:t>
                </a:r>
              </a:p>
            </c:rich>
          </c:tx>
          <c:layout>
            <c:manualLayout>
              <c:xMode val="edge"/>
              <c:yMode val="edge"/>
              <c:x val="0.85697028132462283"/>
              <c:y val="0.18485017032445414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 i="0" baseline="0"/>
            </a:pPr>
            <a:endParaRPr lang="en-US"/>
          </a:p>
        </c:txPr>
        <c:crossAx val="182075344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89021645809466676"/>
          <c:y val="0.52289830792427561"/>
          <c:w val="0.10431532630320782"/>
          <c:h val="0.19250125649187474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en-US" sz="1400"/>
              <a:t>TxEVM vs Rx Sensitivity SNR:  BW80, 2ss, MCS12, B-LOS, estimated Channel</a:t>
            </a:r>
          </a:p>
        </c:rich>
      </c:tx>
      <c:layout>
        <c:manualLayout>
          <c:xMode val="edge"/>
          <c:yMode val="edge"/>
          <c:x val="5.3155642538403512E-2"/>
          <c:y val="4.2328035274251507E-3"/>
        </c:manualLayout>
      </c:layout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'txevm-mcs12-sim(9)'!$G$19</c:f>
              <c:strCache>
                <c:ptCount val="1"/>
                <c:pt idx="0">
                  <c:v>BF4x2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'txevm-mcs12-sim(9)'!$F$20:$F$26</c:f>
              <c:numCache>
                <c:formatCode>General</c:formatCode>
                <c:ptCount val="7"/>
                <c:pt idx="0">
                  <c:v>-100</c:v>
                </c:pt>
                <c:pt idx="1">
                  <c:v>-45.3</c:v>
                </c:pt>
                <c:pt idx="2">
                  <c:v>-42.8</c:v>
                </c:pt>
                <c:pt idx="3">
                  <c:v>-40.5</c:v>
                </c:pt>
                <c:pt idx="4">
                  <c:v>-37.5</c:v>
                </c:pt>
                <c:pt idx="5">
                  <c:v>-35.700000000000003</c:v>
                </c:pt>
                <c:pt idx="6">
                  <c:v>-33.9</c:v>
                </c:pt>
              </c:numCache>
            </c:numRef>
          </c:xVal>
          <c:yVal>
            <c:numRef>
              <c:f>'txevm-mcs12-sim(9)'!$G$20:$G$26</c:f>
              <c:numCache>
                <c:formatCode>General</c:formatCode>
                <c:ptCount val="7"/>
                <c:pt idx="0">
                  <c:v>35.869999999999997</c:v>
                </c:pt>
                <c:pt idx="1">
                  <c:v>36.17</c:v>
                </c:pt>
                <c:pt idx="2">
                  <c:v>36.520000000000003</c:v>
                </c:pt>
                <c:pt idx="3">
                  <c:v>36.75</c:v>
                </c:pt>
                <c:pt idx="4">
                  <c:v>39.44</c:v>
                </c:pt>
                <c:pt idx="5">
                  <c:v>46.85</c:v>
                </c:pt>
                <c:pt idx="6">
                  <c:v>100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'txevm-mcs12-sim(9)'!$H$19</c:f>
              <c:strCache>
                <c:ptCount val="1"/>
                <c:pt idx="0">
                  <c:v>BF6x2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'txevm-mcs12-sim(9)'!$F$20:$F$26</c:f>
              <c:numCache>
                <c:formatCode>General</c:formatCode>
                <c:ptCount val="7"/>
                <c:pt idx="0">
                  <c:v>-100</c:v>
                </c:pt>
                <c:pt idx="1">
                  <c:v>-45.3</c:v>
                </c:pt>
                <c:pt idx="2">
                  <c:v>-42.8</c:v>
                </c:pt>
                <c:pt idx="3">
                  <c:v>-40.5</c:v>
                </c:pt>
                <c:pt idx="4">
                  <c:v>-37.5</c:v>
                </c:pt>
                <c:pt idx="5">
                  <c:v>-35.700000000000003</c:v>
                </c:pt>
                <c:pt idx="6">
                  <c:v>-33.9</c:v>
                </c:pt>
              </c:numCache>
            </c:numRef>
          </c:xVal>
          <c:yVal>
            <c:numRef>
              <c:f>'txevm-mcs12-sim(9)'!$H$20:$H$26</c:f>
              <c:numCache>
                <c:formatCode>General</c:formatCode>
                <c:ptCount val="7"/>
                <c:pt idx="0">
                  <c:v>33.17</c:v>
                </c:pt>
                <c:pt idx="1">
                  <c:v>33.39</c:v>
                </c:pt>
                <c:pt idx="2">
                  <c:v>33.53</c:v>
                </c:pt>
                <c:pt idx="3">
                  <c:v>33.78</c:v>
                </c:pt>
                <c:pt idx="4">
                  <c:v>34.58</c:v>
                </c:pt>
                <c:pt idx="5">
                  <c:v>36.03</c:v>
                </c:pt>
                <c:pt idx="6">
                  <c:v>40.159999999999997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'txevm-mcs12-sim(9)'!$I$19</c:f>
              <c:strCache>
                <c:ptCount val="1"/>
                <c:pt idx="0">
                  <c:v>BF8x2</c:v>
                </c:pt>
              </c:strCache>
            </c:strRef>
          </c:tx>
          <c:spPr>
            <a:ln>
              <a:solidFill>
                <a:srgbClr val="FFC000"/>
              </a:solidFill>
            </a:ln>
          </c:spPr>
          <c:marker>
            <c:spPr>
              <a:solidFill>
                <a:srgbClr val="FFC000"/>
              </a:solidFill>
              <a:ln>
                <a:solidFill>
                  <a:srgbClr val="FFC000"/>
                </a:solidFill>
              </a:ln>
            </c:spPr>
          </c:marker>
          <c:dLbls>
            <c:spPr>
              <a:noFill/>
              <a:ln>
                <a:noFill/>
              </a:ln>
              <a:effectLst/>
            </c:sp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'txevm-mcs12-sim(9)'!$F$20:$F$26</c:f>
              <c:numCache>
                <c:formatCode>General</c:formatCode>
                <c:ptCount val="7"/>
                <c:pt idx="0">
                  <c:v>-100</c:v>
                </c:pt>
                <c:pt idx="1">
                  <c:v>-45.3</c:v>
                </c:pt>
                <c:pt idx="2">
                  <c:v>-42.8</c:v>
                </c:pt>
                <c:pt idx="3">
                  <c:v>-40.5</c:v>
                </c:pt>
                <c:pt idx="4">
                  <c:v>-37.5</c:v>
                </c:pt>
                <c:pt idx="5">
                  <c:v>-35.700000000000003</c:v>
                </c:pt>
                <c:pt idx="6">
                  <c:v>-33.9</c:v>
                </c:pt>
              </c:numCache>
            </c:numRef>
          </c:xVal>
          <c:yVal>
            <c:numRef>
              <c:f>'txevm-mcs12-sim(9)'!$I$20:$I$26</c:f>
              <c:numCache>
                <c:formatCode>General</c:formatCode>
                <c:ptCount val="7"/>
                <c:pt idx="0">
                  <c:v>31.41</c:v>
                </c:pt>
                <c:pt idx="1">
                  <c:v>31.58</c:v>
                </c:pt>
                <c:pt idx="2">
                  <c:v>31.69</c:v>
                </c:pt>
                <c:pt idx="3">
                  <c:v>32</c:v>
                </c:pt>
                <c:pt idx="4">
                  <c:v>32.369999999999997</c:v>
                </c:pt>
                <c:pt idx="5">
                  <c:v>33.1</c:v>
                </c:pt>
                <c:pt idx="6">
                  <c:v>34.5</c:v>
                </c:pt>
              </c:numCache>
            </c:numRef>
          </c:y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1820753984"/>
        <c:axId val="1820750720"/>
      </c:scatterChart>
      <c:valAx>
        <c:axId val="1820753984"/>
        <c:scaling>
          <c:orientation val="minMax"/>
          <c:max val="-34"/>
          <c:min val="-46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 sz="1500" baseline="0"/>
                </a:pPr>
                <a:r>
                  <a:rPr lang="en-US" sz="1500" baseline="0"/>
                  <a:t>TxEVM  (dB)</a:t>
                </a:r>
              </a:p>
            </c:rich>
          </c:tx>
          <c:overlay val="0"/>
        </c:title>
        <c:numFmt formatCode="General" sourceLinked="1"/>
        <c:majorTickMark val="out"/>
        <c:minorTickMark val="out"/>
        <c:tickLblPos val="low"/>
        <c:txPr>
          <a:bodyPr/>
          <a:lstStyle/>
          <a:p>
            <a:pPr>
              <a:defRPr sz="1400" b="1" i="0" baseline="0"/>
            </a:pPr>
            <a:endParaRPr lang="en-US"/>
          </a:p>
        </c:txPr>
        <c:crossAx val="1820750720"/>
        <c:crosses val="autoZero"/>
        <c:crossBetween val="midCat"/>
        <c:majorUnit val="1"/>
        <c:minorUnit val="1"/>
      </c:valAx>
      <c:valAx>
        <c:axId val="1820750720"/>
        <c:scaling>
          <c:orientation val="minMax"/>
          <c:max val="50"/>
          <c:min val="30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 sz="1500" baseline="0"/>
                </a:pPr>
                <a:r>
                  <a:rPr lang="en-US" sz="1500" baseline="0"/>
                  <a:t>Rx Sensitivity SNR (dB)</a:t>
                </a:r>
              </a:p>
            </c:rich>
          </c:tx>
          <c:layout>
            <c:manualLayout>
              <c:xMode val="edge"/>
              <c:yMode val="edge"/>
              <c:x val="0.88713276460884505"/>
              <c:y val="0.24445212795685128"/>
            </c:manualLayout>
          </c:layout>
          <c:overlay val="0"/>
        </c:title>
        <c:numFmt formatCode="General" sourceLinked="1"/>
        <c:majorTickMark val="out"/>
        <c:minorTickMark val="out"/>
        <c:tickLblPos val="high"/>
        <c:txPr>
          <a:bodyPr/>
          <a:lstStyle/>
          <a:p>
            <a:pPr>
              <a:defRPr sz="1400" b="1" i="0" baseline="0"/>
            </a:pPr>
            <a:endParaRPr lang="en-US"/>
          </a:p>
        </c:txPr>
        <c:crossAx val="1820753984"/>
        <c:crosses val="autoZero"/>
        <c:crossBetween val="midCat"/>
        <c:majorUnit val="2"/>
        <c:minorUnit val="1"/>
      </c:valAx>
    </c:plotArea>
    <c:legend>
      <c:legendPos val="r"/>
      <c:layout>
        <c:manualLayout>
          <c:xMode val="edge"/>
          <c:yMode val="edge"/>
          <c:x val="5.8907930626318779E-2"/>
          <c:y val="0.10937403657876099"/>
          <c:w val="0.12225735711762092"/>
          <c:h val="0.17743252699746617"/>
        </c:manualLayout>
      </c:layout>
      <c:overlay val="0"/>
      <c:spPr>
        <a:solidFill>
          <a:schemeClr val="bg2">
            <a:lumMod val="20000"/>
            <a:lumOff val="80000"/>
          </a:schemeClr>
        </a:solidFill>
      </c:spPr>
      <c:txPr>
        <a:bodyPr/>
        <a:lstStyle/>
        <a:p>
          <a:pPr>
            <a:defRPr sz="1400" b="1" i="0" baseline="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'txevm-4kqam-sim(6)'!$L$19</c:f>
              <c:strCache>
                <c:ptCount val="1"/>
                <c:pt idx="0">
                  <c:v>BF4x2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'txevm-4kqam-sim(6)'!$K$20:$K$26</c:f>
              <c:numCache>
                <c:formatCode>General</c:formatCode>
                <c:ptCount val="7"/>
                <c:pt idx="0">
                  <c:v>-100</c:v>
                </c:pt>
                <c:pt idx="1">
                  <c:v>-45.3</c:v>
                </c:pt>
                <c:pt idx="2">
                  <c:v>-42.8</c:v>
                </c:pt>
                <c:pt idx="3">
                  <c:v>-40.5</c:v>
                </c:pt>
                <c:pt idx="4">
                  <c:v>-37.5</c:v>
                </c:pt>
                <c:pt idx="5">
                  <c:v>-35.700000000000003</c:v>
                </c:pt>
                <c:pt idx="6">
                  <c:v>-33.9</c:v>
                </c:pt>
              </c:numCache>
            </c:numRef>
          </c:xVal>
          <c:yVal>
            <c:numRef>
              <c:f>'txevm-4kqam-sim(6)'!$L$20:$L$26</c:f>
              <c:numCache>
                <c:formatCode>General</c:formatCode>
                <c:ptCount val="7"/>
                <c:pt idx="0">
                  <c:v>38.64</c:v>
                </c:pt>
                <c:pt idx="1">
                  <c:v>38.840000000000003</c:v>
                </c:pt>
                <c:pt idx="2">
                  <c:v>39.42</c:v>
                </c:pt>
                <c:pt idx="3">
                  <c:v>40.31</c:v>
                </c:pt>
                <c:pt idx="4">
                  <c:v>48.160000000000011</c:v>
                </c:pt>
                <c:pt idx="5">
                  <c:v>100</c:v>
                </c:pt>
                <c:pt idx="6">
                  <c:v>100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'txevm-4kqam-sim(6)'!$M$19</c:f>
              <c:strCache>
                <c:ptCount val="1"/>
                <c:pt idx="0">
                  <c:v>BF6x2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'txevm-4kqam-sim(6)'!$K$20:$K$26</c:f>
              <c:numCache>
                <c:formatCode>General</c:formatCode>
                <c:ptCount val="7"/>
                <c:pt idx="0">
                  <c:v>-100</c:v>
                </c:pt>
                <c:pt idx="1">
                  <c:v>-45.3</c:v>
                </c:pt>
                <c:pt idx="2">
                  <c:v>-42.8</c:v>
                </c:pt>
                <c:pt idx="3">
                  <c:v>-40.5</c:v>
                </c:pt>
                <c:pt idx="4">
                  <c:v>-37.5</c:v>
                </c:pt>
                <c:pt idx="5">
                  <c:v>-35.700000000000003</c:v>
                </c:pt>
                <c:pt idx="6">
                  <c:v>-33.9</c:v>
                </c:pt>
              </c:numCache>
            </c:numRef>
          </c:xVal>
          <c:yVal>
            <c:numRef>
              <c:f>'txevm-4kqam-sim(6)'!$M$20:$M$26</c:f>
              <c:numCache>
                <c:formatCode>General</c:formatCode>
                <c:ptCount val="7"/>
                <c:pt idx="0">
                  <c:v>35.450000000000003</c:v>
                </c:pt>
                <c:pt idx="1">
                  <c:v>35.760000000000012</c:v>
                </c:pt>
                <c:pt idx="2">
                  <c:v>36.050000000000004</c:v>
                </c:pt>
                <c:pt idx="3">
                  <c:v>36.64</c:v>
                </c:pt>
                <c:pt idx="4">
                  <c:v>38.08</c:v>
                </c:pt>
                <c:pt idx="5">
                  <c:v>42.74</c:v>
                </c:pt>
                <c:pt idx="6">
                  <c:v>100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'txevm-4kqam-sim(6)'!$N$19</c:f>
              <c:strCache>
                <c:ptCount val="1"/>
                <c:pt idx="0">
                  <c:v>BF8x2</c:v>
                </c:pt>
              </c:strCache>
            </c:strRef>
          </c:tx>
          <c:spPr>
            <a:ln>
              <a:solidFill>
                <a:srgbClr val="FFC000"/>
              </a:solidFill>
            </a:ln>
          </c:spPr>
          <c:marker>
            <c:spPr>
              <a:solidFill>
                <a:srgbClr val="FFC000"/>
              </a:solidFill>
            </c:spPr>
          </c:marker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'txevm-4kqam-sim(6)'!$K$20:$K$26</c:f>
              <c:numCache>
                <c:formatCode>General</c:formatCode>
                <c:ptCount val="7"/>
                <c:pt idx="0">
                  <c:v>-100</c:v>
                </c:pt>
                <c:pt idx="1">
                  <c:v>-45.3</c:v>
                </c:pt>
                <c:pt idx="2">
                  <c:v>-42.8</c:v>
                </c:pt>
                <c:pt idx="3">
                  <c:v>-40.5</c:v>
                </c:pt>
                <c:pt idx="4">
                  <c:v>-37.5</c:v>
                </c:pt>
                <c:pt idx="5">
                  <c:v>-35.700000000000003</c:v>
                </c:pt>
                <c:pt idx="6">
                  <c:v>-33.9</c:v>
                </c:pt>
              </c:numCache>
            </c:numRef>
          </c:xVal>
          <c:yVal>
            <c:numRef>
              <c:f>'txevm-4kqam-sim(6)'!$N$20:$N$26</c:f>
              <c:numCache>
                <c:formatCode>General</c:formatCode>
                <c:ptCount val="7"/>
                <c:pt idx="0">
                  <c:v>33.94</c:v>
                </c:pt>
                <c:pt idx="1">
                  <c:v>33.720000000000013</c:v>
                </c:pt>
                <c:pt idx="2">
                  <c:v>33.92</c:v>
                </c:pt>
                <c:pt idx="3">
                  <c:v>34.51</c:v>
                </c:pt>
                <c:pt idx="4">
                  <c:v>35.64</c:v>
                </c:pt>
                <c:pt idx="5">
                  <c:v>36.81</c:v>
                </c:pt>
                <c:pt idx="6">
                  <c:v>41.31</c:v>
                </c:pt>
              </c:numCache>
            </c:numRef>
          </c:y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1820750176"/>
        <c:axId val="1820762688"/>
      </c:scatterChart>
      <c:valAx>
        <c:axId val="1820750176"/>
        <c:scaling>
          <c:orientation val="minMax"/>
          <c:max val="-30"/>
          <c:min val="-46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TxEVM (dB)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 i="0" baseline="0"/>
            </a:pPr>
            <a:endParaRPr lang="en-US"/>
          </a:p>
        </c:txPr>
        <c:crossAx val="1820762688"/>
        <c:crosses val="autoZero"/>
        <c:crossBetween val="midCat"/>
      </c:valAx>
      <c:valAx>
        <c:axId val="1820762688"/>
        <c:scaling>
          <c:orientation val="minMax"/>
          <c:max val="50"/>
          <c:min val="3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Rx SNR(dB)</a:t>
                </a:r>
              </a:p>
            </c:rich>
          </c:tx>
          <c:layout>
            <c:manualLayout>
              <c:xMode val="edge"/>
              <c:yMode val="edge"/>
              <c:x val="0.84954896488083087"/>
              <c:y val="0.1650866692241587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 i="0" baseline="0"/>
            </a:pPr>
            <a:endParaRPr lang="en-US"/>
          </a:p>
        </c:txPr>
        <c:crossAx val="1820750176"/>
        <c:crosses val="autoZero"/>
        <c:crossBetween val="midCat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John Doe, Some Company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F54F3633-8635-49BE-B7DB-4FE733D299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36062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2C873923-7103-4AF9-AECF-EE09B40480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033704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884816" y="6475413"/>
            <a:ext cx="1659109" cy="184666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dirty="0" smtClean="0"/>
              <a:t>Jianhan Liu, </a:t>
            </a:r>
            <a:r>
              <a:rPr lang="en-US" altLang="ko-KR" dirty="0" err="1" smtClean="0"/>
              <a:t>Mediatek</a:t>
            </a:r>
            <a:r>
              <a:rPr lang="en-US" altLang="ko-KR" dirty="0" smtClean="0"/>
              <a:t> Inc.</a:t>
            </a:r>
            <a:endParaRPr lang="en-US" altLang="ko-K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0743412-9668-4686-B109-E3B2457EFE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March 2019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DC9B8F1-287D-4B8B-8904-2261870F7D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884816" y="6475413"/>
            <a:ext cx="1659109" cy="184666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ko-KR" dirty="0" smtClean="0"/>
              <a:t>Jianhan Liu, Mediatek Inc.</a:t>
            </a:r>
            <a:endParaRPr lang="en-US" altLang="ko-KR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March 2019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E05228-1FDB-49BC-8BC4-A91A7D762A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884816" y="6475413"/>
            <a:ext cx="1659109" cy="184666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ko-KR" dirty="0" smtClean="0"/>
              <a:t>Jianhan Liu, Mediatek Inc.</a:t>
            </a:r>
            <a:endParaRPr lang="en-US" altLang="ko-KR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March 2019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609600"/>
          </a:xfrm>
        </p:spPr>
        <p:txBody>
          <a:bodyPr/>
          <a:lstStyle>
            <a:lvl1pPr>
              <a:defRPr sz="2800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495800"/>
          </a:xfrm>
        </p:spPr>
        <p:txBody>
          <a:bodyPr/>
          <a:lstStyle>
            <a:lvl1pPr>
              <a:defRPr sz="2000" b="0" i="0" baseline="0"/>
            </a:lvl1pPr>
            <a:lvl2pPr>
              <a:defRPr sz="1800" baseline="0"/>
            </a:lvl2pPr>
            <a:lvl3pPr>
              <a:defRPr sz="1600" baseline="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884816" y="6475413"/>
            <a:ext cx="1659109" cy="184666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ko-KR" dirty="0" smtClean="0"/>
              <a:t>Jianhan Liu, Mediatek Inc.</a:t>
            </a:r>
            <a:endParaRPr lang="en-US" altLang="ko-K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March 2019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652A146-6F07-41EF-8958-F5CF356A0B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884816" y="6475413"/>
            <a:ext cx="1659109" cy="184666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ko-KR" dirty="0" smtClean="0"/>
              <a:t>Jianhan Liu, Mediatek Inc.</a:t>
            </a:r>
            <a:endParaRPr lang="en-US" altLang="ko-KR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March 2019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B3AFDE4-E638-42C0-A68B-50C601C7C8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884816" y="6475413"/>
            <a:ext cx="1659109" cy="184666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ko-KR" dirty="0" smtClean="0"/>
              <a:t>Jianhan Liu, Mediatek Inc.</a:t>
            </a:r>
            <a:endParaRPr lang="en-US" altLang="ko-KR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13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March 2019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7F62F27-0EC7-4D1C-8A98-B521A5C1B6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884816" y="6475413"/>
            <a:ext cx="1659109" cy="184666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ko-KR" dirty="0" smtClean="0"/>
              <a:t>Jianhan Liu, Mediatek Inc.</a:t>
            </a:r>
            <a:endParaRPr lang="en-US" altLang="ko-KR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dt" sz="half" idx="13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March 2019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69D9E18-8FC9-4D6F-9D47-7F236DA35C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884816" y="6475413"/>
            <a:ext cx="1659109" cy="184666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ko-KR" dirty="0" smtClean="0"/>
              <a:t>Jianhan Liu, Mediatek Inc.</a:t>
            </a:r>
            <a:endParaRPr lang="en-US" altLang="ko-KR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March 2019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A8CB34A-F2D3-4F3B-AD27-33B98B268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884816" y="6475413"/>
            <a:ext cx="1659109" cy="184666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ko-KR" dirty="0" smtClean="0"/>
              <a:t>Jianhan Liu, Mediatek Inc.</a:t>
            </a:r>
            <a:endParaRPr lang="en-US" altLang="ko-KR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March 2019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842823D-4EFD-4122-8A9F-C6D9274A89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884816" y="6475413"/>
            <a:ext cx="1659109" cy="184666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ko-KR" dirty="0" smtClean="0"/>
              <a:t>Jianhan Liu, Mediatek Inc.</a:t>
            </a:r>
            <a:endParaRPr lang="en-US" altLang="ko-KR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3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March 2019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1079F9C-5C87-45BF-8450-007BCEAE6F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884816" y="6475413"/>
            <a:ext cx="1659109" cy="184666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ko-KR" dirty="0" smtClean="0"/>
              <a:t>Jianhan Liu, Mediatek Inc.</a:t>
            </a:r>
            <a:endParaRPr lang="en-US" altLang="ko-KR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3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March 2019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93615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Jan. 2020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84816" y="6475413"/>
            <a:ext cx="1659109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Jianhan Liu, </a:t>
            </a:r>
            <a:r>
              <a:rPr lang="en-US" altLang="ko-KR" dirty="0" err="1" smtClean="0"/>
              <a:t>Mediatek</a:t>
            </a:r>
            <a:r>
              <a:rPr lang="en-US" altLang="ko-KR" dirty="0" smtClean="0"/>
              <a:t> Inc.</a:t>
            </a:r>
            <a:endParaRPr lang="en-US" altLang="ko-KR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7614916F-BBEF-4684-B6F5-1E636F42BA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>
                <a:solidFill>
                  <a:schemeClr val="tx1"/>
                </a:solidFill>
                <a:cs typeface="+mn-cs"/>
              </a:rPr>
              <a:t>doc.: IEEE </a:t>
            </a:r>
            <a:r>
              <a:rPr lang="en-US" sz="1800" b="1" dirty="0" smtClean="0">
                <a:solidFill>
                  <a:schemeClr val="tx1"/>
                </a:solidFill>
                <a:cs typeface="+mn-cs"/>
              </a:rPr>
              <a:t>802.11-20/0072r0</a:t>
            </a:r>
            <a:endParaRPr lang="en-US" sz="1800" b="1" dirty="0">
              <a:solidFill>
                <a:schemeClr val="tx1"/>
              </a:solidFill>
              <a:cs typeface="+mn-cs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Performance and TX EVM Evaluation on 4096-QAM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878446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Jan 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7" name="Rectangle 6"/>
          <p:cNvSpPr txBox="1">
            <a:spLocks noChangeArrowheads="1"/>
          </p:cNvSpPr>
          <p:nvPr/>
        </p:nvSpPr>
        <p:spPr bwMode="auto">
          <a:xfrm>
            <a:off x="685800" y="1569983"/>
            <a:ext cx="7772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buFontTx/>
              <a:buNone/>
            </a:pPr>
            <a:r>
              <a:rPr lang="en-US" sz="2000" dirty="0" smtClean="0"/>
              <a:t>Date:</a:t>
            </a:r>
            <a:r>
              <a:rPr lang="en-US" sz="2000" b="0" dirty="0" smtClean="0"/>
              <a:t> 2019-10-22</a:t>
            </a:r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533400" y="2133600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US" sz="2000" b="1" dirty="0"/>
              <a:t>Authors:</a:t>
            </a:r>
            <a:endParaRPr lang="en-US" sz="2000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84816" y="6475413"/>
            <a:ext cx="1659109" cy="184666"/>
          </a:xfrm>
        </p:spPr>
        <p:txBody>
          <a:bodyPr/>
          <a:lstStyle/>
          <a:p>
            <a:pPr>
              <a:defRPr/>
            </a:pPr>
            <a:r>
              <a:rPr lang="en-US" altLang="ko-KR" dirty="0" smtClean="0"/>
              <a:t>Jianhan Liu, Mediatek Inc.</a:t>
            </a:r>
            <a:endParaRPr lang="en-US" altLang="ko-KR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1918742"/>
              </p:ext>
            </p:extLst>
          </p:nvPr>
        </p:nvGraphicFramePr>
        <p:xfrm>
          <a:off x="1152525" y="2621280"/>
          <a:ext cx="7391400" cy="92846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47800"/>
                <a:gridCol w="990600"/>
                <a:gridCol w="2057400"/>
                <a:gridCol w="685800"/>
                <a:gridCol w="2209800"/>
              </a:tblGrid>
              <a:tr h="30948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Affiliations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Address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Phone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Email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948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Shengquan Hu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Mediatek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948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Jianhan Liu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jianhan.liu@mediatek.com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9148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TX EVM: 1x1, </a:t>
            </a:r>
            <a:r>
              <a:rPr lang="en-US" altLang="zh-CN" dirty="0" smtClean="0"/>
              <a:t>BW80</a:t>
            </a:r>
            <a:r>
              <a:rPr lang="en-US" altLang="zh-CN" dirty="0"/>
              <a:t>, </a:t>
            </a:r>
            <a:r>
              <a:rPr lang="en-US" altLang="zh-CN" dirty="0">
                <a:solidFill>
                  <a:srgbClr val="0070C0"/>
                </a:solidFill>
              </a:rPr>
              <a:t>1ss</a:t>
            </a:r>
            <a:r>
              <a:rPr lang="en-US" altLang="zh-CN" dirty="0"/>
              <a:t>, </a:t>
            </a:r>
            <a:r>
              <a:rPr lang="en-US" altLang="zh-CN" dirty="0" smtClean="0"/>
              <a:t>B-LOS (1x1)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Jianhan Liu, Mediatek Inc.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graphicFrame>
        <p:nvGraphicFramePr>
          <p:cNvPr id="7" name="Chart 6"/>
          <p:cNvGraphicFramePr/>
          <p:nvPr/>
        </p:nvGraphicFramePr>
        <p:xfrm>
          <a:off x="1066800" y="1371600"/>
          <a:ext cx="76200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Date Placeholder 5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878446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Jan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07342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TxEVM</a:t>
            </a:r>
            <a:r>
              <a:rPr lang="en-US" altLang="zh-CN" dirty="0" smtClean="0"/>
              <a:t>: 4kQAM/MCS12 </a:t>
            </a:r>
            <a:r>
              <a:rPr lang="en-US" altLang="zh-CN" dirty="0"/>
              <a:t>with </a:t>
            </a:r>
            <a:r>
              <a:rPr lang="en-US" altLang="zh-CN" dirty="0" smtClean="0"/>
              <a:t>BF, </a:t>
            </a:r>
            <a:r>
              <a:rPr lang="en-US" altLang="zh-CN" dirty="0" smtClean="0">
                <a:solidFill>
                  <a:schemeClr val="accent2"/>
                </a:solidFill>
              </a:rPr>
              <a:t>1ss</a:t>
            </a:r>
            <a:r>
              <a:rPr lang="en-US" altLang="zh-CN" dirty="0" smtClean="0"/>
              <a:t>, B-LOS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Jianhan Liu, Mediatek Inc.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graphicFrame>
        <p:nvGraphicFramePr>
          <p:cNvPr id="8" name="Chart 7"/>
          <p:cNvGraphicFramePr/>
          <p:nvPr/>
        </p:nvGraphicFramePr>
        <p:xfrm>
          <a:off x="990600" y="1447800"/>
          <a:ext cx="7543800" cy="47720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Date Placeholder 5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878446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Jan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2756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TxEVM</a:t>
            </a:r>
            <a:r>
              <a:rPr lang="en-US" altLang="zh-CN" dirty="0" smtClean="0"/>
              <a:t>: 4kQAM/MCS13 </a:t>
            </a:r>
            <a:r>
              <a:rPr lang="en-US" altLang="zh-CN" dirty="0"/>
              <a:t>with </a:t>
            </a:r>
            <a:r>
              <a:rPr lang="en-US" altLang="zh-CN" dirty="0" smtClean="0"/>
              <a:t>BF, </a:t>
            </a:r>
            <a:r>
              <a:rPr lang="en-US" altLang="zh-CN" dirty="0" smtClean="0">
                <a:solidFill>
                  <a:schemeClr val="accent2"/>
                </a:solidFill>
              </a:rPr>
              <a:t>1ss</a:t>
            </a:r>
            <a:r>
              <a:rPr lang="en-US" altLang="zh-CN" dirty="0" smtClean="0"/>
              <a:t>, B-LOS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Jianhan Liu, Mediatek Inc.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graphicFrame>
        <p:nvGraphicFramePr>
          <p:cNvPr id="7" name="Chart 6"/>
          <p:cNvGraphicFramePr/>
          <p:nvPr/>
        </p:nvGraphicFramePr>
        <p:xfrm>
          <a:off x="1490662" y="1466850"/>
          <a:ext cx="6967538" cy="4476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Date Placeholder 5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878446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Jan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2756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685800"/>
          </a:xfrm>
        </p:spPr>
        <p:txBody>
          <a:bodyPr anchor="t"/>
          <a:lstStyle/>
          <a:p>
            <a:r>
              <a:rPr lang="en-US" altLang="zh-CN" dirty="0" smtClean="0"/>
              <a:t>EVM: 4kQAM/MCS12 </a:t>
            </a:r>
            <a:r>
              <a:rPr lang="en-US" altLang="zh-CN" dirty="0"/>
              <a:t>with </a:t>
            </a:r>
            <a:r>
              <a:rPr lang="en-US" altLang="zh-CN" dirty="0" smtClean="0"/>
              <a:t>BF, 2ss, B-LOS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Jianhan Liu, Mediatek Inc.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graphicFrame>
        <p:nvGraphicFramePr>
          <p:cNvPr id="8" name="Chart 7"/>
          <p:cNvGraphicFramePr/>
          <p:nvPr/>
        </p:nvGraphicFramePr>
        <p:xfrm>
          <a:off x="838200" y="1447800"/>
          <a:ext cx="77724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Date Placeholder 5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878446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Jan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1130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685800"/>
          </a:xfrm>
        </p:spPr>
        <p:txBody>
          <a:bodyPr anchor="t"/>
          <a:lstStyle/>
          <a:p>
            <a:r>
              <a:rPr lang="en-US" altLang="zh-CN" dirty="0" smtClean="0"/>
              <a:t>EVM: 4kQAM/MCS13 </a:t>
            </a:r>
            <a:r>
              <a:rPr lang="en-US" altLang="zh-CN" dirty="0"/>
              <a:t>with </a:t>
            </a:r>
            <a:r>
              <a:rPr lang="en-US" altLang="zh-CN" dirty="0" smtClean="0"/>
              <a:t>BF, 2ss, B-LOS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Jianhan Liu, Mediatek Inc.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graphicFrame>
        <p:nvGraphicFramePr>
          <p:cNvPr id="7" name="Chart 6"/>
          <p:cNvGraphicFramePr/>
          <p:nvPr/>
        </p:nvGraphicFramePr>
        <p:xfrm>
          <a:off x="1524000" y="1524000"/>
          <a:ext cx="6610350" cy="42672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Date Placeholder 5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878446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Jan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11307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evaluate the performance of 4096-QAM with TX EVM.</a:t>
            </a:r>
          </a:p>
          <a:p>
            <a:pPr lvl="1"/>
            <a:r>
              <a:rPr lang="en-US" dirty="0" smtClean="0"/>
              <a:t>We showed that 4096-QAM is feasible with enhanced TX EVM requirement.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Jianhan Liu, Mediatek Inc.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8" name="Date Placeholder 5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878446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Jan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74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Jianhan Liu, Mediatek Inc.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878446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Jan 2020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551688" y="1403130"/>
            <a:ext cx="7924800" cy="4386483"/>
          </a:xfrm>
          <a:prstGeom prst="rect">
            <a:avLst/>
          </a:prstGeom>
        </p:spPr>
        <p:txBody>
          <a:bodyPr>
            <a:normAutofit/>
          </a:bodyPr>
          <a:lstStyle/>
          <a:p>
            <a:pPr lvl="1">
              <a:buFont typeface="Wingdings" panose="05000000000000000000" pitchFamily="2" charset="2"/>
              <a:buChar char="q"/>
            </a:pPr>
            <a:r>
              <a:rPr lang="en-US" altLang="zh-TW" dirty="0" smtClean="0"/>
              <a:t>4096-QAM </a:t>
            </a:r>
            <a:r>
              <a:rPr lang="en-US" altLang="zh-TW" dirty="0"/>
              <a:t>can increase about 20% data rate comparing </a:t>
            </a:r>
            <a:r>
              <a:rPr lang="en-US" altLang="zh-TW" dirty="0" smtClean="0"/>
              <a:t>to 1024-QAM.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altLang="zh-TW" dirty="0" smtClean="0"/>
              <a:t>In this contribution, we present simulations results with TX </a:t>
            </a:r>
            <a:r>
              <a:rPr lang="en-US" altLang="zh-TW" smtClean="0"/>
              <a:t>EVM </a:t>
            </a:r>
            <a:r>
              <a:rPr lang="en-US" altLang="zh-TW" smtClean="0"/>
              <a:t>for</a:t>
            </a:r>
            <a:r>
              <a:rPr lang="en-US" altLang="zh-TW" smtClean="0"/>
              <a:t> </a:t>
            </a:r>
            <a:r>
              <a:rPr lang="en-US" altLang="zh-TW" dirty="0" smtClean="0"/>
              <a:t>4096-QAM.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4601488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4096-QAM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9013" y="1295400"/>
            <a:ext cx="7772400" cy="533400"/>
          </a:xfrm>
        </p:spPr>
        <p:txBody>
          <a:bodyPr/>
          <a:lstStyle/>
          <a:p>
            <a:r>
              <a:rPr lang="en-US" dirty="0" smtClean="0"/>
              <a:t>4096-QAM: uniformly distributed Gray mapping.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Jianhan Liu, Mediatek Inc.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878446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Jan 2020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3213" y="1828800"/>
            <a:ext cx="4572000" cy="4599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179734" y="2743200"/>
            <a:ext cx="242790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B0b1b2b3b4b5</a:t>
            </a:r>
          </a:p>
          <a:p>
            <a:endParaRPr lang="en-US" sz="2400" b="1" dirty="0" smtClean="0">
              <a:solidFill>
                <a:srgbClr val="0070C0"/>
              </a:solidFill>
            </a:endParaRPr>
          </a:p>
          <a:p>
            <a:r>
              <a:rPr lang="en-US" sz="2400" b="1" dirty="0" smtClean="0">
                <a:solidFill>
                  <a:srgbClr val="0070C0"/>
                </a:solidFill>
              </a:rPr>
              <a:t>b6b7b8b9b10b11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958010" y="2674108"/>
            <a:ext cx="6904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C000"/>
                </a:solidFill>
              </a:rPr>
              <a:t>real</a:t>
            </a:r>
            <a:endParaRPr lang="en-US" sz="2400" b="1" dirty="0">
              <a:solidFill>
                <a:srgbClr val="FFC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958010" y="3462074"/>
            <a:ext cx="8338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FFC000"/>
                </a:solidFill>
              </a:rPr>
              <a:t>imag</a:t>
            </a:r>
            <a:endParaRPr lang="en-US" sz="2400" b="1" dirty="0">
              <a:solidFill>
                <a:srgbClr val="FFC000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 bwMode="auto">
          <a:xfrm>
            <a:off x="7507422" y="3708690"/>
            <a:ext cx="464241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>
            <a:off x="7507422" y="2946690"/>
            <a:ext cx="464241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50122" y="4428922"/>
            <a:ext cx="1257300" cy="553212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8232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Simulations on 4096-QAM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MCS 12:  4096-QAM with 3/4 coding rate</a:t>
            </a:r>
          </a:p>
          <a:p>
            <a:r>
              <a:rPr lang="en-US" dirty="0" smtClean="0"/>
              <a:t>MCS 13:  4096-QAM </a:t>
            </a:r>
            <a:r>
              <a:rPr lang="en-US" dirty="0"/>
              <a:t>with </a:t>
            </a:r>
            <a:r>
              <a:rPr lang="en-US" dirty="0" smtClean="0"/>
              <a:t>5/6 coding rate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Jianhan Liu, Mediatek Inc.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878446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Jan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76149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rgbClr val="0070C0"/>
                </a:solidFill>
              </a:rPr>
              <a:t>4096-QAM</a:t>
            </a:r>
            <a:r>
              <a:rPr lang="en-US" altLang="zh-TW" dirty="0" smtClean="0"/>
              <a:t> </a:t>
            </a:r>
            <a:r>
              <a:rPr lang="en-US" altLang="zh-TW" dirty="0"/>
              <a:t>(</a:t>
            </a:r>
            <a:r>
              <a:rPr lang="en-US" altLang="zh-TW" dirty="0" smtClean="0"/>
              <a:t>MCS13, R=5/6), </a:t>
            </a:r>
            <a:r>
              <a:rPr lang="en-US" altLang="zh-TW" dirty="0">
                <a:solidFill>
                  <a:srgbClr val="0070C0"/>
                </a:solidFill>
              </a:rPr>
              <a:t>1ss, </a:t>
            </a:r>
            <a:r>
              <a:rPr lang="en-US" altLang="zh-TW" dirty="0" smtClean="0">
                <a:solidFill>
                  <a:srgbClr val="0070C0"/>
                </a:solidFill>
              </a:rPr>
              <a:t>B-LOS (1x1)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Jianhan Liu, Mediatek Inc.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878446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Jan 2020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371600"/>
            <a:ext cx="8534644" cy="4996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919448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609600"/>
          </a:xfrm>
        </p:spPr>
        <p:txBody>
          <a:bodyPr/>
          <a:lstStyle/>
          <a:p>
            <a:r>
              <a:rPr lang="en-US" altLang="zh-TW" dirty="0" smtClean="0">
                <a:solidFill>
                  <a:srgbClr val="0070C0"/>
                </a:solidFill>
              </a:rPr>
              <a:t>4096-QAM</a:t>
            </a:r>
            <a:r>
              <a:rPr lang="en-US" altLang="zh-TW" dirty="0" smtClean="0"/>
              <a:t> </a:t>
            </a:r>
            <a:r>
              <a:rPr lang="en-US" altLang="zh-TW" dirty="0"/>
              <a:t>(</a:t>
            </a:r>
            <a:r>
              <a:rPr lang="en-US" altLang="zh-TW" dirty="0" smtClean="0"/>
              <a:t>MCS13, R=5/6) </a:t>
            </a:r>
            <a:r>
              <a:rPr lang="en-US" altLang="zh-TW" dirty="0"/>
              <a:t>, </a:t>
            </a:r>
            <a:r>
              <a:rPr lang="en-US" altLang="zh-TW" dirty="0">
                <a:solidFill>
                  <a:srgbClr val="0070C0"/>
                </a:solidFill>
              </a:rPr>
              <a:t>1ss, B-LOS, </a:t>
            </a:r>
            <a:r>
              <a:rPr lang="en-US" altLang="zh-TW" dirty="0" smtClean="0">
                <a:solidFill>
                  <a:srgbClr val="FF0000"/>
                </a:solidFill>
              </a:rPr>
              <a:t>BF </a:t>
            </a:r>
            <a:r>
              <a:rPr lang="en-US" altLang="zh-TW" dirty="0">
                <a:solidFill>
                  <a:srgbClr val="0070C0"/>
                </a:solidFill>
              </a:rPr>
              <a:t>(4x1)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Jianhan Liu, Mediatek Inc.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371600"/>
            <a:ext cx="8534644" cy="4996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Date Placeholder 5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878446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Jan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14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z="2400" dirty="0" smtClean="0">
                <a:solidFill>
                  <a:srgbClr val="0070C0"/>
                </a:solidFill>
              </a:rPr>
              <a:t>4096-QAM</a:t>
            </a:r>
            <a:r>
              <a:rPr lang="en-US" altLang="zh-TW" sz="2400" dirty="0" smtClean="0"/>
              <a:t> </a:t>
            </a:r>
            <a:r>
              <a:rPr lang="en-US" altLang="zh-TW" sz="2400" dirty="0"/>
              <a:t>(</a:t>
            </a:r>
            <a:r>
              <a:rPr lang="en-US" altLang="zh-TW" sz="2400" dirty="0" smtClean="0"/>
              <a:t>MCS12, R=3/4) </a:t>
            </a:r>
            <a:r>
              <a:rPr lang="en-US" altLang="zh-TW" sz="2400" dirty="0"/>
              <a:t>, </a:t>
            </a:r>
            <a:r>
              <a:rPr lang="en-US" altLang="zh-TW" sz="2400" dirty="0">
                <a:solidFill>
                  <a:srgbClr val="0070C0"/>
                </a:solidFill>
              </a:rPr>
              <a:t>2ss, B-LOS, </a:t>
            </a:r>
            <a:r>
              <a:rPr lang="en-US" altLang="zh-TW" sz="2400" dirty="0" smtClean="0">
                <a:solidFill>
                  <a:srgbClr val="FF0000"/>
                </a:solidFill>
              </a:rPr>
              <a:t>BF </a:t>
            </a:r>
            <a:r>
              <a:rPr lang="en-US" altLang="zh-TW" sz="2400" dirty="0">
                <a:solidFill>
                  <a:srgbClr val="0070C0"/>
                </a:solidFill>
              </a:rPr>
              <a:t>(4x2)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Jianhan Liu, Mediatek Inc.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295400"/>
            <a:ext cx="8534644" cy="4996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Date Placeholder 5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878446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Jan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645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z="2400" dirty="0" smtClean="0">
                <a:solidFill>
                  <a:srgbClr val="0070C0"/>
                </a:solidFill>
              </a:rPr>
              <a:t>4096-QAM</a:t>
            </a:r>
            <a:r>
              <a:rPr lang="en-US" altLang="zh-TW" sz="2400" dirty="0" smtClean="0"/>
              <a:t> </a:t>
            </a:r>
            <a:r>
              <a:rPr lang="en-US" altLang="zh-TW" sz="2400" dirty="0"/>
              <a:t>(</a:t>
            </a:r>
            <a:r>
              <a:rPr lang="en-US" altLang="zh-TW" sz="2400" dirty="0" smtClean="0"/>
              <a:t>MCS13, R=5/6) </a:t>
            </a:r>
            <a:r>
              <a:rPr lang="en-US" altLang="zh-TW" sz="2400" dirty="0"/>
              <a:t>, </a:t>
            </a:r>
            <a:r>
              <a:rPr lang="en-US" altLang="zh-TW" sz="2400" dirty="0">
                <a:solidFill>
                  <a:srgbClr val="0070C0"/>
                </a:solidFill>
              </a:rPr>
              <a:t>2ss, B-LOS, </a:t>
            </a:r>
            <a:r>
              <a:rPr lang="en-US" altLang="zh-TW" sz="2400" dirty="0" smtClean="0">
                <a:solidFill>
                  <a:srgbClr val="FF0000"/>
                </a:solidFill>
              </a:rPr>
              <a:t>BF </a:t>
            </a:r>
            <a:r>
              <a:rPr lang="en-US" altLang="zh-TW" sz="2400" dirty="0">
                <a:solidFill>
                  <a:srgbClr val="0070C0"/>
                </a:solidFill>
              </a:rPr>
              <a:t>(4x2)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Jianhan Liu, Mediatek Inc.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295400"/>
            <a:ext cx="8534644" cy="4996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Date Placeholder 5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878446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Jan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645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TX EVM: 80MHz, 1ss, AWGN (1x1)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Jianhan Liu, Mediatek Inc.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2019</a:t>
            </a:r>
            <a:endParaRPr lang="en-US" dirty="0"/>
          </a:p>
        </p:txBody>
      </p:sp>
      <p:graphicFrame>
        <p:nvGraphicFramePr>
          <p:cNvPr id="8" name="Chart 7"/>
          <p:cNvGraphicFramePr/>
          <p:nvPr/>
        </p:nvGraphicFramePr>
        <p:xfrm>
          <a:off x="685800" y="1447800"/>
          <a:ext cx="7696200" cy="4848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24954092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102691</TotalTime>
  <Words>483</Words>
  <Application>Microsoft Office PowerPoint</Application>
  <PresentationFormat>On-screen Show (4:3)</PresentationFormat>
  <Paragraphs>100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Times New Roman</vt:lpstr>
      <vt:lpstr>Wingdings</vt:lpstr>
      <vt:lpstr>802-11-Submission</vt:lpstr>
      <vt:lpstr>Performance and TX EVM Evaluation on 4096-QAM</vt:lpstr>
      <vt:lpstr>Introduction</vt:lpstr>
      <vt:lpstr>Regular 4096-QAM</vt:lpstr>
      <vt:lpstr>Simulations on 4096-QAM</vt:lpstr>
      <vt:lpstr>4096-QAM (MCS13, R=5/6), 1ss, B-LOS (1x1)</vt:lpstr>
      <vt:lpstr>4096-QAM (MCS13, R=5/6) , 1ss, B-LOS, BF (4x1)</vt:lpstr>
      <vt:lpstr>4096-QAM (MCS12, R=3/4) , 2ss, B-LOS, BF (4x2)</vt:lpstr>
      <vt:lpstr>4096-QAM (MCS13, R=5/6) , 2ss, B-LOS, BF (4x2)</vt:lpstr>
      <vt:lpstr>TX EVM: 80MHz, 1ss, AWGN (1x1)</vt:lpstr>
      <vt:lpstr>TX EVM: 1x1, BW80, 1ss, B-LOS (1x1)</vt:lpstr>
      <vt:lpstr>TxEVM: 4kQAM/MCS12 with BF, 1ss, B-LOS</vt:lpstr>
      <vt:lpstr>TxEVM: 4kQAM/MCS13 with BF, 1ss, B-LOS</vt:lpstr>
      <vt:lpstr>EVM: 4kQAM/MCS12 with BF, 2ss, B-LOS </vt:lpstr>
      <vt:lpstr>EVM: 4kQAM/MCS13 with BF, 2ss, B-LOS </vt:lpstr>
      <vt:lpstr>Summary</vt:lpstr>
    </vt:vector>
  </TitlesOfParts>
  <Company>Mediatek Inc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EHT Tone Plans and Tone Mapper</dc:title>
  <dc:creator>Jianhan Liu</dc:creator>
  <cp:lastModifiedBy>Jianhan Liu</cp:lastModifiedBy>
  <cp:revision>183</cp:revision>
  <cp:lastPrinted>1998-02-10T13:28:06Z</cp:lastPrinted>
  <dcterms:created xsi:type="dcterms:W3CDTF">2007-05-21T21:00:37Z</dcterms:created>
  <dcterms:modified xsi:type="dcterms:W3CDTF">2020-01-11T04:25:33Z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_AdHocReviewCycleID">
    <vt:i4>1682274903</vt:i4>
  </property>
  <property fmtid="{D5CDD505-2E9C-101B-9397-08002B2CF9AE}" pid="4" name="_EmailSubject">
    <vt:lpwstr>change some figures</vt:lpwstr>
  </property>
  <property fmtid="{D5CDD505-2E9C-101B-9397-08002B2CF9AE}" pid="5" name="_AuthorEmail">
    <vt:lpwstr>shengquan.hu@mediatek.com</vt:lpwstr>
  </property>
  <property fmtid="{D5CDD505-2E9C-101B-9397-08002B2CF9AE}" pid="6" name="_AuthorEmailDisplayName">
    <vt:lpwstr>Shengquan Hu</vt:lpwstr>
  </property>
</Properties>
</file>