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9" r:id="rId2"/>
    <p:sldId id="327" r:id="rId3"/>
    <p:sldId id="333" r:id="rId4"/>
    <p:sldId id="393" r:id="rId5"/>
    <p:sldId id="390" r:id="rId6"/>
    <p:sldId id="392" r:id="rId7"/>
    <p:sldId id="385" r:id="rId8"/>
    <p:sldId id="290" r:id="rId9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20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3304" autoAdjust="0"/>
  </p:normalViewPr>
  <p:slideViewPr>
    <p:cSldViewPr>
      <p:cViewPr varScale="1">
        <p:scale>
          <a:sx n="100" d="100"/>
          <a:sy n="100" d="100"/>
        </p:scale>
        <p:origin x="298" y="58"/>
      </p:cViewPr>
      <p:guideLst>
        <p:guide orient="horz" pos="2160"/>
        <p:guide pos="29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25" d="100"/>
          <a:sy n="125" d="100"/>
        </p:scale>
        <p:origin x="96" y="-3188"/>
      </p:cViewPr>
      <p:guideLst>
        <p:guide orient="horz" pos="2923"/>
        <p:guide pos="220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zh-CN" alt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5081"/>
            <a:ext cx="703462" cy="21544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zh-CN" dirty="0" smtClean="0"/>
              <a:t>Nov</a:t>
            </a:r>
            <a:r>
              <a:rPr lang="zh-CN" altLang="en-US" dirty="0" smtClean="0"/>
              <a:t> </a:t>
            </a:r>
            <a:r>
              <a:rPr lang="en-US" altLang="zh-CN" dirty="0" smtClean="0"/>
              <a:t>2011</a:t>
            </a:r>
            <a:endParaRPr lang="en-US" altLang="zh-CN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034519" y="8982075"/>
            <a:ext cx="283731" cy="1846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 altLang="zh-CN" dirty="0" smtClean="0"/>
              <a:t>ZTE</a:t>
            </a:r>
            <a:endParaRPr lang="en-US" altLang="zh-CN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 altLang="zh-CN" dirty="0"/>
              <a:t>Page </a:t>
            </a:r>
            <a:fld id="{1511EA03-522E-4CA2-9944-B7F253F8EC1A}" type="slidenum">
              <a:rPr lang="en-US" altLang="zh-CN"/>
              <a:t>‹#›</a:t>
            </a:fld>
            <a:endParaRPr lang="en-US" altLang="zh-CN" dirty="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 altLang="zh-CN" dirty="0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3811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zh-CN" altLang="en-US" dirty="0"/>
              <a:t>doc.: IEEE </a:t>
            </a:r>
            <a:r>
              <a:rPr lang="zh-CN" altLang="en-US" dirty="0" smtClean="0"/>
              <a:t>802.11-yy/xxxxr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zh-CN" altLang="en-US"/>
              <a:t>Month Year</a:t>
            </a:r>
            <a:endParaRPr lang="en-US" altLang="zh-CN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3662" tIns="46038" rIns="93662" bIns="46038" numCol="1" anchor="t" anchorCtr="0" compatLnSpc="1"/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487337" y="8985250"/>
            <a:ext cx="1794401" cy="1846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 altLang="zh-CN" dirty="0" smtClean="0"/>
              <a:t>Yonggang Fang, ZTE</a:t>
            </a:r>
            <a:endParaRPr lang="en-US" altLang="zh-CN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dirty="0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"/>
          </p:nvPr>
        </p:nvSpPr>
        <p:spPr>
          <a:xfrm>
            <a:off x="6419427" y="8960742"/>
            <a:ext cx="513185" cy="3197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E8288-B19C-47C0-B1B1-38155B0F94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634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 txBox="1">
            <a:spLocks noGrp="1" noChangeArrowheads="1"/>
          </p:cNvSpPr>
          <p:nvPr/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b">
            <a:spAutoFit/>
          </a:bodyPr>
          <a:lstStyle/>
          <a:p>
            <a:pPr algn="r" defTabSz="933450"/>
            <a:r>
              <a:rPr lang="zh-CN" altLang="en-US" sz="1400" b="1"/>
              <a:t>doc.: IEEE 802.11-yy/xxxxr0</a:t>
            </a:r>
          </a:p>
        </p:txBody>
      </p:sp>
      <p:sp>
        <p:nvSpPr>
          <p:cNvPr id="13315" name="Rectangle 3"/>
          <p:cNvSpPr txBox="1">
            <a:spLocks noGrp="1" noChangeArrowheads="1"/>
          </p:cNvSpPr>
          <p:nvPr/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b">
            <a:spAutoFit/>
          </a:bodyPr>
          <a:lstStyle/>
          <a:p>
            <a:pPr defTabSz="933450"/>
            <a:r>
              <a:rPr lang="zh-CN" altLang="en-US" sz="1400" b="1"/>
              <a:t>Month Year</a:t>
            </a:r>
            <a:endParaRPr lang="en-US" altLang="zh-CN" sz="1400" b="1" dirty="0"/>
          </a:p>
        </p:txBody>
      </p:sp>
      <p:sp>
        <p:nvSpPr>
          <p:cNvPr id="13316" name="Rectangle 6"/>
          <p:cNvSpPr txBox="1">
            <a:spLocks noGrp="1" noChangeArrowheads="1"/>
          </p:cNvSpPr>
          <p:nvPr/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marL="457200" lvl="4" algn="r" defTabSz="933450"/>
            <a:r>
              <a:rPr lang="zh-CN" altLang="en-US"/>
              <a:t>John Doe, Some Company</a:t>
            </a:r>
            <a:endParaRPr lang="en-US" altLang="zh-CN" dirty="0"/>
          </a:p>
        </p:txBody>
      </p:sp>
      <p:sp>
        <p:nvSpPr>
          <p:cNvPr id="13317" name="Rectangle 7"/>
          <p:cNvSpPr txBox="1">
            <a:spLocks noGrp="1" noChangeArrowheads="1"/>
          </p:cNvSpPr>
          <p:nvPr/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algn="r" defTabSz="933450"/>
            <a:r>
              <a:rPr lang="en-US" altLang="zh-CN" dirty="0"/>
              <a:t>Page </a:t>
            </a:r>
            <a:fld id="{40A6FFB0-83BC-4172-9244-980194D3E1F8}" type="slidenum">
              <a:rPr lang="en-US" altLang="zh-CN"/>
              <a:t>1</a:t>
            </a:fld>
            <a:endParaRPr lang="en-US" altLang="zh-CN" dirty="0"/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dirty="0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2214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>
          <a:xfrm>
            <a:off x="3222625" y="8985250"/>
            <a:ext cx="512763" cy="182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Page </a:t>
            </a:r>
            <a:fld id="{BD4178A6-0380-4025-800F-AD68D5F93500}" type="slidenum">
              <a:rPr lang="en-US" altLang="zh-CN" smtClean="0"/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51899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520333" y="6475413"/>
            <a:ext cx="179536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F9BA0-27AE-41C3-B6FA-1F3FB66617DE}" type="slidenum">
              <a:rPr lang="en-US" altLang="zh-CN" smtClean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520334" y="6475413"/>
            <a:ext cx="179536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6EB75-F5AF-4D4C-9A85-68542A78121A}" type="slidenum">
              <a:rPr lang="en-US" altLang="zh-CN" smtClean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914633" y="6484694"/>
            <a:ext cx="162929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520334" y="6475413"/>
            <a:ext cx="179536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5A0DB-CB56-43A5-BD5F-7ACAEE225779}" type="slidenum">
              <a:rPr lang="en-US" altLang="zh-CN" smtClean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2075" tIns="46038" rIns="92075" bIns="46038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14633" y="6475413"/>
            <a:ext cx="1629292" cy="1846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0332" y="6475413"/>
            <a:ext cx="179536" cy="1846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ctr"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7B6A3AB-0147-49A3-849E-9D579AF0EF1D}" type="slidenum">
              <a:rPr lang="en-US" altLang="zh-CN" smtClean="0"/>
              <a:t>‹#›</a:t>
            </a:fld>
            <a:endParaRPr lang="en-US" altLang="zh-CN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49661" y="332601"/>
            <a:ext cx="3295839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altLang="zh-CN" sz="1800" b="1" dirty="0">
                <a:ea typeface="宋体" panose="02010600030101010101" pitchFamily="2" charset="-122"/>
              </a:rPr>
              <a:t>doc.: IEEE </a:t>
            </a:r>
            <a:r>
              <a:rPr lang="en-US" altLang="zh-CN" sz="1800" b="1" dirty="0" smtClean="0">
                <a:ea typeface="宋体" panose="02010600030101010101" pitchFamily="2" charset="-122"/>
              </a:rPr>
              <a:t>802.11-2020/0069</a:t>
            </a:r>
            <a:endParaRPr lang="en-US" altLang="zh-CN" sz="1800" b="1" dirty="0">
              <a:ea typeface="宋体" panose="02010600030101010101" pitchFamily="2" charset="-122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dirty="0">
                <a:ea typeface="宋体" panose="02010600030101010101" pitchFamily="2" charset="-122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59" name="Text Box 11"/>
          <p:cNvSpPr txBox="1">
            <a:spLocks noChangeArrowheads="1"/>
          </p:cNvSpPr>
          <p:nvPr userDrawn="1"/>
        </p:nvSpPr>
        <p:spPr bwMode="auto">
          <a:xfrm>
            <a:off x="755650" y="260350"/>
            <a:ext cx="1728118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1800" b="1" baseline="0" smtClean="0">
                <a:ea typeface="宋体" panose="02010600030101010101" pitchFamily="2" charset="-122"/>
              </a:rPr>
              <a:t>2020 </a:t>
            </a:r>
            <a:endParaRPr lang="en-US" altLang="zh-CN" sz="1800" b="1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12"/>
          <p:cNvSpPr>
            <a:spLocks noChangeArrowheads="1"/>
          </p:cNvSpPr>
          <p:nvPr/>
        </p:nvSpPr>
        <p:spPr bwMode="auto">
          <a:xfrm>
            <a:off x="53975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altLang="zh-CN" sz="2000" b="1" dirty="0">
                <a:ea typeface="宋体" panose="02010600030101010101" pitchFamily="2" charset="-122"/>
              </a:rPr>
              <a:t>Authors:</a:t>
            </a:r>
            <a:endParaRPr lang="en-US" altLang="zh-CN" sz="2000" dirty="0">
              <a:ea typeface="宋体" panose="02010600030101010101" pitchFamily="2" charset="-122"/>
            </a:endParaRPr>
          </a:p>
        </p:txBody>
      </p:sp>
      <p:sp>
        <p:nvSpPr>
          <p:cNvPr id="1030" name="Rectangle 2"/>
          <p:cNvSpPr>
            <a:spLocks noChangeArrowheads="1"/>
          </p:cNvSpPr>
          <p:nvPr/>
        </p:nvSpPr>
        <p:spPr bwMode="auto">
          <a:xfrm>
            <a:off x="467544" y="692696"/>
            <a:ext cx="8134672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 anchor="ctr"/>
          <a:lstStyle/>
          <a:p>
            <a:pPr algn="ctr"/>
            <a:r>
              <a:rPr lang="en-US" altLang="zh-CN" sz="3200" b="1" dirty="0" smtClean="0">
                <a:ea typeface="宋体" panose="02010600030101010101" pitchFamily="2" charset="-122"/>
              </a:rPr>
              <a:t>Multi-Link Communication Mode Discussion </a:t>
            </a:r>
            <a:endParaRPr lang="en-US" altLang="zh-CN" sz="3200" b="1" dirty="0">
              <a:ea typeface="宋体" panose="02010600030101010101" pitchFamily="2" charset="-122"/>
            </a:endParaRPr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684213" y="1700213"/>
            <a:ext cx="7772400" cy="381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</a:pPr>
            <a:r>
              <a:rPr lang="en-US" altLang="zh-CN" sz="2000" b="1" dirty="0">
                <a:ea typeface="宋体" panose="02010600030101010101" pitchFamily="2" charset="-122"/>
              </a:rPr>
              <a:t>Date</a:t>
            </a:r>
            <a:r>
              <a:rPr lang="en-US" altLang="zh-CN" sz="2000" b="1">
                <a:ea typeface="宋体" panose="02010600030101010101" pitchFamily="2" charset="-122"/>
              </a:rPr>
              <a:t>:</a:t>
            </a:r>
            <a:r>
              <a:rPr lang="en-US" altLang="zh-CN" sz="2000">
                <a:ea typeface="宋体" panose="02010600030101010101" pitchFamily="2" charset="-122"/>
              </a:rPr>
              <a:t> </a:t>
            </a:r>
            <a:r>
              <a:rPr lang="en-US" altLang="zh-CN" sz="2000" smtClean="0">
                <a:ea typeface="宋体" panose="02010600030101010101" pitchFamily="2" charset="-122"/>
              </a:rPr>
              <a:t>2020-01-11</a:t>
            </a:r>
            <a:endParaRPr lang="en-US" altLang="zh-CN" sz="2000" dirty="0">
              <a:ea typeface="宋体" panose="02010600030101010101" pitchFamily="2" charset="-122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930133"/>
              </p:ext>
            </p:extLst>
          </p:nvPr>
        </p:nvGraphicFramePr>
        <p:xfrm>
          <a:off x="828228" y="2888704"/>
          <a:ext cx="7416180" cy="1939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85"/>
                <a:gridCol w="1152128"/>
                <a:gridCol w="2232247"/>
                <a:gridCol w="792088"/>
                <a:gridCol w="2088232"/>
              </a:tblGrid>
              <a:tr h="28087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878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Yonggang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Fang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ZTE (TX)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yfang@ztetx.com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87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Bo Sun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ZTE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sun.bo1@zte.com.cn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4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Nan Li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ZTE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li.nan25@zte.com.cn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4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439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439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B806A0-571F-46D1-B9EB-76D3BBAEA866}" type="slidenum">
              <a:rPr lang="en-US" altLang="zh-CN" smtClean="0"/>
              <a:t>1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876161" y="6484694"/>
            <a:ext cx="1667764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etc.., ZTE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Abstract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b="0" dirty="0" smtClean="0">
                <a:ea typeface="Gulim" panose="020B0600000101010101" charset="-127"/>
              </a:rPr>
              <a:t>This contribution proposes the definition of multi-link communication mode. </a:t>
            </a:r>
            <a:endParaRPr lang="zh-CN" alt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2</a:t>
            </a:fld>
            <a:endParaRPr lang="en-US" altLang="zh-CN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>
          <a:xfrm>
            <a:off x="6876161" y="6475413"/>
            <a:ext cx="1667764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etc.., ZTE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4134" y="1556792"/>
            <a:ext cx="8042322" cy="4824536"/>
          </a:xfrm>
        </p:spPr>
        <p:txBody>
          <a:bodyPr/>
          <a:lstStyle/>
          <a:p>
            <a:r>
              <a:rPr lang="en-US" altLang="ko-KR" dirty="0" smtClean="0">
                <a:ea typeface="Gulim" panose="020B0600000101010101" charset="-127"/>
              </a:rPr>
              <a:t>Multi-Link </a:t>
            </a:r>
            <a:r>
              <a:rPr lang="en-US" altLang="ko-KR" dirty="0">
                <a:ea typeface="Gulim" panose="020B0600000101010101" charset="-127"/>
              </a:rPr>
              <a:t>f</a:t>
            </a:r>
            <a:r>
              <a:rPr lang="en-US" altLang="ko-KR" dirty="0" smtClean="0">
                <a:ea typeface="Gulim" panose="020B0600000101010101" charset="-127"/>
              </a:rPr>
              <a:t>ramework requirements</a:t>
            </a:r>
            <a:endParaRPr lang="en-US" altLang="ko-KR" dirty="0">
              <a:ea typeface="Gulim" panose="020B0600000101010101" charset="-127"/>
            </a:endParaRPr>
          </a:p>
          <a:p>
            <a:pPr lvl="1"/>
            <a:r>
              <a:rPr lang="en-US" altLang="ko-KR" sz="1800" dirty="0" smtClean="0"/>
              <a:t>ML framework requirements are proposed to support </a:t>
            </a:r>
          </a:p>
          <a:p>
            <a:pPr lvl="2"/>
            <a:r>
              <a:rPr lang="en-US" altLang="ko-KR" sz="1600" dirty="0" smtClean="0"/>
              <a:t>Dynamic selecting and switching an operating link to address the use cases of reducing access latency for fast connection, balancing loads, etc..</a:t>
            </a:r>
          </a:p>
          <a:p>
            <a:pPr lvl="2"/>
            <a:r>
              <a:rPr lang="en-US" altLang="ko-KR" sz="1600" dirty="0" smtClean="0"/>
              <a:t>Concurrent </a:t>
            </a:r>
            <a:r>
              <a:rPr lang="en-US" altLang="ko-KR" sz="1600" dirty="0"/>
              <a:t>transmit or receive packets over multiple links to address the use cases of improving transmission reliability and increasing peak-throughput</a:t>
            </a:r>
            <a:r>
              <a:rPr lang="en-US" altLang="ko-KR" sz="1600" dirty="0" smtClean="0"/>
              <a:t>.</a:t>
            </a:r>
          </a:p>
          <a:p>
            <a:pPr lvl="1"/>
            <a:endParaRPr lang="en-US" altLang="ko-KR" sz="1800" dirty="0" smtClean="0"/>
          </a:p>
          <a:p>
            <a:pPr lvl="1"/>
            <a:r>
              <a:rPr lang="en-US" altLang="ko-KR" sz="1800" dirty="0" smtClean="0"/>
              <a:t>In SFD, only one capability of MLD is described as </a:t>
            </a:r>
          </a:p>
          <a:p>
            <a:pPr lvl="2"/>
            <a:r>
              <a:rPr lang="en-US" altLang="ko-KR" sz="1600" dirty="0"/>
              <a:t>A MLD that supports multiple links can announce whether it can support transmission on one link concurrent with reception on the other link for each pair of links.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NOTE </a:t>
            </a:r>
            <a:r>
              <a:rPr lang="en-US" altLang="ko-KR" sz="1400" dirty="0"/>
              <a:t>1 – The 2 links are on different channels.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NOTE </a:t>
            </a:r>
            <a:r>
              <a:rPr lang="en-US" altLang="ko-KR" sz="1400" dirty="0"/>
              <a:t>2 – Whether to define a capability of announcing the support transmission on one link concurrent with transmission on the other link is TBD</a:t>
            </a:r>
            <a:r>
              <a:rPr lang="en-US" altLang="ko-KR" sz="1400" dirty="0" smtClean="0"/>
              <a:t>.</a:t>
            </a:r>
            <a:endParaRPr lang="en-US" altLang="ko-KR" sz="1800" dirty="0" smtClean="0"/>
          </a:p>
          <a:p>
            <a:pPr lvl="2"/>
            <a:r>
              <a:rPr lang="en-US" altLang="ko-KR" sz="1600" dirty="0" smtClean="0"/>
              <a:t>But </a:t>
            </a:r>
            <a:r>
              <a:rPr lang="en-US" altLang="ko-KR" sz="1600" dirty="0"/>
              <a:t>it misses the definition of multi-link </a:t>
            </a:r>
            <a:r>
              <a:rPr lang="en-US" altLang="ko-KR" sz="1600" dirty="0" smtClean="0"/>
              <a:t>communication modes.</a:t>
            </a:r>
            <a:endParaRPr lang="en-US" altLang="ko-KR" sz="1600" dirty="0"/>
          </a:p>
          <a:p>
            <a:pPr marL="457200" lvl="1" indent="0">
              <a:buNone/>
            </a:pPr>
            <a:endParaRPr lang="en-US" altLang="ko-KR" dirty="0" smtClean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3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876161" y="6475413"/>
            <a:ext cx="1667764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etc.., ZTE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4134" y="1556792"/>
            <a:ext cx="8042322" cy="4824536"/>
          </a:xfrm>
        </p:spPr>
        <p:txBody>
          <a:bodyPr/>
          <a:lstStyle/>
          <a:p>
            <a:pPr marL="342900" lvl="1" indent="-342900">
              <a:buChar char="•"/>
            </a:pPr>
            <a:r>
              <a:rPr lang="en-US" altLang="ko-KR" sz="2400" b="1" dirty="0" smtClean="0">
                <a:ea typeface="Gulim" panose="020B0600000101010101" charset="-127"/>
                <a:cs typeface="+mn-cs"/>
              </a:rPr>
              <a:t>Definitions of communications in industry [1, 2, 3]</a:t>
            </a:r>
            <a:endParaRPr lang="en-US" altLang="ko-KR" sz="2400" b="1" dirty="0">
              <a:ea typeface="Gulim" panose="020B0600000101010101" charset="-127"/>
              <a:cs typeface="+mn-cs"/>
            </a:endParaRPr>
          </a:p>
          <a:p>
            <a:pPr lvl="1"/>
            <a:r>
              <a:rPr lang="en-US" altLang="ko-KR" sz="1800" dirty="0"/>
              <a:t>Simplex communication: a </a:t>
            </a:r>
            <a:r>
              <a:rPr lang="en-US" altLang="ko-KR" sz="1800" dirty="0" smtClean="0"/>
              <a:t>communication </a:t>
            </a:r>
            <a:r>
              <a:rPr lang="en-US" altLang="ko-KR" sz="1800" dirty="0"/>
              <a:t>channel that operates in one direction at a time, but that may be </a:t>
            </a:r>
            <a:r>
              <a:rPr lang="en-US" altLang="ko-KR" sz="1800" dirty="0" smtClean="0"/>
              <a:t>reversible.</a:t>
            </a:r>
          </a:p>
          <a:p>
            <a:pPr lvl="1"/>
            <a:r>
              <a:rPr lang="en-US" altLang="ko-KR" sz="1800" dirty="0" smtClean="0"/>
              <a:t>Half Duplex communication: a communication channel can operate in </a:t>
            </a:r>
            <a:r>
              <a:rPr lang="en-US" altLang="ko-KR" sz="1800" dirty="0"/>
              <a:t>both directions, but only one direction at a time (not simultaneously).</a:t>
            </a:r>
          </a:p>
          <a:p>
            <a:pPr lvl="1"/>
            <a:r>
              <a:rPr lang="en-US" altLang="ko-KR" sz="1800" dirty="0" smtClean="0"/>
              <a:t>Full Duplex </a:t>
            </a:r>
            <a:r>
              <a:rPr lang="en-US" altLang="ko-KR" sz="1800" dirty="0"/>
              <a:t>communication: </a:t>
            </a:r>
            <a:r>
              <a:rPr lang="en-US" altLang="ko-KR" sz="1800" dirty="0" smtClean="0"/>
              <a:t>a </a:t>
            </a:r>
            <a:r>
              <a:rPr lang="en-US" altLang="ko-KR" sz="1800" dirty="0"/>
              <a:t>duplex communication channel requires two simplex channels operating in opposite directions. </a:t>
            </a:r>
            <a:endParaRPr lang="en-US" altLang="ko-KR" sz="1800" dirty="0" smtClean="0"/>
          </a:p>
          <a:p>
            <a:pPr lvl="1"/>
            <a:endParaRPr lang="en-US" altLang="ko-KR" sz="1800" dirty="0"/>
          </a:p>
          <a:p>
            <a:pPr lvl="1"/>
            <a:r>
              <a:rPr lang="en-US" altLang="ko-KR" sz="1800" dirty="0" smtClean="0"/>
              <a:t>We suggest to follow the terms used in the communication industries to define multi-link operation modes.</a:t>
            </a:r>
            <a:endParaRPr lang="en-US" altLang="ko-KR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4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876161" y="6475413"/>
            <a:ext cx="1667764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etc.., ZTE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233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ML Communication Mode Definition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4134" y="1628799"/>
            <a:ext cx="8042322" cy="4752529"/>
          </a:xfrm>
        </p:spPr>
        <p:txBody>
          <a:bodyPr/>
          <a:lstStyle/>
          <a:p>
            <a:pPr marL="342900" lvl="1" indent="-342900">
              <a:buChar char="•"/>
            </a:pPr>
            <a:r>
              <a:rPr lang="en-US" altLang="ko-KR" sz="2400" b="1" dirty="0">
                <a:ea typeface="Gulim" panose="020B0600000101010101" charset="-127"/>
                <a:cs typeface="+mn-cs"/>
              </a:rPr>
              <a:t>ML Simplex </a:t>
            </a:r>
            <a:r>
              <a:rPr lang="en-US" altLang="ko-KR" sz="2400" b="1" dirty="0" smtClean="0">
                <a:ea typeface="Gulim" panose="020B0600000101010101" charset="-127"/>
                <a:cs typeface="+mn-cs"/>
              </a:rPr>
              <a:t>Mode</a:t>
            </a:r>
            <a:endParaRPr lang="en-US" altLang="ko-KR" sz="2400" b="1" dirty="0">
              <a:ea typeface="Gulim" panose="020B0600000101010101" charset="-127"/>
              <a:cs typeface="+mn-cs"/>
            </a:endParaRPr>
          </a:p>
          <a:p>
            <a:pPr lvl="1"/>
            <a:r>
              <a:rPr lang="en-US" altLang="ko-KR" sz="1600" dirty="0" smtClean="0">
                <a:ea typeface="Gulim" panose="020B0600000101010101" charset="-127"/>
              </a:rPr>
              <a:t>A MLD can transmit on one or more links, or receive on one </a:t>
            </a:r>
            <a:r>
              <a:rPr lang="en-US" altLang="ko-KR" sz="1600" dirty="0">
                <a:ea typeface="Gulim" panose="020B0600000101010101" charset="-127"/>
              </a:rPr>
              <a:t>or </a:t>
            </a:r>
            <a:r>
              <a:rPr lang="en-US" altLang="ko-KR" sz="1600" dirty="0" smtClean="0">
                <a:ea typeface="Gulim" panose="020B0600000101010101" charset="-127"/>
              </a:rPr>
              <a:t>more links, but not transmit and receive concurrently.</a:t>
            </a:r>
          </a:p>
          <a:p>
            <a:pPr marL="457200" lvl="1" indent="0">
              <a:buNone/>
            </a:pPr>
            <a:r>
              <a:rPr lang="en-US" altLang="ko-KR" dirty="0" smtClean="0">
                <a:ea typeface="Gulim" panose="020B0600000101010101" charset="-127"/>
              </a:rPr>
              <a:t> </a:t>
            </a:r>
          </a:p>
          <a:p>
            <a:pPr lvl="1"/>
            <a:endParaRPr lang="en-US" altLang="ko-KR" dirty="0">
              <a:ea typeface="Gulim" panose="020B0600000101010101" charset="-127"/>
            </a:endParaRPr>
          </a:p>
          <a:p>
            <a:r>
              <a:rPr lang="en-US" altLang="ko-KR" b="1" dirty="0" smtClean="0">
                <a:ea typeface="Gulim" panose="020B0600000101010101" charset="-127"/>
              </a:rPr>
              <a:t>ML Duplex Mode</a:t>
            </a:r>
            <a:endParaRPr lang="en-US" altLang="ko-KR" dirty="0" smtClean="0">
              <a:ea typeface="Gulim" panose="020B0600000101010101" charset="-127"/>
            </a:endParaRPr>
          </a:p>
          <a:p>
            <a:pPr lvl="1"/>
            <a:r>
              <a:rPr lang="en-US" altLang="ko-KR" sz="1600" dirty="0">
                <a:ea typeface="Gulim" panose="020B0600000101010101" charset="-127"/>
              </a:rPr>
              <a:t>A MLD </a:t>
            </a:r>
            <a:r>
              <a:rPr lang="en-US" altLang="ko-KR" sz="1600" dirty="0" smtClean="0">
                <a:ea typeface="Gulim" panose="020B0600000101010101" charset="-127"/>
              </a:rPr>
              <a:t>can transmit on </a:t>
            </a:r>
            <a:r>
              <a:rPr lang="en-US" altLang="ko-KR" sz="1600" dirty="0">
                <a:ea typeface="Gulim" panose="020B0600000101010101" charset="-127"/>
              </a:rPr>
              <a:t>one </a:t>
            </a:r>
            <a:r>
              <a:rPr lang="en-US" altLang="ko-KR" sz="1600" dirty="0" smtClean="0">
                <a:ea typeface="Gulim" panose="020B0600000101010101" charset="-127"/>
              </a:rPr>
              <a:t>or more links concurrently </a:t>
            </a:r>
            <a:r>
              <a:rPr lang="en-US" altLang="ko-KR" sz="1600" dirty="0">
                <a:ea typeface="Gulim" panose="020B0600000101010101" charset="-127"/>
              </a:rPr>
              <a:t>with </a:t>
            </a:r>
            <a:r>
              <a:rPr lang="en-US" altLang="ko-KR" sz="1600" dirty="0" smtClean="0">
                <a:ea typeface="Gulim" panose="020B0600000101010101" charset="-127"/>
              </a:rPr>
              <a:t>receiving on other link(s).</a:t>
            </a:r>
            <a:endParaRPr lang="en-US" altLang="ko-KR" sz="1600" dirty="0">
              <a:ea typeface="Gulim" panose="020B0600000101010101" charset="-127"/>
            </a:endParaRPr>
          </a:p>
          <a:p>
            <a:pPr lvl="1"/>
            <a:r>
              <a:rPr lang="en-US" altLang="ko-KR" sz="1600" dirty="0" smtClean="0">
                <a:ea typeface="Gulim" panose="020B0600000101010101" charset="-127"/>
              </a:rPr>
              <a:t> </a:t>
            </a:r>
            <a:endParaRPr lang="en-US" altLang="ko-KR" sz="1600" dirty="0">
              <a:ea typeface="Gulim" panose="020B0600000101010101" charset="-127"/>
            </a:endParaRPr>
          </a:p>
          <a:p>
            <a:pPr marL="857250" lvl="2" indent="0">
              <a:buNone/>
            </a:pPr>
            <a:endParaRPr lang="en-US" altLang="ko-KR" sz="1600" dirty="0">
              <a:ea typeface="Gulim" panose="020B0600000101010101" charset="-127"/>
            </a:endParaRPr>
          </a:p>
          <a:p>
            <a:pPr lvl="2"/>
            <a:endParaRPr lang="en-US" altLang="ko-KR" sz="1600" dirty="0">
              <a:ea typeface="Gulim" panose="020B0600000101010101" charset="-127"/>
            </a:endParaRPr>
          </a:p>
          <a:p>
            <a:pPr lvl="2"/>
            <a:endParaRPr lang="en-US" altLang="ko-KR" sz="1400" dirty="0">
              <a:ea typeface="Gulim" panose="020B0600000101010101" charset="-127"/>
            </a:endParaRPr>
          </a:p>
          <a:p>
            <a:pPr lvl="2"/>
            <a:endParaRPr lang="en-US" altLang="ko-KR" sz="1600" dirty="0" smtClean="0">
              <a:ea typeface="Gulim" panose="020B0600000101010101" charset="-127"/>
            </a:endParaRPr>
          </a:p>
          <a:p>
            <a:pPr lvl="1"/>
            <a:endParaRPr lang="en-US" altLang="ko-KR" dirty="0" smtClean="0">
              <a:ea typeface="Gulim" panose="020B0600000101010101" charset="-127"/>
            </a:endParaRPr>
          </a:p>
          <a:p>
            <a:pPr lvl="1"/>
            <a:endParaRPr lang="en-US" altLang="ko-KR" dirty="0" smtClean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5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8101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 smtClean="0">
                <a:ea typeface="Gulim" panose="020B0600000101010101" charset="-127"/>
              </a:rPr>
              <a:t>Straw Poll 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8154104" cy="4826097"/>
          </a:xfrm>
        </p:spPr>
        <p:txBody>
          <a:bodyPr/>
          <a:lstStyle/>
          <a:p>
            <a:r>
              <a:rPr lang="en-US" altLang="ko-KR" dirty="0">
                <a:ea typeface="Gulim" panose="020B0600000101010101" charset="-127"/>
              </a:rPr>
              <a:t>Do you support </a:t>
            </a:r>
            <a:r>
              <a:rPr lang="en-US" altLang="ko-KR" dirty="0" smtClean="0">
                <a:ea typeface="Gulim" panose="020B0600000101010101" charset="-127"/>
              </a:rPr>
              <a:t>to define </a:t>
            </a:r>
            <a:r>
              <a:rPr lang="en-US" altLang="ko-KR" smtClean="0">
                <a:ea typeface="Gulim" panose="020B0600000101010101" charset="-127"/>
              </a:rPr>
              <a:t>ML communication mode </a:t>
            </a:r>
            <a:r>
              <a:rPr lang="en-US" altLang="ko-KR" dirty="0" smtClean="0">
                <a:ea typeface="Gulim" panose="020B0600000101010101" charset="-127"/>
              </a:rPr>
              <a:t>as follows ?  </a:t>
            </a:r>
          </a:p>
          <a:p>
            <a:pPr lvl="1"/>
            <a:r>
              <a:rPr lang="en-US" altLang="ko-KR" sz="1600" dirty="0" smtClean="0">
                <a:ea typeface="Gulim" panose="020B0600000101010101" charset="-127"/>
              </a:rPr>
              <a:t>ML Simplex Mode: </a:t>
            </a:r>
            <a:r>
              <a:rPr lang="en-US" altLang="ko-KR" sz="1600" dirty="0">
                <a:ea typeface="Gulim" panose="020B0600000101010101" charset="-127"/>
              </a:rPr>
              <a:t>A MLD can transmit on one or more links, or receive on one or more links, but not transmit and receive </a:t>
            </a:r>
            <a:r>
              <a:rPr lang="en-US" altLang="ko-KR" sz="1600" dirty="0" smtClean="0">
                <a:ea typeface="Gulim" panose="020B0600000101010101" charset="-127"/>
              </a:rPr>
              <a:t>concurrently</a:t>
            </a:r>
            <a:r>
              <a:rPr lang="en-US" altLang="ko-KR" sz="1600" dirty="0">
                <a:ea typeface="Gulim" panose="020B0600000101010101" charset="-127"/>
              </a:rPr>
              <a:t>.</a:t>
            </a:r>
          </a:p>
          <a:p>
            <a:pPr lvl="1"/>
            <a:r>
              <a:rPr lang="en-US" altLang="ko-KR" sz="1600" dirty="0" smtClean="0">
                <a:ea typeface="Gulim" panose="020B0600000101010101" charset="-127"/>
              </a:rPr>
              <a:t> </a:t>
            </a:r>
          </a:p>
          <a:p>
            <a:pPr lvl="1"/>
            <a:endParaRPr lang="en-US" altLang="ko-KR" sz="1600" dirty="0">
              <a:ea typeface="Gulim" panose="020B0600000101010101" charset="-127"/>
            </a:endParaRPr>
          </a:p>
          <a:p>
            <a:pPr lvl="1"/>
            <a:r>
              <a:rPr lang="en-US" altLang="ko-KR" sz="1600" dirty="0">
                <a:ea typeface="Gulim" panose="020B0600000101010101" charset="-127"/>
              </a:rPr>
              <a:t>ML Duplex </a:t>
            </a:r>
            <a:r>
              <a:rPr lang="en-US" altLang="ko-KR" sz="1600" dirty="0" smtClean="0">
                <a:ea typeface="Gulim" panose="020B0600000101010101" charset="-127"/>
              </a:rPr>
              <a:t>Mode</a:t>
            </a:r>
            <a:r>
              <a:rPr lang="en-US" altLang="ko-KR" sz="1600" dirty="0">
                <a:ea typeface="Gulim" panose="020B0600000101010101" charset="-127"/>
              </a:rPr>
              <a:t>: A MLD can transmit on one or more links </a:t>
            </a:r>
            <a:r>
              <a:rPr lang="en-US" altLang="ko-KR" sz="1600" dirty="0" smtClean="0">
                <a:ea typeface="Gulim" panose="020B0600000101010101" charset="-127"/>
              </a:rPr>
              <a:t>concurrently </a:t>
            </a:r>
            <a:r>
              <a:rPr lang="en-US" altLang="ko-KR" sz="1600" dirty="0">
                <a:ea typeface="Gulim" panose="020B0600000101010101" charset="-127"/>
              </a:rPr>
              <a:t>with receiving on other link(s).</a:t>
            </a:r>
          </a:p>
          <a:p>
            <a:pPr lvl="1"/>
            <a:endParaRPr lang="en-US" altLang="ko-KR" sz="1600" dirty="0" smtClean="0">
              <a:ea typeface="Gulim" panose="020B0600000101010101" charset="-127"/>
            </a:endParaRPr>
          </a:p>
          <a:p>
            <a:pPr lvl="1"/>
            <a:endParaRPr lang="en-US" altLang="ko-KR" dirty="0">
              <a:ea typeface="Gulim" panose="020B0600000101010101" charset="-127"/>
            </a:endParaRPr>
          </a:p>
          <a:p>
            <a:pPr lvl="1"/>
            <a:endParaRPr lang="en-US" altLang="ko-KR" dirty="0">
              <a:ea typeface="Gulim" panose="020B0600000101010101" charset="-127"/>
            </a:endParaRPr>
          </a:p>
          <a:p>
            <a:r>
              <a:rPr lang="en-US" altLang="ko-KR" sz="2000" u="sng" dirty="0">
                <a:ea typeface="Gulim" panose="020B0600000101010101" charset="-127"/>
              </a:rPr>
              <a:t>YES/NO/ABS</a:t>
            </a:r>
            <a:endParaRPr lang="en-US" altLang="ko-KR" u="sng" dirty="0">
              <a:ea typeface="Gulim" panose="020B0600000101010101" charset="-127"/>
            </a:endParaRPr>
          </a:p>
          <a:p>
            <a:pPr marL="457200" lvl="1" indent="0">
              <a:buNone/>
            </a:pPr>
            <a:r>
              <a:rPr lang="en-US" altLang="ko-KR" dirty="0" smtClean="0">
                <a:ea typeface="Gulim" panose="020B0600000101010101" charset="-127"/>
              </a:rPr>
              <a:t> </a:t>
            </a:r>
          </a:p>
          <a:p>
            <a:pPr lvl="1"/>
            <a:endParaRPr lang="en-US" altLang="ko-KR" dirty="0">
              <a:ea typeface="Gulim" panose="020B0600000101010101" charset="-127"/>
            </a:endParaRPr>
          </a:p>
          <a:p>
            <a:pPr lvl="1"/>
            <a:endParaRPr lang="en-US" altLang="ko-KR" dirty="0">
              <a:ea typeface="Gulim" panose="020B0600000101010101" charset="-127"/>
            </a:endParaRPr>
          </a:p>
          <a:p>
            <a:pPr>
              <a:buFont typeface="+mj-lt"/>
              <a:buAutoNum type="arabicPeriod"/>
            </a:pPr>
            <a:endParaRPr lang="en-US" altLang="ko-KR" sz="1800" b="0" dirty="0" smtClean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6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3742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 smtClean="0">
                <a:ea typeface="Gulim" panose="020B0600000101010101" charset="-127"/>
              </a:rPr>
              <a:t>References 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7772400" cy="4826097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altLang="ko-KR" sz="1800" b="0" dirty="0" smtClean="0">
                <a:ea typeface="Gulim" panose="020B0600000101010101" charset="-127"/>
              </a:rPr>
              <a:t>The </a:t>
            </a:r>
            <a:r>
              <a:rPr lang="en-US" altLang="ko-KR" sz="1800" b="0" dirty="0">
                <a:ea typeface="Gulim" panose="020B0600000101010101" charset="-127"/>
              </a:rPr>
              <a:t>IEEE Authoritative Dictionary of Standard Terms, 7th Ed., 2000, Inst. of Electrical and Electronic Engineers, </a:t>
            </a:r>
            <a:r>
              <a:rPr lang="en-US" altLang="ko-KR" sz="1800" b="0" dirty="0" smtClean="0">
                <a:ea typeface="Gulim" panose="020B0600000101010101" charset="-127"/>
              </a:rPr>
              <a:t>p.1053</a:t>
            </a:r>
          </a:p>
          <a:p>
            <a:pPr>
              <a:buFont typeface="+mj-lt"/>
              <a:buAutoNum type="arabicPeriod"/>
            </a:pPr>
            <a:r>
              <a:rPr lang="en-US" altLang="ko-KR" sz="1800" b="0" dirty="0">
                <a:ea typeface="Gulim" panose="020B0600000101010101" charset="-127"/>
              </a:rPr>
              <a:t>https://en.wikipedia.org/wiki/Simplex_communication</a:t>
            </a:r>
          </a:p>
          <a:p>
            <a:pPr>
              <a:buFont typeface="+mj-lt"/>
              <a:buAutoNum type="arabicPeriod"/>
            </a:pPr>
            <a:r>
              <a:rPr lang="en-US" altLang="ko-KR" sz="1800" b="0" dirty="0" smtClean="0">
                <a:ea typeface="Gulim" panose="020B0600000101010101" charset="-127"/>
              </a:rPr>
              <a:t>https</a:t>
            </a:r>
            <a:r>
              <a:rPr lang="en-US" altLang="ko-KR" sz="1800" b="0" dirty="0">
                <a:ea typeface="Gulim" panose="020B0600000101010101" charset="-127"/>
              </a:rPr>
              <a:t>://en.wikipedia.org/wiki/Duplex_(telecommunications)</a:t>
            </a:r>
            <a:endParaRPr lang="en-US" altLang="ko-KR" sz="1800" b="0" dirty="0" smtClean="0">
              <a:ea typeface="Gulim" panose="020B0600000101010101" charset="-127"/>
            </a:endParaRPr>
          </a:p>
          <a:p>
            <a:pPr>
              <a:buFont typeface="+mj-lt"/>
              <a:buAutoNum type="arabicPeriod"/>
            </a:pPr>
            <a:endParaRPr lang="en-US" altLang="ko-KR" sz="1800" b="0" dirty="0" smtClean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7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876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/>
          <p:nvPr/>
        </p:nvSpPr>
        <p:spPr bwMode="auto">
          <a:xfrm>
            <a:off x="684213" y="2133600"/>
            <a:ext cx="7772400" cy="1470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 anchor="ctr"/>
          <a:lstStyle/>
          <a:p>
            <a:pPr algn="ctr" eaLnBrk="1" hangingPunct="1"/>
            <a:r>
              <a:rPr lang="en-US" altLang="zh-CN" sz="3200" b="1" dirty="0">
                <a:solidFill>
                  <a:schemeClr val="tx2"/>
                </a:solidFill>
                <a:ea typeface="宋体" panose="02010600030101010101" pitchFamily="2" charset="-122"/>
              </a:rPr>
              <a:t>Thank you!</a:t>
            </a:r>
            <a:endParaRPr lang="zh-CN" altLang="en-US" sz="3200" b="1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8</a:t>
            </a:fld>
            <a:endParaRPr lang="en-US" altLang="zh-C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0</TotalTime>
  <Words>500</Words>
  <Application>Microsoft Office PowerPoint</Application>
  <PresentationFormat>On-screen Show (4:3)</PresentationFormat>
  <Paragraphs>87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Gulim</vt:lpstr>
      <vt:lpstr>宋体</vt:lpstr>
      <vt:lpstr>Arial</vt:lpstr>
      <vt:lpstr>Times New Roman</vt:lpstr>
      <vt:lpstr>802-11-Submission</vt:lpstr>
      <vt:lpstr>PowerPoint Presentation</vt:lpstr>
      <vt:lpstr>Abstract</vt:lpstr>
      <vt:lpstr>Introduction </vt:lpstr>
      <vt:lpstr>Introduction </vt:lpstr>
      <vt:lpstr>ML Communication Mode Definition</vt:lpstr>
      <vt:lpstr>Straw Poll </vt:lpstr>
      <vt:lpstr>References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2019-01-11T20:08:28Z</dcterms:created>
  <dcterms:modified xsi:type="dcterms:W3CDTF">2020-01-11T21:37:08Z</dcterms:modified>
</cp:coreProperties>
</file>