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9" r:id="rId2"/>
    <p:sldId id="327" r:id="rId3"/>
    <p:sldId id="393" r:id="rId4"/>
    <p:sldId id="401" r:id="rId5"/>
    <p:sldId id="396" r:id="rId6"/>
    <p:sldId id="394" r:id="rId7"/>
    <p:sldId id="402" r:id="rId8"/>
    <p:sldId id="403" r:id="rId9"/>
    <p:sldId id="398" r:id="rId10"/>
    <p:sldId id="400" r:id="rId11"/>
    <p:sldId id="392" r:id="rId12"/>
    <p:sldId id="404" r:id="rId13"/>
    <p:sldId id="385" r:id="rId14"/>
    <p:sldId id="29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8" autoAdjust="0"/>
    <p:restoredTop sz="93304" autoAdjust="0"/>
  </p:normalViewPr>
  <p:slideViewPr>
    <p:cSldViewPr>
      <p:cViewPr varScale="1">
        <p:scale>
          <a:sx n="100" d="100"/>
          <a:sy n="100" d="100"/>
        </p:scale>
        <p:origin x="298" y="58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96" y="-3188"/>
      </p:cViewPr>
      <p:guideLst>
        <p:guide orient="horz" pos="2923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034519" y="8982075"/>
            <a:ext cx="28373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 dirty="0"/>
              <a:t>Page </a:t>
            </a:r>
            <a:fld id="{1511EA03-522E-4CA2-9944-B7F253F8EC1A}" type="slidenum">
              <a:rPr lang="en-US" altLang="zh-CN"/>
              <a:t>‹#›</a:t>
            </a:fld>
            <a:endParaRPr lang="en-US" altLang="zh-CN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3811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 dirty="0"/>
              <a:t>doc.: IEEE </a:t>
            </a:r>
            <a:r>
              <a:rPr lang="zh-CN" altLang="en-US" dirty="0" smtClean="0"/>
              <a:t>802.11-yy/xxxxr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87337" y="8985250"/>
            <a:ext cx="179440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 dirty="0" smtClean="0"/>
              <a:t>Yonggang Fang, ZTE</a:t>
            </a:r>
            <a:endParaRPr lang="en-US" altLang="zh-CN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6419427" y="8960742"/>
            <a:ext cx="513185" cy="3197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8288-B19C-47C0-B1B1-38155B0F94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34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 dirty="0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 dirty="0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 dirty="0"/>
              <a:t>Page </a:t>
            </a:r>
            <a:fld id="{40A6FFB0-83BC-4172-9244-980194D3E1F8}" type="slidenum">
              <a:rPr lang="en-US" altLang="zh-CN"/>
              <a:t>1</a:t>
            </a:fld>
            <a:endParaRPr lang="en-US" altLang="zh-CN" dirty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221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Page </a:t>
            </a:r>
            <a:fld id="{BD4178A6-0380-4025-800F-AD68D5F93500}" type="slidenum">
              <a:rPr lang="en-US" altLang="zh-CN" smtClean="0"/>
              <a:t>14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5189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3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9BA0-27AE-41C3-B6FA-1F3FB66617D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B75-F5AF-4D4C-9A85-68542A78121A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84694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A0DB-CB56-43A5-BD5F-7ACAEE225779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4633" y="6475413"/>
            <a:ext cx="1629292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7B6A3AB-0147-49A3-849E-9D579AF0EF1D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661" y="332601"/>
            <a:ext cx="3295839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anose="02010600030101010101" pitchFamily="2" charset="-122"/>
              </a:rPr>
              <a:t>doc.: IEEE </a:t>
            </a:r>
            <a:r>
              <a:rPr lang="en-US" altLang="zh-CN" sz="1800" b="1" dirty="0" smtClean="0">
                <a:ea typeface="宋体" panose="02010600030101010101" pitchFamily="2" charset="-122"/>
              </a:rPr>
              <a:t>802.11-2020/0068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>
                <a:ea typeface="宋体" panose="02010600030101010101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7281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baseline="0" dirty="0" smtClean="0">
                <a:ea typeface="宋体" panose="02010600030101010101" pitchFamily="2" charset="-122"/>
              </a:rPr>
              <a:t>2020 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Authors: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7544" y="692696"/>
            <a:ext cx="813467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ea typeface="宋体" panose="02010600030101010101" pitchFamily="2" charset="-122"/>
              </a:rPr>
              <a:t>Unified Multi-Link and Multi-AP Reference Model</a:t>
            </a:r>
            <a:endParaRPr lang="en-US" altLang="zh-CN" sz="3200" b="1" dirty="0">
              <a:ea typeface="宋体" panose="02010600030101010101" pitchFamily="2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Date</a:t>
            </a:r>
            <a:r>
              <a:rPr lang="en-US" altLang="zh-CN" sz="2000" b="1">
                <a:ea typeface="宋体" panose="02010600030101010101" pitchFamily="2" charset="-122"/>
              </a:rPr>
              <a:t>:</a:t>
            </a:r>
            <a:r>
              <a:rPr lang="en-US" altLang="zh-CN" sz="2000">
                <a:ea typeface="宋体" panose="02010600030101010101" pitchFamily="2" charset="-122"/>
              </a:rPr>
              <a:t> </a:t>
            </a:r>
            <a:r>
              <a:rPr lang="en-US" altLang="zh-CN" sz="2000" smtClean="0">
                <a:ea typeface="宋体" panose="02010600030101010101" pitchFamily="2" charset="-122"/>
              </a:rPr>
              <a:t>2020-01-11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69675"/>
              </p:ext>
            </p:extLst>
          </p:nvPr>
        </p:nvGraphicFramePr>
        <p:xfrm>
          <a:off x="828228" y="2888704"/>
          <a:ext cx="7416180" cy="193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85"/>
                <a:gridCol w="1152128"/>
                <a:gridCol w="2160239"/>
                <a:gridCol w="864096"/>
                <a:gridCol w="2088232"/>
              </a:tblGrid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Yonggang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Fang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 (TX)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yfang@ztetx.com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sun.bo1@zte.com.cn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Zhiqiang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han.zhiqiang1@zte.com.cn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Nan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li.nan25@zte.com.cn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B806A0-571F-46D1-B9EB-76D3BBAEA866}" type="slidenum">
              <a:rPr lang="en-US" altLang="zh-CN" smtClean="0"/>
              <a:t>1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76161" y="6484694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>
                <a:ea typeface="Gulim" panose="020B0600000101010101" charset="-127"/>
              </a:rPr>
              <a:t>Unified </a:t>
            </a:r>
            <a:r>
              <a:rPr lang="en-US" altLang="ko-KR" dirty="0" smtClean="0">
                <a:ea typeface="Gulim" panose="020B0600000101010101" charset="-127"/>
              </a:rPr>
              <a:t>ML </a:t>
            </a:r>
            <a:r>
              <a:rPr lang="en-US" altLang="ko-KR" dirty="0">
                <a:ea typeface="Gulim" panose="020B0600000101010101" charset="-127"/>
              </a:rPr>
              <a:t>and </a:t>
            </a:r>
            <a:r>
              <a:rPr lang="en-US" altLang="ko-KR" dirty="0" smtClean="0">
                <a:ea typeface="Gulim" panose="020B0600000101010101" charset="-127"/>
              </a:rPr>
              <a:t>MAP Framework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660005"/>
          </a:xfrm>
        </p:spPr>
        <p:txBody>
          <a:bodyPr/>
          <a:lstStyle/>
          <a:p>
            <a:r>
              <a:rPr lang="en-US" altLang="ko-KR" sz="2000" dirty="0" smtClean="0">
                <a:ea typeface="Gulim" panose="020B0600000101010101" charset="-127"/>
              </a:rPr>
              <a:t>Special Functions of AP MLD Group </a:t>
            </a:r>
          </a:p>
          <a:p>
            <a:pPr lvl="1"/>
            <a:r>
              <a:rPr lang="en-US" altLang="ko-KR" sz="16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AP MLD </a:t>
            </a:r>
            <a:r>
              <a: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group </a:t>
            </a:r>
            <a:r>
              <a:rPr lang="en-US" altLang="ko-KR" sz="16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formation</a:t>
            </a:r>
          </a:p>
          <a:p>
            <a:pPr lvl="2"/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Select an AP MLD (i.e. the master or coordinator) with affiliated MLD AP(s</a:t>
            </a:r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) to form the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AP MLD </a:t>
            </a:r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group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for non-AP MLD(s) </a:t>
            </a:r>
          </a:p>
          <a:p>
            <a:pPr lvl="2"/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Establish the multi links between the AP MLD group and </a:t>
            </a:r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a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 non-AP MLD based </a:t>
            </a:r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on the service category of the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traffic, RSSI measurement, etc. and link delay measurement.   </a:t>
            </a:r>
          </a:p>
          <a:p>
            <a:pPr lvl="2"/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Timing </a:t>
            </a:r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synchronization among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the AP MLD and its affiliated AP MLD(s) for </a:t>
            </a:r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the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coordinated AP MLD transmissions.</a:t>
            </a:r>
          </a:p>
          <a:p>
            <a:pPr lvl="1"/>
            <a:r>
              <a:rPr lang="en-US" altLang="ko-KR" sz="16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Multi AP MLD transmissions</a:t>
            </a:r>
          </a:p>
          <a:p>
            <a:pPr lvl="2"/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Acquire CSI information from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the AP MLD group </a:t>
            </a:r>
          </a:p>
          <a:p>
            <a:pPr lvl="2"/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Determine the transmission type of AP MLD group</a:t>
            </a:r>
          </a:p>
          <a:p>
            <a:pPr lvl="3"/>
            <a:r>
              <a:rPr lang="en-US" altLang="ko-K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joint MLD AP DL transmission, i.e. multi AP MLDs transmit the same PPDU at same time. </a:t>
            </a:r>
            <a:endParaRPr lang="en-US" altLang="ko-KR" sz="1200" dirty="0">
              <a:solidFill>
                <a:schemeClr val="tx1">
                  <a:lumMod val="85000"/>
                  <a:lumOff val="15000"/>
                </a:schemeClr>
              </a:solidFill>
              <a:ea typeface="Gulim" panose="020B0600000101010101" charset="-127"/>
            </a:endParaRPr>
          </a:p>
          <a:p>
            <a:pPr lvl="3"/>
            <a:r>
              <a:rPr lang="en-US" altLang="ko-K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coordinated ML transmission, i.e. coordinated multi AP MLDs </a:t>
            </a:r>
            <a:r>
              <a:rPr lang="en-US" altLang="ko-KR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beamforming</a:t>
            </a:r>
            <a:r>
              <a:rPr lang="en-US" altLang="ko-K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, OFDMA or SR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.</a:t>
            </a:r>
          </a:p>
          <a:p>
            <a:pPr lvl="2"/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Invoke the multi AP MLD transmission from the AP MLD group to the MLD STA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10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497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Summary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In this contribution, we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 smtClean="0">
                <a:ea typeface="Gulim" panose="020B0600000101010101" charset="-127"/>
              </a:rPr>
              <a:t>Discussed the issue in the reference model to support both multi-AP and multi-link features.</a:t>
            </a:r>
          </a:p>
          <a:p>
            <a:pPr lvl="1"/>
            <a:r>
              <a:rPr lang="en-US" altLang="ko-KR" sz="1800" dirty="0" smtClean="0">
                <a:ea typeface="Gulim" panose="020B0600000101010101" charset="-127"/>
              </a:rPr>
              <a:t>Proposed </a:t>
            </a:r>
            <a:r>
              <a:rPr lang="en-US" altLang="ko-KR" sz="1800" dirty="0">
                <a:ea typeface="Gulim" panose="020B0600000101010101" charset="-127"/>
              </a:rPr>
              <a:t>a</a:t>
            </a:r>
            <a:r>
              <a:rPr lang="en-US" altLang="ko-KR" sz="1800" dirty="0" smtClean="0">
                <a:ea typeface="Gulim" panose="020B0600000101010101" charset="-127"/>
              </a:rPr>
              <a:t> framework of unified ML and MAP reference model for 802.11be.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11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1765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Polls 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SP1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An AP MLD </a:t>
            </a:r>
            <a:r>
              <a:rPr lang="en-US" altLang="ko-KR" sz="1400" u="sng" dirty="0" smtClean="0">
                <a:ea typeface="Gulim" panose="020B0600000101010101" charset="-127"/>
              </a:rPr>
              <a:t>instance</a:t>
            </a:r>
            <a:r>
              <a:rPr lang="en-US" altLang="ko-KR" sz="1400" dirty="0" smtClean="0">
                <a:ea typeface="Gulim" panose="020B0600000101010101" charset="-127"/>
              </a:rPr>
              <a:t> is </a:t>
            </a:r>
            <a:r>
              <a:rPr lang="en-US" altLang="ko-KR" sz="1400" dirty="0">
                <a:ea typeface="Gulim" panose="020B0600000101010101" charset="-127"/>
              </a:rPr>
              <a:t>a logical </a:t>
            </a:r>
            <a:r>
              <a:rPr lang="en-US" altLang="ko-KR" sz="1400" dirty="0" smtClean="0">
                <a:ea typeface="Gulim" panose="020B0600000101010101" charset="-127"/>
              </a:rPr>
              <a:t>device </a:t>
            </a:r>
            <a:r>
              <a:rPr lang="en-US" altLang="ko-KR" sz="1400" dirty="0">
                <a:ea typeface="Gulim" panose="020B0600000101010101" charset="-127"/>
              </a:rPr>
              <a:t>that has one or more affiliated STAs, where each STA affiliated with the MLD is an AP. The </a:t>
            </a:r>
            <a:r>
              <a:rPr lang="en-US" altLang="ko-KR" sz="1400" dirty="0" smtClean="0">
                <a:ea typeface="Gulim" panose="020B0600000101010101" charset="-127"/>
              </a:rPr>
              <a:t>MLD AP </a:t>
            </a:r>
            <a:r>
              <a:rPr lang="en-US" altLang="ko-KR" sz="1400" dirty="0">
                <a:ea typeface="Gulim" panose="020B0600000101010101" charset="-127"/>
              </a:rPr>
              <a:t>instance has one MAC data service interface and primitives to the LLC and a single address associated with the interface, which can be used to communicate on the DSM</a:t>
            </a:r>
            <a:r>
              <a:rPr lang="en-US" altLang="ko-KR" sz="1400" dirty="0" smtClean="0">
                <a:ea typeface="Gulim" panose="020B0600000101010101" charset="-127"/>
              </a:rPr>
              <a:t>.</a:t>
            </a:r>
          </a:p>
          <a:p>
            <a:pPr lvl="1"/>
            <a:r>
              <a:rPr lang="en-US" altLang="ko-KR" sz="1400" u="sng" dirty="0" smtClean="0">
                <a:ea typeface="Gulim" panose="020B0600000101010101" charset="-127"/>
              </a:rPr>
              <a:t>An AP MLD forms a MLD Service Set, i.e. MLD-SS, with an identifier of MLD-SSID.</a:t>
            </a:r>
            <a:endParaRPr lang="en-US" altLang="ko-KR" sz="1400" u="sng" dirty="0">
              <a:ea typeface="Gulim" panose="020B0600000101010101" charset="-127"/>
            </a:endParaRP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Note: the name could be determined and changed later.</a:t>
            </a:r>
          </a:p>
          <a:p>
            <a:pPr lvl="1"/>
            <a:endParaRPr lang="en-US" altLang="ko-KR" sz="1400" dirty="0">
              <a:ea typeface="Gulim" panose="020B0600000101010101" charset="-127"/>
            </a:endParaRPr>
          </a:p>
          <a:p>
            <a:r>
              <a:rPr lang="en-US" altLang="ko-KR" b="1" dirty="0" smtClean="0">
                <a:ea typeface="Gulim" panose="020B0600000101010101" charset="-127"/>
                <a:cs typeface="+mn-cs"/>
              </a:rPr>
              <a:t>SP2</a:t>
            </a:r>
            <a:endParaRPr lang="en-US" altLang="ko-KR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400" u="sng" dirty="0" smtClean="0">
                <a:ea typeface="Gulim" panose="020B0600000101010101" charset="-127"/>
              </a:rPr>
              <a:t>Affiliated AP MLD </a:t>
            </a:r>
            <a:r>
              <a:rPr lang="en-US" altLang="ko-KR" sz="1400" u="sng" dirty="0">
                <a:ea typeface="Gulim" panose="020B0600000101010101" charset="-127"/>
              </a:rPr>
              <a:t>instance is a logical device of </a:t>
            </a:r>
            <a:r>
              <a:rPr lang="en-US" altLang="ko-KR" sz="1400" u="sng" dirty="0" smtClean="0">
                <a:ea typeface="Gulim" panose="020B0600000101010101" charset="-127"/>
              </a:rPr>
              <a:t>AP </a:t>
            </a:r>
            <a:r>
              <a:rPr lang="en-US" altLang="ko-KR" sz="1400" u="sng" dirty="0">
                <a:ea typeface="Gulim" panose="020B0600000101010101" charset="-127"/>
              </a:rPr>
              <a:t>with a collaborated link to </a:t>
            </a:r>
            <a:r>
              <a:rPr lang="en-US" altLang="ko-KR" sz="1400" u="sng" dirty="0" smtClean="0">
                <a:ea typeface="Gulim" panose="020B0600000101010101" charset="-127"/>
              </a:rPr>
              <a:t>an AP </a:t>
            </a:r>
            <a:r>
              <a:rPr lang="en-US" altLang="ko-KR" sz="1400" u="sng" dirty="0">
                <a:ea typeface="Gulim" panose="020B0600000101010101" charset="-127"/>
              </a:rPr>
              <a:t>MLD </a:t>
            </a:r>
            <a:r>
              <a:rPr lang="en-US" altLang="ko-KR" sz="1400" u="sng" dirty="0" smtClean="0">
                <a:ea typeface="Gulim" panose="020B0600000101010101" charset="-127"/>
              </a:rPr>
              <a:t>instance without a direct </a:t>
            </a:r>
            <a:r>
              <a:rPr lang="en-US" altLang="ko-KR" sz="1400" u="sng" dirty="0">
                <a:ea typeface="Gulim" panose="020B0600000101010101" charset="-127"/>
              </a:rPr>
              <a:t>MAC data service interface and primitives to the LLC, and a </a:t>
            </a:r>
            <a:r>
              <a:rPr lang="en-US" altLang="ko-KR" sz="1400" u="sng" dirty="0" smtClean="0">
                <a:ea typeface="Gulim" panose="020B0600000101010101" charset="-127"/>
              </a:rPr>
              <a:t>single </a:t>
            </a:r>
            <a:r>
              <a:rPr lang="en-US" altLang="ko-KR" sz="1400" u="sng" dirty="0">
                <a:ea typeface="Gulim" panose="020B0600000101010101" charset="-127"/>
              </a:rPr>
              <a:t>address associated with the interface to communicate on the </a:t>
            </a:r>
            <a:r>
              <a:rPr lang="en-US" altLang="ko-KR" sz="1400" u="sng" dirty="0" smtClean="0">
                <a:ea typeface="Gulim" panose="020B0600000101010101" charset="-127"/>
              </a:rPr>
              <a:t>DSM.</a:t>
            </a:r>
            <a:endParaRPr lang="en-US" altLang="ko-KR" sz="1400" u="sng" dirty="0">
              <a:ea typeface="Gulim" panose="020B0600000101010101" charset="-127"/>
            </a:endParaRPr>
          </a:p>
          <a:p>
            <a:pPr lvl="1"/>
            <a:r>
              <a:rPr lang="en-US" altLang="ko-KR" sz="1400" u="sng" dirty="0" smtClean="0">
                <a:ea typeface="Gulim" panose="020B0600000101010101" charset="-127"/>
              </a:rPr>
              <a:t>The AP MLD </a:t>
            </a:r>
            <a:r>
              <a:rPr lang="en-US" altLang="ko-KR" sz="1400" u="sng" dirty="0">
                <a:ea typeface="Gulim" panose="020B0600000101010101" charset="-127"/>
              </a:rPr>
              <a:t>instance and affiliated </a:t>
            </a:r>
            <a:r>
              <a:rPr lang="en-US" altLang="ko-KR" sz="1400" u="sng" dirty="0" smtClean="0">
                <a:ea typeface="Gulim" panose="020B0600000101010101" charset="-127"/>
              </a:rPr>
              <a:t>AP MLD </a:t>
            </a:r>
            <a:r>
              <a:rPr lang="en-US" altLang="ko-KR" sz="1400" u="sng" dirty="0">
                <a:ea typeface="Gulim" panose="020B0600000101010101" charset="-127"/>
              </a:rPr>
              <a:t>instance(s) form </a:t>
            </a:r>
            <a:r>
              <a:rPr lang="en-US" altLang="ko-KR" sz="1400" u="sng" dirty="0" smtClean="0">
                <a:ea typeface="Gulim" panose="020B0600000101010101" charset="-127"/>
              </a:rPr>
              <a:t>an AP MLD group.</a:t>
            </a:r>
            <a:endParaRPr lang="en-US" altLang="ko-KR" sz="1400" u="sng" dirty="0">
              <a:ea typeface="Gulim" panose="020B0600000101010101" charset="-127"/>
            </a:endParaRPr>
          </a:p>
          <a:p>
            <a:pPr lvl="1"/>
            <a:r>
              <a:rPr lang="en-US" altLang="ko-KR" sz="1400" u="sng" dirty="0" smtClean="0">
                <a:ea typeface="Gulim" panose="020B0600000101010101" charset="-127"/>
              </a:rPr>
              <a:t>An AP MLD </a:t>
            </a:r>
            <a:r>
              <a:rPr lang="en-US" altLang="ko-KR" sz="1400" u="sng" dirty="0">
                <a:ea typeface="Gulim" panose="020B0600000101010101" charset="-127"/>
              </a:rPr>
              <a:t>group </a:t>
            </a:r>
            <a:r>
              <a:rPr lang="en-US" altLang="ko-KR" sz="1400" u="sng" dirty="0" smtClean="0">
                <a:ea typeface="Gulim" panose="020B0600000101010101" charset="-127"/>
              </a:rPr>
              <a:t>creates a MLD Group Service Set, i.e. MLD-GSS, with an identifier of MLD-GSSID.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Note</a:t>
            </a:r>
            <a:r>
              <a:rPr lang="en-US" altLang="ko-KR" sz="1400" dirty="0">
                <a:ea typeface="Gulim" panose="020B0600000101010101" charset="-127"/>
              </a:rPr>
              <a:t>: the </a:t>
            </a:r>
            <a:r>
              <a:rPr lang="en-US" altLang="ko-KR" sz="1400" dirty="0" smtClean="0">
                <a:ea typeface="Gulim" panose="020B0600000101010101" charset="-127"/>
              </a:rPr>
              <a:t>name </a:t>
            </a:r>
            <a:r>
              <a:rPr lang="en-US" altLang="ko-KR" sz="1400" dirty="0">
                <a:ea typeface="Gulim" panose="020B0600000101010101" charset="-127"/>
              </a:rPr>
              <a:t>could be </a:t>
            </a:r>
            <a:r>
              <a:rPr lang="en-US" altLang="ko-KR" sz="1400" dirty="0" smtClean="0">
                <a:ea typeface="Gulim" panose="020B0600000101010101" charset="-127"/>
              </a:rPr>
              <a:t>determined and changed later.</a:t>
            </a:r>
            <a:endParaRPr lang="en-US" altLang="ko-KR" sz="1400" dirty="0">
              <a:ea typeface="Gulim" panose="020B0600000101010101" charset="-127"/>
            </a:endParaRPr>
          </a:p>
          <a:p>
            <a:pPr marL="457200" lvl="1" indent="0">
              <a:buNone/>
            </a:pP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12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7567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References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ko-KR" sz="1800" b="0" dirty="0">
                <a:ea typeface="Gulim" panose="020B0600000101010101" charset="-127"/>
              </a:rPr>
              <a:t>11-19-0823-02-00be-multi-link-aggregation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11-19-0773-05-00be-multi-link-operation-framework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11-19-1451-01-00be-virtual-bss-for-multi-ap-coordination-follow-up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11-19-1616-01-00be-multi-ap-group-formation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>
                <a:ea typeface="Gulim" panose="020B0600000101010101" charset="-127"/>
              </a:rPr>
              <a:t>11-19-1588-00-00be-multi-ap-backhaul-analysis</a:t>
            </a: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8762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/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ea typeface="宋体" panose="02010600030101010101" pitchFamily="2" charset="-122"/>
              </a:rPr>
              <a:t>Thank you!</a:t>
            </a:r>
            <a:endParaRPr lang="zh-CN" altLang="en-US" sz="3200" b="1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14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>
                <a:ea typeface="Gulim" panose="020B0600000101010101" charset="-127"/>
              </a:rPr>
              <a:t>This contribution discusses the issue in the reference model to support both multi-link and multi-AP features in IEEE802.11be, and suggests to consider the unified reference model to support both ML and MAP features.  </a:t>
            </a:r>
            <a:endParaRPr lang="zh-CN" alt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2</a:t>
            </a:fld>
            <a:endParaRPr lang="en-US" altLang="zh-C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Background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2283741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Multi-Link Logic </a:t>
            </a:r>
            <a:r>
              <a:rPr lang="en-US" altLang="ko-KR" dirty="0">
                <a:ea typeface="Gulim" panose="020B0600000101010101" charset="-127"/>
              </a:rPr>
              <a:t>E</a:t>
            </a:r>
            <a:r>
              <a:rPr lang="en-US" altLang="ko-KR" dirty="0" smtClean="0">
                <a:ea typeface="Gulim" panose="020B0600000101010101" charset="-127"/>
              </a:rPr>
              <a:t>ntity 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 smtClean="0">
                <a:ea typeface="Gulim" panose="020B0600000101010101" charset="-127"/>
              </a:rPr>
              <a:t>In the reference [1], it proposes the ML reference model with MLLE. </a:t>
            </a:r>
          </a:p>
          <a:p>
            <a:pPr lvl="1"/>
            <a:r>
              <a:rPr lang="en-US" altLang="ko-KR" sz="1800" dirty="0" smtClean="0">
                <a:ea typeface="Gulim" panose="020B0600000101010101" charset="-127"/>
              </a:rPr>
              <a:t>In the reference [2], it proposes the definition of MLLE as: 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A </a:t>
            </a:r>
            <a:r>
              <a:rPr lang="en-US" altLang="ko-KR" sz="1600" dirty="0">
                <a:ea typeface="Gulim" panose="020B0600000101010101" charset="-127"/>
              </a:rPr>
              <a:t>logical entity that has one or more affiliated STAs. The logical entity has one MAC data service interface and primitives to the LLC and a single address associated with the interface, which can be used to communicate on the DSM.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043608" y="3933056"/>
            <a:ext cx="7357825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92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Background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5561816" cy="2611689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Virtual BSS of Multi AP 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 smtClean="0">
                <a:ea typeface="Gulim" panose="020B0600000101010101" charset="-127"/>
              </a:rPr>
              <a:t>In the reference [3], it proposes the multi AP to form a virtual BSS for </a:t>
            </a:r>
          </a:p>
          <a:p>
            <a:pPr lvl="2"/>
            <a:r>
              <a:rPr lang="en-US" altLang="ko-KR" sz="1600" dirty="0">
                <a:ea typeface="Gulim" panose="020B0600000101010101" charset="-127"/>
              </a:rPr>
              <a:t>Single association and authentication state </a:t>
            </a:r>
            <a:r>
              <a:rPr lang="en-US" altLang="ko-KR" sz="1600" dirty="0" smtClean="0">
                <a:ea typeface="Gulim" panose="020B0600000101010101" charset="-127"/>
              </a:rPr>
              <a:t>maintenance within the MAP group</a:t>
            </a:r>
            <a:endParaRPr lang="en-US" altLang="ko-KR" sz="1600" dirty="0">
              <a:ea typeface="Gulim" panose="020B0600000101010101" charset="-127"/>
            </a:endParaRP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Dynamic </a:t>
            </a:r>
            <a:r>
              <a:rPr lang="en-US" altLang="ko-KR" sz="1600" dirty="0">
                <a:ea typeface="Gulim" panose="020B0600000101010101" charset="-127"/>
              </a:rPr>
              <a:t>AP selection by STA and V-BSS </a:t>
            </a:r>
            <a:r>
              <a:rPr lang="en-US" altLang="ko-KR" sz="1600" dirty="0" smtClean="0">
                <a:ea typeface="Gulim" panose="020B0600000101010101" charset="-127"/>
              </a:rPr>
              <a:t>Coordinator</a:t>
            </a:r>
            <a:endParaRPr lang="en-US" altLang="ko-KR" sz="1600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7829" y="1762941"/>
            <a:ext cx="2022899" cy="1905719"/>
          </a:xfrm>
          <a:prstGeom prst="rect">
            <a:avLst/>
          </a:prstGeom>
        </p:spPr>
      </p:pic>
      <p:sp>
        <p:nvSpPr>
          <p:cNvPr id="8" name="内容占位符 2"/>
          <p:cNvSpPr txBox="1">
            <a:spLocks/>
          </p:cNvSpPr>
          <p:nvPr/>
        </p:nvSpPr>
        <p:spPr bwMode="auto">
          <a:xfrm>
            <a:off x="755576" y="3789040"/>
            <a:ext cx="4990585" cy="268637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2"/>
            <a:endParaRPr lang="en-US" altLang="ko-KR" sz="1600" kern="0" dirty="0" smtClean="0">
              <a:ea typeface="Gulim" panose="020B0600000101010101" charset="-127"/>
            </a:endParaRPr>
          </a:p>
          <a:p>
            <a:pPr lvl="1"/>
            <a:r>
              <a:rPr lang="en-US" altLang="ko-KR" sz="1800" kern="0" dirty="0" smtClean="0">
                <a:ea typeface="Gulim" panose="020B0600000101010101" charset="-127"/>
              </a:rPr>
              <a:t>In the reference [4], it proposes two options for forming a MAP </a:t>
            </a:r>
            <a:r>
              <a:rPr lang="en-US" altLang="ko-KR" sz="1800" kern="0" dirty="0">
                <a:ea typeface="Gulim" panose="020B0600000101010101" charset="-127"/>
              </a:rPr>
              <a:t>group </a:t>
            </a:r>
            <a:r>
              <a:rPr lang="en-US" altLang="ko-KR" sz="1800" kern="0" dirty="0" smtClean="0">
                <a:ea typeface="Gulim" panose="020B0600000101010101" charset="-127"/>
              </a:rPr>
              <a:t>with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pre-configured MAP group for a STA. 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Dynamic MAP group formation for a STA</a:t>
            </a:r>
          </a:p>
          <a:p>
            <a:pPr marL="857250" lvl="2" indent="0">
              <a:buNone/>
            </a:pPr>
            <a:r>
              <a:rPr lang="en-US" altLang="ko-KR" sz="1600" dirty="0" smtClean="0">
                <a:ea typeface="Gulim" panose="020B0600000101010101" charset="-127"/>
              </a:rPr>
              <a:t> 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r>
              <a:rPr lang="en-US" altLang="ko-KR" sz="1800" kern="0" dirty="0">
                <a:ea typeface="Gulim" panose="020B0600000101010101" charset="-127"/>
              </a:rPr>
              <a:t>In the reference [4], it discusses the backhaul impact in the </a:t>
            </a:r>
            <a:r>
              <a:rPr lang="en-US" altLang="ko-KR" sz="1800" kern="0" dirty="0" smtClean="0">
                <a:ea typeface="Gulim" panose="020B0600000101010101" charset="-127"/>
              </a:rPr>
              <a:t>MAP </a:t>
            </a:r>
            <a:r>
              <a:rPr lang="en-US" altLang="ko-KR" sz="1800" kern="0" dirty="0">
                <a:ea typeface="Gulim" panose="020B0600000101010101" charset="-127"/>
              </a:rPr>
              <a:t>joint transmission.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012160" y="4097107"/>
            <a:ext cx="3024336" cy="1204101"/>
            <a:chOff x="2123728" y="4365104"/>
            <a:chExt cx="4824536" cy="1859396"/>
          </a:xfrm>
        </p:grpSpPr>
        <p:sp>
          <p:nvSpPr>
            <p:cNvPr id="11" name="Rectangle 10"/>
            <p:cNvSpPr/>
            <p:nvPr/>
          </p:nvSpPr>
          <p:spPr bwMode="auto">
            <a:xfrm>
              <a:off x="3617037" y="4365104"/>
              <a:ext cx="1608177" cy="50405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000" dirty="0" smtClean="0"/>
                <a:t>Coordinator AP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123728" y="5733256"/>
              <a:ext cx="1793343" cy="43204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Coordinated</a:t>
              </a: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AP1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225214" y="5749223"/>
              <a:ext cx="1723050" cy="416079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sz="1000" dirty="0"/>
                <a:t>Coordinated </a:t>
              </a:r>
              <a:r>
                <a:rPr lang="en-US" altLang="zh-CN" sz="1000" dirty="0" smtClean="0"/>
                <a:t>AP2</a:t>
              </a:r>
              <a:endParaRPr lang="zh-CN" altLang="en-US" sz="1000" dirty="0"/>
            </a:p>
          </p:txBody>
        </p:sp>
        <p:cxnSp>
          <p:nvCxnSpPr>
            <p:cNvPr id="14" name="Straight Arrow Connector 13"/>
            <p:cNvCxnSpPr>
              <a:stCxn id="11" idx="2"/>
              <a:endCxn id="12" idx="0"/>
            </p:cNvCxnSpPr>
            <p:nvPr/>
          </p:nvCxnSpPr>
          <p:spPr bwMode="auto">
            <a:xfrm flipH="1">
              <a:off x="3020400" y="4869160"/>
              <a:ext cx="1400726" cy="86409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B05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5" name="Straight Arrow Connector 14"/>
            <p:cNvCxnSpPr>
              <a:stCxn id="11" idx="2"/>
              <a:endCxn id="13" idx="0"/>
            </p:cNvCxnSpPr>
            <p:nvPr/>
          </p:nvCxnSpPr>
          <p:spPr bwMode="auto">
            <a:xfrm>
              <a:off x="4421126" y="4869160"/>
              <a:ext cx="1665614" cy="88006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B05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6" name="Straight Arrow Connector 15"/>
            <p:cNvCxnSpPr>
              <a:stCxn id="12" idx="3"/>
              <a:endCxn id="13" idx="1"/>
            </p:cNvCxnSpPr>
            <p:nvPr/>
          </p:nvCxnSpPr>
          <p:spPr bwMode="auto">
            <a:xfrm>
              <a:off x="3917071" y="5949280"/>
              <a:ext cx="1308143" cy="798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dash"/>
              <a:round/>
              <a:headEnd type="triangle"/>
              <a:tailEnd type="triangle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4278681" y="5749225"/>
              <a:ext cx="501718" cy="4752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>
                  <a:solidFill>
                    <a:srgbClr val="FF0000"/>
                  </a:solidFill>
                </a:rPr>
                <a:t>X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934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Concerns on Reference Model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sz="2000" dirty="0">
                <a:ea typeface="Gulim" panose="020B0600000101010101" charset="-127"/>
              </a:rPr>
              <a:t>Multi-Link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Multi-Link operation is one of 802.11be features to support aggregation of packets </a:t>
            </a:r>
            <a:r>
              <a:rPr lang="en-US" altLang="ko-KR" sz="1400" dirty="0">
                <a:ea typeface="Gulim" panose="020B0600000101010101" charset="-127"/>
              </a:rPr>
              <a:t>sent on multiple bands/channels </a:t>
            </a:r>
            <a:r>
              <a:rPr lang="en-US" altLang="ko-KR" sz="1400" dirty="0" smtClean="0">
                <a:ea typeface="Gulim" panose="020B0600000101010101" charset="-127"/>
              </a:rPr>
              <a:t>concurrently, or distribution of packets to transmit over multiple bands/channels concurrently. This feature requires to update the current reference model. </a:t>
            </a:r>
          </a:p>
          <a:p>
            <a:r>
              <a:rPr lang="en-US" altLang="ko-KR" sz="2000" dirty="0" smtClean="0">
                <a:ea typeface="Gulim" panose="020B0600000101010101" charset="-127"/>
              </a:rPr>
              <a:t>Multi-AP </a:t>
            </a:r>
            <a:endParaRPr lang="en-US" altLang="ko-KR" sz="2000" dirty="0">
              <a:ea typeface="Gulim" panose="020B0600000101010101" charset="-127"/>
            </a:endParaRPr>
          </a:p>
          <a:p>
            <a:pPr lvl="1"/>
            <a:r>
              <a:rPr lang="en-US" altLang="ko-KR" sz="1400" dirty="0">
                <a:ea typeface="Gulim" panose="020B0600000101010101" charset="-127"/>
              </a:rPr>
              <a:t>Multi-AP operation (e.g. coordinated </a:t>
            </a:r>
            <a:r>
              <a:rPr lang="en-US" altLang="ko-KR" sz="1400" dirty="0" smtClean="0">
                <a:ea typeface="Gulim" panose="020B0600000101010101" charset="-127"/>
              </a:rPr>
              <a:t>and/or </a:t>
            </a:r>
            <a:r>
              <a:rPr lang="en-US" altLang="ko-KR" sz="1400" dirty="0">
                <a:ea typeface="Gulim" panose="020B0600000101010101" charset="-127"/>
              </a:rPr>
              <a:t>joint transmission) is another </a:t>
            </a:r>
            <a:r>
              <a:rPr lang="en-US" altLang="ko-KR" sz="1400" dirty="0" smtClean="0">
                <a:ea typeface="Gulim" panose="020B0600000101010101" charset="-127"/>
              </a:rPr>
              <a:t>enhancement </a:t>
            </a:r>
            <a:r>
              <a:rPr lang="en-US" altLang="ko-KR" sz="1400" dirty="0">
                <a:ea typeface="Gulim" panose="020B0600000101010101" charset="-127"/>
              </a:rPr>
              <a:t>feature listed in the EHT PAR.  This feature needs the coordination and/or data synchronization at least in the MAC layer among multiple AP devices. This feature requires to define a new or update the current reference model as well. However no detail proposal has been made yet.</a:t>
            </a:r>
          </a:p>
          <a:p>
            <a:pPr marL="342900" lvl="1" indent="-342900">
              <a:buChar char="•"/>
            </a:pPr>
            <a:r>
              <a:rPr lang="en-US" altLang="ko-KR" b="1" dirty="0">
                <a:ea typeface="Gulim" panose="020B0600000101010101" charset="-127"/>
                <a:cs typeface="+mn-cs"/>
              </a:rPr>
              <a:t>Issues</a:t>
            </a:r>
          </a:p>
          <a:p>
            <a:pPr lvl="1"/>
            <a:r>
              <a:rPr lang="en-US" altLang="ko-KR" sz="1400" dirty="0">
                <a:ea typeface="Gulim" panose="020B0600000101010101" charset="-127"/>
              </a:rPr>
              <a:t>When both features are supported, 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what the combined reference model should be ?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What is the SAP in the combined reference model to the DS and WM ?</a:t>
            </a:r>
          </a:p>
          <a:p>
            <a:pPr lvl="1"/>
            <a:r>
              <a:rPr lang="en-US" altLang="ko-KR" sz="1400" dirty="0">
                <a:ea typeface="Gulim" panose="020B0600000101010101" charset="-127"/>
              </a:rPr>
              <a:t>How to support multi </a:t>
            </a:r>
            <a:r>
              <a:rPr lang="en-US" altLang="ko-KR" sz="1400" dirty="0" smtClean="0">
                <a:ea typeface="Gulim" panose="020B0600000101010101" charset="-127"/>
              </a:rPr>
              <a:t>AP </a:t>
            </a:r>
            <a:r>
              <a:rPr lang="en-US" altLang="ko-KR" sz="1400" dirty="0">
                <a:ea typeface="Gulim" panose="020B0600000101010101" charset="-127"/>
              </a:rPr>
              <a:t>in ML </a:t>
            </a:r>
            <a:r>
              <a:rPr lang="en-US" altLang="ko-KR" sz="1400" dirty="0" smtClean="0">
                <a:ea typeface="Gulim" panose="020B0600000101010101" charset="-127"/>
              </a:rPr>
              <a:t>AP case ?</a:t>
            </a:r>
            <a:endParaRPr lang="en-US" altLang="ko-KR" sz="1400" dirty="0">
              <a:ea typeface="Gulim" panose="020B0600000101010101" charset="-127"/>
            </a:endParaRPr>
          </a:p>
          <a:p>
            <a:pPr marL="457200" lvl="1" indent="0">
              <a:buNone/>
            </a:pPr>
            <a:endParaRPr lang="en-US" altLang="ko-KR" sz="1600" dirty="0" smtClean="0">
              <a:ea typeface="Gulim" panose="020B0600000101010101" charset="-127"/>
            </a:endParaRPr>
          </a:p>
          <a:p>
            <a:pPr marL="457200" lvl="1" indent="0">
              <a:buNone/>
            </a:pPr>
            <a:r>
              <a:rPr lang="en-US" altLang="ko-KR" sz="1600" dirty="0" smtClean="0">
                <a:ea typeface="Gulim" panose="020B0600000101010101" charset="-127"/>
              </a:rPr>
              <a:t>It </a:t>
            </a:r>
            <a:r>
              <a:rPr lang="en-US" altLang="ko-KR" sz="1600" dirty="0">
                <a:ea typeface="Gulim" panose="020B0600000101010101" charset="-127"/>
              </a:rPr>
              <a:t>would be better to </a:t>
            </a:r>
            <a:r>
              <a:rPr lang="en-US" altLang="ko-KR" sz="1600" dirty="0" smtClean="0">
                <a:ea typeface="Gulim" panose="020B0600000101010101" charset="-127"/>
              </a:rPr>
              <a:t>define the unified reference </a:t>
            </a:r>
            <a:r>
              <a:rPr lang="en-US" altLang="ko-KR" sz="1600" dirty="0">
                <a:ea typeface="Gulim" panose="020B0600000101010101" charset="-127"/>
              </a:rPr>
              <a:t>model </a:t>
            </a:r>
            <a:r>
              <a:rPr lang="en-US" altLang="ko-KR" sz="1600" dirty="0" smtClean="0">
                <a:ea typeface="Gulim" panose="020B0600000101010101" charset="-127"/>
              </a:rPr>
              <a:t>for both </a:t>
            </a:r>
            <a:r>
              <a:rPr lang="en-US" altLang="ko-KR" sz="1600" dirty="0">
                <a:ea typeface="Gulim" panose="020B0600000101010101" charset="-127"/>
              </a:rPr>
              <a:t>multi-link and </a:t>
            </a:r>
            <a:r>
              <a:rPr lang="en-US" altLang="ko-KR" sz="1600" dirty="0" smtClean="0">
                <a:ea typeface="Gulim" panose="020B0600000101010101" charset="-127"/>
              </a:rPr>
              <a:t>multi-AP.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sz="18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9486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>
                <a:ea typeface="Gulim" panose="020B0600000101010101" charset="-127"/>
              </a:rPr>
              <a:t>Unified </a:t>
            </a:r>
            <a:r>
              <a:rPr lang="en-US" altLang="ko-KR" dirty="0" smtClean="0">
                <a:ea typeface="Gulim" panose="020B0600000101010101" charset="-127"/>
              </a:rPr>
              <a:t>ML </a:t>
            </a:r>
            <a:r>
              <a:rPr lang="en-US" altLang="ko-KR">
                <a:ea typeface="Gulim" panose="020B0600000101010101" charset="-127"/>
              </a:rPr>
              <a:t>and </a:t>
            </a:r>
            <a:r>
              <a:rPr lang="en-US" altLang="ko-KR" smtClean="0">
                <a:ea typeface="Gulim" panose="020B0600000101010101" charset="-127"/>
              </a:rPr>
              <a:t>MAP </a:t>
            </a:r>
            <a:r>
              <a:rPr lang="en-US" altLang="ko-KR" dirty="0" smtClean="0">
                <a:ea typeface="Gulim" panose="020B0600000101010101" charset="-127"/>
              </a:rPr>
              <a:t>Framework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6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615707" y="6525343"/>
            <a:ext cx="7694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6</a:t>
            </a:r>
            <a:endParaRPr lang="en-US" altLang="zh-CN" dirty="0"/>
          </a:p>
        </p:txBody>
      </p:sp>
      <p:cxnSp>
        <p:nvCxnSpPr>
          <p:cNvPr id="58" name="直接连接符 28"/>
          <p:cNvCxnSpPr/>
          <p:nvPr/>
        </p:nvCxnSpPr>
        <p:spPr>
          <a:xfrm flipH="1">
            <a:off x="4955901" y="1809353"/>
            <a:ext cx="9753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0" name="内容占位符 2"/>
          <p:cNvSpPr>
            <a:spLocks noGrp="1"/>
          </p:cNvSpPr>
          <p:nvPr>
            <p:ph idx="1"/>
          </p:nvPr>
        </p:nvSpPr>
        <p:spPr>
          <a:xfrm>
            <a:off x="666368" y="1649316"/>
            <a:ext cx="8082096" cy="1983781"/>
          </a:xfrm>
        </p:spPr>
        <p:txBody>
          <a:bodyPr/>
          <a:lstStyle/>
          <a:p>
            <a:r>
              <a:rPr lang="en-US" altLang="ko-KR" sz="2000" dirty="0" smtClean="0">
                <a:ea typeface="Gulim" panose="020B0600000101010101" charset="-127"/>
              </a:rPr>
              <a:t>AP MLD instance</a:t>
            </a:r>
            <a:endParaRPr lang="en-US" altLang="ko-KR" sz="2000" dirty="0">
              <a:ea typeface="Gulim" panose="020B0600000101010101" charset="-127"/>
            </a:endParaRP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An AP MLD </a:t>
            </a:r>
            <a:r>
              <a:rPr lang="en-US" altLang="ko-KR" sz="1400" u="sng" dirty="0" smtClean="0">
                <a:ea typeface="Gulim" panose="020B0600000101010101" charset="-127"/>
              </a:rPr>
              <a:t>instance</a:t>
            </a:r>
            <a:r>
              <a:rPr lang="en-US" altLang="ko-KR" sz="1400" dirty="0" smtClean="0">
                <a:ea typeface="Gulim" panose="020B0600000101010101" charset="-127"/>
              </a:rPr>
              <a:t> is a </a:t>
            </a:r>
            <a:r>
              <a:rPr lang="en-US" altLang="ko-KR" sz="1400" dirty="0">
                <a:ea typeface="Gulim" panose="020B0600000101010101" charset="-127"/>
              </a:rPr>
              <a:t>logical </a:t>
            </a:r>
            <a:r>
              <a:rPr lang="en-US" altLang="ko-KR" sz="1400" dirty="0" smtClean="0">
                <a:ea typeface="Gulim" panose="020B0600000101010101" charset="-127"/>
              </a:rPr>
              <a:t>device that </a:t>
            </a:r>
            <a:r>
              <a:rPr lang="en-US" altLang="ko-KR" sz="1400" dirty="0">
                <a:ea typeface="Gulim" panose="020B0600000101010101" charset="-127"/>
              </a:rPr>
              <a:t>has one or more affiliated </a:t>
            </a:r>
            <a:r>
              <a:rPr lang="en-US" altLang="ko-KR" sz="1400" dirty="0" smtClean="0">
                <a:ea typeface="Gulim" panose="020B0600000101010101" charset="-127"/>
              </a:rPr>
              <a:t>STAs, </a:t>
            </a:r>
            <a:r>
              <a:rPr lang="en-US" altLang="ko-KR" sz="1400" dirty="0">
                <a:ea typeface="Gulim" panose="020B0600000101010101" charset="-127"/>
              </a:rPr>
              <a:t>where each STA affiliated with the MLD is an AP. </a:t>
            </a:r>
            <a:r>
              <a:rPr lang="en-US" altLang="ko-KR" sz="1400" dirty="0" smtClean="0">
                <a:ea typeface="Gulim" panose="020B0600000101010101" charset="-127"/>
              </a:rPr>
              <a:t>The MLD AP </a:t>
            </a:r>
            <a:r>
              <a:rPr lang="en-US" altLang="ko-KR" sz="1400" u="sng" dirty="0" smtClean="0">
                <a:ea typeface="Gulim" panose="020B0600000101010101" charset="-127"/>
              </a:rPr>
              <a:t>instance</a:t>
            </a:r>
            <a:r>
              <a:rPr lang="en-US" altLang="ko-KR" sz="1400" dirty="0" smtClean="0">
                <a:ea typeface="Gulim" panose="020B0600000101010101" charset="-127"/>
              </a:rPr>
              <a:t> </a:t>
            </a:r>
            <a:r>
              <a:rPr lang="en-US" altLang="ko-KR" sz="1400" dirty="0">
                <a:ea typeface="Gulim" panose="020B0600000101010101" charset="-127"/>
              </a:rPr>
              <a:t>has one MAC data service interface and primitives to the LLC and a single address associated with the interface, which can be used to communicate on the DSM</a:t>
            </a:r>
            <a:r>
              <a:rPr lang="en-US" altLang="ko-KR" sz="1400" dirty="0" smtClean="0">
                <a:ea typeface="Gulim" panose="020B0600000101010101" charset="-127"/>
              </a:rPr>
              <a:t>.</a:t>
            </a:r>
          </a:p>
          <a:p>
            <a:pPr lvl="1"/>
            <a:r>
              <a:rPr lang="en-US" altLang="ko-KR" sz="1400" u="sng" dirty="0" smtClean="0">
                <a:ea typeface="Gulim" panose="020B0600000101010101" charset="-127"/>
              </a:rPr>
              <a:t>The AP MLD instance forms a MLD Service Set (i.e. MLD-SS) with an identifier of MLD-SSID</a:t>
            </a:r>
            <a:r>
              <a:rPr lang="en-US" altLang="ko-KR" sz="1400" dirty="0" smtClean="0">
                <a:ea typeface="Gulim" panose="020B0600000101010101" charset="-127"/>
              </a:rPr>
              <a:t>.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Note: MLLE is the multi-link logical entity (TBD)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225117" y="6237312"/>
            <a:ext cx="778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MLD AP</a:t>
            </a:r>
            <a:endParaRPr lang="en-US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2103227" y="3717031"/>
            <a:ext cx="4989053" cy="2531313"/>
            <a:chOff x="2103227" y="3717031"/>
            <a:chExt cx="4989053" cy="2531313"/>
          </a:xfrm>
        </p:grpSpPr>
        <p:sp>
          <p:nvSpPr>
            <p:cNvPr id="73" name="Rectangle 72"/>
            <p:cNvSpPr/>
            <p:nvPr/>
          </p:nvSpPr>
          <p:spPr bwMode="auto">
            <a:xfrm>
              <a:off x="2103227" y="3717031"/>
              <a:ext cx="4989053" cy="253131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2744752" y="4488754"/>
              <a:ext cx="2705100" cy="489585"/>
              <a:chOff x="6045264" y="2842116"/>
              <a:chExt cx="2705100" cy="489585"/>
            </a:xfrm>
          </p:grpSpPr>
          <p:sp>
            <p:nvSpPr>
              <p:cNvPr id="156" name="矩形 16"/>
              <p:cNvSpPr/>
              <p:nvPr/>
            </p:nvSpPr>
            <p:spPr>
              <a:xfrm>
                <a:off x="6045264" y="2842116"/>
                <a:ext cx="2705100" cy="489585"/>
              </a:xfrm>
              <a:prstGeom prst="rect">
                <a:avLst/>
              </a:prstGeom>
              <a:solidFill>
                <a:srgbClr val="FFFF00">
                  <a:alpha val="18000"/>
                </a:srgbClr>
              </a:solidFill>
              <a:ln w="12700" cap="flat" cmpd="sng" algn="ctr">
                <a:solidFill>
                  <a:schemeClr val="tx1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58" name="文本框 19"/>
              <p:cNvSpPr txBox="1"/>
              <p:nvPr/>
            </p:nvSpPr>
            <p:spPr>
              <a:xfrm>
                <a:off x="6360344" y="2960494"/>
                <a:ext cx="19608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r>
                  <a:rPr lang="en-US" altLang="zh-CN" sz="1400" dirty="0" smtClean="0"/>
                  <a:t>ML </a:t>
                </a:r>
                <a:r>
                  <a:rPr lang="en-US" altLang="zh-CN" sz="1400" dirty="0"/>
                  <a:t>Logical </a:t>
                </a:r>
                <a:r>
                  <a:rPr lang="en-US" altLang="zh-CN" sz="1400" dirty="0" smtClean="0"/>
                  <a:t>Entity (MLLE)</a:t>
                </a:r>
                <a:endParaRPr lang="en-US" altLang="zh-CN" sz="1400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2699792" y="5219654"/>
              <a:ext cx="1307794" cy="379735"/>
              <a:chOff x="5700435" y="3913361"/>
              <a:chExt cx="1307794" cy="379735"/>
            </a:xfrm>
          </p:grpSpPr>
          <p:sp>
            <p:nvSpPr>
              <p:cNvPr id="153" name="矩形 15"/>
              <p:cNvSpPr/>
              <p:nvPr/>
            </p:nvSpPr>
            <p:spPr>
              <a:xfrm>
                <a:off x="5757867" y="3913361"/>
                <a:ext cx="1178560" cy="37973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55" name="文本框 21"/>
              <p:cNvSpPr txBox="1"/>
              <p:nvPr/>
            </p:nvSpPr>
            <p:spPr>
              <a:xfrm>
                <a:off x="5700435" y="3933056"/>
                <a:ext cx="1307794" cy="307777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/>
                <a:r>
                  <a:rPr lang="en-US" altLang="zh-CN" sz="1400" dirty="0" smtClean="0"/>
                  <a:t>STA (MAC/PHY)</a:t>
                </a:r>
                <a:endParaRPr lang="en-US" altLang="zh-CN" sz="1400" dirty="0"/>
              </a:p>
            </p:txBody>
          </p:sp>
        </p:grpSp>
        <p:sp>
          <p:nvSpPr>
            <p:cNvPr id="76" name="矩形 25"/>
            <p:cNvSpPr/>
            <p:nvPr/>
          </p:nvSpPr>
          <p:spPr>
            <a:xfrm>
              <a:off x="2411761" y="4203557"/>
              <a:ext cx="3252216" cy="154962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77" name="文本框 27"/>
            <p:cNvSpPr txBox="1"/>
            <p:nvPr/>
          </p:nvSpPr>
          <p:spPr>
            <a:xfrm>
              <a:off x="2411759" y="4205156"/>
              <a:ext cx="12128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b="1" dirty="0" smtClean="0"/>
                <a:t>AP Device</a:t>
              </a:r>
              <a:endParaRPr lang="en-US" altLang="zh-CN" b="1" dirty="0"/>
            </a:p>
          </p:txBody>
        </p:sp>
        <p:cxnSp>
          <p:nvCxnSpPr>
            <p:cNvPr id="78" name="直接连接符 20"/>
            <p:cNvCxnSpPr/>
            <p:nvPr/>
          </p:nvCxnSpPr>
          <p:spPr>
            <a:xfrm>
              <a:off x="3359720" y="4960009"/>
              <a:ext cx="0" cy="2596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79" name="Group 78"/>
            <p:cNvGrpSpPr/>
            <p:nvPr/>
          </p:nvGrpSpPr>
          <p:grpSpPr>
            <a:xfrm>
              <a:off x="4216432" y="5219654"/>
              <a:ext cx="1307795" cy="379735"/>
              <a:chOff x="5704907" y="3913361"/>
              <a:chExt cx="1307795" cy="379735"/>
            </a:xfrm>
          </p:grpSpPr>
          <p:sp>
            <p:nvSpPr>
              <p:cNvPr id="150" name="矩形 15"/>
              <p:cNvSpPr/>
              <p:nvPr/>
            </p:nvSpPr>
            <p:spPr>
              <a:xfrm>
                <a:off x="5757867" y="3913361"/>
                <a:ext cx="1178560" cy="37973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52" name="文本框 21"/>
              <p:cNvSpPr txBox="1"/>
              <p:nvPr/>
            </p:nvSpPr>
            <p:spPr>
              <a:xfrm>
                <a:off x="5704907" y="3933056"/>
                <a:ext cx="1307795" cy="307777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/>
                <a:r>
                  <a:rPr lang="en-US" altLang="zh-CN" sz="1400" dirty="0" smtClean="0"/>
                  <a:t>STA (MAC/PHY)</a:t>
                </a:r>
                <a:endParaRPr lang="en-US" altLang="zh-CN" sz="1400" dirty="0"/>
              </a:p>
            </p:txBody>
          </p:sp>
        </p:grpSp>
        <p:cxnSp>
          <p:nvCxnSpPr>
            <p:cNvPr id="81" name="直接连接符 20"/>
            <p:cNvCxnSpPr/>
            <p:nvPr/>
          </p:nvCxnSpPr>
          <p:spPr>
            <a:xfrm>
              <a:off x="4871888" y="4960009"/>
              <a:ext cx="0" cy="2596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直接连接符 42"/>
            <p:cNvCxnSpPr/>
            <p:nvPr/>
          </p:nvCxnSpPr>
          <p:spPr>
            <a:xfrm>
              <a:off x="5476899" y="4745072"/>
              <a:ext cx="60726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直接连接符 20"/>
            <p:cNvCxnSpPr/>
            <p:nvPr/>
          </p:nvCxnSpPr>
          <p:spPr>
            <a:xfrm flipH="1">
              <a:off x="3327543" y="5607718"/>
              <a:ext cx="1877" cy="6116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</p:cxnSp>
        <p:cxnSp>
          <p:nvCxnSpPr>
            <p:cNvPr id="93" name="直接连接符 20"/>
            <p:cNvCxnSpPr/>
            <p:nvPr/>
          </p:nvCxnSpPr>
          <p:spPr>
            <a:xfrm>
              <a:off x="4860031" y="5609168"/>
              <a:ext cx="10298" cy="6102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</p:cxnSp>
        <p:cxnSp>
          <p:nvCxnSpPr>
            <p:cNvPr id="94" name="直接连接符 46"/>
            <p:cNvCxnSpPr/>
            <p:nvPr/>
          </p:nvCxnSpPr>
          <p:spPr>
            <a:xfrm>
              <a:off x="4067944" y="4013959"/>
              <a:ext cx="0" cy="4856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97" name="文本框 27"/>
            <p:cNvSpPr txBox="1"/>
            <p:nvPr/>
          </p:nvSpPr>
          <p:spPr>
            <a:xfrm>
              <a:off x="3327543" y="5825192"/>
              <a:ext cx="5132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dirty="0" smtClean="0"/>
                <a:t>Link1</a:t>
              </a:r>
              <a:endParaRPr lang="en-US" altLang="zh-CN" dirty="0"/>
            </a:p>
          </p:txBody>
        </p:sp>
        <p:sp>
          <p:nvSpPr>
            <p:cNvPr id="98" name="文本框 27"/>
            <p:cNvSpPr txBox="1"/>
            <p:nvPr/>
          </p:nvSpPr>
          <p:spPr>
            <a:xfrm>
              <a:off x="4850805" y="5825192"/>
              <a:ext cx="5132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dirty="0" smtClean="0"/>
                <a:t>Link2</a:t>
              </a:r>
              <a:endParaRPr lang="en-US" altLang="zh-CN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6084167" y="4499575"/>
              <a:ext cx="864097" cy="1126484"/>
              <a:chOff x="6084167" y="4499575"/>
              <a:chExt cx="864097" cy="1126484"/>
            </a:xfrm>
          </p:grpSpPr>
          <p:sp>
            <p:nvSpPr>
              <p:cNvPr id="115" name="矩形 16"/>
              <p:cNvSpPr/>
              <p:nvPr/>
            </p:nvSpPr>
            <p:spPr>
              <a:xfrm>
                <a:off x="6084167" y="4499575"/>
                <a:ext cx="864097" cy="1126484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6" name="文本框 19"/>
              <p:cNvSpPr txBox="1"/>
              <p:nvPr/>
            </p:nvSpPr>
            <p:spPr>
              <a:xfrm>
                <a:off x="6193961" y="4710096"/>
                <a:ext cx="655949" cy="52322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endParaRPr lang="en-US" altLang="zh-CN" sz="1400" dirty="0" smtClean="0"/>
              </a:p>
              <a:p>
                <a:r>
                  <a:rPr lang="en-US" altLang="zh-CN" sz="1400" dirty="0" smtClean="0"/>
                  <a:t>MLME</a:t>
                </a:r>
                <a:endParaRPr lang="en-US" altLang="zh-CN" sz="1400" dirty="0"/>
              </a:p>
            </p:txBody>
          </p:sp>
        </p:grpSp>
        <p:cxnSp>
          <p:nvCxnSpPr>
            <p:cNvPr id="117" name="直接连接符 42"/>
            <p:cNvCxnSpPr/>
            <p:nvPr/>
          </p:nvCxnSpPr>
          <p:spPr>
            <a:xfrm>
              <a:off x="5476899" y="5418259"/>
              <a:ext cx="60726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8" name="Group 7"/>
            <p:cNvGrpSpPr/>
            <p:nvPr/>
          </p:nvGrpSpPr>
          <p:grpSpPr>
            <a:xfrm>
              <a:off x="3707904" y="4092312"/>
              <a:ext cx="762954" cy="230832"/>
              <a:chOff x="5215289" y="5091146"/>
              <a:chExt cx="522604" cy="294744"/>
            </a:xfrm>
          </p:grpSpPr>
          <p:sp>
            <p:nvSpPr>
              <p:cNvPr id="7" name="Rounded Rectangle 6"/>
              <p:cNvSpPr/>
              <p:nvPr/>
            </p:nvSpPr>
            <p:spPr bwMode="auto">
              <a:xfrm>
                <a:off x="5215289" y="5123225"/>
                <a:ext cx="493236" cy="216025"/>
              </a:xfrm>
              <a:prstGeom prst="round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5215291" y="5091146"/>
                <a:ext cx="522602" cy="294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MAC-SAP</a:t>
                </a:r>
                <a:endParaRPr lang="en-US" sz="900" dirty="0"/>
              </a:p>
            </p:txBody>
          </p:sp>
        </p:grpSp>
        <p:sp>
          <p:nvSpPr>
            <p:cNvPr id="86" name="文本框 27"/>
            <p:cNvSpPr txBox="1"/>
            <p:nvPr/>
          </p:nvSpPr>
          <p:spPr>
            <a:xfrm>
              <a:off x="3889367" y="3798707"/>
              <a:ext cx="3497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dirty="0" smtClean="0"/>
                <a:t>DS</a:t>
              </a:r>
              <a:endParaRPr lang="en-US" altLang="zh-CN" dirty="0"/>
            </a:p>
          </p:txBody>
        </p:sp>
        <p:sp>
          <p:nvSpPr>
            <p:cNvPr id="95" name="文本框 27"/>
            <p:cNvSpPr txBox="1"/>
            <p:nvPr/>
          </p:nvSpPr>
          <p:spPr>
            <a:xfrm>
              <a:off x="2125628" y="3717032"/>
              <a:ext cx="13608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b="1" i="1" u="sng" dirty="0" smtClean="0"/>
                <a:t>AP MLD instance </a:t>
              </a:r>
              <a:endParaRPr lang="en-US" altLang="zh-CN" b="1" i="1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200921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>
                <a:ea typeface="Gulim" panose="020B0600000101010101" charset="-127"/>
              </a:rPr>
              <a:t>Unified </a:t>
            </a:r>
            <a:r>
              <a:rPr lang="en-US" altLang="ko-KR" dirty="0" smtClean="0">
                <a:ea typeface="Gulim" panose="020B0600000101010101" charset="-127"/>
              </a:rPr>
              <a:t>ML </a:t>
            </a:r>
            <a:r>
              <a:rPr lang="en-US" altLang="ko-KR" dirty="0">
                <a:ea typeface="Gulim" panose="020B0600000101010101" charset="-127"/>
              </a:rPr>
              <a:t>and </a:t>
            </a:r>
            <a:r>
              <a:rPr lang="en-US" altLang="ko-KR" dirty="0" smtClean="0">
                <a:ea typeface="Gulim" panose="020B0600000101010101" charset="-127"/>
              </a:rPr>
              <a:t>MAP Framework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6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615707" y="6525343"/>
            <a:ext cx="7694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7</a:t>
            </a:r>
          </a:p>
        </p:txBody>
      </p:sp>
      <p:sp>
        <p:nvSpPr>
          <p:cNvPr id="66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226112" cy="1722137"/>
          </a:xfrm>
        </p:spPr>
        <p:txBody>
          <a:bodyPr/>
          <a:lstStyle/>
          <a:p>
            <a:r>
              <a:rPr lang="en-US" altLang="ko-KR" sz="2000" dirty="0" smtClean="0">
                <a:ea typeface="Gulim" panose="020B0600000101010101" charset="-127"/>
              </a:rPr>
              <a:t>Affiliated AP MLD instance and AP MLD Group</a:t>
            </a:r>
            <a:endParaRPr lang="en-US" altLang="ko-KR" sz="1400" dirty="0" smtClean="0">
              <a:ea typeface="Gulim" panose="020B0600000101010101" charset="-127"/>
            </a:endParaRP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An affiliated AP MLD instance is a logical device of AP with a collaborated link to an AP MLD  instance. It has no direct MAC </a:t>
            </a:r>
            <a:r>
              <a:rPr lang="en-US" altLang="ko-KR" sz="1400" dirty="0">
                <a:ea typeface="Gulim" panose="020B0600000101010101" charset="-127"/>
              </a:rPr>
              <a:t>data service interface and primitives to the </a:t>
            </a:r>
            <a:r>
              <a:rPr lang="en-US" altLang="ko-KR" sz="1400" dirty="0" smtClean="0">
                <a:ea typeface="Gulim" panose="020B0600000101010101" charset="-127"/>
              </a:rPr>
              <a:t>LLC, </a:t>
            </a:r>
            <a:r>
              <a:rPr lang="en-US" altLang="ko-KR" sz="1400" dirty="0">
                <a:ea typeface="Gulim" panose="020B0600000101010101" charset="-127"/>
              </a:rPr>
              <a:t>and a single address associated with the </a:t>
            </a:r>
            <a:r>
              <a:rPr lang="en-US" altLang="ko-KR" sz="1400" dirty="0" smtClean="0">
                <a:ea typeface="Gulim" panose="020B0600000101010101" charset="-127"/>
              </a:rPr>
              <a:t>interface to </a:t>
            </a:r>
            <a:r>
              <a:rPr lang="en-US" altLang="ko-KR" sz="1400" dirty="0">
                <a:ea typeface="Gulim" panose="020B0600000101010101" charset="-127"/>
              </a:rPr>
              <a:t>communicate on the DSM</a:t>
            </a:r>
            <a:r>
              <a:rPr lang="en-US" altLang="ko-KR" sz="1400" dirty="0" smtClean="0">
                <a:ea typeface="Gulim" panose="020B0600000101010101" charset="-127"/>
              </a:rPr>
              <a:t>.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The AP MLD instance and affiliated AP MLD instance(s) can form an AP MLD Group. 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The AP MLD Group creates a MLD Group Service Set (i.e. MLD-GSS) with an identifier of MLD-GSSID.</a:t>
            </a:r>
            <a:endParaRPr lang="en-US" altLang="ko-KR" sz="1400" dirty="0">
              <a:ea typeface="Gulim" panose="020B0600000101010101" charset="-127"/>
            </a:endParaRPr>
          </a:p>
          <a:p>
            <a:pPr lvl="1"/>
            <a:endParaRPr lang="en-US" altLang="ko-KR" sz="1400" dirty="0" smtClean="0">
              <a:ea typeface="Gulim" panose="020B0600000101010101" charset="-127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33290" y="6176337"/>
            <a:ext cx="14212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A MLD AP Group </a:t>
            </a:r>
            <a:endParaRPr lang="en-US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395536" y="3717032"/>
            <a:ext cx="8352928" cy="2434454"/>
            <a:chOff x="395536" y="3717032"/>
            <a:chExt cx="8352928" cy="2434454"/>
          </a:xfrm>
        </p:grpSpPr>
        <p:sp>
          <p:nvSpPr>
            <p:cNvPr id="60" name="Rectangle 59"/>
            <p:cNvSpPr/>
            <p:nvPr/>
          </p:nvSpPr>
          <p:spPr bwMode="auto">
            <a:xfrm>
              <a:off x="403920" y="3717032"/>
              <a:ext cx="8344544" cy="243445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4446575" y="4415408"/>
              <a:ext cx="2744145" cy="489585"/>
              <a:chOff x="6045264" y="2842116"/>
              <a:chExt cx="2705100" cy="489585"/>
            </a:xfrm>
          </p:grpSpPr>
          <p:sp>
            <p:nvSpPr>
              <p:cNvPr id="156" name="矩形 16"/>
              <p:cNvSpPr/>
              <p:nvPr/>
            </p:nvSpPr>
            <p:spPr>
              <a:xfrm>
                <a:off x="6045264" y="2842116"/>
                <a:ext cx="2705100" cy="489585"/>
              </a:xfrm>
              <a:prstGeom prst="rect">
                <a:avLst/>
              </a:prstGeom>
              <a:solidFill>
                <a:srgbClr val="FFFF00">
                  <a:alpha val="18000"/>
                </a:srgbClr>
              </a:solidFill>
              <a:ln w="12700" cap="flat" cmpd="sng" algn="ctr">
                <a:solidFill>
                  <a:schemeClr val="tx1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58" name="文本框 19"/>
              <p:cNvSpPr txBox="1"/>
              <p:nvPr/>
            </p:nvSpPr>
            <p:spPr>
              <a:xfrm>
                <a:off x="6381855" y="2935828"/>
                <a:ext cx="19866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/>
                <a:r>
                  <a:rPr lang="en-US" altLang="zh-CN" sz="1400" dirty="0" smtClean="0"/>
                  <a:t>ML </a:t>
                </a:r>
                <a:r>
                  <a:rPr lang="en-US" altLang="zh-CN" sz="1400" dirty="0"/>
                  <a:t>Logical </a:t>
                </a:r>
                <a:r>
                  <a:rPr lang="en-US" altLang="zh-CN" sz="1400" dirty="0" smtClean="0"/>
                  <a:t>Entity (MLLE)</a:t>
                </a:r>
                <a:endParaRPr lang="en-US" altLang="zh-CN" sz="1400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4471045" y="5146308"/>
              <a:ext cx="1178560" cy="379735"/>
              <a:chOff x="5757867" y="3913361"/>
              <a:chExt cx="1178560" cy="379735"/>
            </a:xfrm>
          </p:grpSpPr>
          <p:sp>
            <p:nvSpPr>
              <p:cNvPr id="153" name="矩形 15"/>
              <p:cNvSpPr/>
              <p:nvPr/>
            </p:nvSpPr>
            <p:spPr>
              <a:xfrm>
                <a:off x="5757867" y="3913361"/>
                <a:ext cx="1178560" cy="37973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55" name="文本框 21"/>
              <p:cNvSpPr txBox="1"/>
              <p:nvPr/>
            </p:nvSpPr>
            <p:spPr>
              <a:xfrm>
                <a:off x="5784672" y="3959951"/>
                <a:ext cx="1148263" cy="276999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/>
                <a:r>
                  <a:rPr lang="en-US" altLang="zh-CN" dirty="0" smtClean="0"/>
                  <a:t>STA (MAC/PHY)</a:t>
                </a:r>
                <a:endParaRPr lang="en-US" altLang="zh-CN" dirty="0"/>
              </a:p>
            </p:txBody>
          </p:sp>
        </p:grpSp>
        <p:sp>
          <p:nvSpPr>
            <p:cNvPr id="76" name="矩形 25"/>
            <p:cNvSpPr/>
            <p:nvPr/>
          </p:nvSpPr>
          <p:spPr>
            <a:xfrm>
              <a:off x="4349988" y="4130211"/>
              <a:ext cx="3027809" cy="154962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77" name="文本框 27"/>
            <p:cNvSpPr txBox="1"/>
            <p:nvPr/>
          </p:nvSpPr>
          <p:spPr>
            <a:xfrm>
              <a:off x="4350056" y="4144873"/>
              <a:ext cx="18427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b="1" dirty="0" smtClean="0"/>
                <a:t>AP MLD Instance</a:t>
              </a:r>
              <a:endParaRPr lang="en-US" altLang="zh-CN" b="1" dirty="0"/>
            </a:p>
          </p:txBody>
        </p:sp>
        <p:cxnSp>
          <p:nvCxnSpPr>
            <p:cNvPr id="78" name="直接连接符 20"/>
            <p:cNvCxnSpPr/>
            <p:nvPr/>
          </p:nvCxnSpPr>
          <p:spPr>
            <a:xfrm>
              <a:off x="5073541" y="4886663"/>
              <a:ext cx="0" cy="2596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79" name="Group 78"/>
            <p:cNvGrpSpPr/>
            <p:nvPr/>
          </p:nvGrpSpPr>
          <p:grpSpPr>
            <a:xfrm>
              <a:off x="5983213" y="5146308"/>
              <a:ext cx="1178560" cy="379735"/>
              <a:chOff x="5757867" y="3913361"/>
              <a:chExt cx="1178560" cy="379735"/>
            </a:xfrm>
          </p:grpSpPr>
          <p:sp>
            <p:nvSpPr>
              <p:cNvPr id="150" name="矩形 15"/>
              <p:cNvSpPr/>
              <p:nvPr/>
            </p:nvSpPr>
            <p:spPr>
              <a:xfrm>
                <a:off x="5757867" y="3913361"/>
                <a:ext cx="1178560" cy="37973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52" name="文本框 21"/>
              <p:cNvSpPr txBox="1"/>
              <p:nvPr/>
            </p:nvSpPr>
            <p:spPr>
              <a:xfrm>
                <a:off x="5785606" y="3959951"/>
                <a:ext cx="1148263" cy="276999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/>
                <a:r>
                  <a:rPr lang="en-US" altLang="zh-CN" dirty="0" smtClean="0"/>
                  <a:t>STA (MAC/PHY)</a:t>
                </a:r>
                <a:endParaRPr lang="en-US" altLang="zh-CN" dirty="0"/>
              </a:p>
            </p:txBody>
          </p:sp>
        </p:grpSp>
        <p:cxnSp>
          <p:nvCxnSpPr>
            <p:cNvPr id="81" name="直接连接符 20"/>
            <p:cNvCxnSpPr/>
            <p:nvPr/>
          </p:nvCxnSpPr>
          <p:spPr>
            <a:xfrm>
              <a:off x="6585709" y="4886663"/>
              <a:ext cx="0" cy="2596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直接连接符 42"/>
            <p:cNvCxnSpPr/>
            <p:nvPr/>
          </p:nvCxnSpPr>
          <p:spPr>
            <a:xfrm flipV="1">
              <a:off x="7190720" y="4671021"/>
              <a:ext cx="535258" cy="70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直接连接符 20"/>
            <p:cNvCxnSpPr/>
            <p:nvPr/>
          </p:nvCxnSpPr>
          <p:spPr>
            <a:xfrm>
              <a:off x="5061684" y="5526043"/>
              <a:ext cx="11857" cy="55737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</p:cxnSp>
        <p:cxnSp>
          <p:nvCxnSpPr>
            <p:cNvPr id="93" name="直接连接符 20"/>
            <p:cNvCxnSpPr/>
            <p:nvPr/>
          </p:nvCxnSpPr>
          <p:spPr>
            <a:xfrm>
              <a:off x="6573852" y="5535822"/>
              <a:ext cx="11857" cy="5475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</p:cxnSp>
        <p:cxnSp>
          <p:nvCxnSpPr>
            <p:cNvPr id="94" name="直接连接符 46"/>
            <p:cNvCxnSpPr/>
            <p:nvPr/>
          </p:nvCxnSpPr>
          <p:spPr>
            <a:xfrm>
              <a:off x="5814354" y="3940613"/>
              <a:ext cx="0" cy="4856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97" name="文本框 27"/>
            <p:cNvSpPr txBox="1"/>
            <p:nvPr/>
          </p:nvSpPr>
          <p:spPr>
            <a:xfrm>
              <a:off x="5041364" y="5751846"/>
              <a:ext cx="5132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dirty="0" smtClean="0"/>
                <a:t>Link3</a:t>
              </a:r>
              <a:endParaRPr lang="en-US" altLang="zh-CN" dirty="0"/>
            </a:p>
          </p:txBody>
        </p:sp>
        <p:sp>
          <p:nvSpPr>
            <p:cNvPr id="98" name="文本框 27"/>
            <p:cNvSpPr txBox="1"/>
            <p:nvPr/>
          </p:nvSpPr>
          <p:spPr>
            <a:xfrm>
              <a:off x="6564626" y="5751846"/>
              <a:ext cx="5132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dirty="0" smtClean="0"/>
                <a:t>Link4</a:t>
              </a:r>
              <a:endParaRPr lang="en-US" altLang="zh-CN" dirty="0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7725979" y="4415409"/>
              <a:ext cx="864097" cy="1166918"/>
              <a:chOff x="4427984" y="2175604"/>
              <a:chExt cx="864097" cy="1166918"/>
            </a:xfrm>
            <a:solidFill>
              <a:schemeClr val="bg2">
                <a:lumMod val="20000"/>
                <a:lumOff val="80000"/>
              </a:schemeClr>
            </a:solidFill>
          </p:grpSpPr>
          <p:sp>
            <p:nvSpPr>
              <p:cNvPr id="115" name="矩形 16"/>
              <p:cNvSpPr/>
              <p:nvPr/>
            </p:nvSpPr>
            <p:spPr>
              <a:xfrm>
                <a:off x="4427984" y="2175604"/>
                <a:ext cx="864097" cy="1166918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6" name="文本框 19"/>
              <p:cNvSpPr txBox="1"/>
              <p:nvPr/>
            </p:nvSpPr>
            <p:spPr>
              <a:xfrm>
                <a:off x="4533895" y="2629355"/>
                <a:ext cx="655949" cy="30777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r>
                  <a:rPr lang="en-US" altLang="zh-CN" sz="1400" dirty="0" smtClean="0"/>
                  <a:t>MLME</a:t>
                </a:r>
                <a:endParaRPr lang="en-US" altLang="zh-CN" sz="1400" dirty="0"/>
              </a:p>
            </p:txBody>
          </p:sp>
        </p:grpSp>
        <p:cxnSp>
          <p:nvCxnSpPr>
            <p:cNvPr id="117" name="直接连接符 42"/>
            <p:cNvCxnSpPr>
              <a:stCxn id="150" idx="3"/>
            </p:cNvCxnSpPr>
            <p:nvPr/>
          </p:nvCxnSpPr>
          <p:spPr>
            <a:xfrm flipV="1">
              <a:off x="7161773" y="5335884"/>
              <a:ext cx="564205" cy="2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3" name="文本框 27"/>
            <p:cNvSpPr txBox="1"/>
            <p:nvPr/>
          </p:nvSpPr>
          <p:spPr>
            <a:xfrm>
              <a:off x="539552" y="4158705"/>
              <a:ext cx="17403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b="1" dirty="0" smtClean="0"/>
                <a:t>Affiliated AP MLD Instance</a:t>
              </a:r>
              <a:endParaRPr lang="en-US" altLang="zh-CN" b="1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39552" y="4130211"/>
              <a:ext cx="1546467" cy="1953202"/>
              <a:chOff x="539552" y="4130211"/>
              <a:chExt cx="1546467" cy="1953202"/>
            </a:xfrm>
          </p:grpSpPr>
          <p:sp>
            <p:nvSpPr>
              <p:cNvPr id="42" name="矩形 25"/>
              <p:cNvSpPr/>
              <p:nvPr/>
            </p:nvSpPr>
            <p:spPr>
              <a:xfrm>
                <a:off x="539552" y="4130211"/>
                <a:ext cx="1546467" cy="1549627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726629" y="5146308"/>
                <a:ext cx="1178560" cy="379735"/>
                <a:chOff x="5757867" y="3913361"/>
                <a:chExt cx="1178560" cy="379735"/>
              </a:xfrm>
            </p:grpSpPr>
            <p:sp>
              <p:nvSpPr>
                <p:cNvPr id="40" name="矩形 15"/>
                <p:cNvSpPr/>
                <p:nvPr/>
              </p:nvSpPr>
              <p:spPr>
                <a:xfrm>
                  <a:off x="5757867" y="3913361"/>
                  <a:ext cx="1178560" cy="379735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4572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9144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3716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18288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pPr marL="0" marR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endParaRPr kumimoji="0" lang="zh-CN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1" name="文本框 21"/>
                <p:cNvSpPr txBox="1"/>
                <p:nvPr/>
              </p:nvSpPr>
              <p:spPr>
                <a:xfrm>
                  <a:off x="5775708" y="3950986"/>
                  <a:ext cx="1148263" cy="276999"/>
                </a:xfrm>
                <a:prstGeom prst="rect">
                  <a:avLst/>
                </a:prstGeom>
                <a:noFill/>
                <a:ln>
                  <a:noFill/>
                  <a:prstDash val="solid"/>
                </a:ln>
              </p:spPr>
              <p:txBody>
                <a:bodyPr wrap="none" rtlCol="0">
                  <a:spAutoFit/>
                </a:bodyPr>
                <a:lstStyle>
                  <a:defPPr>
                    <a:defRPr lang="zh-CN"/>
                  </a:defPPr>
                  <a:lvl1pPr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4572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9144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3716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18288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pPr algn="ctr"/>
                  <a:r>
                    <a:rPr lang="en-US" altLang="zh-CN" dirty="0" smtClean="0"/>
                    <a:t>STA (MAC/PHY)</a:t>
                  </a:r>
                  <a:endParaRPr lang="en-US" altLang="zh-CN" dirty="0"/>
                </a:p>
              </p:txBody>
            </p:sp>
          </p:grpSp>
          <p:cxnSp>
            <p:nvCxnSpPr>
              <p:cNvPr id="50" name="直接连接符 20"/>
              <p:cNvCxnSpPr/>
              <p:nvPr/>
            </p:nvCxnSpPr>
            <p:spPr>
              <a:xfrm flipH="1">
                <a:off x="1315908" y="5526043"/>
                <a:ext cx="1360" cy="55737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lgDash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54" name="文本框 27"/>
              <p:cNvSpPr txBox="1"/>
              <p:nvPr/>
            </p:nvSpPr>
            <p:spPr>
              <a:xfrm>
                <a:off x="1296948" y="5751846"/>
                <a:ext cx="51328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r>
                  <a:rPr lang="en-US" altLang="zh-CN" dirty="0" smtClean="0"/>
                  <a:t>Link1</a:t>
                </a:r>
                <a:endParaRPr lang="en-US" altLang="zh-CN" dirty="0"/>
              </a:p>
            </p:txBody>
          </p:sp>
        </p:grpSp>
        <p:sp>
          <p:nvSpPr>
            <p:cNvPr id="62" name="文本框 27"/>
            <p:cNvSpPr txBox="1"/>
            <p:nvPr/>
          </p:nvSpPr>
          <p:spPr>
            <a:xfrm>
              <a:off x="5653707" y="3717032"/>
              <a:ext cx="3497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dirty="0" smtClean="0"/>
                <a:t>DS</a:t>
              </a:r>
              <a:endParaRPr lang="en-US" altLang="zh-CN" dirty="0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428476" y="4012684"/>
              <a:ext cx="771910" cy="230832"/>
              <a:chOff x="5215289" y="5053345"/>
              <a:chExt cx="528738" cy="294744"/>
            </a:xfrm>
          </p:grpSpPr>
          <p:sp>
            <p:nvSpPr>
              <p:cNvPr id="57" name="Rounded Rectangle 56"/>
              <p:cNvSpPr/>
              <p:nvPr/>
            </p:nvSpPr>
            <p:spPr bwMode="auto">
              <a:xfrm>
                <a:off x="5215289" y="5085184"/>
                <a:ext cx="493236" cy="216024"/>
              </a:xfrm>
              <a:prstGeom prst="round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221425" y="5053345"/>
                <a:ext cx="522602" cy="294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MAC-SAP</a:t>
                </a:r>
                <a:endParaRPr lang="en-US" sz="900" dirty="0"/>
              </a:p>
            </p:txBody>
          </p:sp>
        </p:grpSp>
        <p:cxnSp>
          <p:nvCxnSpPr>
            <p:cNvPr id="5" name="Elbow Connector 4"/>
            <p:cNvCxnSpPr>
              <a:endCxn id="40" idx="0"/>
            </p:cNvCxnSpPr>
            <p:nvPr/>
          </p:nvCxnSpPr>
          <p:spPr bwMode="auto">
            <a:xfrm rot="10800000" flipV="1">
              <a:off x="1315909" y="4533786"/>
              <a:ext cx="3142260" cy="612522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61" name="文本框 27"/>
            <p:cNvSpPr txBox="1"/>
            <p:nvPr/>
          </p:nvSpPr>
          <p:spPr>
            <a:xfrm>
              <a:off x="395536" y="3717032"/>
              <a:ext cx="16828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b="1" i="1" u="sng" dirty="0" smtClean="0"/>
                <a:t>AP MLD Group </a:t>
              </a:r>
              <a:endParaRPr lang="en-US" altLang="zh-CN" b="1" i="1" u="sng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267744" y="4114857"/>
              <a:ext cx="1552715" cy="1970882"/>
              <a:chOff x="2267744" y="4114857"/>
              <a:chExt cx="1552715" cy="1970882"/>
            </a:xfrm>
          </p:grpSpPr>
          <p:sp>
            <p:nvSpPr>
              <p:cNvPr id="63" name="矩形 25"/>
              <p:cNvSpPr/>
              <p:nvPr/>
            </p:nvSpPr>
            <p:spPr>
              <a:xfrm>
                <a:off x="2267745" y="4132537"/>
                <a:ext cx="1552714" cy="1549627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2454821" y="5148634"/>
                <a:ext cx="1178560" cy="379735"/>
                <a:chOff x="5757867" y="3913361"/>
                <a:chExt cx="1178560" cy="379735"/>
              </a:xfrm>
            </p:grpSpPr>
            <p:sp>
              <p:nvSpPr>
                <p:cNvPr id="67" name="矩形 15"/>
                <p:cNvSpPr/>
                <p:nvPr/>
              </p:nvSpPr>
              <p:spPr>
                <a:xfrm>
                  <a:off x="5757867" y="3913361"/>
                  <a:ext cx="1178560" cy="379735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4572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9144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3716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18288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pPr marL="0" marR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endParaRPr kumimoji="0" lang="zh-CN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9" name="文本框 21"/>
                <p:cNvSpPr txBox="1"/>
                <p:nvPr/>
              </p:nvSpPr>
              <p:spPr>
                <a:xfrm>
                  <a:off x="5775708" y="3950986"/>
                  <a:ext cx="1148263" cy="276999"/>
                </a:xfrm>
                <a:prstGeom prst="rect">
                  <a:avLst/>
                </a:prstGeom>
                <a:noFill/>
                <a:ln>
                  <a:noFill/>
                  <a:prstDash val="solid"/>
                </a:ln>
              </p:spPr>
              <p:txBody>
                <a:bodyPr wrap="none" rtlCol="0">
                  <a:spAutoFit/>
                </a:bodyPr>
                <a:lstStyle>
                  <a:defPPr>
                    <a:defRPr lang="zh-CN"/>
                  </a:defPPr>
                  <a:lvl1pPr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4572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9144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3716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18288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pPr algn="ctr"/>
                  <a:r>
                    <a:rPr lang="en-US" altLang="zh-CN" dirty="0" smtClean="0"/>
                    <a:t>STA (MAC/PHY)</a:t>
                  </a:r>
                  <a:endParaRPr lang="en-US" altLang="zh-CN" dirty="0"/>
                </a:p>
              </p:txBody>
            </p:sp>
          </p:grpSp>
          <p:sp>
            <p:nvSpPr>
              <p:cNvPr id="70" name="文本框 27"/>
              <p:cNvSpPr txBox="1"/>
              <p:nvPr/>
            </p:nvSpPr>
            <p:spPr>
              <a:xfrm>
                <a:off x="2267744" y="4114857"/>
                <a:ext cx="14764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r>
                  <a:rPr lang="en-US" altLang="zh-CN" b="1" dirty="0" smtClean="0"/>
                  <a:t>Affiliated AP MLD Instance</a:t>
                </a:r>
                <a:endParaRPr lang="en-US" altLang="zh-CN" b="1" dirty="0"/>
              </a:p>
            </p:txBody>
          </p:sp>
          <p:cxnSp>
            <p:nvCxnSpPr>
              <p:cNvPr id="71" name="直接连接符 20"/>
              <p:cNvCxnSpPr/>
              <p:nvPr/>
            </p:nvCxnSpPr>
            <p:spPr>
              <a:xfrm flipH="1">
                <a:off x="3044100" y="5528369"/>
                <a:ext cx="1360" cy="55737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lgDash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73" name="文本框 27"/>
              <p:cNvSpPr txBox="1"/>
              <p:nvPr/>
            </p:nvSpPr>
            <p:spPr>
              <a:xfrm>
                <a:off x="3025140" y="5754172"/>
                <a:ext cx="51328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r>
                  <a:rPr lang="en-US" altLang="zh-CN" dirty="0" smtClean="0"/>
                  <a:t>Link2</a:t>
                </a:r>
                <a:endParaRPr lang="en-US" altLang="zh-CN" dirty="0"/>
              </a:p>
            </p:txBody>
          </p:sp>
        </p:grpSp>
        <p:cxnSp>
          <p:nvCxnSpPr>
            <p:cNvPr id="80" name="Elbow Connector 79"/>
            <p:cNvCxnSpPr>
              <a:endCxn id="67" idx="0"/>
            </p:cNvCxnSpPr>
            <p:nvPr/>
          </p:nvCxnSpPr>
          <p:spPr bwMode="auto">
            <a:xfrm rot="10800000" flipV="1">
              <a:off x="3044101" y="4797152"/>
              <a:ext cx="1402474" cy="351482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44214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>
                <a:ea typeface="Gulim" panose="020B0600000101010101" charset="-127"/>
              </a:rPr>
              <a:t>Unified </a:t>
            </a:r>
            <a:r>
              <a:rPr lang="en-US" altLang="ko-KR" dirty="0" smtClean="0">
                <a:ea typeface="Gulim" panose="020B0600000101010101" charset="-127"/>
              </a:rPr>
              <a:t>ML </a:t>
            </a:r>
            <a:r>
              <a:rPr lang="en-US" altLang="ko-KR" dirty="0">
                <a:ea typeface="Gulim" panose="020B0600000101010101" charset="-127"/>
              </a:rPr>
              <a:t>and </a:t>
            </a:r>
            <a:r>
              <a:rPr lang="en-US" altLang="ko-KR" dirty="0" smtClean="0">
                <a:ea typeface="Gulim" panose="020B0600000101010101" charset="-127"/>
              </a:rPr>
              <a:t>MAP Framework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6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615707" y="6525343"/>
            <a:ext cx="7694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8</a:t>
            </a:r>
            <a:endParaRPr lang="en-US" altLang="zh-CN" dirty="0"/>
          </a:p>
        </p:txBody>
      </p:sp>
      <p:sp>
        <p:nvSpPr>
          <p:cNvPr id="66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1264305"/>
          </a:xfrm>
        </p:spPr>
        <p:txBody>
          <a:bodyPr/>
          <a:lstStyle/>
          <a:p>
            <a:r>
              <a:rPr lang="en-US" altLang="ko-KR" sz="2000" dirty="0" smtClean="0">
                <a:ea typeface="Gulim" panose="020B0600000101010101" charset="-127"/>
              </a:rPr>
              <a:t>Multiple MLD AP Groups and MLD GSSs</a:t>
            </a:r>
            <a:endParaRPr lang="en-US" altLang="ko-KR" sz="2000" dirty="0">
              <a:ea typeface="Gulim" panose="020B0600000101010101" charset="-127"/>
            </a:endParaRPr>
          </a:p>
          <a:p>
            <a:pPr lvl="1"/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Each AP MLD instance and its affiliated AP MLD instance(s) forms a </a:t>
            </a:r>
            <a:r>
              <a:rPr lang="en-US" altLang="ko-KR" sz="1400" dirty="0" smtClean="0">
                <a:ea typeface="Gulim" panose="020B0600000101010101" charset="-127"/>
              </a:rPr>
              <a:t>MLD-GSS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with a unique </a:t>
            </a:r>
            <a:r>
              <a:rPr lang="en-US" altLang="ko-KR" sz="1400" dirty="0" smtClean="0">
                <a:ea typeface="Gulim" panose="020B0600000101010101" charset="-127"/>
              </a:rPr>
              <a:t>MLD-GSSID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.</a:t>
            </a:r>
          </a:p>
          <a:p>
            <a:pPr lvl="1"/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Each </a:t>
            </a:r>
            <a:r>
              <a:rPr lang="en-US" altLang="ko-KR" sz="1400" dirty="0" smtClean="0">
                <a:ea typeface="Gulim" panose="020B0600000101010101" charset="-127"/>
              </a:rPr>
              <a:t>MLD-GSS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Gulim" panose="020B0600000101010101" charset="-127"/>
              </a:rPr>
              <a:t>may support a network slicing to differentiate services from other MLD-GSS. 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603042" y="6165304"/>
            <a:ext cx="1923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Multiple MLD AP Group  </a:t>
            </a:r>
            <a:endParaRPr lang="en-US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179512" y="3296017"/>
            <a:ext cx="8733531" cy="2869287"/>
            <a:chOff x="179512" y="3296017"/>
            <a:chExt cx="8733531" cy="2869287"/>
          </a:xfrm>
        </p:grpSpPr>
        <p:sp>
          <p:nvSpPr>
            <p:cNvPr id="59" name="Rectangle 58"/>
            <p:cNvSpPr/>
            <p:nvPr/>
          </p:nvSpPr>
          <p:spPr bwMode="auto">
            <a:xfrm>
              <a:off x="360559" y="3730850"/>
              <a:ext cx="8552484" cy="222668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5752775" y="3918248"/>
              <a:ext cx="771910" cy="230832"/>
              <a:chOff x="5215289" y="5071686"/>
              <a:chExt cx="528738" cy="294744"/>
            </a:xfrm>
          </p:grpSpPr>
          <p:sp>
            <p:nvSpPr>
              <p:cNvPr id="61" name="Rounded Rectangle 60"/>
              <p:cNvSpPr/>
              <p:nvPr/>
            </p:nvSpPr>
            <p:spPr bwMode="auto">
              <a:xfrm>
                <a:off x="5215289" y="5085184"/>
                <a:ext cx="493236" cy="216024"/>
              </a:xfrm>
              <a:prstGeom prst="round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221425" y="5071686"/>
                <a:ext cx="522602" cy="294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MAC-SAP</a:t>
                </a:r>
                <a:endParaRPr lang="en-US" sz="900" dirty="0"/>
              </a:p>
            </p:txBody>
          </p:sp>
        </p:grpSp>
        <p:sp>
          <p:nvSpPr>
            <p:cNvPr id="3" name="Rectangle 2"/>
            <p:cNvSpPr/>
            <p:nvPr/>
          </p:nvSpPr>
          <p:spPr bwMode="auto">
            <a:xfrm>
              <a:off x="208159" y="4007849"/>
              <a:ext cx="8568952" cy="215745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cxnSp>
          <p:nvCxnSpPr>
            <p:cNvPr id="89" name="直接连接符 42"/>
            <p:cNvCxnSpPr>
              <a:stCxn id="156" idx="3"/>
            </p:cNvCxnSpPr>
            <p:nvPr/>
          </p:nvCxnSpPr>
          <p:spPr>
            <a:xfrm>
              <a:off x="7334436" y="4768384"/>
              <a:ext cx="43456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" name="直接连接符 46"/>
            <p:cNvCxnSpPr/>
            <p:nvPr/>
          </p:nvCxnSpPr>
          <p:spPr>
            <a:xfrm>
              <a:off x="5824783" y="3645024"/>
              <a:ext cx="3534" cy="59783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90" name="Group 89"/>
            <p:cNvGrpSpPr/>
            <p:nvPr/>
          </p:nvGrpSpPr>
          <p:grpSpPr>
            <a:xfrm>
              <a:off x="7768998" y="4523592"/>
              <a:ext cx="864097" cy="1192420"/>
              <a:chOff x="4427984" y="2150102"/>
              <a:chExt cx="864097" cy="1192420"/>
            </a:xfrm>
            <a:solidFill>
              <a:schemeClr val="bg2">
                <a:lumMod val="20000"/>
                <a:lumOff val="80000"/>
              </a:schemeClr>
            </a:solidFill>
          </p:grpSpPr>
          <p:sp>
            <p:nvSpPr>
              <p:cNvPr id="115" name="矩形 16"/>
              <p:cNvSpPr/>
              <p:nvPr/>
            </p:nvSpPr>
            <p:spPr>
              <a:xfrm>
                <a:off x="4427984" y="2150102"/>
                <a:ext cx="864097" cy="119242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6" name="文本框 19"/>
              <p:cNvSpPr txBox="1"/>
              <p:nvPr/>
            </p:nvSpPr>
            <p:spPr>
              <a:xfrm>
                <a:off x="4526338" y="2623592"/>
                <a:ext cx="655949" cy="307777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r>
                  <a:rPr lang="en-US" altLang="zh-CN" sz="1400" dirty="0" smtClean="0"/>
                  <a:t>MLME</a:t>
                </a:r>
                <a:endParaRPr lang="en-US" altLang="zh-CN" sz="1400" dirty="0"/>
              </a:p>
            </p:txBody>
          </p:sp>
        </p:grpSp>
        <p:cxnSp>
          <p:nvCxnSpPr>
            <p:cNvPr id="117" name="直接连接符 42"/>
            <p:cNvCxnSpPr>
              <a:stCxn id="150" idx="3"/>
            </p:cNvCxnSpPr>
            <p:nvPr/>
          </p:nvCxnSpPr>
          <p:spPr>
            <a:xfrm>
              <a:off x="7118412" y="5469861"/>
              <a:ext cx="642652" cy="142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直接连接符 46"/>
            <p:cNvCxnSpPr/>
            <p:nvPr/>
          </p:nvCxnSpPr>
          <p:spPr>
            <a:xfrm flipH="1">
              <a:off x="6090518" y="3425934"/>
              <a:ext cx="1729" cy="50977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0" name="文本框 27"/>
            <p:cNvSpPr txBox="1"/>
            <p:nvPr/>
          </p:nvSpPr>
          <p:spPr>
            <a:xfrm>
              <a:off x="5763039" y="3296017"/>
              <a:ext cx="3497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dirty="0" smtClean="0"/>
                <a:t>DS</a:t>
              </a:r>
              <a:endParaRPr lang="en-US" altLang="zh-CN" dirty="0"/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4323044" y="4523591"/>
              <a:ext cx="3011392" cy="489585"/>
              <a:chOff x="6045264" y="2842116"/>
              <a:chExt cx="2705100" cy="489585"/>
            </a:xfrm>
          </p:grpSpPr>
          <p:sp>
            <p:nvSpPr>
              <p:cNvPr id="156" name="矩形 16"/>
              <p:cNvSpPr/>
              <p:nvPr/>
            </p:nvSpPr>
            <p:spPr>
              <a:xfrm>
                <a:off x="6045264" y="2842116"/>
                <a:ext cx="2705100" cy="489585"/>
              </a:xfrm>
              <a:prstGeom prst="rect">
                <a:avLst/>
              </a:prstGeom>
              <a:solidFill>
                <a:srgbClr val="FFFF00">
                  <a:alpha val="18000"/>
                </a:srgbClr>
              </a:solidFill>
              <a:ln w="9525" cap="flat" cmpd="sng" algn="ctr">
                <a:solidFill>
                  <a:schemeClr val="tx1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58" name="文本框 19"/>
              <p:cNvSpPr txBox="1"/>
              <p:nvPr/>
            </p:nvSpPr>
            <p:spPr>
              <a:xfrm>
                <a:off x="6459175" y="2945254"/>
                <a:ext cx="1810376" cy="30777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/>
                <a:r>
                  <a:rPr lang="en-US" altLang="zh-CN" sz="1400" dirty="0" smtClean="0"/>
                  <a:t>ML </a:t>
                </a:r>
                <a:r>
                  <a:rPr lang="en-US" altLang="zh-CN" sz="1400" dirty="0"/>
                  <a:t>Logical </a:t>
                </a:r>
                <a:r>
                  <a:rPr lang="en-US" altLang="zh-CN" sz="1400" dirty="0" smtClean="0"/>
                  <a:t>Entity (MLLE)</a:t>
                </a:r>
                <a:endParaRPr lang="en-US" altLang="zh-CN" sz="1400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4427684" y="5279993"/>
              <a:ext cx="1178560" cy="379735"/>
              <a:chOff x="5757867" y="3913361"/>
              <a:chExt cx="1178560" cy="379735"/>
            </a:xfrm>
          </p:grpSpPr>
          <p:sp>
            <p:nvSpPr>
              <p:cNvPr id="153" name="矩形 15"/>
              <p:cNvSpPr/>
              <p:nvPr/>
            </p:nvSpPr>
            <p:spPr>
              <a:xfrm>
                <a:off x="5757867" y="3913361"/>
                <a:ext cx="1178560" cy="37973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55" name="文本框 21"/>
              <p:cNvSpPr txBox="1"/>
              <p:nvPr/>
            </p:nvSpPr>
            <p:spPr>
              <a:xfrm>
                <a:off x="5784672" y="3959951"/>
                <a:ext cx="1148263" cy="276999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/>
                <a:r>
                  <a:rPr lang="en-US" altLang="zh-CN" dirty="0" smtClean="0"/>
                  <a:t>STA (MAC/PHY)</a:t>
                </a:r>
                <a:endParaRPr lang="en-US" altLang="zh-CN" dirty="0"/>
              </a:p>
            </p:txBody>
          </p:sp>
        </p:grpSp>
        <p:sp>
          <p:nvSpPr>
            <p:cNvPr id="76" name="矩形 25"/>
            <p:cNvSpPr/>
            <p:nvPr/>
          </p:nvSpPr>
          <p:spPr>
            <a:xfrm>
              <a:off x="4094487" y="4319508"/>
              <a:ext cx="3386480" cy="14940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77" name="文本框 27"/>
            <p:cNvSpPr txBox="1"/>
            <p:nvPr/>
          </p:nvSpPr>
          <p:spPr>
            <a:xfrm>
              <a:off x="4096591" y="4304129"/>
              <a:ext cx="1280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b="1" dirty="0" smtClean="0"/>
                <a:t>MLD AP Instance </a:t>
              </a:r>
              <a:endParaRPr lang="en-US" altLang="zh-CN" b="1" dirty="0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5939852" y="5279993"/>
              <a:ext cx="1178560" cy="379735"/>
              <a:chOff x="5757867" y="3913361"/>
              <a:chExt cx="1178560" cy="379735"/>
            </a:xfrm>
          </p:grpSpPr>
          <p:sp>
            <p:nvSpPr>
              <p:cNvPr id="150" name="矩形 15"/>
              <p:cNvSpPr/>
              <p:nvPr/>
            </p:nvSpPr>
            <p:spPr>
              <a:xfrm>
                <a:off x="5757867" y="3913361"/>
                <a:ext cx="1178560" cy="37973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52" name="文本框 21"/>
              <p:cNvSpPr txBox="1"/>
              <p:nvPr/>
            </p:nvSpPr>
            <p:spPr>
              <a:xfrm>
                <a:off x="5785606" y="3959951"/>
                <a:ext cx="1148263" cy="276999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/>
                <a:r>
                  <a:rPr lang="en-US" altLang="zh-CN" dirty="0" smtClean="0"/>
                  <a:t>STA (MAC/PHY)</a:t>
                </a:r>
                <a:endParaRPr lang="en-US" altLang="zh-CN" dirty="0"/>
              </a:p>
            </p:txBody>
          </p:sp>
        </p:grpSp>
        <p:sp>
          <p:nvSpPr>
            <p:cNvPr id="97" name="文本框 27"/>
            <p:cNvSpPr txBox="1"/>
            <p:nvPr/>
          </p:nvSpPr>
          <p:spPr>
            <a:xfrm>
              <a:off x="4998003" y="5885531"/>
              <a:ext cx="5132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dirty="0" smtClean="0"/>
                <a:t>Link3</a:t>
              </a:r>
              <a:endParaRPr lang="en-US" altLang="zh-CN" dirty="0"/>
            </a:p>
          </p:txBody>
        </p:sp>
        <p:sp>
          <p:nvSpPr>
            <p:cNvPr id="98" name="文本框 27"/>
            <p:cNvSpPr txBox="1"/>
            <p:nvPr/>
          </p:nvSpPr>
          <p:spPr>
            <a:xfrm>
              <a:off x="6521265" y="5885531"/>
              <a:ext cx="5132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dirty="0" smtClean="0"/>
                <a:t>Link4</a:t>
              </a:r>
              <a:endParaRPr lang="en-US" altLang="zh-CN" dirty="0"/>
            </a:p>
          </p:txBody>
        </p:sp>
        <p:cxnSp>
          <p:nvCxnSpPr>
            <p:cNvPr id="64" name="直接连接符 20"/>
            <p:cNvCxnSpPr/>
            <p:nvPr/>
          </p:nvCxnSpPr>
          <p:spPr>
            <a:xfrm flipH="1">
              <a:off x="5030181" y="5013176"/>
              <a:ext cx="70" cy="26543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直接连接符 20"/>
            <p:cNvCxnSpPr/>
            <p:nvPr/>
          </p:nvCxnSpPr>
          <p:spPr>
            <a:xfrm>
              <a:off x="6521265" y="5013176"/>
              <a:ext cx="3154" cy="25647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直接连接符 20"/>
            <p:cNvCxnSpPr/>
            <p:nvPr/>
          </p:nvCxnSpPr>
          <p:spPr>
            <a:xfrm>
              <a:off x="5030251" y="5664985"/>
              <a:ext cx="2444" cy="49853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</p:cxnSp>
        <p:cxnSp>
          <p:nvCxnSpPr>
            <p:cNvPr id="80" name="直接连接符 20"/>
            <p:cNvCxnSpPr/>
            <p:nvPr/>
          </p:nvCxnSpPr>
          <p:spPr>
            <a:xfrm>
              <a:off x="6542419" y="5664985"/>
              <a:ext cx="2444" cy="49853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</p:cxnSp>
        <p:grpSp>
          <p:nvGrpSpPr>
            <p:cNvPr id="56" name="Group 55"/>
            <p:cNvGrpSpPr/>
            <p:nvPr/>
          </p:nvGrpSpPr>
          <p:grpSpPr>
            <a:xfrm>
              <a:off x="5484921" y="4221088"/>
              <a:ext cx="771910" cy="230832"/>
              <a:chOff x="5215289" y="5052226"/>
              <a:chExt cx="528738" cy="294744"/>
            </a:xfrm>
          </p:grpSpPr>
          <p:sp>
            <p:nvSpPr>
              <p:cNvPr id="57" name="Rounded Rectangle 56"/>
              <p:cNvSpPr/>
              <p:nvPr/>
            </p:nvSpPr>
            <p:spPr bwMode="auto">
              <a:xfrm>
                <a:off x="5215289" y="5085184"/>
                <a:ext cx="493236" cy="216024"/>
              </a:xfrm>
              <a:prstGeom prst="round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221425" y="5052226"/>
                <a:ext cx="522602" cy="294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MAC-SAP</a:t>
                </a:r>
                <a:endParaRPr lang="en-US" sz="900" dirty="0"/>
              </a:p>
            </p:txBody>
          </p:sp>
        </p:grpSp>
        <p:sp>
          <p:nvSpPr>
            <p:cNvPr id="62" name="文本框 19"/>
            <p:cNvSpPr txBox="1"/>
            <p:nvPr/>
          </p:nvSpPr>
          <p:spPr>
            <a:xfrm>
              <a:off x="179512" y="4005064"/>
              <a:ext cx="114486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sz="1100" b="1" i="1" u="sng" dirty="0" smtClean="0"/>
                <a:t>MLD AP Group 1</a:t>
              </a:r>
              <a:endParaRPr lang="en-US" altLang="zh-CN" sz="1100" b="1" i="1" u="sng" dirty="0"/>
            </a:p>
          </p:txBody>
        </p:sp>
        <p:sp>
          <p:nvSpPr>
            <p:cNvPr id="72" name="文本框 19"/>
            <p:cNvSpPr txBox="1"/>
            <p:nvPr/>
          </p:nvSpPr>
          <p:spPr>
            <a:xfrm>
              <a:off x="315444" y="3743454"/>
              <a:ext cx="114486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sz="1100" b="1" i="1" u="sng" dirty="0" smtClean="0"/>
                <a:t>MLD AP Group 2</a:t>
              </a:r>
              <a:endParaRPr lang="en-US" altLang="zh-CN" sz="1100" b="1" i="1" u="sng" dirty="0"/>
            </a:p>
          </p:txBody>
        </p:sp>
        <p:cxnSp>
          <p:nvCxnSpPr>
            <p:cNvPr id="7" name="Elbow Connector 6"/>
            <p:cNvCxnSpPr>
              <a:endCxn id="104" idx="0"/>
            </p:cNvCxnSpPr>
            <p:nvPr/>
          </p:nvCxnSpPr>
          <p:spPr bwMode="auto">
            <a:xfrm rot="10800000" flipV="1">
              <a:off x="2900086" y="4898240"/>
              <a:ext cx="1422959" cy="402967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8" name="Elbow Connector 77"/>
            <p:cNvCxnSpPr>
              <a:endCxn id="91" idx="0"/>
            </p:cNvCxnSpPr>
            <p:nvPr/>
          </p:nvCxnSpPr>
          <p:spPr bwMode="auto">
            <a:xfrm rot="10800000" flipV="1">
              <a:off x="1171894" y="4660158"/>
              <a:ext cx="3151151" cy="641050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81" name="文本框 27"/>
            <p:cNvSpPr txBox="1"/>
            <p:nvPr/>
          </p:nvSpPr>
          <p:spPr>
            <a:xfrm>
              <a:off x="380422" y="4360484"/>
              <a:ext cx="14480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b="1" dirty="0" smtClean="0"/>
                <a:t>Affiliated MLD AP Instance</a:t>
              </a:r>
              <a:endParaRPr lang="en-US" altLang="zh-CN" b="1" dirty="0"/>
            </a:p>
          </p:txBody>
        </p:sp>
        <p:sp>
          <p:nvSpPr>
            <p:cNvPr id="84" name="矩形 25"/>
            <p:cNvSpPr/>
            <p:nvPr/>
          </p:nvSpPr>
          <p:spPr>
            <a:xfrm>
              <a:off x="395536" y="4356210"/>
              <a:ext cx="1546467" cy="145731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grpSp>
          <p:nvGrpSpPr>
            <p:cNvPr id="85" name="Group 84"/>
            <p:cNvGrpSpPr/>
            <p:nvPr/>
          </p:nvGrpSpPr>
          <p:grpSpPr>
            <a:xfrm>
              <a:off x="582613" y="5301208"/>
              <a:ext cx="1178560" cy="379735"/>
              <a:chOff x="5757867" y="3913361"/>
              <a:chExt cx="1178560" cy="379735"/>
            </a:xfrm>
          </p:grpSpPr>
          <p:sp>
            <p:nvSpPr>
              <p:cNvPr id="91" name="矩形 15"/>
              <p:cNvSpPr/>
              <p:nvPr/>
            </p:nvSpPr>
            <p:spPr>
              <a:xfrm>
                <a:off x="5757867" y="3913361"/>
                <a:ext cx="1178560" cy="37973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92" name="文本框 21"/>
              <p:cNvSpPr txBox="1"/>
              <p:nvPr/>
            </p:nvSpPr>
            <p:spPr>
              <a:xfrm>
                <a:off x="5775708" y="3950986"/>
                <a:ext cx="1148263" cy="276999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/>
                <a:r>
                  <a:rPr lang="en-US" altLang="zh-CN" dirty="0" smtClean="0"/>
                  <a:t>STA (MAC/PHY)</a:t>
                </a:r>
                <a:endParaRPr lang="en-US" altLang="zh-CN" dirty="0"/>
              </a:p>
            </p:txBody>
          </p:sp>
        </p:grpSp>
        <p:cxnSp>
          <p:nvCxnSpPr>
            <p:cNvPr id="86" name="直接连接符 20"/>
            <p:cNvCxnSpPr/>
            <p:nvPr/>
          </p:nvCxnSpPr>
          <p:spPr>
            <a:xfrm flipH="1">
              <a:off x="1171892" y="5607934"/>
              <a:ext cx="1360" cy="55737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</p:cxnSp>
        <p:sp>
          <p:nvSpPr>
            <p:cNvPr id="88" name="文本框 27"/>
            <p:cNvSpPr txBox="1"/>
            <p:nvPr/>
          </p:nvSpPr>
          <p:spPr>
            <a:xfrm>
              <a:off x="1152932" y="5888305"/>
              <a:ext cx="5132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dirty="0" smtClean="0"/>
                <a:t>Link1</a:t>
              </a:r>
              <a:endParaRPr lang="en-US" altLang="zh-CN" dirty="0"/>
            </a:p>
          </p:txBody>
        </p:sp>
        <p:sp>
          <p:nvSpPr>
            <p:cNvPr id="95" name="矩形 25"/>
            <p:cNvSpPr/>
            <p:nvPr/>
          </p:nvSpPr>
          <p:spPr>
            <a:xfrm>
              <a:off x="2123729" y="4353884"/>
              <a:ext cx="1552714" cy="145963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2310805" y="5301208"/>
              <a:ext cx="1178560" cy="379735"/>
              <a:chOff x="5757867" y="3913361"/>
              <a:chExt cx="1178560" cy="379735"/>
            </a:xfrm>
          </p:grpSpPr>
          <p:sp>
            <p:nvSpPr>
              <p:cNvPr id="104" name="矩形 15"/>
              <p:cNvSpPr/>
              <p:nvPr/>
            </p:nvSpPr>
            <p:spPr>
              <a:xfrm>
                <a:off x="5757867" y="3913361"/>
                <a:ext cx="1178560" cy="37973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05" name="文本框 21"/>
              <p:cNvSpPr txBox="1"/>
              <p:nvPr/>
            </p:nvSpPr>
            <p:spPr>
              <a:xfrm>
                <a:off x="5775708" y="3950986"/>
                <a:ext cx="1148263" cy="276999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/>
                <a:r>
                  <a:rPr lang="en-US" altLang="zh-CN" dirty="0" smtClean="0"/>
                  <a:t>STA (MAC/PHY)</a:t>
                </a:r>
                <a:endParaRPr lang="en-US" altLang="zh-CN" dirty="0"/>
              </a:p>
            </p:txBody>
          </p:sp>
        </p:grpSp>
        <p:sp>
          <p:nvSpPr>
            <p:cNvPr id="100" name="文本框 27"/>
            <p:cNvSpPr txBox="1"/>
            <p:nvPr/>
          </p:nvSpPr>
          <p:spPr>
            <a:xfrm>
              <a:off x="2123728" y="4343044"/>
              <a:ext cx="14764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b="1" dirty="0" smtClean="0"/>
                <a:t>Affiliated MLD AP Instance</a:t>
              </a:r>
              <a:endParaRPr lang="en-US" altLang="zh-CN" b="1" dirty="0"/>
            </a:p>
          </p:txBody>
        </p:sp>
        <p:cxnSp>
          <p:nvCxnSpPr>
            <p:cNvPr id="101" name="直接连接符 20"/>
            <p:cNvCxnSpPr/>
            <p:nvPr/>
          </p:nvCxnSpPr>
          <p:spPr>
            <a:xfrm flipH="1">
              <a:off x="2900084" y="5607934"/>
              <a:ext cx="1360" cy="55737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</p:cxnSp>
        <p:sp>
          <p:nvSpPr>
            <p:cNvPr id="103" name="文本框 27"/>
            <p:cNvSpPr txBox="1"/>
            <p:nvPr/>
          </p:nvSpPr>
          <p:spPr>
            <a:xfrm>
              <a:off x="2881124" y="5888305"/>
              <a:ext cx="5132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dirty="0" smtClean="0"/>
                <a:t>Link2</a:t>
              </a:r>
              <a:endParaRPr lang="en-US" altLang="zh-CN" dirty="0"/>
            </a:p>
          </p:txBody>
        </p:sp>
      </p:grpSp>
    </p:spTree>
    <p:extLst>
      <p:ext uri="{BB962C8B-B14F-4D97-AF65-F5344CB8AC3E}">
        <p14:creationId xmlns:p14="http://schemas.microsoft.com/office/powerpoint/2010/main" val="268610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>
                <a:ea typeface="Gulim" panose="020B0600000101010101" charset="-127"/>
              </a:rPr>
              <a:t>Unified </a:t>
            </a:r>
            <a:r>
              <a:rPr lang="en-US" altLang="ko-KR" dirty="0" smtClean="0">
                <a:ea typeface="Gulim" panose="020B0600000101010101" charset="-127"/>
              </a:rPr>
              <a:t>ML </a:t>
            </a:r>
            <a:r>
              <a:rPr lang="en-US" altLang="ko-KR" dirty="0">
                <a:ea typeface="Gulim" panose="020B0600000101010101" charset="-127"/>
              </a:rPr>
              <a:t>and </a:t>
            </a:r>
            <a:r>
              <a:rPr lang="en-US" altLang="ko-KR" dirty="0" smtClean="0">
                <a:ea typeface="Gulim" panose="020B0600000101010101" charset="-127"/>
              </a:rPr>
              <a:t>MAP Framework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3541"/>
          </a:xfrm>
        </p:spPr>
        <p:txBody>
          <a:bodyPr/>
          <a:lstStyle/>
          <a:p>
            <a:r>
              <a:rPr lang="en-US" altLang="ko-KR" sz="2000" dirty="0" smtClean="0">
                <a:ea typeface="Gulim" panose="020B0600000101010101" charset="-127"/>
              </a:rPr>
              <a:t>An example of MAC functions in AP MLD instance</a:t>
            </a:r>
            <a:endParaRPr lang="en-US" altLang="ko-KR" sz="2000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9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042232"/>
              </p:ext>
            </p:extLst>
          </p:nvPr>
        </p:nvGraphicFramePr>
        <p:xfrm>
          <a:off x="395536" y="2132856"/>
          <a:ext cx="7967034" cy="418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424664"/>
                <a:gridCol w="1654467"/>
                <a:gridCol w="2037819"/>
                <a:gridCol w="2057996"/>
              </a:tblGrid>
              <a:tr h="241613"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</a:rPr>
                        <a:t>TX </a:t>
                      </a:r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</a:rPr>
                        <a:t>RX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613">
                <a:tc rowSpan="10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MLLE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(MAC-U)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A-MSDU Aggregation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A-MSDU De-aggregation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613"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PS Defer Queue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613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Sequence Number Assignment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(null)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613"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MSDU Integrity Protection 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MSDU Integrity Protection 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613"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Fragmentation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Defragmentation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613"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Packet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Number Assignment</a:t>
                      </a: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Replay Detection 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6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50" b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Block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Ack Buffering and Reordering</a:t>
                      </a: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613"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MPDU Encryption and Integrity Protection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MPDU Decryption and Integrity Check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6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Duplicate Removal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6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BA (delayed)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613">
                <a:tc row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MAC-L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TX1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TX2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RX1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RX2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6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HARQ-ACK/NACK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, ACK, BA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HARQ-ACK/NACK,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 ACK, BA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613"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Address Filtering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Address Filtering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582"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Header + CRC Creation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Header + CRC Creation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Header + CRC Validation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Header + CRC Validation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613"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Aggregation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Aggregation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De-aggregation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MPDU De-aggregation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68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1435</Words>
  <Application>Microsoft Office PowerPoint</Application>
  <PresentationFormat>On-screen Show (4:3)</PresentationFormat>
  <Paragraphs>233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Gulim</vt:lpstr>
      <vt:lpstr>宋体</vt:lpstr>
      <vt:lpstr>Arial</vt:lpstr>
      <vt:lpstr>Calibri</vt:lpstr>
      <vt:lpstr>Times New Roman</vt:lpstr>
      <vt:lpstr>802-11-Submission</vt:lpstr>
      <vt:lpstr>PowerPoint Presentation</vt:lpstr>
      <vt:lpstr>Abstract</vt:lpstr>
      <vt:lpstr>Background</vt:lpstr>
      <vt:lpstr>Background</vt:lpstr>
      <vt:lpstr>Concerns on Reference Model</vt:lpstr>
      <vt:lpstr>Unified ML and MAP Framework</vt:lpstr>
      <vt:lpstr>Unified ML and MAP Framework</vt:lpstr>
      <vt:lpstr>Unified ML and MAP Framework</vt:lpstr>
      <vt:lpstr>Unified ML and MAP Framework</vt:lpstr>
      <vt:lpstr>Unified ML and MAP Framework</vt:lpstr>
      <vt:lpstr>Summary </vt:lpstr>
      <vt:lpstr>Straw Polls  </vt:lpstr>
      <vt:lpstr>References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2019-01-11T20:08:28Z</dcterms:created>
  <dcterms:modified xsi:type="dcterms:W3CDTF">2020-01-11T21:35:58Z</dcterms:modified>
</cp:coreProperties>
</file>