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90" r:id="rId4"/>
    <p:sldId id="291" r:id="rId5"/>
    <p:sldId id="269" r:id="rId6"/>
    <p:sldId id="292" r:id="rId7"/>
    <p:sldId id="293" r:id="rId8"/>
    <p:sldId id="294" r:id="rId9"/>
    <p:sldId id="287" r:id="rId10"/>
    <p:sldId id="286" r:id="rId11"/>
    <p:sldId id="265" r:id="rId12"/>
    <p:sldId id="288" r:id="rId13"/>
    <p:sldId id="275" r:id="rId14"/>
    <p:sldId id="264" r:id="rId15"/>
    <p:sldId id="282" r:id="rId16"/>
    <p:sldId id="280" r:id="rId17"/>
    <p:sldId id="281"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bo (Boyce, 2012 NT Lab)" initials="Y(2NL" lastIdx="16" clrIdx="0">
    <p:extLst>
      <p:ext uri="{19B8F6BF-5375-455C-9EA6-DF929625EA0E}">
        <p15:presenceInfo xmlns:p15="http://schemas.microsoft.com/office/powerpoint/2012/main" userId="S-1-5-21-147214757-305610072-1517763936-414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32" autoAdjust="0"/>
  </p:normalViewPr>
  <p:slideViewPr>
    <p:cSldViewPr>
      <p:cViewPr varScale="1">
        <p:scale>
          <a:sx n="95" d="100"/>
          <a:sy n="95" d="100"/>
        </p:scale>
        <p:origin x="1038" y="60"/>
      </p:cViewPr>
      <p:guideLst>
        <p:guide orient="horz" pos="2160"/>
        <p:guide pos="2880"/>
      </p:guideLst>
    </p:cSldViewPr>
  </p:slideViewPr>
  <p:outlineViewPr>
    <p:cViewPr varScale="1">
      <p:scale>
        <a:sx n="170" d="200"/>
        <a:sy n="170" d="200"/>
      </p:scale>
      <p:origin x="0" y="-9498"/>
    </p:cViewPr>
  </p:outlineViewPr>
  <p:notesTextViewPr>
    <p:cViewPr>
      <p:scale>
        <a:sx n="100" d="100"/>
        <a:sy n="100" d="100"/>
      </p:scale>
      <p:origin x="0" y="0"/>
    </p:cViewPr>
  </p:notesTextViewPr>
  <p:notesViewPr>
    <p:cSldViewPr>
      <p:cViewPr varScale="1">
        <p:scale>
          <a:sx n="52" d="100"/>
          <a:sy n="52" d="100"/>
        </p:scale>
        <p:origin x="26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lyp_overhead comp_v2.xlsx]Sheet1!PivotTable1</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s>
    <c:plotArea>
      <c:layout/>
      <c:barChart>
        <c:barDir val="col"/>
        <c:grouping val="clustered"/>
        <c:varyColors val="0"/>
        <c:ser>
          <c:idx val="0"/>
          <c:order val="0"/>
          <c:tx>
            <c:strRef>
              <c:f>Sheet1!$B$3</c:f>
              <c:strCache>
                <c:ptCount val="1"/>
                <c:pt idx="0">
                  <c:v>Sum of Implicit total(new)</c:v>
                </c:pt>
              </c:strCache>
            </c:strRef>
          </c:tx>
          <c:spPr>
            <a:solidFill>
              <a:schemeClr val="accent1"/>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Sheet1!$B$4:$B$15</c:f>
              <c:numCache>
                <c:formatCode>General</c:formatCode>
                <c:ptCount val="11"/>
                <c:pt idx="0">
                  <c:v>232.8</c:v>
                </c:pt>
                <c:pt idx="1">
                  <c:v>232.8</c:v>
                </c:pt>
                <c:pt idx="2">
                  <c:v>405.59999999999997</c:v>
                </c:pt>
                <c:pt idx="3">
                  <c:v>405.59999999999997</c:v>
                </c:pt>
                <c:pt idx="4">
                  <c:v>748</c:v>
                </c:pt>
                <c:pt idx="5">
                  <c:v>1189.6000000000001</c:v>
                </c:pt>
                <c:pt idx="6">
                  <c:v>517.6</c:v>
                </c:pt>
                <c:pt idx="7">
                  <c:v>176.8</c:v>
                </c:pt>
                <c:pt idx="8">
                  <c:v>290.39999999999998</c:v>
                </c:pt>
                <c:pt idx="9">
                  <c:v>2117.5999999999995</c:v>
                </c:pt>
                <c:pt idx="10">
                  <c:v>234.39999999999998</c:v>
                </c:pt>
              </c:numCache>
            </c:numRef>
          </c:val>
        </c:ser>
        <c:ser>
          <c:idx val="1"/>
          <c:order val="1"/>
          <c:tx>
            <c:strRef>
              <c:f>Sheet1!$C$3</c:f>
              <c:strCache>
                <c:ptCount val="1"/>
                <c:pt idx="0">
                  <c:v>Sum of Implicit total</c:v>
                </c:pt>
              </c:strCache>
            </c:strRef>
          </c:tx>
          <c:spPr>
            <a:solidFill>
              <a:schemeClr val="accent2"/>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Sheet1!$C$4:$C$15</c:f>
              <c:numCache>
                <c:formatCode>General</c:formatCode>
                <c:ptCount val="11"/>
                <c:pt idx="0">
                  <c:v>312</c:v>
                </c:pt>
                <c:pt idx="1">
                  <c:v>312</c:v>
                </c:pt>
                <c:pt idx="2">
                  <c:v>484.79999999999995</c:v>
                </c:pt>
                <c:pt idx="3">
                  <c:v>484.79999999999995</c:v>
                </c:pt>
                <c:pt idx="4">
                  <c:v>985.59999999999991</c:v>
                </c:pt>
                <c:pt idx="5">
                  <c:v>2377.6</c:v>
                </c:pt>
                <c:pt idx="6">
                  <c:v>755.2</c:v>
                </c:pt>
                <c:pt idx="7">
                  <c:v>176.8</c:v>
                </c:pt>
                <c:pt idx="8">
                  <c:v>369.6</c:v>
                </c:pt>
                <c:pt idx="9">
                  <c:v>2988.7999999999997</c:v>
                </c:pt>
                <c:pt idx="10">
                  <c:v>234.39999999999998</c:v>
                </c:pt>
              </c:numCache>
            </c:numRef>
          </c:val>
        </c:ser>
        <c:ser>
          <c:idx val="2"/>
          <c:order val="2"/>
          <c:tx>
            <c:strRef>
              <c:f>Sheet1!$D$3</c:f>
              <c:strCache>
                <c:ptCount val="1"/>
                <c:pt idx="0">
                  <c:v>Sum of Explicit total</c:v>
                </c:pt>
              </c:strCache>
            </c:strRef>
          </c:tx>
          <c:spPr>
            <a:solidFill>
              <a:schemeClr val="accent3"/>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Sheet1!$D$4:$D$15</c:f>
              <c:numCache>
                <c:formatCode>General</c:formatCode>
                <c:ptCount val="11"/>
                <c:pt idx="0">
                  <c:v>984.8</c:v>
                </c:pt>
                <c:pt idx="1">
                  <c:v>796</c:v>
                </c:pt>
                <c:pt idx="2">
                  <c:v>1644</c:v>
                </c:pt>
                <c:pt idx="3">
                  <c:v>1644</c:v>
                </c:pt>
                <c:pt idx="4">
                  <c:v>2925.6000000000004</c:v>
                </c:pt>
                <c:pt idx="5">
                  <c:v>7747.9999999999991</c:v>
                </c:pt>
                <c:pt idx="6">
                  <c:v>3053.6000000000004</c:v>
                </c:pt>
                <c:pt idx="7">
                  <c:v>910.4</c:v>
                </c:pt>
                <c:pt idx="8">
                  <c:v>2789.6</c:v>
                </c:pt>
                <c:pt idx="9">
                  <c:v>4055.2</c:v>
                </c:pt>
                <c:pt idx="10">
                  <c:v>728</c:v>
                </c:pt>
              </c:numCache>
            </c:numRef>
          </c:val>
        </c:ser>
        <c:dLbls>
          <c:showLegendKey val="0"/>
          <c:showVal val="0"/>
          <c:showCatName val="0"/>
          <c:showSerName val="0"/>
          <c:showPercent val="0"/>
          <c:showBubbleSize val="0"/>
        </c:dLbls>
        <c:gapWidth val="219"/>
        <c:overlap val="-27"/>
        <c:axId val="1170860448"/>
        <c:axId val="1170868064"/>
      </c:barChart>
      <c:catAx>
        <c:axId val="11708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0868064"/>
        <c:crosses val="autoZero"/>
        <c:auto val="1"/>
        <c:lblAlgn val="ctr"/>
        <c:lblOffset val="100"/>
        <c:noMultiLvlLbl val="0"/>
      </c:catAx>
      <c:valAx>
        <c:axId val="11708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086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1/29/2020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7025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1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05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102406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GB" altLang="zh-CN" smtClean="0"/>
              <a:t>Lily Yunping Lyu, Huawei</a:t>
            </a:r>
            <a:endParaRPr lang="en-GB" altLang="zh-CN"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val="429479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914400" lvl="2" indent="0">
              <a:buFont typeface="Times New Roman" pitchFamily="16" charset="0"/>
              <a:buNone/>
            </a:pPr>
            <a:endParaRPr lang="en-US" dirty="0" smtClean="0">
              <a:solidFill>
                <a:srgbClr val="FF0000"/>
              </a:solidFill>
            </a:endParaRPr>
          </a:p>
        </p:txBody>
      </p:sp>
    </p:spTree>
    <p:extLst>
      <p:ext uri="{BB962C8B-B14F-4D97-AF65-F5344CB8AC3E}">
        <p14:creationId xmlns:p14="http://schemas.microsoft.com/office/powerpoint/2010/main" val="13302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13351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24136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50588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362485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rtl="0" eaLnBrk="1" fontAlgn="auto" latinLnBrk="0" hangingPunct="1"/>
            <a:endParaRPr lang="en-US" sz="1200" b="0" i="0" u="none" strike="noStrike" kern="1200" dirty="0" smtClean="0">
              <a:solidFill>
                <a:srgbClr val="000000"/>
              </a:solidFill>
              <a:effectLst/>
              <a:latin typeface="Times New Roman" pitchFamily="16" charset="0"/>
              <a:ea typeface="+mn-ea"/>
              <a:cs typeface="+mn-cs"/>
            </a:endParaRPr>
          </a:p>
          <a:p>
            <a:endParaRPr lang="en-US" dirty="0"/>
          </a:p>
        </p:txBody>
      </p:sp>
    </p:spTree>
    <p:extLst>
      <p:ext uri="{BB962C8B-B14F-4D97-AF65-F5344CB8AC3E}">
        <p14:creationId xmlns:p14="http://schemas.microsoft.com/office/powerpoint/2010/main" val="300841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6756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CN" dirty="0" smtClean="0"/>
              <a:t>Lily </a:t>
            </a:r>
            <a:r>
              <a:rPr lang="en-US" altLang="zh-CN" dirty="0" err="1" smtClean="0"/>
              <a:t>Yunping</a:t>
            </a:r>
            <a:r>
              <a:rPr lang="en-US" altLang="zh-CN" dirty="0" smtClean="0"/>
              <a:t> </a:t>
            </a:r>
            <a:r>
              <a:rPr lang="en-US" altLang="zh-CN" dirty="0" err="1" smtClean="0"/>
              <a:t>Lyu</a:t>
            </a:r>
            <a:r>
              <a:rPr lang="en-US" altLang="zh-CN" dirty="0" smtClean="0"/>
              <a:t> et al., Huawei</a:t>
            </a:r>
            <a:endParaRPr lang="en-GB" dirty="0"/>
          </a:p>
        </p:txBody>
      </p:sp>
      <p:sp>
        <p:nvSpPr>
          <p:cNvPr id="4" name="标题 3"/>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6" name="Footer Placeholder 5"/>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4" name="Footer Placeholder 3"/>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3" name="Footer Placeholder 2"/>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p>
          <a:p>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Lily </a:t>
            </a:r>
            <a:r>
              <a:rPr lang="en-GB" dirty="0" err="1" smtClean="0"/>
              <a:t>Yunping</a:t>
            </a:r>
            <a:r>
              <a:rPr lang="en-GB" dirty="0" smtClean="0"/>
              <a:t> </a:t>
            </a:r>
            <a:r>
              <a:rPr lang="en-GB" dirty="0" err="1" smtClean="0"/>
              <a:t>Lyu</a:t>
            </a:r>
            <a:r>
              <a:rPr lang="en-GB" dirty="0" smtClean="0"/>
              <a:t>,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802.11-20/0065r1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30.png"/><Relationship Id="rId7" Type="http://schemas.openxmlformats.org/officeDocument/2006/relationships/image" Target="../media/image50.png"/><Relationship Id="rId12"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60.png"/><Relationship Id="rId5" Type="http://schemas.openxmlformats.org/officeDocument/2006/relationships/image" Target="../media/image70.png"/><Relationship Id="rId15" Type="http://schemas.openxmlformats.org/officeDocument/2006/relationships/image" Target="../media/image15.png"/><Relationship Id="rId10" Type="http://schemas.openxmlformats.org/officeDocument/2006/relationships/image" Target="../media/image110.png"/><Relationship Id="rId9" Type="http://schemas.openxmlformats.org/officeDocument/2006/relationships/image" Target="../media/image100.png"/><Relationship Id="rId14" Type="http://schemas.openxmlformats.org/officeDocument/2006/relationships/image" Target="../media/image14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package" Target="../embeddings/Microsoft_Excel____1.xlsx"/></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a:prstGeom prst="rect">
            <a:avLst/>
          </a:prstGeom>
        </p:spPr>
        <p:txBody>
          <a:bodyPr/>
          <a:lstStyle/>
          <a:p>
            <a:r>
              <a:rPr lang="en-US" dirty="0" smtClean="0"/>
              <a:t>Month Year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Implicit Sounding Scheme</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a:t>
            </a:r>
            <a:r>
              <a:rPr lang="en-US" altLang="zh-CN" sz="2000" b="0" dirty="0" smtClean="0"/>
              <a:t>-01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73922926"/>
              </p:ext>
            </p:extLst>
          </p:nvPr>
        </p:nvGraphicFramePr>
        <p:xfrm>
          <a:off x="517525" y="2276475"/>
          <a:ext cx="8302947" cy="3051175"/>
        </p:xfrm>
        <a:graphic>
          <a:graphicData uri="http://schemas.openxmlformats.org/presentationml/2006/ole">
            <mc:AlternateContent xmlns:mc="http://schemas.openxmlformats.org/markup-compatibility/2006">
              <mc:Choice xmlns:v="urn:schemas-microsoft-com:vml" Requires="v">
                <p:oleObj spid="_x0000_s3234" name="Document" r:id="rId4" imgW="8246921" imgH="2534798" progId="Word.Document.8">
                  <p:embed/>
                </p:oleObj>
              </mc:Choice>
              <mc:Fallback>
                <p:oleObj name="Document" r:id="rId4" imgW="8246921" imgH="2534798" progId="Word.Document.8">
                  <p:embed/>
                  <p:pic>
                    <p:nvPicPr>
                      <p:cNvPr id="0" name="Picture 3"/>
                      <p:cNvPicPr>
                        <a:picLocks noChangeAspect="1" noChangeArrowheads="1"/>
                      </p:cNvPicPr>
                      <p:nvPr/>
                    </p:nvPicPr>
                    <p:blipFill>
                      <a:blip r:embed="rId5"/>
                      <a:srcRect/>
                      <a:stretch>
                        <a:fillRect/>
                      </a:stretch>
                    </p:blipFill>
                    <p:spPr bwMode="auto">
                      <a:xfrm>
                        <a:off x="517525" y="2276475"/>
                        <a:ext cx="8302947" cy="3051175"/>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a:t>More simulation on </a:t>
            </a:r>
            <a:r>
              <a:rPr lang="en-US" altLang="zh-CN" dirty="0" smtClean="0"/>
              <a:t>Replicated LTF(s)</a:t>
            </a:r>
            <a:endParaRPr lang="en-US" altLang="zh-CN" dirty="0"/>
          </a:p>
        </p:txBody>
      </p:sp>
      <mc:AlternateContent xmlns:mc="http://schemas.openxmlformats.org/markup-compatibility/2006" xmlns:a14="http://schemas.microsoft.com/office/drawing/2010/main">
        <mc:Choice Requires="a14">
          <p:sp>
            <p:nvSpPr>
              <p:cNvPr id="9" name="Rectangle 6"/>
              <p:cNvSpPr/>
              <p:nvPr/>
            </p:nvSpPr>
            <p:spPr>
              <a:xfrm>
                <a:off x="0" y="1536539"/>
                <a:ext cx="5148767" cy="2264723"/>
              </a:xfrm>
              <a:prstGeom prst="rect">
                <a:avLst/>
              </a:prstGeom>
            </p:spPr>
            <p:txBody>
              <a:bodyPr wrap="square">
                <a:spAutoFit/>
              </a:bodyPr>
              <a:lstStyle/>
              <a:p>
                <a:pPr lvl="1" eaLnBrk="1" hangingPunct="1">
                  <a:spcBef>
                    <a:spcPts val="500"/>
                  </a:spcBef>
                  <a:buFont typeface="Arial" panose="020B0604020202020204" pitchFamily="34" charset="0"/>
                  <a:buChar char="•"/>
                </a:pPr>
                <a:r>
                  <a:rPr lang="en-US" altLang="zh-CN" sz="1400" kern="0" dirty="0" err="1" smtClean="0">
                    <a:solidFill>
                      <a:srgbClr val="000000"/>
                    </a:solidFill>
                    <a:latin typeface="Times New Roman"/>
                    <a:ea typeface="MS Gothic"/>
                  </a:rPr>
                  <a:t>ChD</a:t>
                </a:r>
                <a:r>
                  <a:rPr lang="en-US" altLang="zh-CN" sz="1400" kern="0" dirty="0">
                    <a:solidFill>
                      <a:srgbClr val="000000"/>
                    </a:solidFill>
                    <a:latin typeface="Times New Roman"/>
                    <a:ea typeface="MS Gothic"/>
                  </a:rPr>
                  <a:t>: 20MHz</a:t>
                </a:r>
              </a:p>
              <a:p>
                <a:pPr lvl="1" eaLnBrk="1" hangingPunct="1">
                  <a:spcBef>
                    <a:spcPts val="500"/>
                  </a:spcBef>
                  <a:buFont typeface="Arial" panose="020B0604020202020204" pitchFamily="34" charset="0"/>
                  <a:buChar char="•"/>
                </a:pPr>
                <a:r>
                  <a:rPr lang="en-US" altLang="zh-CN" sz="1400" i="1" kern="0" dirty="0">
                    <a:solidFill>
                      <a:srgbClr val="000000"/>
                    </a:solidFill>
                    <a:latin typeface="Times New Roman"/>
                    <a:ea typeface="MS Gothic"/>
                  </a:rPr>
                  <a:t>AP N</a:t>
                </a:r>
                <a:r>
                  <a:rPr lang="en-US" altLang="zh-CN" sz="1400" i="1" kern="0" baseline="-25000" dirty="0">
                    <a:solidFill>
                      <a:srgbClr val="000000"/>
                    </a:solidFill>
                    <a:latin typeface="Times New Roman"/>
                    <a:ea typeface="MS Gothic"/>
                  </a:rPr>
                  <a:t>RX</a:t>
                </a:r>
                <a:r>
                  <a:rPr lang="en-US" altLang="zh-CN" sz="1400" kern="0" dirty="0">
                    <a:solidFill>
                      <a:srgbClr val="000000"/>
                    </a:solidFill>
                    <a:latin typeface="Times New Roman"/>
                    <a:ea typeface="MS Gothic"/>
                  </a:rPr>
                  <a:t>: 8</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TX </a:t>
                </a:r>
                <a:r>
                  <a:rPr lang="en-US" altLang="zh-CN" sz="1400" kern="0" dirty="0">
                    <a:solidFill>
                      <a:srgbClr val="000000"/>
                    </a:solidFill>
                    <a:latin typeface="Times New Roman"/>
                    <a:ea typeface="MS Gothic"/>
                  </a:rPr>
                  <a:t>: 1</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STA</a:t>
                </a:r>
                <a:r>
                  <a:rPr lang="en-US" altLang="zh-CN" sz="1400" kern="0" dirty="0">
                    <a:solidFill>
                      <a:srgbClr val="000000"/>
                    </a:solidFill>
                    <a:latin typeface="Times New Roman"/>
                    <a:ea typeface="MS Gothic"/>
                  </a:rPr>
                  <a:t>: 4,6</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kern="0" dirty="0" err="1">
                    <a:solidFill>
                      <a:srgbClr val="000000"/>
                    </a:solidFill>
                    <a:latin typeface="Times New Roman"/>
                    <a:ea typeface="MS Gothic"/>
                  </a:rPr>
                  <a:t>Tx</a:t>
                </a:r>
                <a:r>
                  <a:rPr lang="en-US" altLang="zh-CN" sz="1400" kern="0" dirty="0">
                    <a:solidFill>
                      <a:srgbClr val="000000"/>
                    </a:solidFill>
                    <a:latin typeface="Times New Roman"/>
                    <a:ea typeface="MS Gothic"/>
                  </a:rPr>
                  <a:t> Power: 3,6,9,12,15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Noise Power: -90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CFO for Users: 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a:solidFill>
                      <a:srgbClr val="000000"/>
                    </a:solidFill>
                    <a:latin typeface="Times New Roman"/>
                    <a:ea typeface="MS Gothic"/>
                  </a:rPr>
                  <a:t>）</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HE-LTF mode: 4x, GI: 3.2 </a:t>
                </a:r>
                <a:r>
                  <a:rPr lang="en-US" altLang="zh-CN" sz="1400" kern="0" dirty="0" err="1">
                    <a:solidFill>
                      <a:srgbClr val="000000"/>
                    </a:solidFill>
                    <a:latin typeface="Symbol" panose="05050102010706020507" pitchFamily="18" charset="2"/>
                    <a:ea typeface="MS Gothic"/>
                  </a:rPr>
                  <a:t>m</a:t>
                </a:r>
                <a:r>
                  <a:rPr lang="en-US" altLang="zh-CN" sz="1400" kern="0" dirty="0" err="1">
                    <a:solidFill>
                      <a:srgbClr val="000000"/>
                    </a:solidFill>
                    <a:latin typeface="Times New Roman"/>
                    <a:ea typeface="MS Gothic"/>
                  </a:rPr>
                  <a:t>sec</a:t>
                </a:r>
                <a:r>
                  <a:rPr lang="en-US" altLang="zh-CN" sz="1400" kern="0" dirty="0">
                    <a:solidFill>
                      <a:srgbClr val="000000"/>
                    </a:solidFill>
                    <a:latin typeface="Times New Roman"/>
                    <a:ea typeface="MS Gothic"/>
                  </a:rPr>
                  <a:t> </a:t>
                </a:r>
                <a:endParaRPr lang="en-US" altLang="zh-CN" sz="2000" kern="0" dirty="0">
                  <a:solidFill>
                    <a:srgbClr val="000000"/>
                  </a:solidFill>
                  <a:latin typeface="Times New Roman"/>
                  <a:ea typeface="MS Gothic"/>
                </a:endParaRPr>
              </a:p>
            </p:txBody>
          </p:sp>
        </mc:Choice>
        <mc:Fallback xmlns="">
          <p:sp>
            <p:nvSpPr>
              <p:cNvPr id="9" name="Rectangle 6"/>
              <p:cNvSpPr>
                <a:spLocks noRot="1" noChangeAspect="1" noMove="1" noResize="1" noEditPoints="1" noAdjustHandles="1" noChangeArrowheads="1" noChangeShapeType="1" noTextEdit="1"/>
              </p:cNvSpPr>
              <p:nvPr/>
            </p:nvSpPr>
            <p:spPr>
              <a:xfrm>
                <a:off x="0" y="1536539"/>
                <a:ext cx="5148767" cy="2264723"/>
              </a:xfrm>
              <a:prstGeom prst="rect">
                <a:avLst/>
              </a:prstGeom>
              <a:blipFill rotWithShape="0">
                <a:blip r:embed="rId3"/>
                <a:stretch>
                  <a:fillRect t="-538" b="-1882"/>
                </a:stretch>
              </a:blipFill>
            </p:spPr>
            <p:txBody>
              <a:bodyPr/>
              <a:lstStyle/>
              <a:p>
                <a:r>
                  <a:rPr lang="zh-CN" altLang="en-US">
                    <a:noFill/>
                  </a:rPr>
                  <a:t> </a:t>
                </a:r>
              </a:p>
            </p:txBody>
          </p:sp>
        </mc:Fallback>
      </mc:AlternateContent>
      <p:sp>
        <p:nvSpPr>
          <p:cNvPr id="11" name="Rectangle 6"/>
          <p:cNvSpPr/>
          <p:nvPr/>
        </p:nvSpPr>
        <p:spPr>
          <a:xfrm>
            <a:off x="380206" y="4413495"/>
            <a:ext cx="4216037" cy="1569660"/>
          </a:xfrm>
          <a:prstGeom prst="rect">
            <a:avLst/>
          </a:prstGeom>
        </p:spPr>
        <p:txBody>
          <a:bodyPr wrap="square">
            <a:spAutoFit/>
          </a:bodyPr>
          <a:lstStyle/>
          <a:p>
            <a:r>
              <a:rPr lang="en-US" altLang="zh-CN" sz="2000" b="1" dirty="0" smtClean="0">
                <a:solidFill>
                  <a:schemeClr val="tx1"/>
                </a:solidFill>
              </a:rPr>
              <a:t>Conclusion:</a:t>
            </a:r>
          </a:p>
          <a:p>
            <a:r>
              <a:rPr lang="en-US" altLang="zh-CN" sz="2000" b="1" dirty="0" smtClean="0">
                <a:solidFill>
                  <a:schemeClr val="tx1"/>
                </a:solidFill>
              </a:rPr>
              <a:t>Residual CFO of STA is always within 10Hz, no big difference when number of MU increases.</a:t>
            </a:r>
          </a:p>
          <a:p>
            <a:endParaRPr lang="en-US" sz="1600" dirty="0" smtClean="0">
              <a:solidFill>
                <a:schemeClr val="tx1"/>
              </a:solidFill>
            </a:endParaRPr>
          </a:p>
        </p:txBody>
      </p:sp>
      <p:pic>
        <p:nvPicPr>
          <p:cNvPr id="2" name="图片 1"/>
          <p:cNvPicPr>
            <a:picLocks noChangeAspect="1"/>
          </p:cNvPicPr>
          <p:nvPr/>
        </p:nvPicPr>
        <p:blipFill>
          <a:blip r:embed="rId4"/>
          <a:stretch>
            <a:fillRect/>
          </a:stretch>
        </p:blipFill>
        <p:spPr>
          <a:xfrm>
            <a:off x="4609306" y="3979844"/>
            <a:ext cx="4379143" cy="2340000"/>
          </a:xfrm>
          <a:prstGeom prst="rect">
            <a:avLst/>
          </a:prstGeom>
        </p:spPr>
      </p:pic>
      <p:pic>
        <p:nvPicPr>
          <p:cNvPr id="8" name="图片 7"/>
          <p:cNvPicPr>
            <a:picLocks noChangeAspect="1"/>
          </p:cNvPicPr>
          <p:nvPr/>
        </p:nvPicPr>
        <p:blipFill>
          <a:blip r:embed="rId5"/>
          <a:stretch>
            <a:fillRect/>
          </a:stretch>
        </p:blipFill>
        <p:spPr>
          <a:xfrm>
            <a:off x="4494032" y="1473256"/>
            <a:ext cx="4370849" cy="2340000"/>
          </a:xfrm>
          <a:prstGeom prst="rect">
            <a:avLst/>
          </a:prstGeom>
        </p:spPr>
      </p:pic>
    </p:spTree>
    <p:extLst>
      <p:ext uri="{BB962C8B-B14F-4D97-AF65-F5344CB8AC3E}">
        <p14:creationId xmlns:p14="http://schemas.microsoft.com/office/powerpoint/2010/main" val="294759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Summary</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altLang="zh-CN" dirty="0" smtClean="0"/>
              <a:t>We discussed several implicit </a:t>
            </a:r>
            <a:r>
              <a:rPr lang="en-US" altLang="zh-CN" dirty="0" smtClean="0"/>
              <a:t>sounding schemes</a:t>
            </a:r>
            <a:r>
              <a:rPr lang="en-US" altLang="zh-CN" dirty="0" smtClean="0"/>
              <a:t>, including SU-based and MU-based.</a:t>
            </a:r>
            <a:endParaRPr lang="en-US" dirty="0" smtClean="0"/>
          </a:p>
          <a:p>
            <a:pPr>
              <a:buFont typeface="Arial" panose="020B0604020202020204" pitchFamily="34" charset="0"/>
              <a:buChar char="•"/>
            </a:pPr>
            <a:r>
              <a:rPr lang="en-US" altLang="zh-CN" dirty="0" smtClean="0"/>
              <a:t>Repetitions of EHT-LTF can solve UL/DL power difference issue and residual CFO issue in MU based scheme. </a:t>
            </a:r>
          </a:p>
          <a:p>
            <a:pPr>
              <a:buFont typeface="Arial" panose="020B0604020202020204" pitchFamily="34" charset="0"/>
              <a:buChar char="•"/>
            </a:pPr>
            <a:r>
              <a:rPr lang="en-US" altLang="zh-CN" dirty="0" smtClean="0"/>
              <a:t>Based on the analysis, we propose implicit sounding as an option in </a:t>
            </a:r>
            <a:r>
              <a:rPr lang="en-US" altLang="zh-CN" dirty="0" err="1" smtClean="0"/>
              <a:t>TGbe</a:t>
            </a:r>
            <a:r>
              <a:rPr lang="en-US" altLang="zh-CN" dirty="0" smtClean="0"/>
              <a:t> to help improve sounding efficiency. </a:t>
            </a:r>
            <a:endParaRPr lang="en-US" dirty="0"/>
          </a:p>
        </p:txBody>
      </p:sp>
    </p:spTree>
    <p:extLst>
      <p:ext uri="{BB962C8B-B14F-4D97-AF65-F5344CB8AC3E}">
        <p14:creationId xmlns:p14="http://schemas.microsoft.com/office/powerpoint/2010/main" val="3673380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SP1</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smtClean="0"/>
              <a:t>Do </a:t>
            </a:r>
            <a:r>
              <a:rPr lang="en-US" altLang="zh-CN" dirty="0"/>
              <a:t>you think </a:t>
            </a:r>
            <a:r>
              <a:rPr lang="en-US" altLang="zh-CN" dirty="0" smtClean="0"/>
              <a:t>implicit sounding should be considered as an optional method in </a:t>
            </a:r>
            <a:r>
              <a:rPr lang="en-US" altLang="zh-CN" dirty="0" err="1" smtClean="0"/>
              <a:t>TGbe</a:t>
            </a:r>
            <a:r>
              <a:rPr lang="en-US" altLang="zh-CN" dirty="0" smtClean="0"/>
              <a:t>?</a:t>
            </a:r>
          </a:p>
          <a:p>
            <a:pPr>
              <a:buFont typeface="Arial" panose="020B0604020202020204" pitchFamily="34" charset="0"/>
              <a:buChar char="•"/>
            </a:pPr>
            <a:r>
              <a:rPr lang="en-US" altLang="zh-CN" dirty="0" smtClean="0"/>
              <a:t>Y:</a:t>
            </a:r>
          </a:p>
          <a:p>
            <a:pPr>
              <a:buFont typeface="Arial" panose="020B0604020202020204" pitchFamily="34" charset="0"/>
              <a:buChar char="•"/>
            </a:pPr>
            <a:r>
              <a:rPr lang="en-US" altLang="zh-CN" dirty="0" smtClean="0"/>
              <a:t>N:</a:t>
            </a:r>
          </a:p>
          <a:p>
            <a:pPr>
              <a:buFont typeface="Arial" panose="020B0604020202020204" pitchFamily="34" charset="0"/>
              <a:buChar char="•"/>
            </a:pPr>
            <a:r>
              <a:rPr lang="en-US" altLang="zh-CN" dirty="0" smtClean="0"/>
              <a:t>Abstain:</a:t>
            </a:r>
            <a:endParaRPr lang="en-US" altLang="zh-CN" dirty="0"/>
          </a:p>
          <a:p>
            <a:pPr marL="0" indent="0"/>
            <a:endParaRPr lang="en-US" dirty="0"/>
          </a:p>
        </p:txBody>
      </p:sp>
    </p:spTree>
    <p:extLst>
      <p:ext uri="{BB962C8B-B14F-4D97-AF65-F5344CB8AC3E}">
        <p14:creationId xmlns:p14="http://schemas.microsoft.com/office/powerpoint/2010/main" val="884609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SP2</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dirty="0" smtClean="0"/>
              <a:t>Do you think MU-MIMO based scheme should be considered in implicit sounding?</a:t>
            </a:r>
          </a:p>
          <a:p>
            <a:pPr>
              <a:buFont typeface="Arial" panose="020B0604020202020204" pitchFamily="34" charset="0"/>
              <a:buChar char="•"/>
            </a:pPr>
            <a:r>
              <a:rPr lang="en-US" altLang="zh-CN" dirty="0" smtClean="0"/>
              <a:t>Y</a:t>
            </a:r>
          </a:p>
          <a:p>
            <a:pPr>
              <a:buFont typeface="Arial" panose="020B0604020202020204" pitchFamily="34" charset="0"/>
              <a:buChar char="•"/>
            </a:pPr>
            <a:r>
              <a:rPr lang="en-US" dirty="0"/>
              <a:t>N</a:t>
            </a:r>
            <a:endParaRPr lang="en-US" dirty="0" smtClean="0"/>
          </a:p>
          <a:p>
            <a:pPr>
              <a:buFont typeface="Arial" panose="020B0604020202020204" pitchFamily="34" charset="0"/>
              <a:buChar char="•"/>
            </a:pPr>
            <a:r>
              <a:rPr lang="en-US" dirty="0" smtClean="0"/>
              <a:t>Abstain</a:t>
            </a:r>
            <a:endParaRPr lang="en-US" dirty="0"/>
          </a:p>
        </p:txBody>
      </p:sp>
    </p:spTree>
    <p:extLst>
      <p:ext uri="{BB962C8B-B14F-4D97-AF65-F5344CB8AC3E}">
        <p14:creationId xmlns:p14="http://schemas.microsoft.com/office/powerpoint/2010/main" val="1483316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smtClean="0"/>
              <a:t>[1] 19/1268 Implicit </a:t>
            </a:r>
            <a:r>
              <a:rPr lang="en-US" dirty="0"/>
              <a:t>sounding overhead </a:t>
            </a:r>
            <a:r>
              <a:rPr lang="en-US" dirty="0" smtClean="0"/>
              <a:t>analysis </a:t>
            </a:r>
          </a:p>
          <a:p>
            <a:r>
              <a:rPr lang="en-US" dirty="0" smtClean="0"/>
              <a:t>[2] 19/767 </a:t>
            </a:r>
            <a:r>
              <a:rPr lang="en-US" dirty="0"/>
              <a:t>Implicit Channel Sounding in IEEE 802.11 (Feasibility Study</a:t>
            </a:r>
            <a:r>
              <a:rPr lang="en-US" dirty="0" smtClean="0"/>
              <a:t>)</a:t>
            </a:r>
          </a:p>
          <a:p>
            <a:r>
              <a:rPr lang="en-US" dirty="0" smtClean="0"/>
              <a:t>[3] 18/1191 </a:t>
            </a:r>
            <a:r>
              <a:rPr lang="en-US" dirty="0"/>
              <a:t>MU sounding </a:t>
            </a:r>
            <a:r>
              <a:rPr lang="en-US" dirty="0" smtClean="0"/>
              <a:t>improvements</a:t>
            </a:r>
          </a:p>
          <a:p>
            <a:r>
              <a:rPr lang="en-US" dirty="0" smtClean="0"/>
              <a:t>[4] 19/768 </a:t>
            </a:r>
            <a:r>
              <a:rPr lang="en-US" dirty="0"/>
              <a:t>Implicit Channel Sounding in IEEE </a:t>
            </a:r>
            <a:r>
              <a:rPr lang="en-US" dirty="0" smtClean="0"/>
              <a:t>802.11</a:t>
            </a:r>
          </a:p>
          <a:p>
            <a:r>
              <a:rPr lang="en-US" dirty="0" smtClean="0"/>
              <a:t>[5] 19/1939 </a:t>
            </a:r>
            <a:r>
              <a:rPr lang="en-US" altLang="zh-CN" dirty="0"/>
              <a:t>Calibration of Implicit Sounding</a:t>
            </a: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7770813" cy="1065213"/>
          </a:xfrm>
        </p:spPr>
        <p:txBody>
          <a:bodyPr/>
          <a:lstStyle/>
          <a:p>
            <a:r>
              <a:rPr lang="en-US" altLang="zh-CN" sz="4800" dirty="0" smtClean="0"/>
              <a:t>Backup</a:t>
            </a:r>
            <a:endParaRPr lang="en-US" sz="4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6" name="Date Placeholder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spTree>
    <p:extLst>
      <p:ext uri="{BB962C8B-B14F-4D97-AF65-F5344CB8AC3E}">
        <p14:creationId xmlns:p14="http://schemas.microsoft.com/office/powerpoint/2010/main" val="147504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MU-MIMO </a:t>
            </a:r>
            <a:r>
              <a:rPr lang="en-US" altLang="zh-CN" dirty="0"/>
              <a:t>Based Implicit Sounding Challenge</a:t>
            </a:r>
            <a:endParaRPr lang="en-US" dirty="0"/>
          </a:p>
        </p:txBody>
      </p:sp>
      <p:sp>
        <p:nvSpPr>
          <p:cNvPr id="10" name="Rectangle 2"/>
          <p:cNvSpPr txBox="1">
            <a:spLocks noChangeArrowheads="1"/>
          </p:cNvSpPr>
          <p:nvPr/>
        </p:nvSpPr>
        <p:spPr bwMode="auto">
          <a:xfrm>
            <a:off x="347548" y="1602892"/>
            <a:ext cx="8793732" cy="77040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Replication LTF could also work on the residual CFO problem.</a:t>
            </a:r>
          </a:p>
          <a:p>
            <a:pPr>
              <a:buFont typeface="Times New Roman" pitchFamily="16" charset="0"/>
              <a:buChar char="•"/>
            </a:pPr>
            <a:r>
              <a:rPr lang="en-US" altLang="zh-CN" sz="2000" kern="0" dirty="0" smtClean="0"/>
              <a:t>Take 2x2 UL MU-MIMO for example. </a:t>
            </a:r>
            <a:endParaRPr lang="en-US" altLang="zh-CN" sz="2000" kern="0" dirty="0"/>
          </a:p>
        </p:txBody>
      </p:sp>
      <p:grpSp>
        <p:nvGrpSpPr>
          <p:cNvPr id="41" name="组合 40"/>
          <p:cNvGrpSpPr/>
          <p:nvPr/>
        </p:nvGrpSpPr>
        <p:grpSpPr>
          <a:xfrm>
            <a:off x="708471" y="2600984"/>
            <a:ext cx="3658140" cy="1509816"/>
            <a:chOff x="785683" y="2719499"/>
            <a:chExt cx="3658140" cy="1509816"/>
          </a:xfrm>
        </p:grpSpPr>
        <p:cxnSp>
          <p:nvCxnSpPr>
            <p:cNvPr id="42" name="直接箭头连接符 41"/>
            <p:cNvCxnSpPr/>
            <p:nvPr/>
          </p:nvCxnSpPr>
          <p:spPr bwMode="auto">
            <a:xfrm rot="5400000">
              <a:off x="2947503" y="3185498"/>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等腰三角形 42"/>
            <p:cNvSpPr/>
            <p:nvPr/>
          </p:nvSpPr>
          <p:spPr bwMode="auto">
            <a:xfrm rot="10800000">
              <a:off x="2983242" y="301216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4" name="直接箭头连接符 43"/>
            <p:cNvCxnSpPr/>
            <p:nvPr/>
          </p:nvCxnSpPr>
          <p:spPr bwMode="auto">
            <a:xfrm>
              <a:off x="3067535" y="330152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矩形 44"/>
            <p:cNvSpPr/>
            <p:nvPr/>
          </p:nvSpPr>
          <p:spPr bwMode="auto">
            <a:xfrm>
              <a:off x="3609656" y="3148853"/>
              <a:ext cx="694833" cy="653094"/>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6" name="直接箭头连接符 45"/>
            <p:cNvCxnSpPr/>
            <p:nvPr/>
          </p:nvCxnSpPr>
          <p:spPr bwMode="auto">
            <a:xfrm rot="5400000">
              <a:off x="2947503" y="3541147"/>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等腰三角形 46"/>
            <p:cNvSpPr/>
            <p:nvPr/>
          </p:nvSpPr>
          <p:spPr bwMode="auto">
            <a:xfrm rot="10800000">
              <a:off x="2983242" y="336781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8" name="直接箭头连接符 47"/>
            <p:cNvCxnSpPr/>
            <p:nvPr/>
          </p:nvCxnSpPr>
          <p:spPr bwMode="auto">
            <a:xfrm>
              <a:off x="3067535" y="365717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矩形 48"/>
            <p:cNvSpPr/>
            <p:nvPr/>
          </p:nvSpPr>
          <p:spPr bwMode="auto">
            <a:xfrm>
              <a:off x="1030604" y="3006697"/>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0" name="直接箭头连接符 49"/>
            <p:cNvCxnSpPr/>
            <p:nvPr/>
          </p:nvCxnSpPr>
          <p:spPr bwMode="auto">
            <a:xfrm rot="5400000">
              <a:off x="1278201" y="296061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等腰三角形 50"/>
            <p:cNvSpPr/>
            <p:nvPr/>
          </p:nvSpPr>
          <p:spPr bwMode="auto">
            <a:xfrm rot="10800000">
              <a:off x="1250174" y="283943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2" name="直接箭头连接符 51"/>
            <p:cNvCxnSpPr>
              <a:stCxn id="51" idx="2"/>
              <a:endCxn id="43" idx="5"/>
            </p:cNvCxnSpPr>
            <p:nvPr/>
          </p:nvCxnSpPr>
          <p:spPr bwMode="auto">
            <a:xfrm>
              <a:off x="1422911" y="2839438"/>
              <a:ext cx="1603516" cy="201344"/>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51" idx="2"/>
              <a:endCxn id="47" idx="4"/>
            </p:cNvCxnSpPr>
            <p:nvPr/>
          </p:nvCxnSpPr>
          <p:spPr bwMode="auto">
            <a:xfrm>
              <a:off x="1422911" y="2839438"/>
              <a:ext cx="1560331" cy="5283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文本框 53"/>
            <p:cNvSpPr txBox="1"/>
            <p:nvPr/>
          </p:nvSpPr>
          <p:spPr>
            <a:xfrm>
              <a:off x="951186" y="3023466"/>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STA1</a:t>
              </a:r>
            </a:p>
          </p:txBody>
        </p:sp>
        <p:sp>
          <p:nvSpPr>
            <p:cNvPr id="55" name="矩形 54"/>
            <p:cNvSpPr/>
            <p:nvPr/>
          </p:nvSpPr>
          <p:spPr bwMode="auto">
            <a:xfrm>
              <a:off x="1038414" y="3863306"/>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6" name="直接箭头连接符 55"/>
            <p:cNvCxnSpPr/>
            <p:nvPr/>
          </p:nvCxnSpPr>
          <p:spPr bwMode="auto">
            <a:xfrm rot="5400000">
              <a:off x="1286011" y="381722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等腰三角形 56"/>
            <p:cNvSpPr/>
            <p:nvPr/>
          </p:nvSpPr>
          <p:spPr bwMode="auto">
            <a:xfrm rot="10800000">
              <a:off x="1257986" y="369604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sp>
          <p:nvSpPr>
            <p:cNvPr id="58" name="文本框 57"/>
            <p:cNvSpPr txBox="1"/>
            <p:nvPr/>
          </p:nvSpPr>
          <p:spPr>
            <a:xfrm>
              <a:off x="958997" y="3880075"/>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STA2</a:t>
              </a:r>
            </a:p>
          </p:txBody>
        </p:sp>
        <p:cxnSp>
          <p:nvCxnSpPr>
            <p:cNvPr id="59" name="直接箭头连接符 58"/>
            <p:cNvCxnSpPr>
              <a:stCxn id="57" idx="1"/>
              <a:endCxn id="43" idx="5"/>
            </p:cNvCxnSpPr>
            <p:nvPr/>
          </p:nvCxnSpPr>
          <p:spPr bwMode="auto">
            <a:xfrm flipV="1">
              <a:off x="1387539" y="3040781"/>
              <a:ext cx="1638887" cy="6838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57" idx="1"/>
              <a:endCxn id="47" idx="5"/>
            </p:cNvCxnSpPr>
            <p:nvPr/>
          </p:nvCxnSpPr>
          <p:spPr bwMode="auto">
            <a:xfrm flipV="1">
              <a:off x="1387539" y="3396430"/>
              <a:ext cx="1638887" cy="328231"/>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文本框 60"/>
            <p:cNvSpPr txBox="1"/>
            <p:nvPr/>
          </p:nvSpPr>
          <p:spPr>
            <a:xfrm>
              <a:off x="3742671" y="3376536"/>
              <a:ext cx="580298"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AP</a:t>
              </a:r>
            </a:p>
          </p:txBody>
        </p:sp>
        <p:sp>
          <p:nvSpPr>
            <p:cNvPr id="62" name="文本框 61"/>
            <p:cNvSpPr txBox="1"/>
            <p:nvPr/>
          </p:nvSpPr>
          <p:spPr>
            <a:xfrm>
              <a:off x="793926" y="2739162"/>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文本框 62"/>
            <p:cNvSpPr txBox="1"/>
            <p:nvPr/>
          </p:nvSpPr>
          <p:spPr>
            <a:xfrm>
              <a:off x="785683" y="3600257"/>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文本框 63"/>
            <p:cNvSpPr txBox="1"/>
            <p:nvPr/>
          </p:nvSpPr>
          <p:spPr>
            <a:xfrm rot="489204">
              <a:off x="2014973" y="2732124"/>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65" name="文本框 64"/>
            <p:cNvSpPr txBox="1"/>
            <p:nvPr/>
          </p:nvSpPr>
          <p:spPr>
            <a:xfrm rot="1600085">
              <a:off x="1762719" y="2996563"/>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21</a:t>
              </a:r>
            </a:p>
          </p:txBody>
        </p:sp>
        <p:sp>
          <p:nvSpPr>
            <p:cNvPr id="66" name="文本框 65"/>
            <p:cNvSpPr txBox="1"/>
            <p:nvPr/>
          </p:nvSpPr>
          <p:spPr>
            <a:xfrm rot="20156734">
              <a:off x="1780133" y="3187192"/>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67" name="文本框 66"/>
            <p:cNvSpPr txBox="1"/>
            <p:nvPr/>
          </p:nvSpPr>
          <p:spPr>
            <a:xfrm rot="20799405">
              <a:off x="2018836" y="3477653"/>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p>
          </p:txBody>
        </p:sp>
        <mc:AlternateContent xmlns:mc="http://schemas.openxmlformats.org/markup-compatibility/2006" xmlns:a14="http://schemas.microsoft.com/office/drawing/2010/main">
          <mc:Choice Requires="a14">
            <p:sp>
              <p:nvSpPr>
                <p:cNvPr id="68" name="文本框 67"/>
                <p:cNvSpPr txBox="1"/>
                <p:nvPr/>
              </p:nvSpPr>
              <p:spPr>
                <a:xfrm>
                  <a:off x="3251225" y="2719499"/>
                  <a:ext cx="1192598" cy="403252"/>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0" name="文本框 79"/>
                <p:cNvSpPr txBox="1">
                  <a:spLocks noRot="1" noChangeAspect="1" noMove="1" noResize="1" noEditPoints="1" noAdjustHandles="1" noChangeArrowheads="1" noChangeShapeType="1" noTextEdit="1"/>
                </p:cNvSpPr>
                <p:nvPr/>
              </p:nvSpPr>
              <p:spPr>
                <a:xfrm>
                  <a:off x="3251225" y="2719499"/>
                  <a:ext cx="1192598" cy="403252"/>
                </a:xfrm>
                <a:prstGeom prst="rect">
                  <a:avLst/>
                </a:prstGeom>
                <a:blipFill rotWithShape="0">
                  <a:blip r:embed="rId5"/>
                  <a:stretch>
                    <a:fillRect/>
                  </a:stretch>
                </a:blipFill>
                <a:ln w="19050">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p:cNvSpPr txBox="1"/>
                <p:nvPr/>
              </p:nvSpPr>
              <p:spPr>
                <a:xfrm>
                  <a:off x="3251225" y="3825422"/>
                  <a:ext cx="1192598" cy="403893"/>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1" name="文本框 80"/>
                <p:cNvSpPr txBox="1">
                  <a:spLocks noRot="1" noChangeAspect="1" noMove="1" noResize="1" noEditPoints="1" noAdjustHandles="1" noChangeArrowheads="1" noChangeShapeType="1" noTextEdit="1"/>
                </p:cNvSpPr>
                <p:nvPr/>
              </p:nvSpPr>
              <p:spPr>
                <a:xfrm>
                  <a:off x="3251225" y="3825422"/>
                  <a:ext cx="1192598" cy="403893"/>
                </a:xfrm>
                <a:prstGeom prst="rect">
                  <a:avLst/>
                </a:prstGeom>
                <a:blipFill rotWithShape="0">
                  <a:blip r:embed="rId6"/>
                  <a:stretch>
                    <a:fillRect/>
                  </a:stretch>
                </a:blipFill>
                <a:ln w="19050">
                  <a:solidFill>
                    <a:srgbClr val="FFC000"/>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1" name="Rectangle 2"/>
              <p:cNvSpPr txBox="1">
                <a:spLocks noChangeArrowheads="1"/>
              </p:cNvSpPr>
              <p:nvPr/>
            </p:nvSpPr>
            <p:spPr bwMode="auto">
              <a:xfrm>
                <a:off x="4738292" y="2437253"/>
                <a:ext cx="3874839" cy="3065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If there is no residual CFO,  H</a:t>
                </a:r>
                <a14:m>
                  <m:oMath xmlns:m="http://schemas.openxmlformats.org/officeDocument/2006/math">
                    <m:r>
                      <a:rPr lang="en-US" altLang="zh-CN" sz="1400" i="1" kern="0" smtClean="0">
                        <a:latin typeface="Cambria Math" panose="02040503050406030204" pitchFamily="18" charset="0"/>
                      </a:rPr>
                      <m:t>=</m:t>
                    </m:r>
                    <m:sSup>
                      <m:sSupPr>
                        <m:ctrlPr>
                          <a:rPr lang="en-US" altLang="zh-CN" sz="1400" i="1" kern="0" smtClean="0">
                            <a:latin typeface="Cambria Math" panose="02040503050406030204" pitchFamily="18" charset="0"/>
                          </a:rPr>
                        </m:ctrlPr>
                      </m:sSupPr>
                      <m:e>
                        <m:r>
                          <m:rPr>
                            <m:sty m:val="p"/>
                          </m:rPr>
                          <a:rPr lang="en-US" altLang="zh-CN" sz="1400" i="1" kern="0">
                            <a:latin typeface="Cambria Math" panose="02040503050406030204" pitchFamily="18" charset="0"/>
                          </a:rPr>
                          <m:t>Y</m:t>
                        </m:r>
                        <m:r>
                          <a:rPr lang="en-US" altLang="zh-CN" sz="1400" b="1" i="1" kern="0" smtClean="0">
                            <a:latin typeface="Cambria Math" panose="02040503050406030204" pitchFamily="18" charset="0"/>
                          </a:rPr>
                          <m:t>𝑷</m:t>
                        </m:r>
                      </m:e>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p>
                  </m:oMath>
                </a14:m>
                <a:r>
                  <a:rPr lang="en-US" altLang="zh-CN" sz="1400" kern="0" dirty="0" smtClean="0"/>
                  <a:t> </a:t>
                </a:r>
                <a:endParaRPr lang="en-US" altLang="zh-CN" sz="1100" kern="0" dirty="0"/>
              </a:p>
            </p:txBody>
          </p:sp>
        </mc:Choice>
        <mc:Fallback xmlns="">
          <p:sp>
            <p:nvSpPr>
              <p:cNvPr id="71" name="Rectangle 2"/>
              <p:cNvSpPr txBox="1">
                <a:spLocks noRot="1" noChangeAspect="1" noMove="1" noResize="1" noEditPoints="1" noAdjustHandles="1" noChangeArrowheads="1" noChangeShapeType="1" noTextEdit="1"/>
              </p:cNvSpPr>
              <p:nvPr/>
            </p:nvSpPr>
            <p:spPr bwMode="auto">
              <a:xfrm>
                <a:off x="4738292" y="2437253"/>
                <a:ext cx="3874839" cy="306504"/>
              </a:xfrm>
              <a:prstGeom prst="rect">
                <a:avLst/>
              </a:prstGeom>
              <a:blipFill rotWithShape="0">
                <a:blip r:embed="rId7"/>
                <a:stretch>
                  <a:fillRect l="-472" t="-2000" b="-22000"/>
                </a:stretch>
              </a:blipFill>
              <a:ln w="9525">
                <a:noFill/>
                <a:round/>
                <a:headEnd/>
                <a:tailEnd/>
              </a:ln>
              <a:effectLst/>
            </p:spPr>
            <p:txBody>
              <a:bodyPr/>
              <a:lstStyle/>
              <a:p>
                <a:r>
                  <a:rPr lang="zh-CN" altLang="en-US">
                    <a:noFill/>
                  </a:rPr>
                  <a:t> </a:t>
                </a:r>
              </a:p>
            </p:txBody>
          </p:sp>
        </mc:Fallback>
      </mc:AlternateContent>
      <p:grpSp>
        <p:nvGrpSpPr>
          <p:cNvPr id="79" name="组合 78"/>
          <p:cNvGrpSpPr/>
          <p:nvPr/>
        </p:nvGrpSpPr>
        <p:grpSpPr>
          <a:xfrm>
            <a:off x="4902394" y="2643029"/>
            <a:ext cx="3372047" cy="659912"/>
            <a:chOff x="5156172" y="3832922"/>
            <a:chExt cx="3372047" cy="659912"/>
          </a:xfrm>
        </p:grpSpPr>
        <mc:AlternateContent xmlns:mc="http://schemas.openxmlformats.org/markup-compatibility/2006" xmlns:a14="http://schemas.microsoft.com/office/drawing/2010/main">
          <mc:Choice Requires="a14">
            <p:sp>
              <p:nvSpPr>
                <p:cNvPr id="80" name="矩形 79"/>
                <p:cNvSpPr/>
                <p:nvPr/>
              </p:nvSpPr>
              <p:spPr>
                <a:xfrm>
                  <a:off x="5156172" y="4058035"/>
                  <a:ext cx="1963358" cy="4347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
                          </m:e>
                        </m:d>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m:t>
                        </m:r>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12</m:t>
                                      </m:r>
                                    </m:sub>
                                  </m:sSub>
                                </m:e>
                              </m:m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22</m:t>
                                      </m:r>
                                    </m:sub>
                                  </m:sSub>
                                </m:e>
                              </m:mr>
                            </m:m>
                          </m:e>
                        </m:d>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5156172" y="4058035"/>
                  <a:ext cx="1963358" cy="434799"/>
                </a:xfrm>
                <a:prstGeom prst="rect">
                  <a:avLst/>
                </a:prstGeom>
                <a:blipFill rotWithShape="0">
                  <a:blip r:embed="rId8"/>
                  <a:stretch>
                    <a:fillRect/>
                  </a:stretch>
                </a:blipFill>
              </p:spPr>
              <p:txBody>
                <a:bodyPr/>
                <a:lstStyle/>
                <a:p>
                  <a:r>
                    <a:rPr lang="zh-CN" altLang="en-US">
                      <a:noFill/>
                    </a:rPr>
                    <a:t> </a:t>
                  </a:r>
                </a:p>
              </p:txBody>
            </p:sp>
          </mc:Fallback>
        </mc:AlternateContent>
        <p:sp>
          <p:nvSpPr>
            <p:cNvPr id="81" name="右箭头 80"/>
            <p:cNvSpPr/>
            <p:nvPr/>
          </p:nvSpPr>
          <p:spPr>
            <a:xfrm>
              <a:off x="7094914" y="4239972"/>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82" name="矩形 81"/>
                <p:cNvSpPr/>
                <p:nvPr/>
              </p:nvSpPr>
              <p:spPr>
                <a:xfrm>
                  <a:off x="6909973" y="3884005"/>
                  <a:ext cx="959040" cy="3780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pPr>
                          <m:e>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e>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p>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6909973" y="3884005"/>
                  <a:ext cx="959040" cy="37805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矩形 82"/>
                <p:cNvSpPr/>
                <p:nvPr/>
              </p:nvSpPr>
              <p:spPr>
                <a:xfrm>
                  <a:off x="7684270" y="4088724"/>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7684270" y="4088724"/>
                  <a:ext cx="843949" cy="383631"/>
                </a:xfrm>
                <a:prstGeom prst="rect">
                  <a:avLst/>
                </a:prstGeom>
                <a:blipFill rotWithShape="0">
                  <a:blip r:embed="rId10"/>
                  <a:stretch>
                    <a:fillRect/>
                  </a:stretch>
                </a:blipFill>
              </p:spPr>
              <p:txBody>
                <a:bodyPr/>
                <a:lstStyle/>
                <a:p>
                  <a:r>
                    <a:rPr lang="zh-CN" altLang="en-US">
                      <a:noFill/>
                    </a:rPr>
                    <a:t> </a:t>
                  </a:r>
                </a:p>
              </p:txBody>
            </p:sp>
          </mc:Fallback>
        </mc:AlternateContent>
        <p:sp>
          <p:nvSpPr>
            <p:cNvPr id="84" name="矩形 83"/>
            <p:cNvSpPr/>
            <p:nvPr/>
          </p:nvSpPr>
          <p:spPr>
            <a:xfrm>
              <a:off x="6520726" y="4101292"/>
              <a:ext cx="496636"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85" name="文本框 84"/>
            <p:cNvSpPr txBox="1"/>
            <p:nvPr/>
          </p:nvSpPr>
          <p:spPr>
            <a:xfrm>
              <a:off x="6398714" y="3832922"/>
              <a:ext cx="68730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P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grpSp>
      <mc:AlternateContent xmlns:mc="http://schemas.openxmlformats.org/markup-compatibility/2006" xmlns:a14="http://schemas.microsoft.com/office/drawing/2010/main">
        <mc:Choice Requires="a14">
          <p:sp>
            <p:nvSpPr>
              <p:cNvPr id="86" name="Rectangle 2"/>
              <p:cNvSpPr txBox="1">
                <a:spLocks noChangeArrowheads="1"/>
              </p:cNvSpPr>
              <p:nvPr/>
            </p:nvSpPr>
            <p:spPr bwMode="auto">
              <a:xfrm>
                <a:off x="4738292" y="3383313"/>
                <a:ext cx="3874839" cy="67094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Assume residual CFO of STA1 and STA2  are  </a:t>
                </a:r>
                <a14:m>
                  <m:oMath xmlns:m="http://schemas.openxmlformats.org/officeDocument/2006/math">
                    <m:r>
                      <a:rPr lang="zh-CN" altLang="en-US" sz="1100" smtClean="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zh-CN" altLang="en-US" sz="1100" i="1">
                            <a:solidFill>
                              <a:schemeClr val="tx1"/>
                            </a:solidFill>
                            <a:latin typeface="Cambria Math" panose="02040503050406030204" pitchFamily="18" charset="0"/>
                          </a:rPr>
                          <m:t>𝟏</m:t>
                        </m:r>
                      </m:sub>
                    </m:sSub>
                  </m:oMath>
                </a14:m>
                <a:r>
                  <a:rPr lang="en-US" altLang="zh-CN" sz="1100" kern="0" dirty="0" smtClean="0"/>
                  <a:t> </a:t>
                </a:r>
                <a:r>
                  <a:rPr lang="en-US" altLang="zh-CN" sz="1400" kern="0" dirty="0"/>
                  <a:t>and</a:t>
                </a:r>
                <a:r>
                  <a:rPr lang="en-US" altLang="zh-CN" sz="1100" kern="0" dirty="0" smtClean="0"/>
                  <a:t> </a:t>
                </a:r>
                <a14:m>
                  <m:oMath xmlns:m="http://schemas.openxmlformats.org/officeDocument/2006/math">
                    <m:r>
                      <a:rPr lang="zh-CN" altLang="en-US" sz="110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en-US" altLang="zh-CN" sz="1100">
                            <a:solidFill>
                              <a:schemeClr val="tx1"/>
                            </a:solidFill>
                            <a:latin typeface="Cambria Math" panose="02040503050406030204" pitchFamily="18" charset="0"/>
                          </a:rPr>
                          <m:t>𝟐</m:t>
                        </m:r>
                      </m:sub>
                    </m:sSub>
                  </m:oMath>
                </a14:m>
                <a:r>
                  <a:rPr lang="en-US" altLang="zh-CN" sz="1100" kern="0" dirty="0" smtClean="0"/>
                  <a:t> </a:t>
                </a:r>
                <a:r>
                  <a:rPr lang="en-US" altLang="zh-CN" sz="1400" kern="0" dirty="0" smtClean="0"/>
                  <a:t>respectively, H=Y</a:t>
                </a:r>
                <a14:m>
                  <m:oMath xmlns:m="http://schemas.openxmlformats.org/officeDocument/2006/math">
                    <m:sSubSup>
                      <m:sSubSupPr>
                        <m:ctrlPr>
                          <a:rPr lang="en-US" altLang="zh-CN" sz="1400" i="1" kern="0" smtClean="0">
                            <a:latin typeface="Cambria Math" panose="02040503050406030204" pitchFamily="18" charset="0"/>
                          </a:rPr>
                        </m:ctrlPr>
                      </m:sSubSupPr>
                      <m:e>
                        <m:r>
                          <a:rPr lang="en-US" altLang="zh-CN" sz="1400" b="1" i="1" kern="0" smtClean="0">
                            <a:latin typeface="Cambria Math" panose="02040503050406030204" pitchFamily="18" charset="0"/>
                          </a:rPr>
                          <m:t>𝑷</m:t>
                        </m:r>
                      </m:e>
                      <m:sub>
                        <m:r>
                          <a:rPr lang="en-US" altLang="zh-CN" sz="1400" b="1" i="1" kern="0" smtClean="0">
                            <a:latin typeface="Cambria Math" panose="02040503050406030204" pitchFamily="18" charset="0"/>
                          </a:rPr>
                          <m:t>𝑪𝑭𝑶</m:t>
                        </m:r>
                      </m:sub>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bSup>
                  </m:oMath>
                </a14:m>
                <a:endParaRPr lang="en-US" altLang="zh-CN" sz="1400" kern="0" dirty="0"/>
              </a:p>
            </p:txBody>
          </p:sp>
        </mc:Choice>
        <mc:Fallback xmlns="">
          <p:sp>
            <p:nvSpPr>
              <p:cNvPr id="86" name="Rectangle 2"/>
              <p:cNvSpPr txBox="1">
                <a:spLocks noRot="1" noChangeAspect="1" noMove="1" noResize="1" noEditPoints="1" noAdjustHandles="1" noChangeArrowheads="1" noChangeShapeType="1" noTextEdit="1"/>
              </p:cNvSpPr>
              <p:nvPr/>
            </p:nvSpPr>
            <p:spPr bwMode="auto">
              <a:xfrm>
                <a:off x="4738292" y="3383313"/>
                <a:ext cx="3874839" cy="670943"/>
              </a:xfrm>
              <a:prstGeom prst="rect">
                <a:avLst/>
              </a:prstGeom>
              <a:blipFill rotWithShape="0">
                <a:blip r:embed="rId11"/>
                <a:stretch>
                  <a:fillRect l="-472" t="-1818"/>
                </a:stretch>
              </a:blipFill>
              <a:ln w="9525">
                <a:noFill/>
                <a:round/>
                <a:headEnd/>
                <a:tailEnd/>
              </a:ln>
              <a:effectLst/>
            </p:spPr>
            <p:txBody>
              <a:bodyPr/>
              <a:lstStyle/>
              <a:p>
                <a:r>
                  <a:rPr lang="zh-CN" altLang="en-US">
                    <a:noFill/>
                  </a:rPr>
                  <a:t> </a:t>
                </a:r>
              </a:p>
            </p:txBody>
          </p:sp>
        </mc:Fallback>
      </mc:AlternateContent>
      <p:grpSp>
        <p:nvGrpSpPr>
          <p:cNvPr id="90" name="组合 89"/>
          <p:cNvGrpSpPr/>
          <p:nvPr/>
        </p:nvGrpSpPr>
        <p:grpSpPr>
          <a:xfrm>
            <a:off x="4928595" y="3821717"/>
            <a:ext cx="3874313" cy="625821"/>
            <a:chOff x="4859183" y="3949562"/>
            <a:chExt cx="3874313" cy="625821"/>
          </a:xfrm>
        </p:grpSpPr>
        <mc:AlternateContent xmlns:mc="http://schemas.openxmlformats.org/markup-compatibility/2006" xmlns:a14="http://schemas.microsoft.com/office/drawing/2010/main">
          <mc:Choice Requires="a14">
            <p:sp>
              <p:nvSpPr>
                <p:cNvPr id="88" name="矩形 87"/>
                <p:cNvSpPr/>
                <p:nvPr/>
              </p:nvSpPr>
              <p:spPr>
                <a:xfrm>
                  <a:off x="4859183" y="4140584"/>
                  <a:ext cx="2410788" cy="434799"/>
                </a:xfrm>
                <a:prstGeom prst="rect">
                  <a:avLst/>
                </a:prstGeom>
              </p:spPr>
              <p:txBody>
                <a:bodyPr wrap="none">
                  <a:spAutoFit/>
                </a:bodyPr>
                <a:lstStyle/>
                <a:p>
                  <a:pPr defTabSz="914400">
                    <a:buClrTx/>
                    <a:buSzTx/>
                    <a:buFontTx/>
                    <a:buNone/>
                  </a:pPr>
                  <a14:m>
                    <m:oMathPara xmlns:m="http://schemas.openxmlformats.org/officeDocument/2006/math">
                      <m:oMathParaPr>
                        <m:jc m:val="centerGroup"/>
                      </m:oMathParaPr>
                      <m:oMath xmlns:m="http://schemas.openxmlformats.org/officeDocument/2006/math">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2</m:t>
                                      </m:r>
                                    </m:sup>
                                  </m:sSubSup>
                                </m:e>
                              </m:m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2</m:t>
                                      </m:r>
                                    </m:sup>
                                  </m:sSubSup>
                                </m:e>
                              </m:mr>
                            </m:m>
                          </m:e>
                        </m:d>
                        <m:r>
                          <a:rPr lang="zh-CN" altLang="en-US" sz="1000">
                            <a:solidFill>
                              <a:srgbClr val="000000"/>
                            </a:solidFill>
                            <a:latin typeface="Cambria Math" panose="02040503050406030204" pitchFamily="18" charset="0"/>
                          </a:rPr>
                          <m:t>=</m:t>
                        </m:r>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12</m:t>
                                      </m:r>
                                    </m:sub>
                                  </m:sSub>
                                </m:e>
                              </m:m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22</m:t>
                                      </m:r>
                                    </m:sub>
                                  </m:sSub>
                                </m:e>
                              </m:mr>
                            </m:m>
                          </m:e>
                        </m:d>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1</m:t>
                                          </m:r>
                                        </m:sub>
                                      </m:sSub>
                                      <m:r>
                                        <a:rPr lang="zh-CN" altLang="en-US" sz="1000" i="1">
                                          <a:solidFill>
                                            <a:srgbClr val="000000"/>
                                          </a:solidFill>
                                          <a:latin typeface="Cambria Math" panose="02040503050406030204" pitchFamily="18" charset="0"/>
                                        </a:rPr>
                                        <m:t>𝑇</m:t>
                                      </m:r>
                                    </m:sup>
                                  </m:sSup>
                                </m:e>
                              </m:m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2</m:t>
                                          </m:r>
                                        </m:sub>
                                      </m:sSub>
                                      <m:r>
                                        <a:rPr lang="zh-CN" altLang="en-US" sz="1000" i="1">
                                          <a:solidFill>
                                            <a:srgbClr val="000000"/>
                                          </a:solidFill>
                                          <a:latin typeface="Cambria Math" panose="02040503050406030204" pitchFamily="18" charset="0"/>
                                        </a:rPr>
                                        <m:t>𝑇</m:t>
                                      </m:r>
                                    </m:sup>
                                  </m:sSup>
                                </m:e>
                              </m:mr>
                            </m:m>
                          </m:e>
                        </m:d>
                      </m:oMath>
                    </m:oMathPara>
                  </a14:m>
                  <a:endParaRPr lang="zh-CN" altLang="en-US" sz="1000" dirty="0">
                    <a:solidFill>
                      <a:srgbClr val="000000"/>
                    </a:solidFill>
                    <a:latin typeface="Arial" panose="020B0604020202020204" pitchFamily="34" charset="0"/>
                    <a:ea typeface="宋体" panose="02010600030101010101" pitchFamily="2" charset="-122"/>
                  </a:endParaRPr>
                </a:p>
              </p:txBody>
            </p:sp>
          </mc:Choice>
          <mc:Fallback xmlns="">
            <p:sp>
              <p:nvSpPr>
                <p:cNvPr id="88" name="矩形 87"/>
                <p:cNvSpPr>
                  <a:spLocks noRot="1" noChangeAspect="1" noMove="1" noResize="1" noEditPoints="1" noAdjustHandles="1" noChangeArrowheads="1" noChangeShapeType="1" noTextEdit="1"/>
                </p:cNvSpPr>
                <p:nvPr/>
              </p:nvSpPr>
              <p:spPr>
                <a:xfrm>
                  <a:off x="4859183" y="4140584"/>
                  <a:ext cx="2410788" cy="43479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p:cNvSpPr txBox="1"/>
                <p:nvPr/>
              </p:nvSpPr>
              <p:spPr>
                <a:xfrm>
                  <a:off x="6216098" y="3949562"/>
                  <a:ext cx="89431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ctrlPr>
                        </m:sSubPr>
                        <m:e>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𝑷</m:t>
                          </m:r>
                        </m:e>
                        <m:sub>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𝑪𝑭𝑶</m:t>
                          </m:r>
                        </m:sub>
                      </m:sSub>
                    </m:oMath>
                  </a14:m>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1" name="文本框 90"/>
                <p:cNvSpPr txBox="1">
                  <a:spLocks noRot="1" noChangeAspect="1" noMove="1" noResize="1" noEditPoints="1" noAdjustHandles="1" noChangeArrowheads="1" noChangeShapeType="1" noTextEdit="1"/>
                </p:cNvSpPr>
                <p:nvPr/>
              </p:nvSpPr>
              <p:spPr>
                <a:xfrm>
                  <a:off x="6216098" y="3949562"/>
                  <a:ext cx="894315" cy="246221"/>
                </a:xfrm>
                <a:prstGeom prst="rect">
                  <a:avLst/>
                </a:prstGeom>
                <a:blipFill rotWithShape="0">
                  <a:blip r:embed="rId13"/>
                  <a:stretch>
                    <a:fillRect b="-10000"/>
                  </a:stretch>
                </a:blipFill>
              </p:spPr>
              <p:txBody>
                <a:bodyPr/>
                <a:lstStyle/>
                <a:p>
                  <a:r>
                    <a:rPr lang="zh-CN" altLang="en-US">
                      <a:noFill/>
                    </a:rPr>
                    <a:t> </a:t>
                  </a:r>
                </a:p>
              </p:txBody>
            </p:sp>
          </mc:Fallback>
        </mc:AlternateContent>
        <p:sp>
          <p:nvSpPr>
            <p:cNvPr id="92" name="矩形 91"/>
            <p:cNvSpPr/>
            <p:nvPr/>
          </p:nvSpPr>
          <p:spPr>
            <a:xfrm>
              <a:off x="6246318" y="4193356"/>
              <a:ext cx="966324"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93" name="右箭头 92"/>
            <p:cNvSpPr/>
            <p:nvPr/>
          </p:nvSpPr>
          <p:spPr>
            <a:xfrm>
              <a:off x="7300191" y="4327475"/>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94" name="矩形 93"/>
                <p:cNvSpPr/>
                <p:nvPr/>
              </p:nvSpPr>
              <p:spPr>
                <a:xfrm>
                  <a:off x="7889547" y="4176227"/>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4" name="矩形 93"/>
                <p:cNvSpPr>
                  <a:spLocks noRot="1" noChangeAspect="1" noMove="1" noResize="1" noEditPoints="1" noAdjustHandles="1" noChangeArrowheads="1" noChangeShapeType="1" noTextEdit="1"/>
                </p:cNvSpPr>
                <p:nvPr/>
              </p:nvSpPr>
              <p:spPr>
                <a:xfrm>
                  <a:off x="7889547" y="4176227"/>
                  <a:ext cx="843949" cy="383631"/>
                </a:xfrm>
                <a:prstGeom prst="rect">
                  <a:avLst/>
                </a:prstGeom>
                <a:blipFill rotWithShape="0">
                  <a:blip r:embed="rId1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8" name="Rectangle 2"/>
              <p:cNvSpPr txBox="1">
                <a:spLocks noChangeArrowheads="1"/>
              </p:cNvSpPr>
              <p:nvPr/>
            </p:nvSpPr>
            <p:spPr bwMode="auto">
              <a:xfrm>
                <a:off x="708471" y="4894743"/>
                <a:ext cx="8129935" cy="112412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800" kern="0" dirty="0" smtClean="0"/>
                  <a:t>By replicating LTF on STA side, residual CFO between STA and AP(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zh-CN" altLang="en-US" sz="1800" i="1">
                            <a:solidFill>
                              <a:schemeClr val="tx1"/>
                            </a:solidFill>
                            <a:latin typeface="Cambria Math" panose="02040503050406030204" pitchFamily="18" charset="0"/>
                          </a:rPr>
                          <m:t>𝟏</m:t>
                        </m:r>
                      </m:sub>
                    </m:sSub>
                  </m:oMath>
                </a14:m>
                <a:r>
                  <a:rPr lang="en-US" altLang="zh-CN" sz="1800" kern="0" dirty="0" smtClean="0"/>
                  <a:t> and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en-US" altLang="zh-CN" sz="1800" b="1" i="1" smtClean="0">
                            <a:solidFill>
                              <a:schemeClr val="tx1"/>
                            </a:solidFill>
                            <a:latin typeface="Cambria Math" panose="02040503050406030204" pitchFamily="18" charset="0"/>
                          </a:rPr>
                          <m:t>𝟐</m:t>
                        </m:r>
                      </m:sub>
                    </m:sSub>
                  </m:oMath>
                </a14:m>
                <a:r>
                  <a:rPr lang="en-US" altLang="zh-CN" sz="1800" kern="0" dirty="0" smtClean="0"/>
                  <a:t>) can be calculated, then with </a:t>
                </a:r>
                <a14:m>
                  <m:oMath xmlns:m="http://schemas.openxmlformats.org/officeDocument/2006/math">
                    <m:sSub>
                      <m:sSubPr>
                        <m:ctrlPr>
                          <a:rPr lang="en-US" altLang="zh-CN" sz="1800" i="1" kern="0">
                            <a:latin typeface="Cambria Math" panose="02040503050406030204" pitchFamily="18" charset="0"/>
                            <a:ea typeface="宋体" panose="02010600030101010101" pitchFamily="2" charset="-122"/>
                          </a:rPr>
                        </m:ctrlPr>
                      </m:sSubPr>
                      <m:e>
                        <m:r>
                          <a:rPr lang="en-US" altLang="zh-CN" sz="1800" i="1" kern="0">
                            <a:latin typeface="Cambria Math" panose="02040503050406030204" pitchFamily="18" charset="0"/>
                            <a:ea typeface="宋体" panose="02010600030101010101" pitchFamily="2" charset="-122"/>
                          </a:rPr>
                          <m:t>𝑷</m:t>
                        </m:r>
                      </m:e>
                      <m:sub>
                        <m:r>
                          <a:rPr lang="en-US" altLang="zh-CN" sz="1800" i="1" kern="0">
                            <a:latin typeface="Cambria Math" panose="02040503050406030204" pitchFamily="18" charset="0"/>
                            <a:ea typeface="宋体" panose="02010600030101010101" pitchFamily="2" charset="-122"/>
                          </a:rPr>
                          <m:t>𝑪𝑭𝑶</m:t>
                        </m:r>
                      </m:sub>
                    </m:sSub>
                  </m:oMath>
                </a14:m>
                <a:r>
                  <a:rPr lang="en-US" altLang="zh-CN" sz="1800" kern="0" dirty="0" smtClean="0"/>
                  <a:t>, inter-user interference is eliminated and H could be got correctly. </a:t>
                </a:r>
                <a:endParaRPr lang="en-US" altLang="zh-CN" sz="1800" kern="0" dirty="0"/>
              </a:p>
            </p:txBody>
          </p:sp>
        </mc:Choice>
        <mc:Fallback xmlns="">
          <p:sp>
            <p:nvSpPr>
              <p:cNvPr id="98" name="Rectangle 2"/>
              <p:cNvSpPr txBox="1">
                <a:spLocks noRot="1" noChangeAspect="1" noMove="1" noResize="1" noEditPoints="1" noAdjustHandles="1" noChangeArrowheads="1" noChangeShapeType="1" noTextEdit="1"/>
              </p:cNvSpPr>
              <p:nvPr/>
            </p:nvSpPr>
            <p:spPr bwMode="auto">
              <a:xfrm>
                <a:off x="708471" y="4894743"/>
                <a:ext cx="8129935" cy="1124125"/>
              </a:xfrm>
              <a:prstGeom prst="rect">
                <a:avLst/>
              </a:prstGeom>
              <a:blipFill rotWithShape="0">
                <a:blip r:embed="rId15"/>
                <a:stretch>
                  <a:fillRect l="-600" t="-2717"/>
                </a:stretch>
              </a:blipFill>
              <a:ln w="9525">
                <a:noFill/>
                <a:round/>
                <a:headEnd/>
                <a:tailEnd/>
              </a:ln>
              <a:effectLst/>
            </p:spPr>
            <p:txBody>
              <a:bodyPr/>
              <a:lstStyle/>
              <a:p>
                <a:r>
                  <a:rPr lang="zh-CN" altLang="en-US">
                    <a:noFill/>
                  </a:rPr>
                  <a:t> </a:t>
                </a:r>
              </a:p>
            </p:txBody>
          </p:sp>
        </mc:Fallback>
      </mc:AlternateContent>
    </p:spTree>
    <p:extLst>
      <p:ext uri="{BB962C8B-B14F-4D97-AF65-F5344CB8AC3E}">
        <p14:creationId xmlns:p14="http://schemas.microsoft.com/office/powerpoint/2010/main" val="2374947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946" y="606425"/>
            <a:ext cx="8566720" cy="1065213"/>
          </a:xfrm>
        </p:spPr>
        <p:txBody>
          <a:bodyPr/>
          <a:lstStyle/>
          <a:p>
            <a:r>
              <a:rPr lang="en-US" altLang="zh-CN" dirty="0"/>
              <a:t>MU-MIMO Based Implicit Sounding Challenge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6" name="日期占位符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mc:AlternateContent xmlns:mc="http://schemas.openxmlformats.org/markup-compatibility/2006" xmlns:a14="http://schemas.microsoft.com/office/drawing/2010/main">
        <mc:Choice Requires="a14">
          <p:sp>
            <p:nvSpPr>
              <p:cNvPr id="11" name="矩形 10"/>
              <p:cNvSpPr/>
              <p:nvPr/>
            </p:nvSpPr>
            <p:spPr>
              <a:xfrm>
                <a:off x="2869581" y="1781966"/>
                <a:ext cx="3692870"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b="0" i="1" smtClean="0">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1,2</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2</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2</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2869581" y="1781966"/>
                <a:ext cx="3692870" cy="57176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867302" y="2589498"/>
                <a:ext cx="4378506"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i="1">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3,4</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smtClean="0">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4</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4</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en-US" altLang="zh-CN" sz="1400" b="0" i="1" smtClean="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2867302" y="2589498"/>
                <a:ext cx="4378506" cy="571760"/>
              </a:xfrm>
              <a:prstGeom prst="rect">
                <a:avLst/>
              </a:prstGeom>
              <a:blipFill rotWithShape="0">
                <a:blip r:embed="rId4"/>
                <a:stretch>
                  <a:fillRect/>
                </a:stretch>
              </a:blipFill>
            </p:spPr>
            <p:txBody>
              <a:bodyPr/>
              <a:lstStyle/>
              <a:p>
                <a:r>
                  <a:rPr lang="zh-CN" altLang="en-US">
                    <a:noFill/>
                  </a:rPr>
                  <a:t> </a:t>
                </a:r>
              </a:p>
            </p:txBody>
          </p:sp>
        </mc:Fallback>
      </mc:AlternateContent>
      <p:sp>
        <p:nvSpPr>
          <p:cNvPr id="15" name="文本框 14"/>
          <p:cNvSpPr txBox="1"/>
          <p:nvPr/>
        </p:nvSpPr>
        <p:spPr>
          <a:xfrm>
            <a:off x="306057" y="1774175"/>
            <a:ext cx="1672253" cy="400110"/>
          </a:xfrm>
          <a:prstGeom prst="rect">
            <a:avLst/>
          </a:prstGeom>
          <a:noFill/>
        </p:spPr>
        <p:txBody>
          <a:bodyPr wrap="none" rtlCol="0">
            <a:spAutoFit/>
          </a:bodyPr>
          <a:lstStyle/>
          <a:p>
            <a:r>
              <a:rPr lang="en-US" altLang="zh-CN" sz="2000" b="1" kern="0" dirty="0">
                <a:solidFill>
                  <a:srgbClr val="000000"/>
                </a:solidFill>
                <a:latin typeface="+mn-lt"/>
                <a:ea typeface="+mn-ea"/>
              </a:rPr>
              <a:t>Original LTF</a:t>
            </a:r>
            <a:endParaRPr lang="zh-CN" altLang="en-US" sz="2000" b="1" kern="0" dirty="0">
              <a:solidFill>
                <a:srgbClr val="000000"/>
              </a:solidFill>
              <a:latin typeface="+mn-lt"/>
              <a:ea typeface="+mn-ea"/>
            </a:endParaRPr>
          </a:p>
        </p:txBody>
      </p:sp>
      <p:sp>
        <p:nvSpPr>
          <p:cNvPr id="16" name="文本框 15"/>
          <p:cNvSpPr txBox="1"/>
          <p:nvPr/>
        </p:nvSpPr>
        <p:spPr>
          <a:xfrm>
            <a:off x="57554" y="2620096"/>
            <a:ext cx="1915909" cy="400110"/>
          </a:xfrm>
          <a:prstGeom prst="rect">
            <a:avLst/>
          </a:prstGeom>
          <a:noFill/>
        </p:spPr>
        <p:txBody>
          <a:bodyPr wrap="none" rtlCol="0">
            <a:spAutoFit/>
          </a:bodyPr>
          <a:lstStyle/>
          <a:p>
            <a:r>
              <a:rPr lang="en-US" altLang="zh-CN" sz="2000" b="1" kern="0" dirty="0">
                <a:solidFill>
                  <a:srgbClr val="000000"/>
                </a:solidFill>
                <a:latin typeface="+mn-lt"/>
                <a:ea typeface="+mn-ea"/>
              </a:rPr>
              <a:t>Replicated LTF</a:t>
            </a:r>
            <a:endParaRPr lang="zh-CN" altLang="en-US" sz="20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7" name="矩形 16"/>
              <p:cNvSpPr/>
              <p:nvPr/>
            </p:nvSpPr>
            <p:spPr>
              <a:xfrm>
                <a:off x="5260306" y="1367132"/>
                <a:ext cx="68531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sub>
                      </m:sSub>
                    </m:oMath>
                  </m:oMathPara>
                </a14:m>
                <a:endParaRPr lang="zh-CN" altLang="en-US" sz="1600" dirty="0"/>
              </a:p>
            </p:txBody>
          </p:sp>
        </mc:Choice>
        <mc:Fallback xmlns="">
          <p:sp>
            <p:nvSpPr>
              <p:cNvPr id="17" name="矩形 16"/>
              <p:cNvSpPr>
                <a:spLocks noRot="1" noChangeAspect="1" noMove="1" noResize="1" noEditPoints="1" noAdjustHandles="1" noChangeArrowheads="1" noChangeShapeType="1" noTextEdit="1"/>
              </p:cNvSpPr>
              <p:nvPr/>
            </p:nvSpPr>
            <p:spPr>
              <a:xfrm>
                <a:off x="5260306" y="1367132"/>
                <a:ext cx="685316" cy="33855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5602964" y="2253166"/>
                <a:ext cx="994695"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r>
                            <a:rPr lang="en-US" altLang="zh-CN" sz="1600" b="1" i="1" kern="0">
                              <a:solidFill>
                                <a:srgbClr val="000000"/>
                              </a:solidFill>
                              <a:latin typeface="Cambria Math" panose="02040503050406030204" pitchFamily="18" charset="0"/>
                              <a:ea typeface="宋体" panose="02010600030101010101" pitchFamily="2" charset="-122"/>
                            </a:rPr>
                            <m:t>, </m:t>
                          </m:r>
                          <m:r>
                            <a:rPr lang="en-US" altLang="zh-CN" sz="1600" b="1" i="1" kern="0">
                              <a:solidFill>
                                <a:srgbClr val="000000"/>
                              </a:solidFill>
                              <a:latin typeface="Cambria Math" panose="02040503050406030204" pitchFamily="18" charset="0"/>
                              <a:ea typeface="宋体" panose="02010600030101010101" pitchFamily="2" charset="-122"/>
                            </a:rPr>
                            <m:t>𝑹𝒆𝒑</m:t>
                          </m:r>
                        </m:sub>
                      </m:sSub>
                    </m:oMath>
                  </m:oMathPara>
                </a14:m>
                <a:endParaRPr lang="zh-CN" altLang="en-US" sz="1600" dirty="0"/>
              </a:p>
            </p:txBody>
          </p:sp>
        </mc:Choice>
        <mc:Fallback xmlns="">
          <p:sp>
            <p:nvSpPr>
              <p:cNvPr id="18" name="矩形 17"/>
              <p:cNvSpPr>
                <a:spLocks noRot="1" noChangeAspect="1" noMove="1" noResize="1" noEditPoints="1" noAdjustHandles="1" noChangeArrowheads="1" noChangeShapeType="1" noTextEdit="1"/>
              </p:cNvSpPr>
              <p:nvPr/>
            </p:nvSpPr>
            <p:spPr>
              <a:xfrm>
                <a:off x="5602964" y="2253166"/>
                <a:ext cx="994695" cy="360612"/>
              </a:xfrm>
              <a:prstGeom prst="rect">
                <a:avLst/>
              </a:prstGeom>
              <a:blipFill rotWithShape="0">
                <a:blip r:embed="rId6"/>
                <a:stretch>
                  <a:fillRect b="-50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3877693" y="3272615"/>
                <a:ext cx="4274632"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smtClean="0">
                          <a:solidFill>
                            <a:schemeClr val="tx1"/>
                          </a:solidFill>
                          <a:latin typeface="Cambria Math" panose="02040503050406030204" pitchFamily="18" charset="0"/>
                        </a:rPr>
                        <m:t>=</m:t>
                      </m:r>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b>
                                  <m:sSubPr>
                                    <m:ctrlPr>
                                      <a:rPr lang="zh-CN" altLang="en-US" sz="1400" i="1" smtClean="0">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12</m:t>
                                    </m:r>
                                  </m:sub>
                                </m:sSub>
                              </m:e>
                            </m:mr>
                            <m:m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22</m:t>
                                    </m:r>
                                  </m:sub>
                                </m:sSub>
                              </m:e>
                            </m:mr>
                          </m:m>
                        </m:e>
                      </m:d>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3877693" y="3272615"/>
                <a:ext cx="4274632" cy="499817"/>
              </a:xfrm>
              <a:prstGeom prst="rect">
                <a:avLst/>
              </a:prstGeom>
              <a:blipFill rotWithShape="0">
                <a:blip r:embed="rId7"/>
                <a:stretch>
                  <a:fillRect b="-1220"/>
                </a:stretch>
              </a:blipFill>
            </p:spPr>
            <p:txBody>
              <a:bodyPr/>
              <a:lstStyle/>
              <a:p>
                <a:r>
                  <a:rPr lang="zh-CN" altLang="en-US">
                    <a:noFill/>
                  </a:rPr>
                  <a:t> </a:t>
                </a:r>
              </a:p>
            </p:txBody>
          </p:sp>
        </mc:Fallback>
      </mc:AlternateContent>
      <p:sp>
        <p:nvSpPr>
          <p:cNvPr id="20" name="矩形 19"/>
          <p:cNvSpPr/>
          <p:nvPr/>
        </p:nvSpPr>
        <p:spPr>
          <a:xfrm>
            <a:off x="5056554" y="1794584"/>
            <a:ext cx="1315645" cy="492630"/>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1" name="矩形 20"/>
          <p:cNvSpPr/>
          <p:nvPr/>
        </p:nvSpPr>
        <p:spPr>
          <a:xfrm>
            <a:off x="5056554" y="2603291"/>
            <a:ext cx="2189254" cy="529756"/>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2" name="矩形 21"/>
              <p:cNvSpPr/>
              <p:nvPr/>
            </p:nvSpPr>
            <p:spPr>
              <a:xfrm>
                <a:off x="1349472" y="5156009"/>
                <a:ext cx="5601726" cy="533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1400" i="1" smtClean="0">
                              <a:solidFill>
                                <a:schemeClr val="tx1"/>
                              </a:solidFill>
                              <a:latin typeface="Cambria Math" panose="02040503050406030204" pitchFamily="18" charset="0"/>
                            </a:rPr>
                          </m:ctrlPr>
                        </m:sSubSupPr>
                        <m:e>
                          <m:r>
                            <a:rPr lang="zh-CN" altLang="en-US" sz="1400" i="1">
                              <a:solidFill>
                                <a:schemeClr val="tx1"/>
                              </a:solidFill>
                              <a:latin typeface="Cambria Math" panose="02040503050406030204" pitchFamily="18" charset="0"/>
                            </a:rPr>
                            <m:t>𝑌</m:t>
                          </m:r>
                        </m:e>
                        <m:sub>
                          <m:r>
                            <a:rPr lang="zh-CN" altLang="en-US" sz="1400">
                              <a:solidFill>
                                <a:schemeClr val="tx1"/>
                              </a:solidFill>
                              <a:latin typeface="Cambria Math" panose="02040503050406030204" pitchFamily="18" charset="0"/>
                            </a:rPr>
                            <m:t>1</m:t>
                          </m:r>
                          <m:r>
                            <a:rPr lang="en-US" altLang="zh-CN" sz="1400" b="0" i="1" smtClean="0">
                              <a:solidFill>
                                <a:schemeClr val="tx1"/>
                              </a:solidFill>
                              <a:latin typeface="Cambria Math" panose="02040503050406030204" pitchFamily="18" charset="0"/>
                            </a:rPr>
                            <m:t>,2</m:t>
                          </m:r>
                        </m:sub>
                        <m:sup>
                          <m:r>
                            <a:rPr lang="zh-CN" altLang="en-US" sz="1400">
                              <a:solidFill>
                                <a:schemeClr val="tx1"/>
                              </a:solidFill>
                              <a:latin typeface="Cambria Math" panose="02040503050406030204" pitchFamily="18" charset="0"/>
                            </a:rPr>
                            <m:t>−1</m:t>
                          </m:r>
                        </m:sup>
                      </m:sSubSup>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𝑌</m:t>
                          </m:r>
                        </m:e>
                        <m:sub>
                          <m:r>
                            <a:rPr lang="en-US" altLang="zh-CN" sz="1400" b="0" i="1" smtClean="0">
                              <a:solidFill>
                                <a:schemeClr val="tx1"/>
                              </a:solidFill>
                              <a:latin typeface="Cambria Math" panose="02040503050406030204" pitchFamily="18" charset="0"/>
                            </a:rPr>
                            <m:t>3,4</m:t>
                          </m:r>
                        </m:sub>
                      </m:sSub>
                      <m:r>
                        <a:rPr lang="zh-CN" altLang="en-US" sz="1400" smtClean="0">
                          <a:solidFill>
                            <a:schemeClr val="tx1"/>
                          </a:solidFill>
                          <a:latin typeface="Cambria Math" panose="02040503050406030204" pitchFamily="18" charset="0"/>
                        </a:rPr>
                        <m:t>=</m:t>
                      </m:r>
                      <m:sSup>
                        <m:sSupPr>
                          <m:ctrlPr>
                            <a:rPr lang="zh-CN" altLang="en-US" sz="1400" i="1" smtClean="0">
                              <a:solidFill>
                                <a:schemeClr val="tx1"/>
                              </a:solidFill>
                              <a:latin typeface="Cambria Math" panose="02040503050406030204" pitchFamily="18" charset="0"/>
                            </a:rPr>
                          </m:ctrlPr>
                        </m:sSupPr>
                        <m:e>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r>
                                      <m:rPr>
                                        <m:brk m:alnAt="7"/>
                                      </m:rPr>
                                      <a:rPr lang="en-US" altLang="zh-CN" sz="1400" b="0" i="1" smtClean="0">
                                        <a:solidFill>
                                          <a:schemeClr val="tx1"/>
                                        </a:solidFill>
                                        <a:latin typeface="Cambria Math" panose="02040503050406030204" pitchFamily="18" charset="0"/>
                                      </a:rPr>
                                      <m:t>1</m:t>
                                    </m:r>
                                  </m:e>
                                  <m:e>
                                    <m:r>
                                      <a:rPr lang="en-US" altLang="zh-CN" sz="1400" i="1">
                                        <a:solidFill>
                                          <a:schemeClr val="tx1"/>
                                        </a:solidFill>
                                        <a:latin typeface="Cambria Math" panose="02040503050406030204" pitchFamily="18" charset="0"/>
                                      </a:rPr>
                                      <m:t>−</m:t>
                                    </m:r>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i="1">
                                            <a:solidFill>
                                              <a:schemeClr val="tx1"/>
                                            </a:solidFill>
                                            <a:latin typeface="Cambria Math" panose="02040503050406030204" pitchFamily="18" charset="0"/>
                                          </a:rPr>
                                          <m:t>𝑇</m:t>
                                        </m:r>
                                      </m:sup>
                                    </m:sSup>
                                  </m:e>
                                </m:mr>
                                <m:mr>
                                  <m:e>
                                    <m:r>
                                      <a:rPr lang="en-US" altLang="zh-CN" sz="1400" b="0" i="1" smtClean="0">
                                        <a:solidFill>
                                          <a:schemeClr val="tx1"/>
                                        </a:solidFill>
                                        <a:latin typeface="Cambria Math" panose="02040503050406030204" pitchFamily="18" charset="0"/>
                                      </a:rPr>
                                      <m:t>1</m:t>
                                    </m:r>
                                  </m:e>
                                  <m:e>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i="1">
                                            <a:solidFill>
                                              <a:schemeClr val="tx1"/>
                                            </a:solidFill>
                                            <a:latin typeface="Cambria Math" panose="02040503050406030204" pitchFamily="18" charset="0"/>
                                          </a:rPr>
                                          <m:t>𝑇</m:t>
                                        </m:r>
                                      </m:sup>
                                    </m:sSup>
                                  </m:e>
                                </m:mr>
                              </m:m>
                            </m:e>
                          </m:d>
                        </m:e>
                        <m:sup>
                          <m:r>
                            <a:rPr lang="zh-CN" altLang="en-US" sz="1400">
                              <a:solidFill>
                                <a:schemeClr val="tx1"/>
                              </a:solidFill>
                              <a:latin typeface="Cambria Math" panose="02040503050406030204" pitchFamily="18" charset="0"/>
                            </a:rPr>
                            <m:t>−1</m:t>
                          </m:r>
                        </m:sup>
                      </m:sSup>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1349472" y="5156009"/>
                <a:ext cx="5601726" cy="533159"/>
              </a:xfrm>
              <a:prstGeom prst="rect">
                <a:avLst/>
              </a:prstGeom>
              <a:blipFill rotWithShape="0">
                <a:blip r:embed="rId8"/>
                <a:stretch>
                  <a:fillRect b="-2299"/>
                </a:stretch>
              </a:blipFill>
            </p:spPr>
            <p:txBody>
              <a:bodyPr/>
              <a:lstStyle/>
              <a:p>
                <a:r>
                  <a:rPr lang="zh-CN" altLang="en-US">
                    <a:noFill/>
                  </a:rPr>
                  <a:t> </a:t>
                </a:r>
              </a:p>
            </p:txBody>
          </p:sp>
        </mc:Fallback>
      </mc:AlternateContent>
      <p:sp>
        <p:nvSpPr>
          <p:cNvPr id="23" name="右箭头 22"/>
          <p:cNvSpPr/>
          <p:nvPr/>
        </p:nvSpPr>
        <p:spPr>
          <a:xfrm>
            <a:off x="2203879" y="2005008"/>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4" name="右箭头 23"/>
          <p:cNvSpPr/>
          <p:nvPr/>
        </p:nvSpPr>
        <p:spPr>
          <a:xfrm>
            <a:off x="2203879" y="2821919"/>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5" name="矩形 24"/>
              <p:cNvSpPr/>
              <p:nvPr/>
            </p:nvSpPr>
            <p:spPr>
              <a:xfrm>
                <a:off x="179512" y="4140718"/>
                <a:ext cx="8595578" cy="736548"/>
              </a:xfrm>
              <a:prstGeom prst="rect">
                <a:avLst/>
              </a:prstGeom>
            </p:spPr>
            <p:txBody>
              <a:bodyPr wrap="square">
                <a:spAutoFit/>
              </a:bodyPr>
              <a:lstStyle/>
              <a:p>
                <a:r>
                  <a:rPr lang="en-US" altLang="zh-CN" sz="2000" b="1" kern="0" dirty="0" smtClean="0">
                    <a:solidFill>
                      <a:srgbClr val="000000"/>
                    </a:solidFill>
                    <a:latin typeface="+mn-lt"/>
                    <a:ea typeface="+mn-ea"/>
                  </a:rPr>
                  <a:t>By Eigenvalue Decomposition of </a:t>
                </a:r>
                <a14:m>
                  <m:oMath xmlns:m="http://schemas.openxmlformats.org/officeDocument/2006/math">
                    <m:sSubSup>
                      <m:sSubSupPr>
                        <m:ctrlPr>
                          <a:rPr lang="zh-CN" altLang="en-US" sz="2000" i="1">
                            <a:solidFill>
                              <a:schemeClr val="tx1"/>
                            </a:solidFill>
                            <a:latin typeface="Cambria Math" panose="02040503050406030204" pitchFamily="18" charset="0"/>
                          </a:rPr>
                        </m:ctrlPr>
                      </m:sSubSupPr>
                      <m:e>
                        <m:r>
                          <a:rPr lang="zh-CN" altLang="en-US" sz="2000" i="1">
                            <a:solidFill>
                              <a:schemeClr val="tx1"/>
                            </a:solidFill>
                            <a:latin typeface="Cambria Math" panose="02040503050406030204" pitchFamily="18" charset="0"/>
                          </a:rPr>
                          <m:t>𝑌</m:t>
                        </m:r>
                      </m:e>
                      <m:sub>
                        <m:r>
                          <a:rPr lang="zh-CN" altLang="en-US" sz="2000">
                            <a:solidFill>
                              <a:schemeClr val="tx1"/>
                            </a:solidFill>
                            <a:latin typeface="Cambria Math" panose="02040503050406030204" pitchFamily="18" charset="0"/>
                          </a:rPr>
                          <m:t>1</m:t>
                        </m:r>
                        <m:r>
                          <a:rPr lang="en-US" altLang="zh-CN" sz="2000" i="1">
                            <a:solidFill>
                              <a:schemeClr val="tx1"/>
                            </a:solidFill>
                            <a:latin typeface="Cambria Math" panose="02040503050406030204" pitchFamily="18" charset="0"/>
                          </a:rPr>
                          <m:t>,2</m:t>
                        </m:r>
                      </m:sub>
                      <m:sup>
                        <m:r>
                          <a:rPr lang="zh-CN" altLang="en-US" sz="2000">
                            <a:solidFill>
                              <a:schemeClr val="tx1"/>
                            </a:solidFill>
                            <a:latin typeface="Cambria Math" panose="02040503050406030204" pitchFamily="18" charset="0"/>
                          </a:rPr>
                          <m:t>−1</m:t>
                        </m:r>
                      </m:sup>
                    </m:sSubSup>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𝑌</m:t>
                        </m:r>
                      </m:e>
                      <m:sub>
                        <m:r>
                          <a:rPr lang="en-US" altLang="zh-CN" sz="2000" i="1">
                            <a:solidFill>
                              <a:schemeClr val="tx1"/>
                            </a:solidFill>
                            <a:latin typeface="Cambria Math" panose="02040503050406030204" pitchFamily="18" charset="0"/>
                          </a:rPr>
                          <m:t>3,4</m:t>
                        </m:r>
                      </m:sub>
                    </m:sSub>
                  </m:oMath>
                </a14:m>
                <a:r>
                  <a:rPr lang="en-US" altLang="zh-CN" sz="2000" b="1" kern="0" dirty="0" smtClean="0">
                    <a:solidFill>
                      <a:srgbClr val="000000"/>
                    </a:solidFill>
                    <a:latin typeface="+mn-lt"/>
                    <a:ea typeface="+mn-ea"/>
                  </a:rPr>
                  <a:t> on AP side, </a:t>
                </a:r>
                <a14:m>
                  <m:oMath xmlns:m="http://schemas.openxmlformats.org/officeDocument/2006/math">
                    <m:r>
                      <a:rPr lang="zh-CN" altLang="en-US" sz="2000" smtClean="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zh-CN" altLang="en-US" sz="2000" i="1">
                            <a:solidFill>
                              <a:schemeClr val="tx1"/>
                            </a:solidFill>
                            <a:latin typeface="Cambria Math" panose="02040503050406030204" pitchFamily="18" charset="0"/>
                          </a:rPr>
                          <m:t>𝟏</m:t>
                        </m:r>
                      </m:sub>
                    </m:sSub>
                  </m:oMath>
                </a14:m>
                <a:r>
                  <a:rPr lang="en-US" altLang="zh-CN" sz="2000" kern="0" dirty="0">
                    <a:solidFill>
                      <a:schemeClr val="tx1"/>
                    </a:solidFill>
                  </a:rPr>
                  <a:t> and </a:t>
                </a:r>
                <a14:m>
                  <m:oMath xmlns:m="http://schemas.openxmlformats.org/officeDocument/2006/math">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en-US" altLang="zh-CN" sz="2000" b="1" i="1">
                            <a:solidFill>
                              <a:schemeClr val="tx1"/>
                            </a:solidFill>
                            <a:latin typeface="Cambria Math" panose="02040503050406030204" pitchFamily="18" charset="0"/>
                          </a:rPr>
                          <m:t>𝟐</m:t>
                        </m:r>
                      </m:sub>
                    </m:sSub>
                  </m:oMath>
                </a14:m>
                <a:r>
                  <a:rPr lang="zh-CN" altLang="en-US" sz="2000" b="1" kern="0" dirty="0" smtClean="0">
                    <a:solidFill>
                      <a:srgbClr val="000000"/>
                    </a:solidFill>
                    <a:latin typeface="+mn-lt"/>
                    <a:ea typeface="+mn-ea"/>
                  </a:rPr>
                  <a:t> </a:t>
                </a:r>
                <a:r>
                  <a:rPr lang="en-US" altLang="zh-CN" sz="2000" b="1" kern="0" dirty="0" smtClean="0">
                    <a:solidFill>
                      <a:srgbClr val="000000"/>
                    </a:solidFill>
                    <a:latin typeface="+mn-lt"/>
                    <a:ea typeface="+mn-ea"/>
                  </a:rPr>
                  <a:t>can be calculated. </a:t>
                </a:r>
                <a:endParaRPr lang="zh-CN" altLang="en-US" sz="2000" b="1" kern="0" dirty="0">
                  <a:solidFill>
                    <a:srgbClr val="000000"/>
                  </a:solidFill>
                  <a:latin typeface="+mn-lt"/>
                  <a:ea typeface="+mn-ea"/>
                </a:endParaRPr>
              </a:p>
            </p:txBody>
          </p:sp>
        </mc:Choice>
        <mc:Fallback xmlns="">
          <p:sp>
            <p:nvSpPr>
              <p:cNvPr id="25" name="矩形 24"/>
              <p:cNvSpPr>
                <a:spLocks noRot="1" noChangeAspect="1" noMove="1" noResize="1" noEditPoints="1" noAdjustHandles="1" noChangeArrowheads="1" noChangeShapeType="1" noTextEdit="1"/>
              </p:cNvSpPr>
              <p:nvPr/>
            </p:nvSpPr>
            <p:spPr>
              <a:xfrm>
                <a:off x="179512" y="4140718"/>
                <a:ext cx="8595578" cy="736548"/>
              </a:xfrm>
              <a:prstGeom prst="rect">
                <a:avLst/>
              </a:prstGeom>
              <a:blipFill rotWithShape="0">
                <a:blip r:embed="rId9"/>
                <a:stretch>
                  <a:fillRect l="-709" t="-3306" b="-140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32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696912" y="333375"/>
            <a:ext cx="2589203" cy="273050"/>
          </a:xfrm>
          <a:prstGeom prst="rect">
            <a:avLst/>
          </a:prstGeom>
        </p:spPr>
        <p:txBody>
          <a:bodyPr/>
          <a:lstStyle/>
          <a:p>
            <a:r>
              <a:rPr lang="en-US" dirty="0" smtClean="0"/>
              <a:t>Month Year</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smtClean="0"/>
              <a:t>Implicit sounding has been proposed as a method to reduce overhead.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smtClean="0"/>
              <a:t>Besides the overhead benefit, it</a:t>
            </a:r>
            <a:r>
              <a:rPr lang="en-US" altLang="zh-CN" dirty="0" smtClean="0"/>
              <a:t> does not introduce burden on STA side, and could be a forward compatible method. </a:t>
            </a:r>
            <a:endParaRPr lang="en-US" altLang="zh-CN" dirty="0" smtClean="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dirty="0" smtClean="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smtClean="0"/>
              <a:t>In this presentation, we elaborate different schemes for implicit sounding, and address several challenges. </a:t>
            </a:r>
            <a:endParaRPr lang="en-US" altLang="zh-CN"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smtClean="0"/>
              <a:t>Month Year</a:t>
            </a:r>
            <a:endParaRPr lang="en-GB"/>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771853"/>
          </a:xfrm>
          <a:ln/>
        </p:spPr>
        <p:txBody>
          <a:bodyPr lIns="90000" tIns="46800" rIns="90000" bIns="46800"/>
          <a:lstStyle/>
          <a:p>
            <a:r>
              <a:rPr lang="en-US" dirty="0" smtClean="0"/>
              <a:t>Implicit Sounding Scheme</a:t>
            </a:r>
            <a:r>
              <a:rPr lang="en-US" altLang="zh-CN" dirty="0" smtClean="0"/>
              <a:t>s</a:t>
            </a:r>
            <a:r>
              <a:rPr lang="en-US" dirty="0" smtClean="0"/>
              <a:t> </a:t>
            </a:r>
            <a:endParaRPr lang="en-US" dirty="0"/>
          </a:p>
        </p:txBody>
      </p:sp>
      <p:sp>
        <p:nvSpPr>
          <p:cNvPr id="9218" name="Rectangle 2"/>
          <p:cNvSpPr>
            <a:spLocks noGrp="1" noChangeArrowheads="1"/>
          </p:cNvSpPr>
          <p:nvPr>
            <p:ph type="body" idx="1"/>
          </p:nvPr>
        </p:nvSpPr>
        <p:spPr>
          <a:xfrm>
            <a:off x="501559" y="1484784"/>
            <a:ext cx="7772400" cy="960803"/>
          </a:xfrm>
          <a:noFill/>
          <a:ln/>
        </p:spPr>
        <p:txBody>
          <a:bodyPr/>
          <a:lstStyle/>
          <a:p>
            <a:pPr>
              <a:buFont typeface="Times New Roman" pitchFamily="16" charset="0"/>
              <a:buChar char="•"/>
            </a:pPr>
            <a:r>
              <a:rPr lang="en-US" altLang="zh-CN" sz="2000" dirty="0" smtClean="0"/>
              <a:t>SU based </a:t>
            </a:r>
            <a:r>
              <a:rPr lang="en-US" altLang="zh-CN" sz="2000" dirty="0"/>
              <a:t>m</a:t>
            </a:r>
            <a:r>
              <a:rPr lang="en-US" altLang="zh-CN" sz="2000" dirty="0" smtClean="0"/>
              <a:t>ulti-trigger </a:t>
            </a:r>
            <a:r>
              <a:rPr lang="en-US" altLang="zh-CN" sz="2000" dirty="0" smtClean="0"/>
              <a:t>sounding</a:t>
            </a:r>
            <a:endParaRPr lang="en-US" altLang="zh-CN" sz="2000" dirty="0" smtClean="0"/>
          </a:p>
          <a:p>
            <a:pPr marL="0" indent="0"/>
            <a:endParaRPr lang="en-US" sz="2000" dirty="0" smtClean="0"/>
          </a:p>
        </p:txBody>
      </p:sp>
      <p:sp>
        <p:nvSpPr>
          <p:cNvPr id="84" name="文本框 83"/>
          <p:cNvSpPr txBox="1"/>
          <p:nvPr/>
        </p:nvSpPr>
        <p:spPr>
          <a:xfrm>
            <a:off x="764123" y="1809679"/>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 transmits NDP sounding PPDU in response to the soliciting trigger frame containing its AID.</a:t>
            </a:r>
          </a:p>
          <a:p>
            <a:pPr marL="285750" indent="-285750">
              <a:buFont typeface="Arial" panose="020B0604020202020204" pitchFamily="34" charset="0"/>
              <a:buChar char="•"/>
            </a:pPr>
            <a:r>
              <a:rPr lang="en-US" altLang="zh-CN" sz="1400" dirty="0" smtClean="0">
                <a:solidFill>
                  <a:schemeClr val="tx1"/>
                </a:solidFill>
              </a:rPr>
              <a:t>In case of multi-AP, slave APs could be re-synchronized by the NDP-trigger frame and refresh channel information of the specified STA from the following NDP sounding PPDU.</a:t>
            </a:r>
          </a:p>
        </p:txBody>
      </p:sp>
      <p:grpSp>
        <p:nvGrpSpPr>
          <p:cNvPr id="23" name="组合 22"/>
          <p:cNvGrpSpPr/>
          <p:nvPr/>
        </p:nvGrpSpPr>
        <p:grpSpPr>
          <a:xfrm>
            <a:off x="107504" y="4391798"/>
            <a:ext cx="8640960" cy="2277562"/>
            <a:chOff x="107504" y="3383686"/>
            <a:chExt cx="8640960" cy="2277562"/>
          </a:xfrm>
        </p:grpSpPr>
        <p:cxnSp>
          <p:nvCxnSpPr>
            <p:cNvPr id="7" name="直接箭头连接符 6"/>
            <p:cNvCxnSpPr/>
            <p:nvPr/>
          </p:nvCxnSpPr>
          <p:spPr bwMode="auto">
            <a:xfrm>
              <a:off x="743632" y="4260494"/>
              <a:ext cx="8004832" cy="1582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8" name="直接箭头连接符 7"/>
            <p:cNvCxnSpPr/>
            <p:nvPr/>
          </p:nvCxnSpPr>
          <p:spPr bwMode="auto">
            <a:xfrm flipV="1">
              <a:off x="743632" y="4644928"/>
              <a:ext cx="8004832" cy="1602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文本框 8"/>
            <p:cNvSpPr txBox="1"/>
            <p:nvPr/>
          </p:nvSpPr>
          <p:spPr>
            <a:xfrm>
              <a:off x="107504" y="4045482"/>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10" name="文本框 9"/>
            <p:cNvSpPr txBox="1"/>
            <p:nvPr/>
          </p:nvSpPr>
          <p:spPr>
            <a:xfrm>
              <a:off x="321771" y="4499810"/>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29" name="直接箭头连接符 28"/>
            <p:cNvCxnSpPr/>
            <p:nvPr/>
          </p:nvCxnSpPr>
          <p:spPr bwMode="auto">
            <a:xfrm>
              <a:off x="743632" y="3812020"/>
              <a:ext cx="8004832" cy="646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30" name="文本框 29"/>
            <p:cNvSpPr txBox="1"/>
            <p:nvPr/>
          </p:nvSpPr>
          <p:spPr>
            <a:xfrm>
              <a:off x="178525" y="3645024"/>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33" name="直接箭头连接符 32"/>
            <p:cNvCxnSpPr/>
            <p:nvPr/>
          </p:nvCxnSpPr>
          <p:spPr bwMode="auto">
            <a:xfrm>
              <a:off x="748829" y="5037107"/>
              <a:ext cx="799963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4" name="文本框 33"/>
            <p:cNvSpPr txBox="1"/>
            <p:nvPr/>
          </p:nvSpPr>
          <p:spPr>
            <a:xfrm>
              <a:off x="322516" y="4875965"/>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22" name="组合 21"/>
            <p:cNvGrpSpPr/>
            <p:nvPr/>
          </p:nvGrpSpPr>
          <p:grpSpPr>
            <a:xfrm>
              <a:off x="1077716" y="3812021"/>
              <a:ext cx="2198140" cy="1225086"/>
              <a:chOff x="982769" y="3812021"/>
              <a:chExt cx="2198140" cy="1225086"/>
            </a:xfrm>
          </p:grpSpPr>
          <p:cxnSp>
            <p:nvCxnSpPr>
              <p:cNvPr id="51" name="直接箭头连接符 50"/>
              <p:cNvCxnSpPr/>
              <p:nvPr/>
            </p:nvCxnSpPr>
            <p:spPr bwMode="auto">
              <a:xfrm>
                <a:off x="2309332" y="4252749"/>
                <a:ext cx="0" cy="7843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4" name="直接箭头连接符 23"/>
              <p:cNvCxnSpPr/>
              <p:nvPr/>
            </p:nvCxnSpPr>
            <p:spPr bwMode="auto">
              <a:xfrm flipH="1" flipV="1">
                <a:off x="1821716" y="4266958"/>
                <a:ext cx="746" cy="310759"/>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11" name="矩形 10"/>
              <p:cNvSpPr/>
              <p:nvPr/>
            </p:nvSpPr>
            <p:spPr bwMode="auto">
              <a:xfrm>
                <a:off x="982769" y="4062771"/>
                <a:ext cx="558585" cy="19772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4" name="矩形 13"/>
              <p:cNvSpPr/>
              <p:nvPr/>
            </p:nvSpPr>
            <p:spPr bwMode="auto">
              <a:xfrm>
                <a:off x="1570901" y="4475508"/>
                <a:ext cx="501630" cy="19627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21" name="直接箭头连接符 20"/>
              <p:cNvCxnSpPr/>
              <p:nvPr/>
            </p:nvCxnSpPr>
            <p:spPr bwMode="auto">
              <a:xfrm>
                <a:off x="1235745" y="4260494"/>
                <a:ext cx="0" cy="351590"/>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5" name="矩形 34"/>
              <p:cNvSpPr/>
              <p:nvPr/>
            </p:nvSpPr>
            <p:spPr bwMode="auto">
              <a:xfrm>
                <a:off x="2679279" y="4858676"/>
                <a:ext cx="501630" cy="17196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38" name="直接箭头连接符 37"/>
              <p:cNvCxnSpPr/>
              <p:nvPr/>
            </p:nvCxnSpPr>
            <p:spPr bwMode="auto">
              <a:xfrm flipV="1">
                <a:off x="1235745"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1" name="直接箭头连接符 40"/>
              <p:cNvCxnSpPr>
                <a:stCxn id="14" idx="0"/>
              </p:cNvCxnSpPr>
              <p:nvPr/>
            </p:nvCxnSpPr>
            <p:spPr bwMode="auto">
              <a:xfrm flipV="1">
                <a:off x="1821716" y="3812022"/>
                <a:ext cx="1" cy="663487"/>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9" name="矩形 48"/>
              <p:cNvSpPr/>
              <p:nvPr/>
            </p:nvSpPr>
            <p:spPr bwMode="auto">
              <a:xfrm>
                <a:off x="2150301" y="4062771"/>
                <a:ext cx="528978" cy="1977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cxnSp>
            <p:nvCxnSpPr>
              <p:cNvPr id="52" name="直接箭头连接符 51"/>
              <p:cNvCxnSpPr/>
              <p:nvPr/>
            </p:nvCxnSpPr>
            <p:spPr bwMode="auto">
              <a:xfrm flipV="1">
                <a:off x="2309332"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4" name="直接箭头连接符 53"/>
              <p:cNvCxnSpPr/>
              <p:nvPr/>
            </p:nvCxnSpPr>
            <p:spPr bwMode="auto">
              <a:xfrm flipH="1" flipV="1">
                <a:off x="2899801" y="4265953"/>
                <a:ext cx="746" cy="587266"/>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5" name="直接箭头连接符 54"/>
              <p:cNvCxnSpPr/>
              <p:nvPr/>
            </p:nvCxnSpPr>
            <p:spPr bwMode="auto">
              <a:xfrm flipH="1" flipV="1">
                <a:off x="2899801" y="3818485"/>
                <a:ext cx="0" cy="956828"/>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18" name="直接连接符 17"/>
            <p:cNvCxnSpPr/>
            <p:nvPr/>
          </p:nvCxnSpPr>
          <p:spPr bwMode="auto">
            <a:xfrm>
              <a:off x="3575281" y="3429000"/>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19" name="组合 18"/>
            <p:cNvGrpSpPr/>
            <p:nvPr/>
          </p:nvGrpSpPr>
          <p:grpSpPr>
            <a:xfrm>
              <a:off x="3786836" y="3781940"/>
              <a:ext cx="2020693" cy="1255167"/>
              <a:chOff x="3342301" y="4682654"/>
              <a:chExt cx="2788426" cy="1266324"/>
            </a:xfrm>
          </p:grpSpPr>
          <p:cxnSp>
            <p:nvCxnSpPr>
              <p:cNvPr id="37" name="直接箭头连接符 36"/>
              <p:cNvCxnSpPr/>
              <p:nvPr/>
            </p:nvCxnSpPr>
            <p:spPr bwMode="auto">
              <a:xfrm flipH="1" flipV="1">
                <a:off x="4733010" y="5155399"/>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9" name="矩形 38"/>
              <p:cNvSpPr/>
              <p:nvPr/>
            </p:nvSpPr>
            <p:spPr bwMode="auto">
              <a:xfrm>
                <a:off x="3342301" y="4943221"/>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40" name="矩形 39"/>
              <p:cNvSpPr/>
              <p:nvPr/>
            </p:nvSpPr>
            <p:spPr bwMode="auto">
              <a:xfrm>
                <a:off x="4317238" y="5372112"/>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42" name="直接箭头连接符 41"/>
              <p:cNvCxnSpPr/>
              <p:nvPr/>
            </p:nvCxnSpPr>
            <p:spPr bwMode="auto">
              <a:xfrm>
                <a:off x="3761655" y="5148682"/>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3" name="矩形 42"/>
              <p:cNvSpPr/>
              <p:nvPr/>
            </p:nvSpPr>
            <p:spPr bwMode="auto">
              <a:xfrm>
                <a:off x="5299182" y="5770279"/>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44" name="直接箭头连接符 43"/>
              <p:cNvCxnSpPr/>
              <p:nvPr/>
            </p:nvCxnSpPr>
            <p:spPr bwMode="auto">
              <a:xfrm flipV="1">
                <a:off x="3761655" y="4682654"/>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5" name="直接箭头连接符 44"/>
              <p:cNvCxnSpPr>
                <a:stCxn id="40" idx="0"/>
              </p:cNvCxnSpPr>
              <p:nvPr/>
            </p:nvCxnSpPr>
            <p:spPr bwMode="auto">
              <a:xfrm flipV="1">
                <a:off x="4733010" y="4682655"/>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6" name="直接箭头连接符 45"/>
              <p:cNvCxnSpPr/>
              <p:nvPr/>
            </p:nvCxnSpPr>
            <p:spPr bwMode="auto">
              <a:xfrm flipH="1" flipV="1">
                <a:off x="5667701" y="515435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7" name="直接箭头连接符 46"/>
              <p:cNvCxnSpPr/>
              <p:nvPr/>
            </p:nvCxnSpPr>
            <p:spPr bwMode="auto">
              <a:xfrm flipH="1" flipV="1">
                <a:off x="5664738" y="4689371"/>
                <a:ext cx="2" cy="994282"/>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8" name="直接箭头连接符 47"/>
              <p:cNvCxnSpPr/>
              <p:nvPr/>
            </p:nvCxnSpPr>
            <p:spPr bwMode="auto">
              <a:xfrm>
                <a:off x="3748978" y="5178777"/>
                <a:ext cx="9716" cy="770201"/>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50" name="直接连接符 49"/>
            <p:cNvCxnSpPr/>
            <p:nvPr/>
          </p:nvCxnSpPr>
          <p:spPr bwMode="auto">
            <a:xfrm>
              <a:off x="6023553" y="3383686"/>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20" name="组合 19"/>
            <p:cNvGrpSpPr/>
            <p:nvPr/>
          </p:nvGrpSpPr>
          <p:grpSpPr>
            <a:xfrm>
              <a:off x="6229390" y="3797242"/>
              <a:ext cx="1510962" cy="1309555"/>
              <a:chOff x="3016375" y="3098478"/>
              <a:chExt cx="1806482" cy="1336164"/>
            </a:xfrm>
          </p:grpSpPr>
          <p:cxnSp>
            <p:nvCxnSpPr>
              <p:cNvPr id="53" name="直接箭头连接符 52"/>
              <p:cNvCxnSpPr/>
              <p:nvPr/>
            </p:nvCxnSpPr>
            <p:spPr bwMode="auto">
              <a:xfrm flipH="1" flipV="1">
                <a:off x="4407084" y="3571223"/>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56" name="矩形 55"/>
              <p:cNvSpPr/>
              <p:nvPr/>
            </p:nvSpPr>
            <p:spPr bwMode="auto">
              <a:xfrm>
                <a:off x="3016375" y="3359045"/>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57" name="矩形 56"/>
              <p:cNvSpPr/>
              <p:nvPr/>
            </p:nvSpPr>
            <p:spPr bwMode="auto">
              <a:xfrm>
                <a:off x="3991312" y="3787936"/>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59" name="直接箭头连接符 58"/>
              <p:cNvCxnSpPr/>
              <p:nvPr/>
            </p:nvCxnSpPr>
            <p:spPr bwMode="auto">
              <a:xfrm>
                <a:off x="3435729" y="3564506"/>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60" name="矩形 59"/>
              <p:cNvSpPr/>
              <p:nvPr/>
            </p:nvSpPr>
            <p:spPr bwMode="auto">
              <a:xfrm>
                <a:off x="3990593" y="4186103"/>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61" name="直接箭头连接符 60"/>
              <p:cNvCxnSpPr/>
              <p:nvPr/>
            </p:nvCxnSpPr>
            <p:spPr bwMode="auto">
              <a:xfrm flipV="1">
                <a:off x="3435729" y="3098478"/>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2" name="直接箭头连接符 61"/>
              <p:cNvCxnSpPr>
                <a:stCxn id="57" idx="0"/>
              </p:cNvCxnSpPr>
              <p:nvPr/>
            </p:nvCxnSpPr>
            <p:spPr bwMode="auto">
              <a:xfrm flipV="1">
                <a:off x="4407084" y="3098479"/>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3" name="直接箭头连接符 62"/>
              <p:cNvCxnSpPr/>
              <p:nvPr/>
            </p:nvCxnSpPr>
            <p:spPr bwMode="auto">
              <a:xfrm flipH="1" flipV="1">
                <a:off x="4404612" y="357122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4" name="直接箭头连接符 63"/>
              <p:cNvCxnSpPr/>
              <p:nvPr/>
            </p:nvCxnSpPr>
            <p:spPr bwMode="auto">
              <a:xfrm flipH="1">
                <a:off x="3419872" y="3601917"/>
                <a:ext cx="9335" cy="832725"/>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
        <p:nvSpPr>
          <p:cNvPr id="65" name="Rectangle 2"/>
          <p:cNvSpPr txBox="1">
            <a:spLocks noChangeArrowheads="1"/>
          </p:cNvSpPr>
          <p:nvPr/>
        </p:nvSpPr>
        <p:spPr bwMode="auto">
          <a:xfrm>
            <a:off x="481871" y="2474540"/>
            <a:ext cx="8326656" cy="9608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SU based single-trigger consequential sounding</a:t>
            </a:r>
            <a:endParaRPr lang="en-US" sz="2000" kern="0" dirty="0" smtClean="0">
              <a:solidFill>
                <a:schemeClr val="tx1"/>
              </a:solidFill>
            </a:endParaRPr>
          </a:p>
        </p:txBody>
      </p:sp>
      <p:sp>
        <p:nvSpPr>
          <p:cNvPr id="66" name="文本框 83"/>
          <p:cNvSpPr txBox="1"/>
          <p:nvPr/>
        </p:nvSpPr>
        <p:spPr>
          <a:xfrm>
            <a:off x="735831" y="2903663"/>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STAs transmit </a:t>
            </a:r>
            <a:r>
              <a:rPr lang="en-US" altLang="zh-CN" sz="1400" dirty="0">
                <a:solidFill>
                  <a:schemeClr val="tx1"/>
                </a:solidFill>
              </a:rPr>
              <a:t>NDP sounding PPDU in response to the soliciting trigger frame containing </a:t>
            </a:r>
            <a:r>
              <a:rPr lang="en-US" altLang="zh-CN" sz="1400" dirty="0" smtClean="0">
                <a:solidFill>
                  <a:schemeClr val="tx1"/>
                </a:solidFill>
              </a:rPr>
              <a:t>their AIDs.</a:t>
            </a:r>
          </a:p>
          <a:p>
            <a:pPr marL="1028700" lvl="1">
              <a:buFont typeface="Arial" panose="020B0604020202020204" pitchFamily="34" charset="0"/>
              <a:buChar char="•"/>
            </a:pPr>
            <a:r>
              <a:rPr lang="en-US" altLang="zh-CN" sz="1400" dirty="0">
                <a:solidFill>
                  <a:schemeClr val="tx1"/>
                </a:solidFill>
              </a:rPr>
              <a:t>Trigger frame </a:t>
            </a:r>
            <a:r>
              <a:rPr lang="en-US" altLang="zh-CN" sz="1400" dirty="0" smtClean="0">
                <a:solidFill>
                  <a:schemeClr val="tx1"/>
                </a:solidFill>
              </a:rPr>
              <a:t>contains </a:t>
            </a:r>
            <a:r>
              <a:rPr lang="en-US" altLang="zh-CN" sz="1400" dirty="0">
                <a:solidFill>
                  <a:schemeClr val="tx1"/>
                </a:solidFill>
              </a:rPr>
              <a:t>information indicating the timing at which the STAs respectively transmit </a:t>
            </a:r>
            <a:r>
              <a:rPr lang="en-US" altLang="zh-CN" sz="1400" dirty="0" smtClean="0">
                <a:solidFill>
                  <a:schemeClr val="tx1"/>
                </a:solidFill>
              </a:rPr>
              <a:t>NDP</a:t>
            </a:r>
            <a:endParaRPr lang="en-US" altLang="zh-CN" sz="1400" dirty="0">
              <a:solidFill>
                <a:schemeClr val="tx1"/>
              </a:solidFill>
            </a:endParaRPr>
          </a:p>
        </p:txBody>
      </p:sp>
      <p:sp>
        <p:nvSpPr>
          <p:cNvPr id="67" name="Rectangle 2"/>
          <p:cNvSpPr txBox="1">
            <a:spLocks noChangeArrowheads="1"/>
          </p:cNvSpPr>
          <p:nvPr/>
        </p:nvSpPr>
        <p:spPr bwMode="auto">
          <a:xfrm>
            <a:off x="458788" y="3526812"/>
            <a:ext cx="7772400" cy="46737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MU based sounding</a:t>
            </a:r>
            <a:endParaRPr lang="en-US" sz="2000" kern="0" dirty="0" smtClean="0"/>
          </a:p>
        </p:txBody>
      </p:sp>
      <p:sp>
        <p:nvSpPr>
          <p:cNvPr id="68" name="文本框 83"/>
          <p:cNvSpPr txBox="1"/>
          <p:nvPr/>
        </p:nvSpPr>
        <p:spPr>
          <a:xfrm>
            <a:off x="757873" y="3931735"/>
            <a:ext cx="8064895"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solidFill>
                  <a:schemeClr val="tx1"/>
                </a:solidFill>
              </a:rPr>
              <a:t>The difference to SU based scheme is that multiple STAs response NDP simultaneously, leveraging spatial multiplex.</a:t>
            </a:r>
          </a:p>
        </p:txBody>
      </p:sp>
      <p:sp>
        <p:nvSpPr>
          <p:cNvPr id="27" name="文本框 26"/>
          <p:cNvSpPr txBox="1"/>
          <p:nvPr/>
        </p:nvSpPr>
        <p:spPr>
          <a:xfrm>
            <a:off x="1442093" y="6101906"/>
            <a:ext cx="1468672" cy="307777"/>
          </a:xfrm>
          <a:prstGeom prst="rect">
            <a:avLst/>
          </a:prstGeom>
          <a:noFill/>
        </p:spPr>
        <p:txBody>
          <a:bodyPr wrap="none" rtlCol="0">
            <a:spAutoFit/>
          </a:bodyPr>
          <a:lstStyle/>
          <a:p>
            <a:r>
              <a:rPr lang="en-US" altLang="zh-CN" sz="1400" dirty="0" smtClean="0">
                <a:solidFill>
                  <a:schemeClr val="tx1"/>
                </a:solidFill>
              </a:rPr>
              <a:t> SU: multi-trigger</a:t>
            </a:r>
            <a:endParaRPr lang="zh-CN" altLang="en-US" sz="1400" dirty="0">
              <a:solidFill>
                <a:schemeClr val="tx1"/>
              </a:solidFill>
            </a:endParaRPr>
          </a:p>
        </p:txBody>
      </p:sp>
      <p:sp>
        <p:nvSpPr>
          <p:cNvPr id="69" name="文本框 68"/>
          <p:cNvSpPr txBox="1"/>
          <p:nvPr/>
        </p:nvSpPr>
        <p:spPr>
          <a:xfrm>
            <a:off x="4010733" y="6072829"/>
            <a:ext cx="1519968" cy="307777"/>
          </a:xfrm>
          <a:prstGeom prst="rect">
            <a:avLst/>
          </a:prstGeom>
          <a:noFill/>
        </p:spPr>
        <p:txBody>
          <a:bodyPr wrap="none" rtlCol="0">
            <a:spAutoFit/>
          </a:bodyPr>
          <a:lstStyle/>
          <a:p>
            <a:r>
              <a:rPr lang="en-US" altLang="zh-CN" sz="1400" dirty="0" smtClean="0">
                <a:solidFill>
                  <a:schemeClr val="tx1"/>
                </a:solidFill>
              </a:rPr>
              <a:t> SU: single-trigger</a:t>
            </a:r>
            <a:endParaRPr lang="zh-CN" altLang="en-US" sz="1400" dirty="0">
              <a:solidFill>
                <a:schemeClr val="tx1"/>
              </a:solidFill>
            </a:endParaRPr>
          </a:p>
        </p:txBody>
      </p:sp>
      <p:sp>
        <p:nvSpPr>
          <p:cNvPr id="70" name="文本框 69"/>
          <p:cNvSpPr txBox="1"/>
          <p:nvPr/>
        </p:nvSpPr>
        <p:spPr>
          <a:xfrm>
            <a:off x="6762516" y="6114909"/>
            <a:ext cx="474810" cy="307777"/>
          </a:xfrm>
          <a:prstGeom prst="rect">
            <a:avLst/>
          </a:prstGeom>
          <a:noFill/>
        </p:spPr>
        <p:txBody>
          <a:bodyPr wrap="none" rtlCol="0">
            <a:spAutoFit/>
          </a:bodyPr>
          <a:lstStyle/>
          <a:p>
            <a:r>
              <a:rPr lang="en-US" altLang="zh-CN" sz="1400" dirty="0" smtClean="0">
                <a:solidFill>
                  <a:schemeClr val="tx1"/>
                </a:solidFill>
              </a:rPr>
              <a:t>MU</a:t>
            </a:r>
            <a:endParaRPr lang="zh-CN" altLang="en-US" sz="1400" dirty="0">
              <a:solidFill>
                <a:schemeClr val="tx1"/>
              </a:solidFill>
            </a:endParaRPr>
          </a:p>
        </p:txBody>
      </p:sp>
    </p:spTree>
    <p:extLst>
      <p:ext uri="{BB962C8B-B14F-4D97-AF65-F5344CB8AC3E}">
        <p14:creationId xmlns:p14="http://schemas.microsoft.com/office/powerpoint/2010/main" val="1966114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smtClean="0"/>
              <a:t>Challenges of Implicit Sounding</a:t>
            </a:r>
            <a:endParaRPr lang="zh-CN" altLang="en-US" dirty="0"/>
          </a:p>
        </p:txBody>
      </p:sp>
      <p:sp>
        <p:nvSpPr>
          <p:cNvPr id="3" name="内容占位符 2"/>
          <p:cNvSpPr>
            <a:spLocks noGrp="1"/>
          </p:cNvSpPr>
          <p:nvPr>
            <p:ph idx="1"/>
          </p:nvPr>
        </p:nvSpPr>
        <p:spPr>
          <a:xfrm>
            <a:off x="539552" y="2049647"/>
            <a:ext cx="7770813" cy="3611601"/>
          </a:xfrm>
        </p:spPr>
        <p:txBody>
          <a:bodyPr/>
          <a:lstStyle/>
          <a:p>
            <a:pPr>
              <a:buFont typeface="Times New Roman" pitchFamily="16" charset="0"/>
              <a:buChar char="•"/>
            </a:pPr>
            <a:r>
              <a:rPr lang="en-US" altLang="zh-CN" sz="2000" dirty="0" smtClean="0">
                <a:solidFill>
                  <a:schemeClr val="tx1"/>
                </a:solidFill>
              </a:rPr>
              <a:t>Calibration accuracy to </a:t>
            </a:r>
            <a:r>
              <a:rPr lang="en-GB" altLang="zh-CN" sz="2000" dirty="0"/>
              <a:t>maintain channel </a:t>
            </a:r>
            <a:r>
              <a:rPr lang="en-GB" altLang="zh-CN" sz="2000" dirty="0" smtClean="0"/>
              <a:t>reciprocity</a:t>
            </a:r>
          </a:p>
          <a:p>
            <a:pPr lvl="1">
              <a:buFont typeface="Times New Roman" pitchFamily="16" charset="0"/>
              <a:buChar char="•"/>
            </a:pPr>
            <a:r>
              <a:rPr lang="en-GB" altLang="zh-CN" sz="1800" dirty="0" smtClean="0">
                <a:solidFill>
                  <a:schemeClr val="tx1"/>
                </a:solidFill>
              </a:rPr>
              <a:t>[5] shows relative calibration is possible, adding no complexity to STA and estimating channel status accurately.</a:t>
            </a:r>
            <a:endParaRPr lang="en-US" altLang="zh-CN" sz="1800" dirty="0" smtClean="0">
              <a:solidFill>
                <a:schemeClr val="tx1"/>
              </a:solidFill>
            </a:endParaRPr>
          </a:p>
          <a:p>
            <a:pPr>
              <a:buFont typeface="Times New Roman" pitchFamily="16" charset="0"/>
              <a:buChar char="•"/>
            </a:pPr>
            <a:r>
              <a:rPr lang="en-US" altLang="zh-CN" sz="2000" dirty="0" smtClean="0">
                <a:solidFill>
                  <a:schemeClr val="tx1"/>
                </a:solidFill>
              </a:rPr>
              <a:t>UL/DL power difference</a:t>
            </a:r>
          </a:p>
          <a:p>
            <a:pPr>
              <a:buFont typeface="Times New Roman" pitchFamily="16" charset="0"/>
              <a:buChar char="•"/>
            </a:pPr>
            <a:r>
              <a:rPr lang="en-US" altLang="zh-CN" sz="2000" dirty="0" smtClean="0">
                <a:solidFill>
                  <a:schemeClr val="tx1"/>
                </a:solidFill>
              </a:rPr>
              <a:t>Power offset among STAs </a:t>
            </a:r>
            <a:r>
              <a:rPr lang="zh-CN" altLang="en-US" sz="2000" dirty="0" smtClean="0">
                <a:solidFill>
                  <a:schemeClr val="tx1"/>
                </a:solidFill>
              </a:rPr>
              <a:t>（</a:t>
            </a:r>
            <a:r>
              <a:rPr lang="en-US" altLang="zh-CN" sz="2000" dirty="0" smtClean="0">
                <a:solidFill>
                  <a:schemeClr val="tx1"/>
                </a:solidFill>
              </a:rPr>
              <a:t>MU based scheme</a:t>
            </a:r>
            <a:r>
              <a:rPr lang="zh-CN" altLang="en-US" sz="2000" dirty="0" smtClean="0">
                <a:solidFill>
                  <a:schemeClr val="tx1"/>
                </a:solidFill>
              </a:rPr>
              <a:t>）</a:t>
            </a:r>
            <a:endParaRPr lang="en-US" altLang="zh-CN" sz="2000" dirty="0" smtClean="0">
              <a:solidFill>
                <a:schemeClr val="tx1"/>
              </a:solidFill>
            </a:endParaRPr>
          </a:p>
          <a:p>
            <a:pPr lvl="1">
              <a:buFont typeface="Times New Roman" pitchFamily="16" charset="0"/>
              <a:buChar char="•"/>
            </a:pPr>
            <a:r>
              <a:rPr lang="en-US" altLang="zh-CN" sz="1800" dirty="0"/>
              <a:t>Could develop STA selection algorithm to select STAs with similar power for MU-MIMO based scheme </a:t>
            </a:r>
            <a:endParaRPr lang="en-US" altLang="zh-CN" sz="1800" dirty="0" smtClean="0">
              <a:solidFill>
                <a:schemeClr val="tx1"/>
              </a:solidFill>
            </a:endParaRPr>
          </a:p>
          <a:p>
            <a:pPr>
              <a:buFont typeface="Times New Roman" pitchFamily="16" charset="0"/>
              <a:buChar char="•"/>
            </a:pPr>
            <a:r>
              <a:rPr lang="en-US" altLang="zh-CN" sz="2000" dirty="0" smtClean="0"/>
              <a:t>Inter-user interference caused by residual CFO </a:t>
            </a:r>
            <a:r>
              <a:rPr lang="zh-CN" altLang="en-US" sz="2000" dirty="0" smtClean="0"/>
              <a:t>（</a:t>
            </a:r>
            <a:r>
              <a:rPr lang="en-US" altLang="zh-CN" sz="2000" dirty="0" smtClean="0"/>
              <a:t>MU  based scheme</a:t>
            </a:r>
            <a:r>
              <a:rPr lang="zh-CN" altLang="en-US" sz="2000" dirty="0" smtClean="0"/>
              <a:t>）</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6" name="日期占位符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sp>
        <p:nvSpPr>
          <p:cNvPr id="5" name="文本框 4"/>
          <p:cNvSpPr txBox="1"/>
          <p:nvPr/>
        </p:nvSpPr>
        <p:spPr>
          <a:xfrm>
            <a:off x="827584" y="5661248"/>
            <a:ext cx="7912744" cy="461665"/>
          </a:xfrm>
          <a:prstGeom prst="rect">
            <a:avLst/>
          </a:prstGeom>
          <a:noFill/>
        </p:spPr>
        <p:txBody>
          <a:bodyPr wrap="none" rtlCol="0">
            <a:spAutoFit/>
          </a:bodyPr>
          <a:lstStyle/>
          <a:p>
            <a:r>
              <a:rPr lang="en-US" altLang="zh-CN" dirty="0" smtClean="0">
                <a:solidFill>
                  <a:schemeClr val="tx1"/>
                </a:solidFill>
              </a:rPr>
              <a:t>In the following slides, we focus on the 2</a:t>
            </a:r>
            <a:r>
              <a:rPr lang="en-US" altLang="zh-CN" baseline="30000" dirty="0" smtClean="0">
                <a:solidFill>
                  <a:schemeClr val="tx1"/>
                </a:solidFill>
              </a:rPr>
              <a:t>nd</a:t>
            </a:r>
            <a:r>
              <a:rPr lang="en-US" altLang="zh-CN" dirty="0" smtClean="0">
                <a:solidFill>
                  <a:schemeClr val="tx1"/>
                </a:solidFill>
              </a:rPr>
              <a:t> and 4</a:t>
            </a:r>
            <a:r>
              <a:rPr lang="en-US" altLang="zh-CN" baseline="30000" dirty="0" smtClean="0">
                <a:solidFill>
                  <a:schemeClr val="tx1"/>
                </a:solidFill>
              </a:rPr>
              <a:t>th</a:t>
            </a:r>
            <a:r>
              <a:rPr lang="en-US" altLang="zh-CN" dirty="0" smtClean="0">
                <a:solidFill>
                  <a:schemeClr val="tx1"/>
                </a:solidFill>
              </a:rPr>
              <a:t> challenges.  </a:t>
            </a:r>
            <a:endParaRPr lang="zh-CN" altLang="en-US" dirty="0">
              <a:solidFill>
                <a:schemeClr val="tx1"/>
              </a:solidFill>
            </a:endParaRPr>
          </a:p>
        </p:txBody>
      </p:sp>
    </p:spTree>
    <p:extLst>
      <p:ext uri="{BB962C8B-B14F-4D97-AF65-F5344CB8AC3E}">
        <p14:creationId xmlns:p14="http://schemas.microsoft.com/office/powerpoint/2010/main" val="268419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a:solidFill>
                  <a:schemeClr val="tx1"/>
                </a:solidFill>
              </a:rPr>
              <a:t>UL/DL power difference</a:t>
            </a: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1800" dirty="0">
                <a:solidFill>
                  <a:schemeClr val="tx1"/>
                </a:solidFill>
              </a:rPr>
              <a:t>In order to compensate for </a:t>
            </a:r>
            <a:r>
              <a:rPr lang="en-US" altLang="zh-CN" sz="1800" dirty="0" smtClean="0">
                <a:solidFill>
                  <a:schemeClr val="tx1"/>
                </a:solidFill>
              </a:rPr>
              <a:t>UL/DL transmission power difference, </a:t>
            </a:r>
            <a:r>
              <a:rPr lang="en-US" altLang="zh-CN" sz="1800" dirty="0">
                <a:solidFill>
                  <a:schemeClr val="tx1"/>
                </a:solidFill>
              </a:rPr>
              <a:t>repetitions of </a:t>
            </a:r>
            <a:r>
              <a:rPr lang="en-US" altLang="zh-CN" sz="1800" dirty="0" smtClean="0">
                <a:solidFill>
                  <a:schemeClr val="tx1"/>
                </a:solidFill>
              </a:rPr>
              <a:t>EHT-LTF in NDP frame are </a:t>
            </a:r>
            <a:r>
              <a:rPr lang="en-US" altLang="zh-CN" sz="1800" dirty="0">
                <a:solidFill>
                  <a:schemeClr val="tx1"/>
                </a:solidFill>
              </a:rPr>
              <a:t>required</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6" name="日期占位符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graphicFrame>
        <p:nvGraphicFramePr>
          <p:cNvPr id="13" name="Object 4"/>
          <p:cNvGraphicFramePr>
            <a:graphicFrameLocks noChangeAspect="1"/>
          </p:cNvGraphicFramePr>
          <p:nvPr>
            <p:extLst>
              <p:ext uri="{D42A27DB-BD31-4B8C-83A1-F6EECF244321}">
                <p14:modId xmlns:p14="http://schemas.microsoft.com/office/powerpoint/2010/main" val="1470275899"/>
              </p:ext>
            </p:extLst>
          </p:nvPr>
        </p:nvGraphicFramePr>
        <p:xfrm>
          <a:off x="5580112" y="4826585"/>
          <a:ext cx="3174312" cy="935775"/>
        </p:xfrm>
        <a:graphic>
          <a:graphicData uri="http://schemas.openxmlformats.org/presentationml/2006/ole">
            <mc:AlternateContent xmlns:mc="http://schemas.openxmlformats.org/markup-compatibility/2006">
              <mc:Choice xmlns:v="urn:schemas-microsoft-com:vml" Requires="v">
                <p:oleObj spid="_x0000_s4130" name="工作表" r:id="rId4" imgW="3533840" imgH="866969" progId="Excel.Sheet.12">
                  <p:embed/>
                </p:oleObj>
              </mc:Choice>
              <mc:Fallback>
                <p:oleObj name="工作表" r:id="rId4" imgW="3533840" imgH="866969" progId="Excel.Sheet.12">
                  <p:embed/>
                  <p:pic>
                    <p:nvPicPr>
                      <p:cNvPr id="0" name=""/>
                      <p:cNvPicPr/>
                      <p:nvPr/>
                    </p:nvPicPr>
                    <p:blipFill>
                      <a:blip r:embed="rId5"/>
                      <a:stretch>
                        <a:fillRect/>
                      </a:stretch>
                    </p:blipFill>
                    <p:spPr>
                      <a:xfrm>
                        <a:off x="5580112" y="4826585"/>
                        <a:ext cx="3174312" cy="935775"/>
                      </a:xfrm>
                      <a:prstGeom prst="rect">
                        <a:avLst/>
                      </a:prstGeom>
                    </p:spPr>
                  </p:pic>
                </p:oleObj>
              </mc:Fallback>
            </mc:AlternateContent>
          </a:graphicData>
        </a:graphic>
      </p:graphicFrame>
      <p:pic>
        <p:nvPicPr>
          <p:cNvPr id="14" name="图片 7"/>
          <p:cNvPicPr>
            <a:picLocks noChangeAspect="1"/>
          </p:cNvPicPr>
          <p:nvPr/>
        </p:nvPicPr>
        <p:blipFill>
          <a:blip r:embed="rId6"/>
          <a:stretch>
            <a:fillRect/>
          </a:stretch>
        </p:blipFill>
        <p:spPr>
          <a:xfrm>
            <a:off x="5283665" y="1828020"/>
            <a:ext cx="3399865" cy="2353048"/>
          </a:xfrm>
          <a:prstGeom prst="rect">
            <a:avLst/>
          </a:prstGeom>
        </p:spPr>
      </p:pic>
      <p:sp>
        <p:nvSpPr>
          <p:cNvPr id="15" name="Rectangle 9"/>
          <p:cNvSpPr/>
          <p:nvPr/>
        </p:nvSpPr>
        <p:spPr>
          <a:xfrm>
            <a:off x="696912" y="2096661"/>
            <a:ext cx="4386218" cy="1717393"/>
          </a:xfrm>
          <a:prstGeom prst="rect">
            <a:avLst/>
          </a:prstGeom>
        </p:spPr>
        <p:txBody>
          <a:bodyPr wrap="square">
            <a:spAutoFit/>
          </a:bodyPr>
          <a:lstStyle/>
          <a:p>
            <a:pPr lvl="1">
              <a:spcBef>
                <a:spcPct val="30000"/>
              </a:spcBef>
              <a:buFont typeface="Arial" panose="020B0604020202020204" pitchFamily="34" charset="0"/>
              <a:buChar char="•"/>
            </a:pPr>
            <a:r>
              <a:rPr lang="en-US" altLang="zh-CN" sz="1200" dirty="0" err="1">
                <a:solidFill>
                  <a:srgbClr val="000000"/>
                </a:solidFill>
                <a:ea typeface="宋体" panose="02010600030101010101" pitchFamily="2" charset="-122"/>
              </a:rPr>
              <a:t>ChD</a:t>
            </a:r>
            <a:r>
              <a:rPr lang="en-US" altLang="zh-CN" sz="1200" dirty="0">
                <a:solidFill>
                  <a:srgbClr val="000000"/>
                </a:solidFill>
                <a:ea typeface="宋体" panose="02010600030101010101" pitchFamily="2" charset="-122"/>
              </a:rPr>
              <a:t>: 20MHz</a:t>
            </a:r>
          </a:p>
          <a:p>
            <a:pPr lvl="1">
              <a:spcBef>
                <a:spcPct val="30000"/>
              </a:spcBef>
              <a:buFont typeface="Arial" panose="020B0604020202020204" pitchFamily="34" charset="0"/>
              <a:buChar char="•"/>
            </a:pPr>
            <a:r>
              <a:rPr lang="en-US" altLang="zh-CN" sz="1200" i="1" dirty="0">
                <a:solidFill>
                  <a:srgbClr val="000000"/>
                </a:solidFill>
                <a:ea typeface="宋体" panose="02010600030101010101" pitchFamily="2" charset="-122"/>
              </a:rPr>
              <a:t>AP N</a:t>
            </a:r>
            <a:r>
              <a:rPr lang="en-US" altLang="zh-CN" sz="1200" i="1" baseline="-25000" dirty="0">
                <a:solidFill>
                  <a:srgbClr val="000000"/>
                </a:solidFill>
                <a:ea typeface="宋体" panose="02010600030101010101" pitchFamily="2" charset="-122"/>
              </a:rPr>
              <a:t>RX</a:t>
            </a:r>
            <a:r>
              <a:rPr lang="en-US" altLang="zh-CN" sz="1200" dirty="0">
                <a:solidFill>
                  <a:srgbClr val="000000"/>
                </a:solidFill>
                <a:ea typeface="宋体" panose="02010600030101010101" pitchFamily="2" charset="-122"/>
              </a:rPr>
              <a:t>: 4,8</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i="1" dirty="0">
                <a:solidFill>
                  <a:srgbClr val="000000"/>
                </a:solidFill>
                <a:ea typeface="宋体" panose="02010600030101010101" pitchFamily="2" charset="-122"/>
              </a:rPr>
              <a:t>N</a:t>
            </a:r>
            <a:r>
              <a:rPr lang="en-US" altLang="zh-CN" sz="1200" i="1" baseline="-25000" dirty="0">
                <a:solidFill>
                  <a:srgbClr val="000000"/>
                </a:solidFill>
                <a:ea typeface="宋体" panose="02010600030101010101" pitchFamily="2" charset="-122"/>
              </a:rPr>
              <a:t>TX </a:t>
            </a:r>
            <a:r>
              <a:rPr lang="en-US" altLang="zh-CN" sz="1200" dirty="0">
                <a:solidFill>
                  <a:srgbClr val="000000"/>
                </a:solidFill>
                <a:ea typeface="宋体" panose="02010600030101010101" pitchFamily="2" charset="-122"/>
              </a:rPr>
              <a:t>: 1,2</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dirty="0" err="1">
                <a:solidFill>
                  <a:srgbClr val="000000"/>
                </a:solidFill>
                <a:ea typeface="宋体" panose="02010600030101010101" pitchFamily="2" charset="-122"/>
              </a:rPr>
              <a:t>Tx</a:t>
            </a:r>
            <a:r>
              <a:rPr lang="en-US" altLang="zh-CN" sz="1200" dirty="0">
                <a:solidFill>
                  <a:srgbClr val="000000"/>
                </a:solidFill>
                <a:ea typeface="宋体" panose="02010600030101010101" pitchFamily="2" charset="-122"/>
              </a:rPr>
              <a:t> Power: 9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Noise Power: -90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repeated </a:t>
            </a:r>
            <a:r>
              <a:rPr lang="en-US" altLang="zh-CN" sz="1200" dirty="0" smtClean="0">
                <a:solidFill>
                  <a:srgbClr val="000000"/>
                </a:solidFill>
                <a:ea typeface="宋体" panose="02010600030101010101" pitchFamily="2" charset="-122"/>
              </a:rPr>
              <a:t>1~20 </a:t>
            </a:r>
            <a:r>
              <a:rPr lang="en-US" altLang="zh-CN" sz="1200" dirty="0">
                <a:solidFill>
                  <a:srgbClr val="000000"/>
                </a:solidFill>
                <a:ea typeface="宋体" panose="02010600030101010101" pitchFamily="2" charset="-122"/>
              </a:rPr>
              <a:t>times for implicit sounding</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mode: 4x, GI: 3.2 </a:t>
            </a:r>
            <a:r>
              <a:rPr lang="en-US" altLang="zh-CN" sz="1200" dirty="0" err="1">
                <a:solidFill>
                  <a:srgbClr val="000000"/>
                </a:solidFill>
                <a:latin typeface="Symbol" panose="05050102010706020507" pitchFamily="18" charset="2"/>
                <a:ea typeface="宋体" panose="02010600030101010101" pitchFamily="2" charset="-122"/>
              </a:rPr>
              <a:t>m</a:t>
            </a:r>
            <a:r>
              <a:rPr lang="en-US" altLang="zh-CN" sz="1200" dirty="0" err="1">
                <a:solidFill>
                  <a:srgbClr val="000000"/>
                </a:solidFill>
                <a:ea typeface="宋体" panose="02010600030101010101" pitchFamily="2" charset="-122"/>
              </a:rPr>
              <a:t>sec</a:t>
            </a:r>
            <a:r>
              <a:rPr lang="en-US" altLang="zh-CN" sz="1200" dirty="0">
                <a:solidFill>
                  <a:srgbClr val="000000"/>
                </a:solidFill>
                <a:ea typeface="宋体" panose="02010600030101010101" pitchFamily="2" charset="-122"/>
              </a:rPr>
              <a:t> </a:t>
            </a:r>
          </a:p>
        </p:txBody>
      </p:sp>
      <p:sp>
        <p:nvSpPr>
          <p:cNvPr id="16" name="内容占位符 2"/>
          <p:cNvSpPr txBox="1">
            <a:spLocks/>
          </p:cNvSpPr>
          <p:nvPr/>
        </p:nvSpPr>
        <p:spPr bwMode="auto">
          <a:xfrm>
            <a:off x="184195" y="4248052"/>
            <a:ext cx="8782744"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1800" kern="0" dirty="0">
                <a:solidFill>
                  <a:schemeClr val="tx1"/>
                </a:solidFill>
              </a:rPr>
              <a:t>Based on various EIRP requirements and Wi-Fi products we define three main </a:t>
            </a:r>
            <a:r>
              <a:rPr lang="en-US" altLang="zh-CN" sz="1800" kern="0" dirty="0" smtClean="0">
                <a:solidFill>
                  <a:schemeClr val="tx1"/>
                </a:solidFill>
              </a:rPr>
              <a:t>cases</a:t>
            </a:r>
            <a:endParaRPr lang="en-US" altLang="zh-CN" sz="1800" kern="0" dirty="0">
              <a:solidFill>
                <a:schemeClr val="tx1"/>
              </a:solidFill>
            </a:endParaRPr>
          </a:p>
        </p:txBody>
      </p:sp>
      <p:sp>
        <p:nvSpPr>
          <p:cNvPr id="18" name="Rectangle 8"/>
          <p:cNvSpPr/>
          <p:nvPr/>
        </p:nvSpPr>
        <p:spPr>
          <a:xfrm>
            <a:off x="251520" y="4677638"/>
            <a:ext cx="4950693" cy="1233671"/>
          </a:xfrm>
          <a:prstGeom prst="rect">
            <a:avLst/>
          </a:prstGeom>
        </p:spPr>
        <p:txBody>
          <a:bodyPr wrap="square">
            <a:spAutoFit/>
          </a:bodyPr>
          <a:lstStyle/>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For MU based scheme or STA with &gt;1 </a:t>
            </a:r>
            <a:r>
              <a:rPr lang="en-US" altLang="zh-CN" sz="1400" kern="0" dirty="0" err="1" smtClean="0">
                <a:solidFill>
                  <a:srgbClr val="000000"/>
                </a:solidFill>
                <a:latin typeface="Times New Roman"/>
                <a:ea typeface="MS Gothic"/>
              </a:rPr>
              <a:t>Nss</a:t>
            </a:r>
            <a:r>
              <a:rPr lang="en-US" altLang="zh-CN" sz="1400" kern="0" dirty="0" smtClean="0">
                <a:solidFill>
                  <a:srgbClr val="000000"/>
                </a:solidFill>
                <a:latin typeface="Times New Roman"/>
                <a:ea typeface="MS Gothic"/>
              </a:rPr>
              <a:t>, it’s natural to have more than one </a:t>
            </a:r>
            <a:r>
              <a:rPr lang="en-US" altLang="zh-CN" sz="1400" kern="0" dirty="0" smtClean="0">
                <a:solidFill>
                  <a:srgbClr val="000000"/>
                </a:solidFill>
                <a:latin typeface="Times New Roman"/>
                <a:ea typeface="MS Gothic"/>
              </a:rPr>
              <a:t>EHT-LTF</a:t>
            </a:r>
            <a:r>
              <a:rPr lang="en-US" altLang="zh-CN" sz="1400" kern="0" dirty="0" smtClean="0">
                <a:solidFill>
                  <a:srgbClr val="000000"/>
                </a:solidFill>
                <a:latin typeface="Times New Roman"/>
                <a:ea typeface="MS Gothic"/>
              </a:rPr>
              <a:t>, may not need additional </a:t>
            </a:r>
            <a:r>
              <a:rPr lang="en-US" altLang="zh-CN" sz="1400" kern="0" dirty="0" smtClean="0">
                <a:solidFill>
                  <a:srgbClr val="000000"/>
                </a:solidFill>
                <a:latin typeface="Times New Roman"/>
                <a:ea typeface="MS Gothic"/>
              </a:rPr>
              <a:t>EHT</a:t>
            </a:r>
            <a:r>
              <a:rPr lang="en-US" altLang="zh-CN" sz="1400" kern="0" dirty="0" smtClean="0">
                <a:solidFill>
                  <a:srgbClr val="000000"/>
                </a:solidFill>
                <a:latin typeface="Times New Roman"/>
                <a:ea typeface="MS Gothic"/>
              </a:rPr>
              <a:t>-LTF </a:t>
            </a:r>
            <a:r>
              <a:rPr lang="en-US" altLang="zh-CN" sz="1400" kern="0" dirty="0" smtClean="0">
                <a:solidFill>
                  <a:srgbClr val="000000"/>
                </a:solidFill>
                <a:latin typeface="Times New Roman"/>
                <a:ea typeface="MS Gothic"/>
              </a:rPr>
              <a:t>for compensation. </a:t>
            </a:r>
          </a:p>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With repetitions of EHT-LTF, implicit sounding still have benefit in terms of ‘overhead’ .</a:t>
            </a:r>
          </a:p>
        </p:txBody>
      </p:sp>
    </p:spTree>
    <p:extLst>
      <p:ext uri="{BB962C8B-B14F-4D97-AF65-F5344CB8AC3E}">
        <p14:creationId xmlns:p14="http://schemas.microsoft.com/office/powerpoint/2010/main" val="239862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smtClean="0">
                <a:solidFill>
                  <a:schemeClr val="tx1"/>
                </a:solidFill>
              </a:rPr>
              <a:t>Overhead Comparison</a:t>
            </a:r>
            <a:endParaRPr lang="en-US" altLang="zh-CN" dirty="0">
              <a:solidFill>
                <a:schemeClr val="tx1"/>
              </a:solidFill>
            </a:endParaRP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2000" dirty="0" smtClean="0">
                <a:solidFill>
                  <a:schemeClr val="tx1"/>
                </a:solidFill>
              </a:rPr>
              <a:t>Overhead comparison consumption</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6" name="日期占位符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graphicFrame>
        <p:nvGraphicFramePr>
          <p:cNvPr id="9" name="表格 8"/>
          <p:cNvGraphicFramePr>
            <a:graphicFrameLocks noGrp="1"/>
          </p:cNvGraphicFramePr>
          <p:nvPr>
            <p:extLst>
              <p:ext uri="{D42A27DB-BD31-4B8C-83A1-F6EECF244321}">
                <p14:modId xmlns:p14="http://schemas.microsoft.com/office/powerpoint/2010/main" val="2350109764"/>
              </p:ext>
            </p:extLst>
          </p:nvPr>
        </p:nvGraphicFramePr>
        <p:xfrm>
          <a:off x="573095" y="1840680"/>
          <a:ext cx="5151033" cy="2236476"/>
        </p:xfrm>
        <a:graphic>
          <a:graphicData uri="http://schemas.openxmlformats.org/drawingml/2006/table">
            <a:tbl>
              <a:tblPr/>
              <a:tblGrid>
                <a:gridCol w="382933"/>
                <a:gridCol w="1027406"/>
                <a:gridCol w="423049"/>
                <a:gridCol w="664792"/>
                <a:gridCol w="543921"/>
                <a:gridCol w="785663"/>
                <a:gridCol w="1323269"/>
              </a:tblGrid>
              <a:tr h="176177">
                <a:tc>
                  <a:txBody>
                    <a:bodyPr/>
                    <a:lstStyle/>
                    <a:p>
                      <a:pPr algn="ctr" rtl="0" fontAlgn="ctr"/>
                      <a:r>
                        <a:rPr lang="en-US" altLang="zh-CN" sz="1100" b="1" i="0" u="none" strike="noStrike" dirty="0">
                          <a:solidFill>
                            <a:srgbClr val="000000"/>
                          </a:solidFill>
                          <a:effectLst/>
                          <a:latin typeface="Calibri" panose="020F0502020204030204" pitchFamily="34" charset="0"/>
                          <a:ea typeface="宋体" panose="02010600030101010101" pitchFamily="2"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 Case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Nss per user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smtClean="0">
                          <a:solidFill>
                            <a:srgbClr val="000000"/>
                          </a:solidFill>
                          <a:effectLst/>
                          <a:latin typeface="Calibri" panose="020F0502020204030204" pitchFamily="34" charset="0"/>
                          <a:ea typeface="宋体" panose="02010600030101010101" pitchFamily="2" charset="-122"/>
                        </a:rPr>
                        <a:t>#AP</a:t>
                      </a:r>
                      <a:r>
                        <a:rPr lang="en-US" sz="1100" b="1" i="0" u="none" strike="noStrike" baseline="0"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err="1" smtClean="0">
                          <a:solidFill>
                            <a:srgbClr val="000000"/>
                          </a:solidFill>
                          <a:effectLst/>
                          <a:latin typeface="Calibri" panose="020F0502020204030204" pitchFamily="34" charset="0"/>
                          <a:ea typeface="宋体" panose="02010600030101010101" pitchFamily="2" charset="-122"/>
                        </a:rPr>
                        <a:t>Tx</a:t>
                      </a:r>
                      <a:r>
                        <a:rPr lang="en-US" sz="1100" b="1" i="0" u="none" strike="noStrike"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a:solidFill>
                            <a:srgbClr val="000000"/>
                          </a:solidFill>
                          <a:effectLst/>
                          <a:latin typeface="Calibri" panose="020F0502020204030204" pitchFamily="34" charset="0"/>
                          <a:ea typeface="宋体" panose="02010600030101010101" pitchFamily="2" charset="-122"/>
                        </a:rPr>
                        <a:t>Ant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MU-MIMO Size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Power Difference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1092">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3</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7</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8X2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9</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16X2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9"/>
          <p:cNvSpPr/>
          <p:nvPr/>
        </p:nvSpPr>
        <p:spPr>
          <a:xfrm>
            <a:off x="6156176" y="1959983"/>
            <a:ext cx="2520280" cy="1023357"/>
          </a:xfrm>
          <a:prstGeom prst="rect">
            <a:avLst/>
          </a:prstGeom>
        </p:spPr>
        <p:txBody>
          <a:bodyPr wrap="square">
            <a:spAutoFit/>
          </a:bodyPr>
          <a:lstStyle/>
          <a:p>
            <a:pPr eaLnBrk="1" hangingPunct="1">
              <a:spcBef>
                <a:spcPts val="500"/>
              </a:spcBef>
              <a:buFont typeface="Arial" panose="020B0604020202020204" pitchFamily="34" charset="0"/>
              <a:buChar char="•"/>
            </a:pPr>
            <a:r>
              <a:rPr lang="en-US" altLang="zh-CN" sz="1200" i="1" kern="0" dirty="0" smtClean="0">
                <a:solidFill>
                  <a:srgbClr val="000000"/>
                </a:solidFill>
                <a:latin typeface="Times New Roman"/>
                <a:ea typeface="MS Gothic"/>
              </a:rPr>
              <a:t> N</a:t>
            </a:r>
            <a:r>
              <a:rPr lang="en-US" altLang="zh-CN" sz="1200" i="1" kern="0" baseline="-25000" dirty="0" smtClean="0">
                <a:solidFill>
                  <a:srgbClr val="000000"/>
                </a:solidFill>
                <a:latin typeface="Times New Roman"/>
                <a:ea typeface="MS Gothic"/>
              </a:rPr>
              <a:t>g</a:t>
            </a:r>
            <a:r>
              <a:rPr lang="en-US" altLang="zh-CN" sz="1200" kern="0" dirty="0">
                <a:solidFill>
                  <a:srgbClr val="000000"/>
                </a:solidFill>
                <a:latin typeface="Times New Roman"/>
                <a:ea typeface="MS Gothic"/>
              </a:rPr>
              <a:t>: 4</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MCS</a:t>
            </a:r>
            <a:r>
              <a:rPr lang="en-US" altLang="zh-CN" sz="1200" kern="0" dirty="0">
                <a:solidFill>
                  <a:schemeClr val="tx1"/>
                </a:solidFill>
                <a:latin typeface="Times New Roman"/>
                <a:ea typeface="MS Gothic"/>
              </a:rPr>
              <a:t>: </a:t>
            </a:r>
            <a:r>
              <a:rPr lang="en-US" altLang="zh-CN" sz="1200" kern="0" dirty="0" smtClean="0">
                <a:solidFill>
                  <a:schemeClr val="tx1"/>
                </a:solidFill>
                <a:latin typeface="Times New Roman"/>
                <a:ea typeface="MS Gothic"/>
              </a:rPr>
              <a:t>3</a:t>
            </a:r>
            <a:endParaRPr lang="en-US" altLang="zh-CN" sz="1200" kern="0" dirty="0">
              <a:solidFill>
                <a:schemeClr val="tx1"/>
              </a:solidFill>
              <a:latin typeface="Times New Roman"/>
              <a:ea typeface="MS Gothic"/>
            </a:endParaRP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BW</a:t>
            </a:r>
            <a:r>
              <a:rPr lang="en-US" altLang="zh-CN" sz="1200" kern="0" dirty="0">
                <a:solidFill>
                  <a:schemeClr val="tx1"/>
                </a:solidFill>
                <a:latin typeface="Times New Roman"/>
                <a:ea typeface="MS Gothic"/>
              </a:rPr>
              <a:t>: 20 MHz</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a:t>
            </a:r>
            <a:r>
              <a:rPr lang="en-US" altLang="zh-CN" sz="1200" kern="0" dirty="0" smtClean="0">
                <a:solidFill>
                  <a:schemeClr val="tx1"/>
                </a:solidFill>
                <a:latin typeface="Times New Roman"/>
                <a:ea typeface="MS Gothic"/>
              </a:rPr>
              <a:t>EHT</a:t>
            </a:r>
            <a:r>
              <a:rPr lang="en-US" altLang="zh-CN" sz="1200" kern="0" dirty="0" smtClean="0">
                <a:solidFill>
                  <a:schemeClr val="tx1"/>
                </a:solidFill>
                <a:latin typeface="Times New Roman"/>
                <a:ea typeface="MS Gothic"/>
              </a:rPr>
              <a:t>-LTF </a:t>
            </a:r>
            <a:r>
              <a:rPr lang="en-US" altLang="zh-CN" sz="1200" kern="0" dirty="0">
                <a:solidFill>
                  <a:schemeClr val="tx1"/>
                </a:solidFill>
                <a:latin typeface="Times New Roman"/>
                <a:ea typeface="MS Gothic"/>
              </a:rPr>
              <a:t>mode: 2x, GI: 0.8 </a:t>
            </a:r>
            <a:r>
              <a:rPr lang="en-US" altLang="zh-CN" sz="1200" kern="0" dirty="0" err="1" smtClean="0">
                <a:solidFill>
                  <a:schemeClr val="tx1"/>
                </a:solidFill>
                <a:latin typeface="Symbol" panose="05050102010706020507" pitchFamily="18" charset="2"/>
                <a:ea typeface="MS Gothic"/>
              </a:rPr>
              <a:t>m</a:t>
            </a:r>
            <a:r>
              <a:rPr lang="en-US" altLang="zh-CN" sz="1200" kern="0" dirty="0" err="1" smtClean="0">
                <a:solidFill>
                  <a:schemeClr val="tx1"/>
                </a:solidFill>
                <a:latin typeface="Times New Roman"/>
                <a:ea typeface="MS Gothic"/>
              </a:rPr>
              <a:t>sec</a:t>
            </a:r>
            <a:endParaRPr lang="en-US" altLang="zh-CN" sz="1200" kern="0" dirty="0">
              <a:solidFill>
                <a:schemeClr val="tx1"/>
              </a:solidFill>
              <a:latin typeface="Times New Roman"/>
              <a:ea typeface="MS Gothic"/>
            </a:endParaRPr>
          </a:p>
        </p:txBody>
      </p:sp>
      <p:sp>
        <p:nvSpPr>
          <p:cNvPr id="19" name="内容占位符 2"/>
          <p:cNvSpPr txBox="1">
            <a:spLocks/>
          </p:cNvSpPr>
          <p:nvPr/>
        </p:nvSpPr>
        <p:spPr bwMode="auto">
          <a:xfrm>
            <a:off x="289781" y="4078559"/>
            <a:ext cx="8639050"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Overhead comparison result considering repetitions of EHT-LTF</a:t>
            </a:r>
            <a:endParaRPr lang="en-US" altLang="zh-CN" sz="2000" kern="0" dirty="0">
              <a:solidFill>
                <a:schemeClr val="tx1"/>
              </a:solidFill>
            </a:endParaRPr>
          </a:p>
        </p:txBody>
      </p:sp>
      <p:sp>
        <p:nvSpPr>
          <p:cNvPr id="10" name="文本框 9"/>
          <p:cNvSpPr txBox="1"/>
          <p:nvPr/>
        </p:nvSpPr>
        <p:spPr>
          <a:xfrm>
            <a:off x="7308304" y="4477414"/>
            <a:ext cx="1512168" cy="600164"/>
          </a:xfrm>
          <a:prstGeom prst="rect">
            <a:avLst/>
          </a:prstGeom>
          <a:noFill/>
        </p:spPr>
        <p:txBody>
          <a:bodyPr wrap="square" rtlCol="0">
            <a:spAutoFit/>
          </a:bodyPr>
          <a:lstStyle/>
          <a:p>
            <a:pPr marL="342900" indent="-342900">
              <a:buClr>
                <a:srgbClr val="A5A5A5"/>
              </a:buClr>
              <a:buFont typeface="Wingdings" panose="05000000000000000000" pitchFamily="2" charset="2"/>
              <a:buChar char="n"/>
            </a:pPr>
            <a:r>
              <a:rPr lang="en-US" altLang="zh-CN" sz="1100" dirty="0" smtClean="0">
                <a:solidFill>
                  <a:schemeClr val="tx1"/>
                </a:solidFill>
              </a:rPr>
              <a:t>Explicit sounding</a:t>
            </a:r>
          </a:p>
          <a:p>
            <a:pPr marL="342900" indent="-342900">
              <a:buClr>
                <a:srgbClr val="FF9900"/>
              </a:buClr>
              <a:buFont typeface="Wingdings" panose="05000000000000000000" pitchFamily="2" charset="2"/>
              <a:buChar char="n"/>
            </a:pPr>
            <a:r>
              <a:rPr lang="en-US" altLang="zh-CN" sz="1100" dirty="0" smtClean="0">
                <a:solidFill>
                  <a:schemeClr val="tx1"/>
                </a:solidFill>
              </a:rPr>
              <a:t>Multi-trigger </a:t>
            </a:r>
          </a:p>
          <a:p>
            <a:pPr marL="342900" indent="-342900">
              <a:buClr>
                <a:srgbClr val="3399FF"/>
              </a:buClr>
              <a:buFont typeface="Wingdings" panose="05000000000000000000" pitchFamily="2" charset="2"/>
              <a:buChar char="n"/>
            </a:pPr>
            <a:r>
              <a:rPr lang="en-US" altLang="zh-CN" sz="1100" dirty="0">
                <a:solidFill>
                  <a:schemeClr val="tx1"/>
                </a:solidFill>
              </a:rPr>
              <a:t>Single</a:t>
            </a:r>
            <a:r>
              <a:rPr lang="en-US" altLang="zh-CN" sz="1100" dirty="0" smtClean="0">
                <a:solidFill>
                  <a:schemeClr val="tx1"/>
                </a:solidFill>
              </a:rPr>
              <a:t>-trigger</a:t>
            </a:r>
            <a:endParaRPr lang="zh-CN" altLang="en-US" sz="1100" dirty="0">
              <a:solidFill>
                <a:schemeClr val="tx1"/>
              </a:solidFill>
            </a:endParaRPr>
          </a:p>
        </p:txBody>
      </p:sp>
      <p:sp>
        <p:nvSpPr>
          <p:cNvPr id="5" name="矩形 4"/>
          <p:cNvSpPr/>
          <p:nvPr/>
        </p:nvSpPr>
        <p:spPr>
          <a:xfrm>
            <a:off x="3222498" y="4513665"/>
            <a:ext cx="2599686" cy="276999"/>
          </a:xfrm>
          <a:prstGeom prst="rect">
            <a:avLst/>
          </a:prstGeom>
        </p:spPr>
        <p:txBody>
          <a:bodyPr wrap="none">
            <a:spAutoFit/>
          </a:bodyPr>
          <a:lstStyle/>
          <a:p>
            <a:pPr algn="ctr">
              <a:defRPr sz="1200" b="1" i="0" u="none" strike="noStrike" kern="1200" spc="0" baseline="0">
                <a:solidFill>
                  <a:srgbClr val="000000">
                    <a:lumMod val="65000"/>
                    <a:lumOff val="35000"/>
                  </a:srgbClr>
                </a:solidFill>
                <a:latin typeface="+mn-lt"/>
                <a:ea typeface="+mn-ea"/>
                <a:cs typeface="+mn-cs"/>
              </a:defRPr>
            </a:pPr>
            <a:r>
              <a:rPr lang="en-US" altLang="zh-CN" b="1" dirty="0">
                <a:solidFill>
                  <a:srgbClr val="000000">
                    <a:lumMod val="65000"/>
                    <a:lumOff val="35000"/>
                  </a:srgbClr>
                </a:solidFill>
              </a:rPr>
              <a:t>Feedback Procedure Duration (µsec)</a:t>
            </a:r>
          </a:p>
        </p:txBody>
      </p:sp>
      <p:sp>
        <p:nvSpPr>
          <p:cNvPr id="7" name="矩形 6"/>
          <p:cNvSpPr/>
          <p:nvPr/>
        </p:nvSpPr>
        <p:spPr>
          <a:xfrm rot="16200000">
            <a:off x="175466" y="5152014"/>
            <a:ext cx="641521" cy="246221"/>
          </a:xfrm>
          <a:prstGeom prst="rect">
            <a:avLst/>
          </a:prstGeom>
        </p:spPr>
        <p:txBody>
          <a:bodyPr wrap="none">
            <a:spAutoFit/>
          </a:bodyPr>
          <a:lstStyle/>
          <a:p>
            <a:pPr algn="ctr">
              <a:defRPr sz="1000" b="0" i="0" u="none" strike="noStrike" kern="1200" baseline="0">
                <a:solidFill>
                  <a:srgbClr val="000000">
                    <a:lumMod val="65000"/>
                    <a:lumOff val="35000"/>
                  </a:srgbClr>
                </a:solidFill>
                <a:latin typeface="+mn-lt"/>
                <a:ea typeface="+mn-ea"/>
                <a:cs typeface="+mn-cs"/>
              </a:defRPr>
            </a:pPr>
            <a:r>
              <a:rPr lang="en-US" altLang="zh-CN" dirty="0">
                <a:solidFill>
                  <a:srgbClr val="000000">
                    <a:lumMod val="65000"/>
                    <a:lumOff val="35000"/>
                  </a:srgbClr>
                </a:solidFill>
              </a:rPr>
              <a:t>Duration</a:t>
            </a:r>
          </a:p>
        </p:txBody>
      </p:sp>
      <p:graphicFrame>
        <p:nvGraphicFramePr>
          <p:cNvPr id="14" name="Chart 13"/>
          <p:cNvGraphicFramePr>
            <a:graphicFrameLocks/>
          </p:cNvGraphicFramePr>
          <p:nvPr>
            <p:extLst>
              <p:ext uri="{D42A27DB-BD31-4B8C-83A1-F6EECF244321}">
                <p14:modId xmlns:p14="http://schemas.microsoft.com/office/powerpoint/2010/main" val="3724383927"/>
              </p:ext>
            </p:extLst>
          </p:nvPr>
        </p:nvGraphicFramePr>
        <p:xfrm>
          <a:off x="662335" y="4804065"/>
          <a:ext cx="7893942" cy="1585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536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
        <p:nvSpPr>
          <p:cNvPr id="12" name="Rectangle 2"/>
          <p:cNvSpPr txBox="1">
            <a:spLocks noChangeArrowheads="1"/>
          </p:cNvSpPr>
          <p:nvPr/>
        </p:nvSpPr>
        <p:spPr bwMode="auto">
          <a:xfrm>
            <a:off x="2792428" y="2984465"/>
            <a:ext cx="7772400" cy="110513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altLang="zh-CN" sz="1200" kern="0" dirty="0"/>
          </a:p>
        </p:txBody>
      </p:sp>
      <p:sp>
        <p:nvSpPr>
          <p:cNvPr id="14" name="Rectangle 2"/>
          <p:cNvSpPr txBox="1">
            <a:spLocks noChangeArrowheads="1"/>
          </p:cNvSpPr>
          <p:nvPr/>
        </p:nvSpPr>
        <p:spPr bwMode="auto">
          <a:xfrm>
            <a:off x="408705" y="1515280"/>
            <a:ext cx="8208912" cy="158986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altLang="zh-CN" sz="1800" kern="0" dirty="0" smtClean="0"/>
              <a:t>Channel estimation accuracy is extremely important for 16ss and joint transmission.</a:t>
            </a:r>
          </a:p>
          <a:p>
            <a:pPr marL="285750" indent="-285750">
              <a:buFont typeface="Arial" panose="020B0604020202020204" pitchFamily="34" charset="0"/>
              <a:buChar char="•"/>
            </a:pPr>
            <a:r>
              <a:rPr lang="en-US" altLang="zh-CN" sz="1800" kern="0" dirty="0" smtClean="0"/>
              <a:t>With </a:t>
            </a:r>
            <a:r>
              <a:rPr lang="en-US" altLang="zh-CN" sz="1800" kern="0" dirty="0" smtClean="0"/>
              <a:t>number of concurrent user increasing, it requires much smaller CFO to achieve same level EVM as single user. ( </a:t>
            </a:r>
            <a:r>
              <a:rPr lang="en-US" altLang="zh-CN" sz="1400" kern="0" dirty="0" smtClean="0"/>
              <a:t>Single user ---  350Hz,  8 users ---  ~20Hz) </a:t>
            </a:r>
            <a:endParaRPr lang="en-US" altLang="zh-CN" sz="1400" kern="0" dirty="0"/>
          </a:p>
        </p:txBody>
      </p:sp>
      <p:grpSp>
        <p:nvGrpSpPr>
          <p:cNvPr id="2" name="组合 1"/>
          <p:cNvGrpSpPr/>
          <p:nvPr/>
        </p:nvGrpSpPr>
        <p:grpSpPr>
          <a:xfrm>
            <a:off x="-252536" y="3422248"/>
            <a:ext cx="9634349" cy="2599040"/>
            <a:chOff x="-252536" y="2846184"/>
            <a:chExt cx="9634349" cy="2599040"/>
          </a:xfrm>
        </p:grpSpPr>
        <mc:AlternateContent xmlns:mc="http://schemas.openxmlformats.org/markup-compatibility/2006" xmlns:a14="http://schemas.microsoft.com/office/drawing/2010/main">
          <mc:Choice Requires="a14">
            <p:sp>
              <p:nvSpPr>
                <p:cNvPr id="11" name="Rectangle 10"/>
                <p:cNvSpPr/>
                <p:nvPr/>
              </p:nvSpPr>
              <p:spPr>
                <a:xfrm>
                  <a:off x="-252536" y="3131841"/>
                  <a:ext cx="4896544" cy="1845185"/>
                </a:xfrm>
                <a:prstGeom prst="rect">
                  <a:avLst/>
                </a:prstGeom>
              </p:spPr>
              <p:txBody>
                <a:bodyPr wrap="square">
                  <a:spAutoFit/>
                </a:bodyPr>
                <a:lstStyle/>
                <a:p>
                  <a:pPr lvl="1">
                    <a:lnSpc>
                      <a:spcPct val="120000"/>
                    </a:lnSpc>
                    <a:buFont typeface="Arial" panose="020B0604020202020204" pitchFamily="34" charset="0"/>
                    <a:buChar char="•"/>
                  </a:pPr>
                  <a:r>
                    <a:rPr lang="en-US" sz="1200" dirty="0" err="1" smtClean="0">
                      <a:solidFill>
                        <a:schemeClr val="tx1"/>
                      </a:solidFill>
                    </a:rPr>
                    <a:t>C</a:t>
                  </a:r>
                  <a:r>
                    <a:rPr lang="en-US" altLang="zh-CN" sz="1200" dirty="0" err="1" smtClean="0">
                      <a:solidFill>
                        <a:schemeClr val="tx1"/>
                      </a:solidFill>
                    </a:rPr>
                    <a:t>hD</a:t>
                  </a:r>
                  <a:r>
                    <a:rPr lang="en-US" altLang="zh-CN" sz="1200" dirty="0">
                      <a:solidFill>
                        <a:schemeClr val="tx1"/>
                      </a:solidFill>
                    </a:rPr>
                    <a:t>: 20MHz</a:t>
                  </a:r>
                  <a:endParaRPr lang="en-US" sz="1200" dirty="0">
                    <a:solidFill>
                      <a:schemeClr val="tx1"/>
                    </a:solidFill>
                  </a:endParaRPr>
                </a:p>
                <a:p>
                  <a:pPr lvl="1">
                    <a:lnSpc>
                      <a:spcPct val="120000"/>
                    </a:lnSpc>
                    <a:buFont typeface="Arial" panose="020B0604020202020204" pitchFamily="34" charset="0"/>
                    <a:buChar char="•"/>
                  </a:pPr>
                  <a:r>
                    <a:rPr lang="en-US" sz="1200" i="1" dirty="0">
                      <a:solidFill>
                        <a:schemeClr val="tx1"/>
                      </a:solidFill>
                    </a:rPr>
                    <a:t>AP N</a:t>
                  </a:r>
                  <a:r>
                    <a:rPr lang="en-US" sz="1200" i="1" baseline="-25000" dirty="0">
                      <a:solidFill>
                        <a:schemeClr val="tx1"/>
                      </a:solidFill>
                    </a:rPr>
                    <a:t>RX</a:t>
                  </a:r>
                  <a:r>
                    <a:rPr lang="en-US" sz="1200" dirty="0">
                      <a:solidFill>
                        <a:schemeClr val="tx1"/>
                      </a:solidFill>
                    </a:rPr>
                    <a:t>: 8</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TX </a:t>
                  </a:r>
                  <a:r>
                    <a:rPr lang="en-US" sz="1200" dirty="0">
                      <a:solidFill>
                        <a:schemeClr val="tx1"/>
                      </a:solidFill>
                    </a:rPr>
                    <a:t>: 1</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STA </a:t>
                  </a:r>
                  <a:r>
                    <a:rPr lang="en-US" sz="1200" dirty="0">
                      <a:solidFill>
                        <a:schemeClr val="tx1"/>
                      </a:solidFill>
                    </a:rPr>
                    <a:t>: </a:t>
                  </a:r>
                  <a:r>
                    <a:rPr lang="en-US" sz="1200" dirty="0" smtClean="0">
                      <a:solidFill>
                        <a:schemeClr val="tx1"/>
                      </a:solidFill>
                    </a:rPr>
                    <a:t>1, 2,4,8</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STA </a:t>
                  </a:r>
                  <a:r>
                    <a:rPr lang="en-US" sz="1200" dirty="0" err="1">
                      <a:solidFill>
                        <a:schemeClr val="tx1"/>
                      </a:solidFill>
                    </a:rPr>
                    <a:t>Tx</a:t>
                  </a:r>
                  <a:r>
                    <a:rPr lang="en-US" sz="1200" dirty="0">
                      <a:solidFill>
                        <a:schemeClr val="tx1"/>
                      </a:solidFill>
                    </a:rPr>
                    <a:t> Power: 9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Noise Power: -90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CFO for Users: </a:t>
                  </a:r>
                  <a14:m>
                    <m:oMath xmlns:m="http://schemas.openxmlformats.org/officeDocument/2006/math">
                      <m:r>
                        <a:rPr lang="en-US" altLang="zh-CN" sz="1200" i="1">
                          <a:solidFill>
                            <a:schemeClr val="tx1"/>
                          </a:solidFill>
                          <a:latin typeface="Cambria Math" panose="02040503050406030204" pitchFamily="18" charset="0"/>
                          <a:ea typeface="Cambria Math" panose="02040503050406030204" pitchFamily="18" charset="0"/>
                        </a:rPr>
                        <m:t>± </m:t>
                      </m:r>
                    </m:oMath>
                  </a14:m>
                  <a:r>
                    <a:rPr lang="en-US" sz="1200" dirty="0" smtClean="0">
                      <a:solidFill>
                        <a:schemeClr val="tx1"/>
                      </a:solidFill>
                    </a:rPr>
                    <a:t>0~350Hz</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HE-LTF mode: 4x, GI: 3.2 </a:t>
                  </a:r>
                  <a:r>
                    <a:rPr lang="en-US" altLang="zh-CN" sz="1200" dirty="0" err="1">
                      <a:solidFill>
                        <a:schemeClr val="tx1"/>
                      </a:solidFill>
                      <a:latin typeface="Symbol" panose="05050102010706020507" pitchFamily="18" charset="2"/>
                    </a:rPr>
                    <a:t>m</a:t>
                  </a:r>
                  <a:r>
                    <a:rPr lang="en-US" altLang="zh-CN" sz="1200" dirty="0" err="1">
                      <a:solidFill>
                        <a:schemeClr val="tx1"/>
                      </a:solidFill>
                    </a:rPr>
                    <a:t>sec</a:t>
                  </a:r>
                  <a:r>
                    <a:rPr lang="en-US" altLang="zh-CN" sz="1200" dirty="0">
                      <a:solidFill>
                        <a:schemeClr val="tx1"/>
                      </a:solidFill>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52536" y="3131841"/>
                  <a:ext cx="4896544" cy="1845185"/>
                </a:xfrm>
                <a:prstGeom prst="rect">
                  <a:avLst/>
                </a:prstGeom>
                <a:blipFill rotWithShape="0">
                  <a:blip r:embed="rId3"/>
                  <a:stretch>
                    <a:fillRect b="-1650"/>
                  </a:stretch>
                </a:blipFill>
              </p:spPr>
              <p:txBody>
                <a:bodyPr/>
                <a:lstStyle/>
                <a:p>
                  <a:r>
                    <a:rPr lang="zh-CN" altLang="en-US">
                      <a:noFill/>
                    </a:rPr>
                    <a:t> </a:t>
                  </a:r>
                </a:p>
              </p:txBody>
            </p:sp>
          </mc:Fallback>
        </mc:AlternateContent>
        <p:pic>
          <p:nvPicPr>
            <p:cNvPr id="13" name="图片 2"/>
            <p:cNvPicPr>
              <a:picLocks noChangeAspect="1"/>
            </p:cNvPicPr>
            <p:nvPr/>
          </p:nvPicPr>
          <p:blipFill>
            <a:blip r:embed="rId4"/>
            <a:stretch>
              <a:fillRect/>
            </a:stretch>
          </p:blipFill>
          <p:spPr>
            <a:xfrm>
              <a:off x="4545325" y="2846184"/>
              <a:ext cx="4836488" cy="2599040"/>
            </a:xfrm>
            <a:prstGeom prst="rect">
              <a:avLst/>
            </a:prstGeom>
          </p:spPr>
        </p:pic>
        <p:pic>
          <p:nvPicPr>
            <p:cNvPr id="16" name="图片 2"/>
            <p:cNvPicPr>
              <a:picLocks noChangeAspect="1"/>
            </p:cNvPicPr>
            <p:nvPr/>
          </p:nvPicPr>
          <p:blipFill>
            <a:blip r:embed="rId5"/>
            <a:stretch>
              <a:fillRect/>
            </a:stretch>
          </p:blipFill>
          <p:spPr>
            <a:xfrm>
              <a:off x="2643022" y="2906056"/>
              <a:ext cx="1731681" cy="2249706"/>
            </a:xfrm>
            <a:prstGeom prst="rect">
              <a:avLst/>
            </a:prstGeom>
          </p:spPr>
        </p:pic>
        <p:sp>
          <p:nvSpPr>
            <p:cNvPr id="18" name="矩形 17"/>
            <p:cNvSpPr/>
            <p:nvPr/>
          </p:nvSpPr>
          <p:spPr>
            <a:xfrm rot="5400000">
              <a:off x="3413382" y="3968847"/>
              <a:ext cx="2199641" cy="261610"/>
            </a:xfrm>
            <a:prstGeom prst="rect">
              <a:avLst/>
            </a:prstGeom>
          </p:spPr>
          <p:txBody>
            <a:bodyPr wrap="none">
              <a:spAutoFit/>
            </a:bodyPr>
            <a:lstStyle/>
            <a:p>
              <a:r>
                <a:rPr lang="en-US" altLang="ca-ES" sz="1100" b="1" kern="0" dirty="0">
                  <a:solidFill>
                    <a:srgbClr val="000000"/>
                  </a:solidFill>
                  <a:latin typeface="Times New Roman" panose="02020603050405020304" pitchFamily="18" charset="0"/>
                  <a:ea typeface="MS Gothic"/>
                  <a:cs typeface="Times New Roman" panose="02020603050405020304" pitchFamily="18" charset="0"/>
                </a:rPr>
                <a:t>4800 STAs in the cell, 40cm apart</a:t>
              </a:r>
              <a:endParaRPr lang="zh-CN" altLang="en-US" sz="1100" dirty="0"/>
            </a:p>
          </p:txBody>
        </p:sp>
      </p:grpSp>
    </p:spTree>
    <p:extLst>
      <p:ext uri="{BB962C8B-B14F-4D97-AF65-F5344CB8AC3E}">
        <p14:creationId xmlns:p14="http://schemas.microsoft.com/office/powerpoint/2010/main" val="314100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a:xfrm>
            <a:off x="4355976" y="6494463"/>
            <a:ext cx="528637" cy="363537"/>
          </a:xfrm>
        </p:spPr>
        <p:txBody>
          <a:bodyPr/>
          <a:lstStyle/>
          <a:p>
            <a:r>
              <a:rPr lang="en-GB"/>
              <a:t>Slide </a:t>
            </a:r>
            <a:fld id="{DC83D890-10BB-4905-98E9-EC5FFEC1B9BB}" type="slidenum">
              <a:rPr lang="en-GB"/>
              <a:pPr/>
              <a:t>8</a:t>
            </a:fld>
            <a:endParaRPr lang="en-GB"/>
          </a:p>
        </p:txBody>
      </p:sp>
      <p:sp>
        <p:nvSpPr>
          <p:cNvPr id="3" name="Rectangle 2"/>
          <p:cNvSpPr/>
          <p:nvPr/>
        </p:nvSpPr>
        <p:spPr>
          <a:xfrm>
            <a:off x="380206" y="1588478"/>
            <a:ext cx="8534709" cy="1077218"/>
          </a:xfrm>
          <a:prstGeom prst="rect">
            <a:avLst/>
          </a:prstGeom>
        </p:spPr>
        <p:txBody>
          <a:bodyPr wrap="none">
            <a:spAutoFit/>
          </a:bodyPr>
          <a:lstStyle/>
          <a:p>
            <a:pPr lvl="0"/>
            <a:r>
              <a:rPr lang="en-US" altLang="zh-CN" sz="1800" b="1" kern="0" dirty="0" smtClean="0">
                <a:solidFill>
                  <a:srgbClr val="000000"/>
                </a:solidFill>
                <a:latin typeface="+mn-lt"/>
                <a:ea typeface="+mn-ea"/>
              </a:rPr>
              <a:t>Masked LTF in .11ax cannot maintain small CFO if there is </a:t>
            </a:r>
            <a:r>
              <a:rPr lang="en-US" altLang="zh-CN" sz="1800" b="1" kern="0" dirty="0">
                <a:solidFill>
                  <a:srgbClr val="000000"/>
                </a:solidFill>
                <a:latin typeface="+mn-lt"/>
                <a:ea typeface="+mn-ea"/>
              </a:rPr>
              <a:t>Timing </a:t>
            </a:r>
            <a:r>
              <a:rPr lang="en-US" altLang="zh-CN" sz="1800" b="1" kern="0" dirty="0" smtClean="0">
                <a:solidFill>
                  <a:srgbClr val="000000"/>
                </a:solidFill>
                <a:latin typeface="+mn-lt"/>
                <a:ea typeface="+mn-ea"/>
              </a:rPr>
              <a:t>Offset.</a:t>
            </a:r>
          </a:p>
          <a:p>
            <a:pPr lvl="0"/>
            <a:r>
              <a:rPr lang="en-US" altLang="zh-CN" sz="1800" b="1" kern="0" dirty="0">
                <a:solidFill>
                  <a:srgbClr val="000000"/>
                </a:solidFill>
              </a:rPr>
              <a:t>Timing Offset </a:t>
            </a:r>
            <a:r>
              <a:rPr lang="en-US" altLang="zh-CN" sz="1800" b="1" kern="0" dirty="0" smtClean="0">
                <a:solidFill>
                  <a:srgbClr val="000000"/>
                </a:solidFill>
                <a:latin typeface="+mn-lt"/>
                <a:ea typeface="+mn-ea"/>
              </a:rPr>
              <a:t>may be caused by  </a:t>
            </a:r>
          </a:p>
          <a:p>
            <a:pPr marL="457200" lvl="0" indent="-457200">
              <a:buAutoNum type="arabicParenR"/>
            </a:pPr>
            <a:r>
              <a:rPr lang="en-US" altLang="zh-CN" sz="1400" kern="0" dirty="0" smtClean="0">
                <a:solidFill>
                  <a:srgbClr val="000000"/>
                </a:solidFill>
                <a:latin typeface="+mn-lt"/>
                <a:ea typeface="+mn-ea"/>
              </a:rPr>
              <a:t>Distance between STAs and AP is different </a:t>
            </a:r>
          </a:p>
          <a:p>
            <a:pPr marL="457200" lvl="0" indent="-457200">
              <a:buAutoNum type="arabicParenR"/>
            </a:pPr>
            <a:r>
              <a:rPr lang="en-US" altLang="zh-CN" sz="1400" kern="0" dirty="0" smtClean="0">
                <a:solidFill>
                  <a:srgbClr val="000000"/>
                </a:solidFill>
                <a:latin typeface="+mn-lt"/>
                <a:ea typeface="+mn-ea"/>
              </a:rPr>
              <a:t>A </a:t>
            </a:r>
            <a:r>
              <a:rPr lang="en-US" altLang="zh-CN" sz="1400" kern="0" dirty="0">
                <a:solidFill>
                  <a:srgbClr val="000000"/>
                </a:solidFill>
                <a:latin typeface="+mn-lt"/>
                <a:ea typeface="+mn-ea"/>
              </a:rPr>
              <a:t>certain amount of symbol synchronization error (Detection Delay) </a:t>
            </a:r>
            <a:r>
              <a:rPr lang="en-US" altLang="zh-CN" sz="1400" kern="0" dirty="0" smtClean="0">
                <a:solidFill>
                  <a:srgbClr val="000000"/>
                </a:solidFill>
                <a:latin typeface="+mn-lt"/>
                <a:ea typeface="+mn-ea"/>
              </a:rPr>
              <a:t>introduced by implementation algorithm</a:t>
            </a:r>
            <a:endParaRPr lang="en-US" altLang="zh-CN" sz="1400" kern="0" dirty="0">
              <a:solidFill>
                <a:srgbClr val="000000"/>
              </a:solidFill>
              <a:latin typeface="+mn-lt"/>
              <a:ea typeface="+mn-ea"/>
            </a:endParaRPr>
          </a:p>
        </p:txBody>
      </p:sp>
      <p:sp>
        <p:nvSpPr>
          <p:cNvPr id="15" name="Rectangle 14"/>
          <p:cNvSpPr/>
          <p:nvPr/>
        </p:nvSpPr>
        <p:spPr>
          <a:xfrm>
            <a:off x="528258" y="5225982"/>
            <a:ext cx="8162095" cy="1077218"/>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If no timing offset residual CFO is 10Hz @90%.  </a:t>
            </a:r>
          </a:p>
          <a:p>
            <a:r>
              <a:rPr lang="en-US" altLang="zh-CN" sz="1600" b="1" kern="0" dirty="0" smtClean="0">
                <a:solidFill>
                  <a:srgbClr val="000000"/>
                </a:solidFill>
                <a:latin typeface="+mn-lt"/>
                <a:ea typeface="+mn-ea"/>
              </a:rPr>
              <a:t>If consider timing offset caused by propagation distance and implementation algorithm, residual CFO is impacted. </a:t>
            </a:r>
            <a:endParaRPr lang="en-US" altLang="zh-CN" sz="16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6" name="Rectangle 10"/>
              <p:cNvSpPr/>
              <p:nvPr/>
            </p:nvSpPr>
            <p:spPr>
              <a:xfrm>
                <a:off x="-128181" y="2834986"/>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xmlns="">
          <p:sp>
            <p:nvSpPr>
              <p:cNvPr id="16" name="Rectangle 10"/>
              <p:cNvSpPr>
                <a:spLocks noRot="1" noChangeAspect="1" noMove="1" noResize="1" noEditPoints="1" noAdjustHandles="1" noChangeArrowheads="1" noChangeShapeType="1" noTextEdit="1"/>
              </p:cNvSpPr>
              <p:nvPr/>
            </p:nvSpPr>
            <p:spPr>
              <a:xfrm>
                <a:off x="-128181" y="2834986"/>
                <a:ext cx="4896544" cy="2160591"/>
              </a:xfrm>
              <a:prstGeom prst="rect">
                <a:avLst/>
              </a:prstGeom>
              <a:blipFill rotWithShape="0">
                <a:blip r:embed="rId3"/>
                <a:stretch>
                  <a:fillRect b="-1412"/>
                </a:stretch>
              </a:blipFill>
            </p:spPr>
            <p:txBody>
              <a:bodyPr/>
              <a:lstStyle/>
              <a:p>
                <a:r>
                  <a:rPr lang="en-US">
                    <a:noFill/>
                  </a:rPr>
                  <a:t> </a:t>
                </a:r>
              </a:p>
            </p:txBody>
          </p:sp>
        </mc:Fallback>
      </mc:AlternateContent>
      <p:pic>
        <p:nvPicPr>
          <p:cNvPr id="9" name="图片 8"/>
          <p:cNvPicPr>
            <a:picLocks noChangeAspect="1"/>
          </p:cNvPicPr>
          <p:nvPr/>
        </p:nvPicPr>
        <p:blipFill>
          <a:blip r:embed="rId4"/>
          <a:stretch>
            <a:fillRect/>
          </a:stretch>
        </p:blipFill>
        <p:spPr>
          <a:xfrm>
            <a:off x="3758878" y="2834986"/>
            <a:ext cx="4946677" cy="2610238"/>
          </a:xfrm>
          <a:prstGeom prst="rect">
            <a:avLst/>
          </a:prstGeom>
        </p:spPr>
      </p:pic>
      <p:sp>
        <p:nvSpPr>
          <p:cNvPr id="1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Tree>
    <p:extLst>
      <p:ext uri="{BB962C8B-B14F-4D97-AF65-F5344CB8AC3E}">
        <p14:creationId xmlns:p14="http://schemas.microsoft.com/office/powerpoint/2010/main" val="3960951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8"/>
          <p:cNvPicPr>
            <a:picLocks noChangeAspect="1"/>
          </p:cNvPicPr>
          <p:nvPr/>
        </p:nvPicPr>
        <p:blipFill>
          <a:blip r:embed="rId2"/>
          <a:stretch>
            <a:fillRect/>
          </a:stretch>
        </p:blipFill>
        <p:spPr>
          <a:xfrm>
            <a:off x="4011168" y="3404856"/>
            <a:ext cx="4806974" cy="2531717"/>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6" name="Date Placeholder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sp>
        <p:nvSpPr>
          <p:cNvPr id="7" name="Rectangle 6"/>
          <p:cNvSpPr/>
          <p:nvPr/>
        </p:nvSpPr>
        <p:spPr>
          <a:xfrm>
            <a:off x="408775" y="1543513"/>
            <a:ext cx="8541857" cy="646331"/>
          </a:xfrm>
          <a:prstGeom prst="rect">
            <a:avLst/>
          </a:prstGeom>
        </p:spPr>
        <p:txBody>
          <a:bodyPr wrap="square">
            <a:spAutoFit/>
          </a:bodyPr>
          <a:lstStyle/>
          <a:p>
            <a:r>
              <a:rPr lang="en-US" altLang="zh-CN" sz="2000" b="1" kern="0" dirty="0" smtClean="0">
                <a:solidFill>
                  <a:srgbClr val="000000"/>
                </a:solidFill>
                <a:latin typeface="+mn-lt"/>
                <a:ea typeface="+mn-ea"/>
              </a:rPr>
              <a:t>Replicate LTF(s) in NDP sounding frame can solve the problem</a:t>
            </a:r>
            <a:r>
              <a:rPr lang="en-US" altLang="zh-CN" sz="2000" b="1" kern="0" dirty="0" smtClean="0">
                <a:solidFill>
                  <a:srgbClr val="000000"/>
                </a:solidFill>
                <a:latin typeface="+mn-lt"/>
                <a:ea typeface="+mn-ea"/>
              </a:rPr>
              <a:t>.</a:t>
            </a:r>
            <a:endParaRPr lang="en-US" altLang="zh-CN" sz="2000" b="1" kern="0" dirty="0">
              <a:solidFill>
                <a:srgbClr val="000000"/>
              </a:solidFill>
              <a:latin typeface="+mn-lt"/>
              <a:ea typeface="+mn-ea"/>
            </a:endParaRPr>
          </a:p>
          <a:p>
            <a:pPr marL="285750" indent="-285750">
              <a:buFont typeface="Arial" panose="020B0604020202020204" pitchFamily="34" charset="0"/>
              <a:buChar char="•"/>
            </a:pPr>
            <a:r>
              <a:rPr lang="en-US" altLang="zh-CN" sz="1600" b="1" kern="0" dirty="0">
                <a:solidFill>
                  <a:srgbClr val="000000"/>
                </a:solidFill>
                <a:latin typeface="+mn-lt"/>
                <a:ea typeface="+mn-ea"/>
              </a:rPr>
              <a:t>By replicating LTF on STA side, residual CFO between </a:t>
            </a:r>
            <a:r>
              <a:rPr lang="en-US" altLang="zh-CN" sz="1600" b="1" kern="0" dirty="0" smtClean="0">
                <a:solidFill>
                  <a:srgbClr val="000000"/>
                </a:solidFill>
                <a:latin typeface="+mn-lt"/>
                <a:ea typeface="+mn-ea"/>
              </a:rPr>
              <a:t>STA </a:t>
            </a:r>
            <a:r>
              <a:rPr lang="en-US" altLang="zh-CN" sz="1600" b="1" kern="0" dirty="0">
                <a:solidFill>
                  <a:srgbClr val="000000"/>
                </a:solidFill>
                <a:latin typeface="+mn-lt"/>
                <a:ea typeface="+mn-ea"/>
              </a:rPr>
              <a:t>and </a:t>
            </a:r>
            <a:r>
              <a:rPr lang="en-US" altLang="zh-CN" sz="1600" b="1" kern="0" dirty="0" smtClean="0">
                <a:solidFill>
                  <a:srgbClr val="000000"/>
                </a:solidFill>
                <a:latin typeface="+mn-lt"/>
                <a:ea typeface="+mn-ea"/>
              </a:rPr>
              <a:t>AP </a:t>
            </a:r>
            <a:r>
              <a:rPr lang="en-US" altLang="zh-CN" sz="1600" b="1" kern="0" dirty="0">
                <a:solidFill>
                  <a:srgbClr val="000000"/>
                </a:solidFill>
                <a:latin typeface="+mn-lt"/>
                <a:ea typeface="+mn-ea"/>
              </a:rPr>
              <a:t>can be calculated</a:t>
            </a:r>
            <a:endParaRPr lang="en-US" altLang="zh-CN" sz="2000" b="1" kern="0" dirty="0" smtClean="0">
              <a:solidFill>
                <a:srgbClr val="000000"/>
              </a:solidFill>
              <a:latin typeface="+mn-lt"/>
              <a:ea typeface="+mn-ea"/>
            </a:endParaRPr>
          </a:p>
        </p:txBody>
      </p:sp>
      <p:sp>
        <p:nvSpPr>
          <p:cNvPr id="10"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Replicated LTF(s) </a:t>
            </a:r>
            <a:endParaRPr lang="en-US" dirty="0"/>
          </a:p>
        </p:txBody>
      </p:sp>
      <p:grpSp>
        <p:nvGrpSpPr>
          <p:cNvPr id="69" name="Group 68"/>
          <p:cNvGrpSpPr/>
          <p:nvPr/>
        </p:nvGrpSpPr>
        <p:grpSpPr>
          <a:xfrm>
            <a:off x="2049209" y="2160621"/>
            <a:ext cx="6040372" cy="1010672"/>
            <a:chOff x="995629" y="2220563"/>
            <a:chExt cx="6040372" cy="1010672"/>
          </a:xfrm>
        </p:grpSpPr>
        <p:grpSp>
          <p:nvGrpSpPr>
            <p:cNvPr id="68" name="Group 67"/>
            <p:cNvGrpSpPr/>
            <p:nvPr/>
          </p:nvGrpSpPr>
          <p:grpSpPr>
            <a:xfrm>
              <a:off x="995629" y="2491594"/>
              <a:ext cx="4775155" cy="739641"/>
              <a:chOff x="995629" y="2491594"/>
              <a:chExt cx="4775155" cy="739641"/>
            </a:xfrm>
          </p:grpSpPr>
          <mc:AlternateContent xmlns:mc="http://schemas.openxmlformats.org/markup-compatibility/2006" xmlns:a14="http://schemas.microsoft.com/office/drawing/2010/main">
            <mc:Choice Requires="a14">
              <p:sp>
                <p:nvSpPr>
                  <p:cNvPr id="17" name="文本框 35"/>
                  <p:cNvSpPr txBox="1"/>
                  <p:nvPr/>
                </p:nvSpPr>
                <p:spPr>
                  <a:xfrm>
                    <a:off x="3838957" y="2804775"/>
                    <a:ext cx="6552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i="1">
                                  <a:latin typeface="Cambria Math"/>
                                </a:rPr>
                                <m:t>𝑃</m:t>
                              </m:r>
                            </m:e>
                            <m:sub>
                              <m:r>
                                <a:rPr lang="en-US" altLang="zh-CN" sz="1200" b="0" i="1" smtClean="0">
                                  <a:latin typeface="Cambria Math" panose="02040503050406030204" pitchFamily="18" charset="0"/>
                                </a:rPr>
                                <m:t>2</m:t>
                              </m:r>
                              <m:r>
                                <a:rPr lang="en-US" altLang="zh-CN" sz="1200" i="1">
                                  <a:latin typeface="Cambria Math"/>
                                  <a:ea typeface="Cambria Math"/>
                                </a:rPr>
                                <m:t>×</m:t>
                              </m:r>
                              <m:r>
                                <a:rPr lang="en-US" altLang="zh-CN" sz="1200" b="0" i="1" smtClean="0">
                                  <a:latin typeface="Cambria Math" panose="02040503050406030204" pitchFamily="18" charset="0"/>
                                  <a:ea typeface="Cambria Math"/>
                                </a:rPr>
                                <m:t>2</m:t>
                              </m:r>
                            </m:sub>
                          </m:sSub>
                        </m:oMath>
                      </m:oMathPara>
                    </a14:m>
                    <a:endParaRPr lang="zh-CN" altLang="en-US" sz="1200" dirty="0"/>
                  </a:p>
                </p:txBody>
              </p:sp>
            </mc:Choice>
            <mc:Fallback xmlns="">
              <p:sp>
                <p:nvSpPr>
                  <p:cNvPr id="17" name="文本框 35"/>
                  <p:cNvSpPr txBox="1">
                    <a:spLocks noRot="1" noChangeAspect="1" noMove="1" noResize="1" noEditPoints="1" noAdjustHandles="1" noChangeArrowheads="1" noChangeShapeType="1" noTextEdit="1"/>
                  </p:cNvSpPr>
                  <p:nvPr/>
                </p:nvSpPr>
                <p:spPr>
                  <a:xfrm>
                    <a:off x="3838957" y="2804775"/>
                    <a:ext cx="655218" cy="276999"/>
                  </a:xfrm>
                  <a:prstGeom prst="rect">
                    <a:avLst/>
                  </a:prstGeom>
                  <a:blipFill rotWithShape="0">
                    <a:blip r:embed="rId4"/>
                    <a:stretch>
                      <a:fillRect/>
                    </a:stretch>
                  </a:blipFill>
                </p:spPr>
                <p:txBody>
                  <a:bodyPr/>
                  <a:lstStyle/>
                  <a:p>
                    <a:r>
                      <a:rPr lang="en-US">
                        <a:noFill/>
                      </a:rPr>
                      <a:t> </a:t>
                    </a:r>
                  </a:p>
                </p:txBody>
              </p:sp>
            </mc:Fallback>
          </mc:AlternateContent>
          <p:sp>
            <p:nvSpPr>
              <p:cNvPr id="36" name="Rectangle 12"/>
              <p:cNvSpPr/>
              <p:nvPr/>
            </p:nvSpPr>
            <p:spPr bwMode="auto">
              <a:xfrm>
                <a:off x="1092140"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37" name="Rectangle 12"/>
              <p:cNvSpPr/>
              <p:nvPr/>
            </p:nvSpPr>
            <p:spPr bwMode="auto">
              <a:xfrm>
                <a:off x="2008128"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1" name="Rectangle 12"/>
              <p:cNvSpPr/>
              <p:nvPr/>
            </p:nvSpPr>
            <p:spPr bwMode="auto">
              <a:xfrm>
                <a:off x="1092140" y="287280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2" name="Rectangle 12"/>
              <p:cNvSpPr/>
              <p:nvPr/>
            </p:nvSpPr>
            <p:spPr bwMode="auto">
              <a:xfrm>
                <a:off x="2008128" y="287119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5" name="圆角矩形 34"/>
              <p:cNvSpPr/>
              <p:nvPr/>
            </p:nvSpPr>
            <p:spPr bwMode="auto">
              <a:xfrm>
                <a:off x="995629" y="2511155"/>
                <a:ext cx="202719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4" name="圆角矩形 34"/>
              <p:cNvSpPr/>
              <p:nvPr/>
            </p:nvSpPr>
            <p:spPr bwMode="auto">
              <a:xfrm>
                <a:off x="3838957" y="2491594"/>
                <a:ext cx="1931827"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4" name="Right Arrow 63"/>
              <p:cNvSpPr/>
              <p:nvPr/>
            </p:nvSpPr>
            <p:spPr bwMode="auto">
              <a:xfrm>
                <a:off x="3131840" y="2708920"/>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65" name="TextBox 64"/>
            <p:cNvSpPr txBox="1"/>
            <p:nvPr/>
          </p:nvSpPr>
          <p:spPr>
            <a:xfrm>
              <a:off x="4620994" y="2224598"/>
              <a:ext cx="777777" cy="307777"/>
            </a:xfrm>
            <a:prstGeom prst="rect">
              <a:avLst/>
            </a:prstGeom>
            <a:noFill/>
          </p:spPr>
          <p:txBody>
            <a:bodyPr wrap="none" rtlCol="0">
              <a:spAutoFit/>
            </a:bodyPr>
            <a:lstStyle/>
            <a:p>
              <a:r>
                <a:rPr lang="en-US" sz="1400" dirty="0" smtClean="0">
                  <a:solidFill>
                    <a:schemeClr val="tx1"/>
                  </a:solidFill>
                </a:rPr>
                <a:t>Group 1</a:t>
              </a:r>
              <a:endParaRPr lang="en-US" sz="1400" dirty="0">
                <a:solidFill>
                  <a:schemeClr val="tx1"/>
                </a:solidFill>
              </a:endParaRPr>
            </a:p>
          </p:txBody>
        </p:sp>
        <p:sp>
          <p:nvSpPr>
            <p:cNvPr id="66" name="TextBox 65"/>
            <p:cNvSpPr txBox="1"/>
            <p:nvPr/>
          </p:nvSpPr>
          <p:spPr>
            <a:xfrm>
              <a:off x="6258224" y="2220563"/>
              <a:ext cx="777777" cy="307777"/>
            </a:xfrm>
            <a:prstGeom prst="rect">
              <a:avLst/>
            </a:prstGeom>
            <a:noFill/>
          </p:spPr>
          <p:txBody>
            <a:bodyPr wrap="none" rtlCol="0">
              <a:spAutoFit/>
            </a:bodyPr>
            <a:lstStyle/>
            <a:p>
              <a:r>
                <a:rPr lang="en-US" sz="1400" dirty="0" smtClean="0">
                  <a:solidFill>
                    <a:schemeClr val="tx1"/>
                  </a:solidFill>
                </a:rPr>
                <a:t>Group 2</a:t>
              </a:r>
              <a:endParaRPr lang="en-US" sz="1400" dirty="0">
                <a:solidFill>
                  <a:schemeClr val="tx1"/>
                </a:solidFill>
              </a:endParaRPr>
            </a:p>
          </p:txBody>
        </p:sp>
      </p:grpSp>
      <p:sp>
        <p:nvSpPr>
          <p:cNvPr id="67" name="Rectangle 66"/>
          <p:cNvSpPr/>
          <p:nvPr/>
        </p:nvSpPr>
        <p:spPr>
          <a:xfrm>
            <a:off x="696912" y="5660915"/>
            <a:ext cx="7147606" cy="830997"/>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Timing offset has no impact on residual CFO when using replicated LTF(s). </a:t>
            </a:r>
          </a:p>
          <a:p>
            <a:r>
              <a:rPr lang="en-US" altLang="zh-CN" sz="1600" b="1" kern="0" dirty="0" smtClean="0">
                <a:solidFill>
                  <a:srgbClr val="000000"/>
                </a:solidFill>
                <a:latin typeface="+mn-lt"/>
                <a:ea typeface="+mn-ea"/>
              </a:rPr>
              <a:t>Residual CFO is &lt;5Hz @90%</a:t>
            </a:r>
            <a:endParaRPr lang="en-US" altLang="zh-CN" sz="1600" b="1" kern="0" dirty="0">
              <a:solidFill>
                <a:srgbClr val="000000"/>
              </a:solidFill>
              <a:latin typeface="+mn-lt"/>
              <a:ea typeface="+mn-ea"/>
            </a:endParaRPr>
          </a:p>
        </p:txBody>
      </p:sp>
      <p:sp>
        <p:nvSpPr>
          <p:cNvPr id="40" name="Rectangle 12"/>
          <p:cNvSpPr/>
          <p:nvPr/>
        </p:nvSpPr>
        <p:spPr bwMode="auto">
          <a:xfrm>
            <a:off x="4992388" y="248380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9" name="Rectangle 12"/>
          <p:cNvSpPr/>
          <p:nvPr/>
        </p:nvSpPr>
        <p:spPr bwMode="auto">
          <a:xfrm>
            <a:off x="5908376" y="248380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0" name="Rectangle 12"/>
          <p:cNvSpPr/>
          <p:nvPr/>
        </p:nvSpPr>
        <p:spPr bwMode="auto">
          <a:xfrm>
            <a:off x="4992388" y="279338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1" name="Rectangle 12"/>
          <p:cNvSpPr/>
          <p:nvPr/>
        </p:nvSpPr>
        <p:spPr bwMode="auto">
          <a:xfrm>
            <a:off x="5908376" y="279177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2" name="Rectangle 12"/>
          <p:cNvSpPr/>
          <p:nvPr/>
        </p:nvSpPr>
        <p:spPr bwMode="auto">
          <a:xfrm>
            <a:off x="6824364" y="2480931"/>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3" name="Rectangle 12"/>
          <p:cNvSpPr/>
          <p:nvPr/>
        </p:nvSpPr>
        <p:spPr bwMode="auto">
          <a:xfrm>
            <a:off x="7740352" y="2480931"/>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4" name="Rectangle 12"/>
          <p:cNvSpPr/>
          <p:nvPr/>
        </p:nvSpPr>
        <p:spPr bwMode="auto">
          <a:xfrm>
            <a:off x="6824364" y="2790514"/>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5" name="Rectangle 12"/>
          <p:cNvSpPr/>
          <p:nvPr/>
        </p:nvSpPr>
        <p:spPr bwMode="auto">
          <a:xfrm>
            <a:off x="7740352" y="2788906"/>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6" name="圆角矩形 34"/>
          <p:cNvSpPr/>
          <p:nvPr/>
        </p:nvSpPr>
        <p:spPr bwMode="auto">
          <a:xfrm>
            <a:off x="6812972" y="2440607"/>
            <a:ext cx="198178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 name="文本框 1"/>
          <p:cNvSpPr txBox="1"/>
          <p:nvPr/>
        </p:nvSpPr>
        <p:spPr>
          <a:xfrm>
            <a:off x="475260" y="2329837"/>
            <a:ext cx="1370888" cy="369332"/>
          </a:xfrm>
          <a:prstGeom prst="rect">
            <a:avLst/>
          </a:prstGeom>
          <a:noFill/>
        </p:spPr>
        <p:txBody>
          <a:bodyPr wrap="none" rtlCol="0">
            <a:spAutoFit/>
          </a:bodyPr>
          <a:lstStyle/>
          <a:p>
            <a:r>
              <a:rPr lang="en-US" altLang="zh-CN" sz="1800" dirty="0" smtClean="0">
                <a:solidFill>
                  <a:schemeClr val="tx1"/>
                </a:solidFill>
              </a:rPr>
              <a:t>2x2 example</a:t>
            </a:r>
            <a:endParaRPr lang="zh-CN" altLang="en-US" sz="1800" dirty="0">
              <a:solidFill>
                <a:schemeClr val="tx1"/>
              </a:solidFill>
            </a:endParaRPr>
          </a:p>
        </p:txBody>
      </p:sp>
      <mc:AlternateContent xmlns:mc="http://schemas.openxmlformats.org/markup-compatibility/2006">
        <mc:Choice xmlns:a14="http://schemas.microsoft.com/office/drawing/2010/main" Requires="a14">
          <p:sp>
            <p:nvSpPr>
              <p:cNvPr id="35" name="Rectangle 10"/>
              <p:cNvSpPr/>
              <p:nvPr/>
            </p:nvSpPr>
            <p:spPr>
              <a:xfrm>
                <a:off x="155442" y="3502252"/>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p:sp>
            <p:nvSpPr>
              <p:cNvPr id="35" name="Rectangle 10"/>
              <p:cNvSpPr>
                <a:spLocks noRot="1" noChangeAspect="1" noMove="1" noResize="1" noEditPoints="1" noAdjustHandles="1" noChangeArrowheads="1" noChangeShapeType="1" noTextEdit="1"/>
              </p:cNvSpPr>
              <p:nvPr/>
            </p:nvSpPr>
            <p:spPr>
              <a:xfrm>
                <a:off x="155442" y="3502252"/>
                <a:ext cx="4896544" cy="2160591"/>
              </a:xfrm>
              <a:prstGeom prst="rect">
                <a:avLst/>
              </a:prstGeom>
              <a:blipFill rotWithShape="0">
                <a:blip r:embed="rId5"/>
                <a:stretch>
                  <a:fillRect b="-11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93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802-11-Submission</Template>
  <TotalTime>14837</TotalTime>
  <Words>1688</Words>
  <Application>Microsoft Office PowerPoint</Application>
  <PresentationFormat>全屏显示(4:3)</PresentationFormat>
  <Paragraphs>369</Paragraphs>
  <Slides>17</Slides>
  <Notes>15</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30" baseType="lpstr">
      <vt:lpstr>Arial Unicode MS</vt:lpstr>
      <vt:lpstr>MS Gothic</vt:lpstr>
      <vt:lpstr>ＭＳ Ｐゴシック</vt:lpstr>
      <vt:lpstr>宋体</vt:lpstr>
      <vt:lpstr>Arial</vt:lpstr>
      <vt:lpstr>Calibri</vt:lpstr>
      <vt:lpstr>Cambria Math</vt:lpstr>
      <vt:lpstr>Symbol</vt:lpstr>
      <vt:lpstr>Times New Roman</vt:lpstr>
      <vt:lpstr>Wingdings</vt:lpstr>
      <vt:lpstr>Office Theme</vt:lpstr>
      <vt:lpstr>Document</vt:lpstr>
      <vt:lpstr>工作表</vt:lpstr>
      <vt:lpstr>Implicit Sounding Scheme</vt:lpstr>
      <vt:lpstr>Abstract</vt:lpstr>
      <vt:lpstr>Implicit Sounding Schemes </vt:lpstr>
      <vt:lpstr>Challenges of Implicit Sounding</vt:lpstr>
      <vt:lpstr>UL/DL power difference</vt:lpstr>
      <vt:lpstr>Overhead Comparison</vt:lpstr>
      <vt:lpstr>Residual CFO in MU based Sounding</vt:lpstr>
      <vt:lpstr>Residual CFO in MU based Sounding</vt:lpstr>
      <vt:lpstr>Replicated LTF(s) </vt:lpstr>
      <vt:lpstr>More simulation on Replicated LTF(s)</vt:lpstr>
      <vt:lpstr>Summary</vt:lpstr>
      <vt:lpstr>SP1</vt:lpstr>
      <vt:lpstr>SP2</vt:lpstr>
      <vt:lpstr>References</vt:lpstr>
      <vt:lpstr>Backup</vt:lpstr>
      <vt:lpstr>MU-MIMO Based Implicit Sounding Challenge</vt:lpstr>
      <vt:lpstr>MU-MIMO Based Implicit Sounding Challenge</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Lvyunping (Lily)</dc:creator>
  <cp:lastModifiedBy>Lvyunping (Lily)</cp:lastModifiedBy>
  <cp:revision>231</cp:revision>
  <cp:lastPrinted>1601-01-01T00:00:00Z</cp:lastPrinted>
  <dcterms:created xsi:type="dcterms:W3CDTF">2019-08-12T08:02:21Z</dcterms:created>
  <dcterms:modified xsi:type="dcterms:W3CDTF">2020-01-29T16:06:35Z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(3)RjOyonaIzU85FfZeLGlMB4Hb8z59iavr4HR3aLbQp/okvTaVkD3faOTvyVJcQZ/w64P9ca1U
T/r8SV9Oy8eb9HDcKJwTwzDjVEyk75bXpGBvLQlDOjTA2M582lLhyiFSos5jjC64HuONMNo3
9u3+iyCNwBth5/MKigvafvSLnOikF2Hxvb9B1nsa+vE56BsF1lMwdAlPdO8H2lAJuSP5rWEU
UW7Ke6YZ8aekWijb2Z</vt:lpwstr>
  </property>
  <property fmtid="{D5CDD505-2E9C-101B-9397-08002B2CF9AE}" pid="3" name="_2015_ms_pID_7253431">
    <vt:lpwstr>iPRc3OITO3XNzOpL4lG6iriFnWMZt+QH/08JTI3Qij9RFdgKgtYcMc
R3vRcfFPcCTTH8emEnlfOYkVCpJW0E9E3pTGLGjUyM4fc2z9T6oJ7PV8P63AuNTFh8kfgZlP
Rp11Pk/BxG3Pi0SliL7EQnCbY8ycRpul67VqFCuI2JsnvYR3jTwpgdUqFQxCQ4yJQeX/67W8
2XhNseo4Nb83VbGBCejpEdb+W3432c6me491</vt:lpwstr>
  </property>
  <property fmtid="{D5CDD505-2E9C-101B-9397-08002B2CF9AE}" pid="4" name="_2015_ms_pID_7253432">
    <vt:lpwstr>PqJ+61S7q+dm4usNdGVXPMs=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1576800814</vt:lpwstr>
  </property>
</Properties>
</file>