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26"/>
  </p:notesMasterIdLst>
  <p:handoutMasterIdLst>
    <p:handoutMasterId r:id="rId27"/>
  </p:handoutMasterIdLst>
  <p:sldIdLst>
    <p:sldId id="256" r:id="rId2"/>
    <p:sldId id="452" r:id="rId3"/>
    <p:sldId id="496" r:id="rId4"/>
    <p:sldId id="486" r:id="rId5"/>
    <p:sldId id="487" r:id="rId6"/>
    <p:sldId id="490" r:id="rId7"/>
    <p:sldId id="473" r:id="rId8"/>
    <p:sldId id="492" r:id="rId9"/>
    <p:sldId id="494" r:id="rId10"/>
    <p:sldId id="480" r:id="rId11"/>
    <p:sldId id="506" r:id="rId12"/>
    <p:sldId id="499" r:id="rId13"/>
    <p:sldId id="502" r:id="rId14"/>
    <p:sldId id="508" r:id="rId15"/>
    <p:sldId id="504" r:id="rId16"/>
    <p:sldId id="503" r:id="rId17"/>
    <p:sldId id="406" r:id="rId18"/>
    <p:sldId id="468" r:id="rId19"/>
    <p:sldId id="471" r:id="rId20"/>
    <p:sldId id="470" r:id="rId21"/>
    <p:sldId id="498" r:id="rId22"/>
    <p:sldId id="479" r:id="rId23"/>
    <p:sldId id="481" r:id="rId24"/>
    <p:sldId id="478" r:id="rId25"/>
  </p:sldIdLst>
  <p:sldSz cx="9144000" cy="6858000" type="screen4x3"/>
  <p:notesSz cx="6807200" cy="9939338"/>
  <p:defaultTextStyle>
    <a:defPPr>
      <a:defRPr lang="en-GB"/>
    </a:defPPr>
    <a:lvl1pPr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1pPr>
    <a:lvl2pPr marL="742950" indent="-28575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2pPr>
    <a:lvl3pPr marL="11430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3pPr>
    <a:lvl4pPr marL="16002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4pPr>
    <a:lvl5pPr marL="20574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084" userDrawn="1">
          <p15:clr>
            <a:srgbClr val="A4A3A4"/>
          </p15:clr>
        </p15:guide>
        <p15:guide id="2" pos="2120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Namyeong Kim" initials="NMK" lastIdx="2" clrIdx="0">
    <p:extLst>
      <p:ext uri="{19B8F6BF-5375-455C-9EA6-DF929625EA0E}">
        <p15:presenceInfo xmlns:p15="http://schemas.microsoft.com/office/powerpoint/2012/main" userId="Namyeong Kim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스타일 없음, 표 눈금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048" autoAdjust="0"/>
    <p:restoredTop sz="87374" autoAdjust="0"/>
  </p:normalViewPr>
  <p:slideViewPr>
    <p:cSldViewPr>
      <p:cViewPr varScale="1">
        <p:scale>
          <a:sx n="108" d="100"/>
          <a:sy n="108" d="100"/>
        </p:scale>
        <p:origin x="1507" y="72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0" d="100"/>
          <a:sy n="60" d="100"/>
        </p:scale>
        <p:origin x="2506" y="38"/>
      </p:cViewPr>
      <p:guideLst>
        <p:guide orient="horz" pos="3084"/>
        <p:guide pos="212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0099" cy="49645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5543" y="0"/>
            <a:ext cx="2950099" cy="49645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87CCAAF-252C-4847-8D16-EDD6B40E4912}" type="datetimeFigureOut">
              <a:rPr lang="en-US" smtClean="0"/>
              <a:pPr/>
              <a:t>7/10/2020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41181"/>
            <a:ext cx="2950099" cy="49645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5543" y="9441181"/>
            <a:ext cx="2950099" cy="49645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996500-462A-4966-9632-4197CBF31A0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337442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AutoShape 1"/>
          <p:cNvSpPr>
            <a:spLocks noChangeArrowheads="1"/>
          </p:cNvSpPr>
          <p:nvPr/>
        </p:nvSpPr>
        <p:spPr bwMode="auto">
          <a:xfrm>
            <a:off x="0" y="1"/>
            <a:ext cx="6807200" cy="9939338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 dirty="0"/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hdr"/>
          </p:nvPr>
        </p:nvSpPr>
        <p:spPr bwMode="auto">
          <a:xfrm>
            <a:off x="5537084" y="103713"/>
            <a:ext cx="628045" cy="226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dirty="0"/>
              <a:t>doc.: IEEE 802.11-yy/xxxxr0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642071" y="103713"/>
            <a:ext cx="810381" cy="226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dirty="0"/>
              <a:t>Month Year</a:t>
            </a:r>
          </a:p>
        </p:txBody>
      </p:sp>
      <p:sp>
        <p:nvSpPr>
          <p:cNvPr id="2052" name="Rectangle 4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928688" y="750888"/>
            <a:ext cx="4948237" cy="3713162"/>
          </a:xfrm>
          <a:prstGeom prst="rect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053" name="Rectangle 5"/>
          <p:cNvSpPr>
            <a:spLocks noGrp="1" noChangeArrowheads="1"/>
          </p:cNvSpPr>
          <p:nvPr>
            <p:ph type="body"/>
          </p:nvPr>
        </p:nvSpPr>
        <p:spPr bwMode="auto">
          <a:xfrm>
            <a:off x="907004" y="4721442"/>
            <a:ext cx="4991635" cy="447151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3600" tIns="46080" rIns="93600" bIns="4608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smtClean="0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/>
          </p:nvPr>
        </p:nvSpPr>
        <p:spPr bwMode="auto">
          <a:xfrm>
            <a:off x="5259685" y="9623102"/>
            <a:ext cx="905444" cy="19382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457200" algn="l"/>
                <a:tab pos="1371600" algn="l"/>
                <a:tab pos="2286000" algn="l"/>
                <a:tab pos="3200400" algn="l"/>
                <a:tab pos="4114800" algn="l"/>
                <a:tab pos="5029200" algn="l"/>
                <a:tab pos="5943600" algn="l"/>
                <a:tab pos="6858000" algn="l"/>
                <a:tab pos="7772400" algn="l"/>
                <a:tab pos="8686800" algn="l"/>
                <a:tab pos="9601200" algn="l"/>
                <a:tab pos="105156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dirty="0"/>
              <a:t>John Doe, Some Company</a:t>
            </a:r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/>
          </p:nvPr>
        </p:nvSpPr>
        <p:spPr bwMode="auto">
          <a:xfrm>
            <a:off x="3163603" y="9623102"/>
            <a:ext cx="501813" cy="38934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dirty="0"/>
              <a:t>Page </a:t>
            </a:r>
            <a:fld id="{47A7FEEB-9CD2-43FE-843C-C5350BEACB45}" type="slidenum">
              <a:rPr lang="en-US"/>
              <a:pPr/>
              <a:t>‹#›</a:t>
            </a:fld>
            <a:endParaRPr lang="en-US" dirty="0"/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709084" y="9623102"/>
            <a:ext cx="718145" cy="184666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200" dirty="0">
                <a:solidFill>
                  <a:srgbClr val="000000"/>
                </a:solidFill>
              </a:rPr>
              <a:t>Submission</a:t>
            </a:r>
          </a:p>
        </p:txBody>
      </p:sp>
      <p:sp>
        <p:nvSpPr>
          <p:cNvPr id="2057" name="Line 9"/>
          <p:cNvSpPr>
            <a:spLocks noChangeShapeType="1"/>
          </p:cNvSpPr>
          <p:nvPr/>
        </p:nvSpPr>
        <p:spPr bwMode="auto">
          <a:xfrm>
            <a:off x="710642" y="9621402"/>
            <a:ext cx="5385916" cy="1700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 dirty="0"/>
          </a:p>
        </p:txBody>
      </p:sp>
      <p:sp>
        <p:nvSpPr>
          <p:cNvPr id="2058" name="Line 10"/>
          <p:cNvSpPr>
            <a:spLocks noChangeShapeType="1"/>
          </p:cNvSpPr>
          <p:nvPr/>
        </p:nvSpPr>
        <p:spPr bwMode="auto">
          <a:xfrm>
            <a:off x="635838" y="317937"/>
            <a:ext cx="5535525" cy="1700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40659187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/>
              <a:t>doc.: IEEE 802.11-yy/xxxxr0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US"/>
              <a:t>Month Year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en-US"/>
              <a:t>John Doe, Some Company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465D53FD-DB5F-4815-BF01-6488A8FBD189}" type="slidenum">
              <a:rPr lang="en-US"/>
              <a:pPr/>
              <a:t>1</a:t>
            </a:fld>
            <a:endParaRPr lang="en-US"/>
          </a:p>
        </p:txBody>
      </p:sp>
      <p:sp>
        <p:nvSpPr>
          <p:cNvPr id="12289" name="Text Box 1"/>
          <p:cNvSpPr txBox="1">
            <a:spLocks noChangeArrowheads="1"/>
          </p:cNvSpPr>
          <p:nvPr/>
        </p:nvSpPr>
        <p:spPr bwMode="auto">
          <a:xfrm>
            <a:off x="1132976" y="751486"/>
            <a:ext cx="4541250" cy="3714926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2290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07004" y="4721441"/>
            <a:ext cx="4993193" cy="4573524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704411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머리글 개체 틀 3"/>
          <p:cNvSpPr>
            <a:spLocks noGrp="1"/>
          </p:cNvSpPr>
          <p:nvPr>
            <p:ph type="hdr" idx="10"/>
          </p:nvPr>
        </p:nvSpPr>
        <p:spPr/>
        <p:txBody>
          <a:bodyPr/>
          <a:lstStyle/>
          <a:p>
            <a:r>
              <a:rPr lang="en-US" smtClean="0"/>
              <a:t>doc.: IEEE 802.11-yy/xxxxr0</a:t>
            </a:r>
            <a:endParaRPr lang="en-US" dirty="0"/>
          </a:p>
        </p:txBody>
      </p:sp>
      <p:sp>
        <p:nvSpPr>
          <p:cNvPr id="5" name="날짜 개체 틀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 smtClean="0"/>
              <a:t>Month Year</a:t>
            </a:r>
            <a:endParaRPr lang="en-US" dirty="0"/>
          </a:p>
        </p:txBody>
      </p:sp>
      <p:sp>
        <p:nvSpPr>
          <p:cNvPr id="6" name="바닥글 개체 틀 5"/>
          <p:cNvSpPr>
            <a:spLocks noGrp="1"/>
          </p:cNvSpPr>
          <p:nvPr>
            <p:ph type="ftr" idx="12"/>
          </p:nvPr>
        </p:nvSpPr>
        <p:spPr/>
        <p:txBody>
          <a:bodyPr/>
          <a:lstStyle/>
          <a:p>
            <a:r>
              <a:rPr lang="en-US" smtClean="0"/>
              <a:t>John Doe, Some Company</a:t>
            </a:r>
            <a:endParaRPr lang="en-US" dirty="0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idx="13"/>
          </p:nvPr>
        </p:nvSpPr>
        <p:spPr/>
        <p:txBody>
          <a:bodyPr/>
          <a:lstStyle/>
          <a:p>
            <a:r>
              <a:rPr lang="en-US" smtClean="0"/>
              <a:t>Page </a:t>
            </a:r>
            <a:fld id="{47A7FEEB-9CD2-43FE-843C-C5350BEACB45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317045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928688" y="750888"/>
            <a:ext cx="4948237" cy="3713162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머리글 개체 틀 3"/>
          <p:cNvSpPr>
            <a:spLocks noGrp="1"/>
          </p:cNvSpPr>
          <p:nvPr>
            <p:ph type="hdr" idx="10"/>
          </p:nvPr>
        </p:nvSpPr>
        <p:spPr/>
        <p:txBody>
          <a:bodyPr/>
          <a:lstStyle/>
          <a:p>
            <a:r>
              <a:rPr lang="en-US" smtClean="0"/>
              <a:t>doc.: IEEE 802.11-yy/xxxxr0</a:t>
            </a:r>
            <a:endParaRPr lang="en-US" dirty="0"/>
          </a:p>
        </p:txBody>
      </p:sp>
      <p:sp>
        <p:nvSpPr>
          <p:cNvPr id="5" name="날짜 개체 틀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 smtClean="0"/>
              <a:t>Month Year</a:t>
            </a:r>
            <a:endParaRPr lang="en-US" dirty="0"/>
          </a:p>
        </p:txBody>
      </p:sp>
      <p:sp>
        <p:nvSpPr>
          <p:cNvPr id="6" name="바닥글 개체 틀 5"/>
          <p:cNvSpPr>
            <a:spLocks noGrp="1"/>
          </p:cNvSpPr>
          <p:nvPr>
            <p:ph type="ftr" idx="12"/>
          </p:nvPr>
        </p:nvSpPr>
        <p:spPr/>
        <p:txBody>
          <a:bodyPr/>
          <a:lstStyle/>
          <a:p>
            <a:r>
              <a:rPr lang="en-US" smtClean="0"/>
              <a:t>John Doe, Some Company</a:t>
            </a:r>
            <a:endParaRPr lang="en-US" dirty="0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idx="13"/>
          </p:nvPr>
        </p:nvSpPr>
        <p:spPr/>
        <p:txBody>
          <a:bodyPr/>
          <a:lstStyle/>
          <a:p>
            <a:r>
              <a:rPr lang="en-US" smtClean="0"/>
              <a:t>Page </a:t>
            </a:r>
            <a:fld id="{47A7FEEB-9CD2-43FE-843C-C5350BEACB45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731949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928688" y="750888"/>
            <a:ext cx="4948237" cy="3713162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머리글 개체 틀 3"/>
          <p:cNvSpPr>
            <a:spLocks noGrp="1"/>
          </p:cNvSpPr>
          <p:nvPr>
            <p:ph type="hdr" idx="10"/>
          </p:nvPr>
        </p:nvSpPr>
        <p:spPr/>
        <p:txBody>
          <a:bodyPr/>
          <a:lstStyle/>
          <a:p>
            <a:r>
              <a:rPr lang="en-US" smtClean="0"/>
              <a:t>doc.: IEEE 802.11-yy/xxxxr0</a:t>
            </a:r>
            <a:endParaRPr lang="en-US" dirty="0"/>
          </a:p>
        </p:txBody>
      </p:sp>
      <p:sp>
        <p:nvSpPr>
          <p:cNvPr id="5" name="날짜 개체 틀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 smtClean="0"/>
              <a:t>Month Year</a:t>
            </a:r>
            <a:endParaRPr lang="en-US" dirty="0"/>
          </a:p>
        </p:txBody>
      </p:sp>
      <p:sp>
        <p:nvSpPr>
          <p:cNvPr id="6" name="바닥글 개체 틀 5"/>
          <p:cNvSpPr>
            <a:spLocks noGrp="1"/>
          </p:cNvSpPr>
          <p:nvPr>
            <p:ph type="ftr" idx="12"/>
          </p:nvPr>
        </p:nvSpPr>
        <p:spPr/>
        <p:txBody>
          <a:bodyPr/>
          <a:lstStyle/>
          <a:p>
            <a:r>
              <a:rPr lang="en-US" smtClean="0"/>
              <a:t>John Doe, Some Company</a:t>
            </a:r>
            <a:endParaRPr lang="en-US" dirty="0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idx="13"/>
          </p:nvPr>
        </p:nvSpPr>
        <p:spPr/>
        <p:txBody>
          <a:bodyPr/>
          <a:lstStyle/>
          <a:p>
            <a:r>
              <a:rPr lang="en-US" smtClean="0"/>
              <a:t>Page </a:t>
            </a:r>
            <a:fld id="{47A7FEEB-9CD2-43FE-843C-C5350BEACB45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469959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928688" y="750888"/>
            <a:ext cx="4948237" cy="3713162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머리글 개체 틀 3"/>
          <p:cNvSpPr>
            <a:spLocks noGrp="1"/>
          </p:cNvSpPr>
          <p:nvPr>
            <p:ph type="hdr" idx="10"/>
          </p:nvPr>
        </p:nvSpPr>
        <p:spPr/>
        <p:txBody>
          <a:bodyPr/>
          <a:lstStyle/>
          <a:p>
            <a:r>
              <a:rPr lang="en-US" smtClean="0"/>
              <a:t>doc.: IEEE 802.11-yy/xxxxr0</a:t>
            </a:r>
            <a:endParaRPr lang="en-US" dirty="0"/>
          </a:p>
        </p:txBody>
      </p:sp>
      <p:sp>
        <p:nvSpPr>
          <p:cNvPr id="5" name="날짜 개체 틀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 smtClean="0"/>
              <a:t>Month Year</a:t>
            </a:r>
            <a:endParaRPr lang="en-US" dirty="0"/>
          </a:p>
        </p:txBody>
      </p:sp>
      <p:sp>
        <p:nvSpPr>
          <p:cNvPr id="6" name="바닥글 개체 틀 5"/>
          <p:cNvSpPr>
            <a:spLocks noGrp="1"/>
          </p:cNvSpPr>
          <p:nvPr>
            <p:ph type="ftr" idx="12"/>
          </p:nvPr>
        </p:nvSpPr>
        <p:spPr/>
        <p:txBody>
          <a:bodyPr/>
          <a:lstStyle/>
          <a:p>
            <a:r>
              <a:rPr lang="en-US" smtClean="0"/>
              <a:t>John Doe, Some Company</a:t>
            </a:r>
            <a:endParaRPr lang="en-US" dirty="0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idx="13"/>
          </p:nvPr>
        </p:nvSpPr>
        <p:spPr/>
        <p:txBody>
          <a:bodyPr/>
          <a:lstStyle/>
          <a:p>
            <a:r>
              <a:rPr lang="en-US" smtClean="0"/>
              <a:t>Page </a:t>
            </a:r>
            <a:fld id="{47A7FEEB-9CD2-43FE-843C-C5350BEACB45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776211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928688" y="750888"/>
            <a:ext cx="4948237" cy="3713162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 defTabSz="914400" eaLnBrk="1" latinLnBrk="1" hangingPunct="1">
              <a:buClrTx/>
              <a:buSzTx/>
              <a:buFontTx/>
              <a:buNone/>
            </a:pPr>
            <a:endParaRPr lang="ko-KR" altLang="en-US" b="0" dirty="0"/>
          </a:p>
        </p:txBody>
      </p:sp>
      <p:sp>
        <p:nvSpPr>
          <p:cNvPr id="4" name="머리글 개체 틀 3"/>
          <p:cNvSpPr>
            <a:spLocks noGrp="1"/>
          </p:cNvSpPr>
          <p:nvPr>
            <p:ph type="hdr" idx="10"/>
          </p:nvPr>
        </p:nvSpPr>
        <p:spPr/>
        <p:txBody>
          <a:bodyPr/>
          <a:lstStyle/>
          <a:p>
            <a:r>
              <a:rPr lang="en-US" smtClean="0"/>
              <a:t>doc.: IEEE 802.11-yy/xxxxr0</a:t>
            </a:r>
            <a:endParaRPr lang="en-US" dirty="0"/>
          </a:p>
        </p:txBody>
      </p:sp>
      <p:sp>
        <p:nvSpPr>
          <p:cNvPr id="5" name="날짜 개체 틀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 smtClean="0"/>
              <a:t>Month Year</a:t>
            </a:r>
            <a:endParaRPr lang="en-US" dirty="0"/>
          </a:p>
        </p:txBody>
      </p:sp>
      <p:sp>
        <p:nvSpPr>
          <p:cNvPr id="6" name="바닥글 개체 틀 5"/>
          <p:cNvSpPr>
            <a:spLocks noGrp="1"/>
          </p:cNvSpPr>
          <p:nvPr>
            <p:ph type="ftr" idx="12"/>
          </p:nvPr>
        </p:nvSpPr>
        <p:spPr/>
        <p:txBody>
          <a:bodyPr/>
          <a:lstStyle/>
          <a:p>
            <a:r>
              <a:rPr lang="en-US" smtClean="0"/>
              <a:t>John Doe, Some Company</a:t>
            </a:r>
            <a:endParaRPr lang="en-US" dirty="0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idx="13"/>
          </p:nvPr>
        </p:nvSpPr>
        <p:spPr/>
        <p:txBody>
          <a:bodyPr/>
          <a:lstStyle/>
          <a:p>
            <a:r>
              <a:rPr lang="en-US" smtClean="0"/>
              <a:t>Page </a:t>
            </a:r>
            <a:fld id="{47A7FEEB-9CD2-43FE-843C-C5350BEACB45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921962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머리글 개체 틀 3"/>
          <p:cNvSpPr>
            <a:spLocks noGrp="1"/>
          </p:cNvSpPr>
          <p:nvPr>
            <p:ph type="hdr" idx="10"/>
          </p:nvPr>
        </p:nvSpPr>
        <p:spPr/>
        <p:txBody>
          <a:bodyPr/>
          <a:lstStyle/>
          <a:p>
            <a:r>
              <a:rPr lang="en-US" smtClean="0"/>
              <a:t>doc.: IEEE 802.11-yy/xxxxr0</a:t>
            </a:r>
            <a:endParaRPr lang="en-US" dirty="0"/>
          </a:p>
        </p:txBody>
      </p:sp>
      <p:sp>
        <p:nvSpPr>
          <p:cNvPr id="5" name="날짜 개체 틀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 smtClean="0"/>
              <a:t>Month Year</a:t>
            </a:r>
            <a:endParaRPr lang="en-US" dirty="0"/>
          </a:p>
        </p:txBody>
      </p:sp>
      <p:sp>
        <p:nvSpPr>
          <p:cNvPr id="6" name="바닥글 개체 틀 5"/>
          <p:cNvSpPr>
            <a:spLocks noGrp="1"/>
          </p:cNvSpPr>
          <p:nvPr>
            <p:ph type="ftr" idx="12"/>
          </p:nvPr>
        </p:nvSpPr>
        <p:spPr/>
        <p:txBody>
          <a:bodyPr/>
          <a:lstStyle/>
          <a:p>
            <a:r>
              <a:rPr lang="en-US" smtClean="0"/>
              <a:t>John Doe, Some Company</a:t>
            </a:r>
            <a:endParaRPr lang="en-US" dirty="0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idx="13"/>
          </p:nvPr>
        </p:nvSpPr>
        <p:spPr/>
        <p:txBody>
          <a:bodyPr/>
          <a:lstStyle/>
          <a:p>
            <a:r>
              <a:rPr lang="en-US" smtClean="0"/>
              <a:t>Page </a:t>
            </a:r>
            <a:fld id="{47A7FEEB-9CD2-43FE-843C-C5350BEACB45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234025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머리글 개체 틀 3"/>
          <p:cNvSpPr>
            <a:spLocks noGrp="1"/>
          </p:cNvSpPr>
          <p:nvPr>
            <p:ph type="hdr" idx="10"/>
          </p:nvPr>
        </p:nvSpPr>
        <p:spPr/>
        <p:txBody>
          <a:bodyPr/>
          <a:lstStyle/>
          <a:p>
            <a:r>
              <a:rPr lang="en-US" smtClean="0"/>
              <a:t>doc.: IEEE 802.11-yy/xxxxr0</a:t>
            </a:r>
            <a:endParaRPr lang="en-US" dirty="0"/>
          </a:p>
        </p:txBody>
      </p:sp>
      <p:sp>
        <p:nvSpPr>
          <p:cNvPr id="5" name="날짜 개체 틀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 smtClean="0"/>
              <a:t>Month Year</a:t>
            </a:r>
            <a:endParaRPr lang="en-US" dirty="0"/>
          </a:p>
        </p:txBody>
      </p:sp>
      <p:sp>
        <p:nvSpPr>
          <p:cNvPr id="6" name="바닥글 개체 틀 5"/>
          <p:cNvSpPr>
            <a:spLocks noGrp="1"/>
          </p:cNvSpPr>
          <p:nvPr>
            <p:ph type="ftr" idx="12"/>
          </p:nvPr>
        </p:nvSpPr>
        <p:spPr/>
        <p:txBody>
          <a:bodyPr/>
          <a:lstStyle/>
          <a:p>
            <a:r>
              <a:rPr lang="en-US" smtClean="0"/>
              <a:t>John Doe, Some Company</a:t>
            </a:r>
            <a:endParaRPr lang="en-US" dirty="0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idx="13"/>
          </p:nvPr>
        </p:nvSpPr>
        <p:spPr/>
        <p:txBody>
          <a:bodyPr/>
          <a:lstStyle/>
          <a:p>
            <a:r>
              <a:rPr lang="en-US" smtClean="0"/>
              <a:t>Page </a:t>
            </a:r>
            <a:fld id="{47A7FEEB-9CD2-43FE-843C-C5350BEACB45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658028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449263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  <a:defRPr/>
            </a:pPr>
            <a:endParaRPr lang="ko-KR" altLang="en-US" dirty="0"/>
          </a:p>
        </p:txBody>
      </p:sp>
      <p:sp>
        <p:nvSpPr>
          <p:cNvPr id="4" name="머리글 개체 틀 3"/>
          <p:cNvSpPr>
            <a:spLocks noGrp="1"/>
          </p:cNvSpPr>
          <p:nvPr>
            <p:ph type="hdr" idx="10"/>
          </p:nvPr>
        </p:nvSpPr>
        <p:spPr/>
        <p:txBody>
          <a:bodyPr/>
          <a:lstStyle/>
          <a:p>
            <a:r>
              <a:rPr lang="en-US" smtClean="0"/>
              <a:t>doc.: IEEE 802.11-yy/xxxxr0</a:t>
            </a:r>
            <a:endParaRPr lang="en-US" dirty="0"/>
          </a:p>
        </p:txBody>
      </p:sp>
      <p:sp>
        <p:nvSpPr>
          <p:cNvPr id="5" name="날짜 개체 틀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 smtClean="0"/>
              <a:t>Month Year</a:t>
            </a:r>
            <a:endParaRPr lang="en-US" dirty="0"/>
          </a:p>
        </p:txBody>
      </p:sp>
      <p:sp>
        <p:nvSpPr>
          <p:cNvPr id="6" name="바닥글 개체 틀 5"/>
          <p:cNvSpPr>
            <a:spLocks noGrp="1"/>
          </p:cNvSpPr>
          <p:nvPr>
            <p:ph type="ftr" idx="12"/>
          </p:nvPr>
        </p:nvSpPr>
        <p:spPr/>
        <p:txBody>
          <a:bodyPr/>
          <a:lstStyle/>
          <a:p>
            <a:r>
              <a:rPr lang="en-US" smtClean="0"/>
              <a:t>John Doe, Some Company</a:t>
            </a:r>
            <a:endParaRPr lang="en-US" dirty="0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idx="13"/>
          </p:nvPr>
        </p:nvSpPr>
        <p:spPr/>
        <p:txBody>
          <a:bodyPr/>
          <a:lstStyle/>
          <a:p>
            <a:r>
              <a:rPr lang="en-US" smtClean="0"/>
              <a:t>Page </a:t>
            </a:r>
            <a:fld id="{47A7FEEB-9CD2-43FE-843C-C5350BEACB45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810740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449263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  <a:defRPr/>
            </a:pPr>
            <a:endParaRPr lang="ko-KR" altLang="en-US" dirty="0"/>
          </a:p>
        </p:txBody>
      </p:sp>
      <p:sp>
        <p:nvSpPr>
          <p:cNvPr id="4" name="머리글 개체 틀 3"/>
          <p:cNvSpPr>
            <a:spLocks noGrp="1"/>
          </p:cNvSpPr>
          <p:nvPr>
            <p:ph type="hdr" idx="10"/>
          </p:nvPr>
        </p:nvSpPr>
        <p:spPr/>
        <p:txBody>
          <a:bodyPr/>
          <a:lstStyle/>
          <a:p>
            <a:r>
              <a:rPr lang="en-US" smtClean="0"/>
              <a:t>doc.: IEEE 802.11-yy/xxxxr0</a:t>
            </a:r>
            <a:endParaRPr lang="en-US" dirty="0"/>
          </a:p>
        </p:txBody>
      </p:sp>
      <p:sp>
        <p:nvSpPr>
          <p:cNvPr id="5" name="날짜 개체 틀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 smtClean="0"/>
              <a:t>Month Year</a:t>
            </a:r>
            <a:endParaRPr lang="en-US" dirty="0"/>
          </a:p>
        </p:txBody>
      </p:sp>
      <p:sp>
        <p:nvSpPr>
          <p:cNvPr id="6" name="바닥글 개체 틀 5"/>
          <p:cNvSpPr>
            <a:spLocks noGrp="1"/>
          </p:cNvSpPr>
          <p:nvPr>
            <p:ph type="ftr" idx="12"/>
          </p:nvPr>
        </p:nvSpPr>
        <p:spPr/>
        <p:txBody>
          <a:bodyPr/>
          <a:lstStyle/>
          <a:p>
            <a:r>
              <a:rPr lang="en-US" smtClean="0"/>
              <a:t>John Doe, Some Company</a:t>
            </a:r>
            <a:endParaRPr lang="en-US" dirty="0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idx="13"/>
          </p:nvPr>
        </p:nvSpPr>
        <p:spPr/>
        <p:txBody>
          <a:bodyPr/>
          <a:lstStyle/>
          <a:p>
            <a:r>
              <a:rPr lang="en-US" smtClean="0"/>
              <a:t>Page </a:t>
            </a:r>
            <a:fld id="{47A7FEEB-9CD2-43FE-843C-C5350BEACB45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42353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ko-KR" altLang="en-US" smtClean="0"/>
              <a:t>마스터 부제목 스타일 편집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ko-KR" dirty="0" smtClean="0"/>
              <a:t>January 2020</a:t>
            </a:r>
            <a:endParaRPr lang="en-GB" altLang="ko-K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 smtClean="0"/>
              <a:t>Namyeong Kim, LGE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Slide </a:t>
            </a:r>
            <a:fld id="{DE40C9FC-4879-4F20-9ECA-A574A90476B7}" type="slidenum">
              <a:rPr lang="en-GB"/>
              <a:pPr/>
              <a:t>‹#›</a:t>
            </a:fld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마스터 제목 스타일 편집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dirty="0" smtClean="0"/>
              <a:t>둘째 수준</a:t>
            </a:r>
          </a:p>
          <a:p>
            <a:pPr lvl="2"/>
            <a:r>
              <a:rPr lang="ko-KR" altLang="en-US" dirty="0" smtClean="0"/>
              <a:t>셋째 수준</a:t>
            </a:r>
          </a:p>
          <a:p>
            <a:pPr lvl="3"/>
            <a:r>
              <a:rPr lang="ko-KR" altLang="en-US" dirty="0" smtClean="0"/>
              <a:t>넷째 수준</a:t>
            </a:r>
          </a:p>
          <a:p>
            <a:pPr lvl="4"/>
            <a:r>
              <a:rPr lang="ko-KR" altLang="en-US" dirty="0" smtClean="0"/>
              <a:t>다섯째 수준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Slide </a:t>
            </a:r>
            <a:fld id="{440F5867-744E-4AA6-B0ED-4C44D2DFBB7B}" type="slidenum">
              <a:rPr lang="en-GB"/>
              <a:pPr/>
              <a:t>‹#›</a:t>
            </a:fld>
            <a:endParaRPr lang="en-GB" dirty="0"/>
          </a:p>
        </p:txBody>
      </p:sp>
      <p:sp>
        <p:nvSpPr>
          <p:cNvPr id="11" name="Rectangle 4"/>
          <p:cNvSpPr>
            <a:spLocks noGrp="1" noChangeArrowheads="1"/>
          </p:cNvSpPr>
          <p:nvPr>
            <p:ph type="ftr" idx="14"/>
          </p:nvPr>
        </p:nvSpPr>
        <p:spPr bwMode="auto">
          <a:xfrm>
            <a:off x="5357818" y="6475413"/>
            <a:ext cx="3184520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 altLang="ko-KR" dirty="0" smtClean="0"/>
              <a:t>Namyeong Kim, LGE</a:t>
            </a:r>
            <a:endParaRPr lang="en-GB" altLang="ko-KR" dirty="0"/>
          </a:p>
        </p:txBody>
      </p:sp>
      <p:sp>
        <p:nvSpPr>
          <p:cNvPr id="12" name="Rectangle 3"/>
          <p:cNvSpPr>
            <a:spLocks noGrp="1" noChangeArrowheads="1"/>
          </p:cNvSpPr>
          <p:nvPr>
            <p:ph type="dt" idx="15"/>
          </p:nvPr>
        </p:nvSpPr>
        <p:spPr bwMode="auto">
          <a:xfrm>
            <a:off x="696912" y="333375"/>
            <a:ext cx="1874823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altLang="ko-KR" smtClean="0"/>
              <a:t>January, 2020</a:t>
            </a:r>
            <a:endParaRPr lang="en-GB" altLang="ko-K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85800"/>
            <a:ext cx="7770813" cy="1065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title text format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0813" cy="4113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outline text format</a:t>
            </a:r>
          </a:p>
          <a:p>
            <a:pPr lvl="1"/>
            <a:r>
              <a:rPr lang="en-GB" smtClean="0"/>
              <a:t>Second Outline Level</a:t>
            </a:r>
          </a:p>
          <a:p>
            <a:pPr lvl="2"/>
            <a:r>
              <a:rPr lang="en-GB" smtClean="0"/>
              <a:t>Third Outline Level</a:t>
            </a:r>
          </a:p>
          <a:p>
            <a:pPr lvl="3"/>
            <a:r>
              <a:rPr lang="en-GB" smtClean="0"/>
              <a:t>Fourth Outline Level</a:t>
            </a:r>
          </a:p>
          <a:p>
            <a:pPr lvl="4"/>
            <a:r>
              <a:rPr lang="en-GB" smtClean="0"/>
              <a:t>Fifth Outline Level</a:t>
            </a:r>
          </a:p>
          <a:p>
            <a:pPr lvl="4"/>
            <a:r>
              <a:rPr lang="en-GB" smtClean="0"/>
              <a:t>Sixth Outline Level</a:t>
            </a:r>
          </a:p>
          <a:p>
            <a:pPr lvl="4"/>
            <a:r>
              <a:rPr lang="en-GB" smtClean="0"/>
              <a:t>Seventh Outline Level</a:t>
            </a:r>
          </a:p>
          <a:p>
            <a:pPr lvl="4"/>
            <a:r>
              <a:rPr lang="en-GB" smtClean="0"/>
              <a:t>Eighth Outline Level</a:t>
            </a:r>
          </a:p>
          <a:p>
            <a:pPr lvl="4"/>
            <a:r>
              <a:rPr lang="en-GB" smtClean="0"/>
              <a:t>Ninth Outline Level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696912" y="333375"/>
            <a:ext cx="1874823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dirty="0" smtClean="0"/>
              <a:t>January 2020</a:t>
            </a:r>
            <a:endParaRPr lang="en-GB" dirty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5357818" y="6475413"/>
            <a:ext cx="3184520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 dirty="0" smtClean="0"/>
              <a:t>Namyeong Kim, LGE</a:t>
            </a:r>
            <a:endParaRPr lang="en-GB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4344988" y="6475413"/>
            <a:ext cx="528637" cy="3635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 dirty="0"/>
              <a:t>Slide </a:t>
            </a:r>
            <a:fld id="{D09C756B-EB39-4236-ADBB-73052B179AE4}" type="slidenum">
              <a:rPr lang="en-GB"/>
              <a:pPr/>
              <a:t>‹#›</a:t>
            </a:fld>
            <a:endParaRPr lang="en-GB" dirty="0"/>
          </a:p>
        </p:txBody>
      </p:sp>
      <p:sp>
        <p:nvSpPr>
          <p:cNvPr id="1030" name="Line 6"/>
          <p:cNvSpPr>
            <a:spLocks noChangeShapeType="1"/>
          </p:cNvSpPr>
          <p:nvPr/>
        </p:nvSpPr>
        <p:spPr bwMode="auto">
          <a:xfrm>
            <a:off x="685800" y="609600"/>
            <a:ext cx="7772400" cy="1588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 dirty="0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684213" y="6475413"/>
            <a:ext cx="714375" cy="18256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200" dirty="0">
                <a:solidFill>
                  <a:srgbClr val="000000"/>
                </a:solidFill>
              </a:rPr>
              <a:t>Submission</a:t>
            </a:r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685800" y="6477000"/>
            <a:ext cx="7848600" cy="1588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 dirty="0"/>
          </a:p>
        </p:txBody>
      </p:sp>
      <p:sp>
        <p:nvSpPr>
          <p:cNvPr id="10" name="Date Placeholder 3"/>
          <p:cNvSpPr txBox="1">
            <a:spLocks/>
          </p:cNvSpPr>
          <p:nvPr userDrawn="1"/>
        </p:nvSpPr>
        <p:spPr bwMode="auto">
          <a:xfrm>
            <a:off x="5000628" y="357166"/>
            <a:ext cx="3500462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 marL="0" marR="0" lvl="0" indent="0" algn="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kumimoji="0" lang="en-GB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6" charset="0"/>
                <a:ea typeface="MS Gothic" charset="-128"/>
                <a:cs typeface="Arial Unicode MS" charset="0"/>
              </a:rPr>
              <a:t>doc.: IEEE 802.11-20/0037r</a:t>
            </a: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6" charset="0"/>
                <a:ea typeface="MS Gothic" charset="-128"/>
                <a:cs typeface="Arial Unicode MS" charset="0"/>
              </a:rPr>
              <a:t>2</a:t>
            </a:r>
            <a:endParaRPr kumimoji="0" lang="en-GB" sz="1800" b="1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6" charset="0"/>
              <a:ea typeface="MS Gothic" charset="-128"/>
              <a:cs typeface="Arial Unicode MS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iming>
    <p:tnLst>
      <p:par>
        <p:cTn id="1" dur="indefinite" restart="never" nodeType="tmRoot"/>
      </p:par>
    </p:tnLst>
  </p:timing>
  <p:hf hdr="0"/>
  <p:txStyles>
    <p:titleStyle>
      <a:lvl1pPr algn="ctr" defTabSz="449263" rtl="0" eaLnBrk="1" fontAlgn="base" latinLnBrk="1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49263" rtl="0" eaLnBrk="1" fontAlgn="base" latinLnBrk="1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2pPr>
      <a:lvl3pPr marL="1143000" indent="-228600" algn="ctr" defTabSz="449263" rtl="0" eaLnBrk="1" fontAlgn="base" latinLnBrk="1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3pPr>
      <a:lvl4pPr marL="1600200" indent="-228600" algn="ctr" defTabSz="449263" rtl="0" eaLnBrk="1" fontAlgn="base" latinLnBrk="1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4pPr>
      <a:lvl5pPr marL="2057400" indent="-228600" algn="ctr" defTabSz="449263" rtl="0" eaLnBrk="1" fontAlgn="base" latinLnBrk="1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5pPr>
      <a:lvl6pPr marL="2514600" indent="-228600" algn="ctr" defTabSz="449263" rtl="0" eaLnBrk="1" fontAlgn="base" latinLnBrk="1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6pPr>
      <a:lvl7pPr marL="2971800" indent="-228600" algn="ctr" defTabSz="449263" rtl="0" eaLnBrk="1" fontAlgn="base" latinLnBrk="1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7pPr>
      <a:lvl8pPr marL="3429000" indent="-228600" algn="ctr" defTabSz="449263" rtl="0" eaLnBrk="1" fontAlgn="base" latinLnBrk="1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8pPr>
      <a:lvl9pPr marL="3886200" indent="-228600" algn="ctr" defTabSz="449263" rtl="0" eaLnBrk="1" fontAlgn="base" latinLnBrk="1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9pPr>
    </p:titleStyle>
    <p:bodyStyle>
      <a:lvl1pPr marL="342900" indent="-342900" algn="l" defTabSz="449263" rtl="0" eaLnBrk="1" fontAlgn="base" latinLnBrk="1" hangingPunct="1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 b="1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1" fontAlgn="base" latinLnBrk="1" hangingPunct="1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2pPr>
      <a:lvl3pPr marL="1143000" indent="-228600" algn="l" defTabSz="449263" rtl="0" eaLnBrk="1" fontAlgn="base" latinLnBrk="1" hangingPunct="1">
        <a:spcBef>
          <a:spcPts val="45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+mn-lt"/>
          <a:ea typeface="+mn-ea"/>
        </a:defRPr>
      </a:lvl3pPr>
      <a:lvl4pPr marL="1600200" indent="-228600" algn="l" defTabSz="449263" rtl="0" eaLnBrk="1" fontAlgn="base" latinLnBrk="1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4pPr>
      <a:lvl5pPr marL="2057400" indent="-228600" algn="l" defTabSz="449263" rtl="0" eaLnBrk="1" fontAlgn="base" latinLnBrk="1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5pPr>
      <a:lvl6pPr marL="2514600" indent="-228600" algn="l" defTabSz="449263" rtl="0" eaLnBrk="1" fontAlgn="base" latinLnBrk="1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6pPr>
      <a:lvl7pPr marL="2971800" indent="-228600" algn="l" defTabSz="449263" rtl="0" eaLnBrk="1" fontAlgn="base" latinLnBrk="1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7pPr>
      <a:lvl8pPr marL="3429000" indent="-228600" algn="l" defTabSz="449263" rtl="0" eaLnBrk="1" fontAlgn="base" latinLnBrk="1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8pPr>
      <a:lvl9pPr marL="3886200" indent="-228600" algn="l" defTabSz="449263" rtl="0" eaLnBrk="1" fontAlgn="base" latinLnBrk="1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3"/>
          <p:cNvSpPr>
            <a:spLocks noGrp="1"/>
          </p:cNvSpPr>
          <p:nvPr>
            <p:ph type="dt" idx="15"/>
          </p:nvPr>
        </p:nvSpPr>
        <p:spPr>
          <a:xfrm>
            <a:off x="696912" y="333375"/>
            <a:ext cx="2303451" cy="273050"/>
          </a:xfrm>
        </p:spPr>
        <p:txBody>
          <a:bodyPr/>
          <a:lstStyle/>
          <a:p>
            <a:r>
              <a:rPr lang="en-US" altLang="ko-KR" dirty="0" smtClean="0"/>
              <a:t>January</a:t>
            </a:r>
            <a:r>
              <a:rPr lang="en-US" dirty="0" smtClean="0"/>
              <a:t>, 2020</a:t>
            </a:r>
            <a:endParaRPr lang="en-GB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/>
              <a:t>Slide </a:t>
            </a:r>
            <a:fld id="{93823DB3-BAA4-4F4A-B4B3-ED9ABE70E976}" type="slidenum">
              <a:rPr lang="en-GB"/>
              <a:pPr/>
              <a:t>1</a:t>
            </a:fld>
            <a:endParaRPr lang="en-GB" dirty="0"/>
          </a:p>
        </p:txBody>
      </p:sp>
      <p:sp>
        <p:nvSpPr>
          <p:cNvPr id="3073" name="Rectangle 1"/>
          <p:cNvSpPr>
            <a:spLocks noGrp="1" noChangeArrowheads="1"/>
          </p:cNvSpPr>
          <p:nvPr>
            <p:ph type="title"/>
          </p:nvPr>
        </p:nvSpPr>
        <p:spPr>
          <a:xfrm>
            <a:off x="685800" y="685800"/>
            <a:ext cx="7772400" cy="1066800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800" dirty="0" smtClean="0"/>
              <a:t>Power saving considering non-AP MLD </a:t>
            </a:r>
            <a:br>
              <a:rPr lang="en-US" sz="2800" dirty="0" smtClean="0"/>
            </a:br>
            <a:r>
              <a:rPr lang="en-US" sz="2800" dirty="0" smtClean="0"/>
              <a:t>without STR capability</a:t>
            </a:r>
            <a:endParaRPr lang="en-GB" sz="2800" dirty="0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1663973"/>
            <a:ext cx="7772400" cy="396875"/>
          </a:xfrm>
          <a:ln/>
        </p:spPr>
        <p:txBody>
          <a:bodyPr/>
          <a:lstStyle/>
          <a:p>
            <a:pPr algn="ctr">
              <a:spcBef>
                <a:spcPts val="500"/>
              </a:spcBef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2000" dirty="0"/>
              <a:t>Date:</a:t>
            </a:r>
            <a:r>
              <a:rPr lang="en-GB" sz="2000" b="0" dirty="0"/>
              <a:t> </a:t>
            </a:r>
            <a:r>
              <a:rPr lang="en-GB" sz="2000" b="0" dirty="0" smtClean="0"/>
              <a:t>2020-01-13</a:t>
            </a:r>
            <a:endParaRPr lang="en-GB" sz="2000" b="0" dirty="0"/>
          </a:p>
        </p:txBody>
      </p:sp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533400" y="2183904"/>
            <a:ext cx="1447800" cy="381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2160" tIns="46080" rIns="92160" bIns="46080"/>
          <a:lstStyle/>
          <a:p>
            <a:pPr>
              <a:spcBef>
                <a:spcPts val="500"/>
              </a:spcBef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</a:pPr>
            <a:r>
              <a:rPr lang="en-GB" sz="2000" dirty="0">
                <a:solidFill>
                  <a:srgbClr val="000000"/>
                </a:solidFill>
              </a:rPr>
              <a:t>Authors:</a:t>
            </a:r>
          </a:p>
        </p:txBody>
      </p:sp>
      <p:sp>
        <p:nvSpPr>
          <p:cNvPr id="10" name="바닥글 개체 틀 4"/>
          <p:cNvSpPr>
            <a:spLocks noGrp="1"/>
          </p:cNvSpPr>
          <p:nvPr>
            <p:ph type="ftr" idx="14"/>
          </p:nvPr>
        </p:nvSpPr>
        <p:spPr>
          <a:xfrm>
            <a:off x="5357818" y="6475413"/>
            <a:ext cx="3184520" cy="180975"/>
          </a:xfrm>
        </p:spPr>
        <p:txBody>
          <a:bodyPr/>
          <a:lstStyle/>
          <a:p>
            <a:r>
              <a:rPr lang="en-GB" altLang="ko-KR" dirty="0" smtClean="0"/>
              <a:t>Namyeong Kim, LGE</a:t>
            </a:r>
            <a:endParaRPr lang="en-GB" altLang="ko-KR" dirty="0"/>
          </a:p>
        </p:txBody>
      </p:sp>
      <p:graphicFrame>
        <p:nvGraphicFramePr>
          <p:cNvPr id="9" name="Table 5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15733740"/>
              </p:ext>
            </p:extLst>
          </p:nvPr>
        </p:nvGraphicFramePr>
        <p:xfrm>
          <a:off x="696912" y="2687960"/>
          <a:ext cx="7707386" cy="2925284"/>
        </p:xfrm>
        <a:graphic>
          <a:graphicData uri="http://schemas.openxmlformats.org/drawingml/2006/table">
            <a:tbl>
              <a:tblPr/>
              <a:tblGrid>
                <a:gridCol w="1573841"/>
                <a:gridCol w="1973829"/>
                <a:gridCol w="1866505"/>
                <a:gridCol w="2293211"/>
              </a:tblGrid>
              <a:tr h="42004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200" b="1" kern="0" dirty="0">
                          <a:latin typeface="+mj-lt"/>
                          <a:ea typeface="Batang"/>
                        </a:rPr>
                        <a:t>Name</a:t>
                      </a:r>
                    </a:p>
                  </a:txBody>
                  <a:tcPr marL="52026" marR="5202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latin typeface="+mj-lt"/>
                          <a:ea typeface="Malgun Gothic"/>
                        </a:rPr>
                        <a:t>Affiliations</a:t>
                      </a:r>
                      <a:endParaRPr lang="en-US" sz="1200" dirty="0">
                        <a:latin typeface="+mj-lt"/>
                        <a:ea typeface="Malgun Gothic"/>
                      </a:endParaRPr>
                    </a:p>
                  </a:txBody>
                  <a:tcPr marL="52026" marR="5202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latin typeface="+mj-lt"/>
                          <a:ea typeface="Malgun Gothic"/>
                        </a:rPr>
                        <a:t>Address</a:t>
                      </a:r>
                      <a:endParaRPr lang="en-US" sz="1200" dirty="0">
                        <a:latin typeface="+mj-lt"/>
                        <a:ea typeface="Malgun Gothic"/>
                      </a:endParaRPr>
                    </a:p>
                  </a:txBody>
                  <a:tcPr marL="52026" marR="5202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 smtClean="0">
                          <a:latin typeface="+mj-lt"/>
                          <a:ea typeface="Malgun Gothic"/>
                        </a:rPr>
                        <a:t>Email</a:t>
                      </a:r>
                      <a:endParaRPr lang="en-US" sz="1200" dirty="0">
                        <a:latin typeface="+mj-lt"/>
                        <a:ea typeface="Malgun Gothic"/>
                      </a:endParaRPr>
                    </a:p>
                  </a:txBody>
                  <a:tcPr marL="52026" marR="5202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0047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kern="1200" dirty="0" smtClean="0">
                          <a:solidFill>
                            <a:schemeClr val="tx1"/>
                          </a:solidFill>
                          <a:latin typeface="+mn-lt"/>
                          <a:ea typeface="Malgun Gothic"/>
                          <a:cs typeface="+mn-cs"/>
                        </a:rPr>
                        <a:t>Namyeong</a:t>
                      </a:r>
                      <a:r>
                        <a:rPr lang="en-US" altLang="ko-KR" sz="12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Malgun Gothic"/>
                          <a:cs typeface="+mn-cs"/>
                        </a:rPr>
                        <a:t> Kim</a:t>
                      </a:r>
                      <a:endParaRPr lang="en-US" altLang="ko-KR" sz="1200" kern="1200" dirty="0" smtClean="0">
                        <a:solidFill>
                          <a:schemeClr val="tx1"/>
                        </a:solidFill>
                        <a:latin typeface="+mn-lt"/>
                        <a:ea typeface="Malgun Gothic"/>
                        <a:cs typeface="+mn-cs"/>
                      </a:endParaRPr>
                    </a:p>
                  </a:txBody>
                  <a:tcPr marL="52026" marR="5202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6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kern="1200" smtClean="0">
                          <a:solidFill>
                            <a:schemeClr val="tx1"/>
                          </a:solidFill>
                          <a:latin typeface="+mn-lt"/>
                          <a:ea typeface="Malgun Gothic"/>
                          <a:cs typeface="+mn-cs"/>
                        </a:rPr>
                        <a:t>LG Electronics</a:t>
                      </a:r>
                      <a:endParaRPr lang="en-US" altLang="ko-KR" sz="1200" kern="1200" dirty="0" smtClean="0">
                        <a:solidFill>
                          <a:schemeClr val="tx1"/>
                        </a:solidFill>
                        <a:latin typeface="+mn-lt"/>
                        <a:ea typeface="Malgun Gothic"/>
                        <a:cs typeface="+mn-cs"/>
                      </a:endParaRPr>
                    </a:p>
                  </a:txBody>
                  <a:tcPr marL="52026" marR="5202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6"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kern="1200" dirty="0" smtClean="0">
                          <a:solidFill>
                            <a:schemeClr val="tx1"/>
                          </a:solidFill>
                          <a:latin typeface="+mn-lt"/>
                          <a:ea typeface="Malgun Gothic"/>
                          <a:cs typeface="+mn-cs"/>
                        </a:rPr>
                        <a:t>LG Seocho</a:t>
                      </a:r>
                      <a:r>
                        <a:rPr lang="en-US" altLang="ko-KR" sz="12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Malgun Gothic"/>
                          <a:cs typeface="+mn-cs"/>
                        </a:rPr>
                        <a:t> R&amp;D Campus, Korea</a:t>
                      </a:r>
                      <a:endParaRPr lang="en-US" altLang="ko-KR" sz="1200" kern="1200" dirty="0" smtClean="0">
                        <a:solidFill>
                          <a:schemeClr val="tx1"/>
                        </a:solidFill>
                        <a:latin typeface="+mn-lt"/>
                        <a:ea typeface="Malgun Gothic"/>
                        <a:cs typeface="+mn-cs"/>
                      </a:endParaRPr>
                    </a:p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latin typeface="+mj-lt"/>
                        <a:ea typeface="Malgun Gothic"/>
                      </a:endParaRPr>
                    </a:p>
                  </a:txBody>
                  <a:tcPr marL="52026" marR="5202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1200" b="0" dirty="0" smtClean="0"/>
                        <a:t>namyeong.kim@lge.com</a:t>
                      </a:r>
                    </a:p>
                  </a:txBody>
                  <a:tcPr marL="52026" marR="5202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5002">
                <a:tc>
                  <a:txBody>
                    <a:bodyPr/>
                    <a:lstStyle/>
                    <a:p>
                      <a:pPr lvl="0" algn="ctr" defTabSz="914400" eaLnBrk="1" fontAlgn="auto" latinLnBrk="1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</a:pPr>
                      <a:r>
                        <a:rPr lang="en-US" altLang="ko-KR" sz="1200" dirty="0" smtClean="0">
                          <a:solidFill>
                            <a:prstClr val="black"/>
                          </a:solidFill>
                          <a:latin typeface="+mn-lt"/>
                          <a:ea typeface="+mn-ea"/>
                        </a:rPr>
                        <a:t>Insun Jang</a:t>
                      </a:r>
                      <a:endParaRPr lang="en-US" altLang="ko-KR" sz="1200" dirty="0">
                        <a:solidFill>
                          <a:prstClr val="black"/>
                        </a:solidFill>
                        <a:latin typeface="+mn-lt"/>
                        <a:ea typeface="+mn-ea"/>
                      </a:endParaRPr>
                    </a:p>
                  </a:txBody>
                  <a:tcPr marL="52026" marR="5202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200" kern="1200" dirty="0" smtClean="0">
                        <a:solidFill>
                          <a:schemeClr val="tx1"/>
                        </a:solidFill>
                        <a:latin typeface="+mn-lt"/>
                        <a:ea typeface="Malgun Gothic"/>
                        <a:cs typeface="+mn-cs"/>
                      </a:endParaRPr>
                    </a:p>
                  </a:txBody>
                  <a:tcPr marL="52026" marR="5202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ctr" defTabSz="914400" eaLnBrk="1" fontAlgn="auto" latinLnBrk="1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defRPr/>
                      </a:pPr>
                      <a:r>
                        <a:rPr lang="en-US" altLang="ko-KR" sz="1200" dirty="0" smtClean="0">
                          <a:solidFill>
                            <a:prstClr val="black"/>
                          </a:solidFill>
                          <a:latin typeface="+mn-lt"/>
                          <a:ea typeface="+mn-ea"/>
                        </a:rPr>
                        <a:t>insun.jang@lge.com</a:t>
                      </a:r>
                      <a:endParaRPr lang="en-US" altLang="ko-KR" sz="1200" dirty="0">
                        <a:solidFill>
                          <a:prstClr val="black"/>
                        </a:solidFill>
                        <a:latin typeface="+mn-lt"/>
                        <a:ea typeface="+mn-ea"/>
                      </a:endParaRPr>
                    </a:p>
                  </a:txBody>
                  <a:tcPr marL="52026" marR="5202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0047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kern="1200" dirty="0" smtClean="0">
                          <a:solidFill>
                            <a:schemeClr val="tx1"/>
                          </a:solidFill>
                          <a:latin typeface="+mn-lt"/>
                          <a:ea typeface="Malgun Gothic"/>
                          <a:cs typeface="+mn-cs"/>
                        </a:rPr>
                        <a:t>Jeongki Kim</a:t>
                      </a:r>
                    </a:p>
                  </a:txBody>
                  <a:tcPr marL="52026" marR="5202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200" kern="1200" dirty="0" smtClean="0">
                        <a:solidFill>
                          <a:schemeClr val="tx1"/>
                        </a:solidFill>
                        <a:latin typeface="+mn-lt"/>
                        <a:ea typeface="Malgun Gothic"/>
                        <a:cs typeface="+mn-cs"/>
                      </a:endParaRPr>
                    </a:p>
                  </a:txBody>
                  <a:tcPr marL="52026" marR="5202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1200" b="0" dirty="0" smtClean="0"/>
                        <a:t>jeongki.kim@lge.com</a:t>
                      </a:r>
                    </a:p>
                  </a:txBody>
                  <a:tcPr marL="52026" marR="5202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0047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Sungjin Park</a:t>
                      </a:r>
                    </a:p>
                  </a:txBody>
                  <a:tcPr marL="52026" marR="5202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200" kern="1200" dirty="0" smtClean="0">
                        <a:solidFill>
                          <a:schemeClr val="tx1"/>
                        </a:solidFill>
                        <a:latin typeface="+mn-lt"/>
                        <a:ea typeface="Malgun Gothic"/>
                        <a:cs typeface="+mn-cs"/>
                      </a:endParaRPr>
                    </a:p>
                  </a:txBody>
                  <a:tcPr marL="52026" marR="5202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latin typeface="+mj-lt"/>
                        <a:ea typeface="Malgun Gothic"/>
                      </a:endParaRPr>
                    </a:p>
                  </a:txBody>
                  <a:tcPr marL="52026" marR="5202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allean.park@lge.com</a:t>
                      </a:r>
                    </a:p>
                  </a:txBody>
                  <a:tcPr marL="52026" marR="5202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0047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Taewon Song</a:t>
                      </a:r>
                    </a:p>
                  </a:txBody>
                  <a:tcPr marL="52026" marR="5202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200" kern="1200" dirty="0" smtClean="0">
                        <a:solidFill>
                          <a:schemeClr val="tx1"/>
                        </a:solidFill>
                        <a:latin typeface="+mn-lt"/>
                        <a:ea typeface="Malgun Gothic"/>
                        <a:cs typeface="+mn-cs"/>
                      </a:endParaRPr>
                    </a:p>
                  </a:txBody>
                  <a:tcPr marL="52026" marR="5202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latin typeface="+mj-lt"/>
                        <a:ea typeface="Malgun Gothic"/>
                      </a:endParaRPr>
                    </a:p>
                  </a:txBody>
                  <a:tcPr marL="52026" marR="5202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taewon.song@lge.com </a:t>
                      </a:r>
                    </a:p>
                  </a:txBody>
                  <a:tcPr marL="52026" marR="5202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0047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Jinsoo Choi</a:t>
                      </a:r>
                    </a:p>
                  </a:txBody>
                  <a:tcPr marL="52026" marR="5202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200" kern="1200" dirty="0" smtClean="0">
                        <a:solidFill>
                          <a:schemeClr val="tx1"/>
                        </a:solidFill>
                        <a:latin typeface="+mn-lt"/>
                        <a:ea typeface="Malgun Gothic"/>
                        <a:cs typeface="+mn-cs"/>
                      </a:endParaRPr>
                    </a:p>
                  </a:txBody>
                  <a:tcPr marL="52026" marR="5202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latin typeface="+mj-lt"/>
                        <a:ea typeface="Malgun Gothic"/>
                      </a:endParaRPr>
                    </a:p>
                  </a:txBody>
                  <a:tcPr marL="52026" marR="5202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altLang="ko-KR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js.choi@lge.com</a:t>
                      </a:r>
                    </a:p>
                  </a:txBody>
                  <a:tcPr marL="52026" marR="5202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>
                <a:solidFill>
                  <a:schemeClr val="tx1"/>
                </a:solidFill>
              </a:rPr>
              <a:t>Signaling for non-STR PSM capability</a:t>
            </a:r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altLang="ko-KR" sz="1600" dirty="0" smtClean="0">
                <a:solidFill>
                  <a:schemeClr val="tx1"/>
                </a:solidFill>
              </a:rPr>
              <a:t>A non-AP MLD can announce the capability of whether the STA supports the non-STR PSM.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US" altLang="ko-KR" sz="1400" dirty="0" smtClean="0">
                <a:solidFill>
                  <a:schemeClr val="tx1"/>
                </a:solidFill>
              </a:rPr>
              <a:t>During initial multi-link setup, an AP MLD and a non-AP MLD can negotiate with each other to enable the non-STR PSM.</a:t>
            </a:r>
          </a:p>
          <a:p>
            <a:pPr marL="1257300" lvl="2" indent="-457200">
              <a:buFont typeface="Arial" panose="020B0604020202020204" pitchFamily="34" charset="0"/>
              <a:buChar char="•"/>
            </a:pPr>
            <a:r>
              <a:rPr lang="en-US" altLang="ko-KR" sz="1200" dirty="0" smtClean="0">
                <a:solidFill>
                  <a:schemeClr val="tx1"/>
                </a:solidFill>
              </a:rPr>
              <a:t>After multi-link setup completion, the non-STR PSM is activated on the STA.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altLang="ko-KR" sz="1600" dirty="0">
                <a:solidFill>
                  <a:schemeClr val="tx1"/>
                </a:solidFill>
              </a:rPr>
              <a:t>The </a:t>
            </a:r>
            <a:r>
              <a:rPr lang="en-US" altLang="ko-KR" sz="1600" dirty="0" smtClean="0">
                <a:solidFill>
                  <a:schemeClr val="tx1"/>
                </a:solidFill>
              </a:rPr>
              <a:t>example of operation of MLD which enables </a:t>
            </a:r>
            <a:r>
              <a:rPr lang="en-US" altLang="ko-KR" sz="1600" dirty="0">
                <a:solidFill>
                  <a:schemeClr val="tx1"/>
                </a:solidFill>
              </a:rPr>
              <a:t>Non-STR PSM.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US" altLang="ko-KR" sz="1400" dirty="0">
                <a:solidFill>
                  <a:schemeClr val="tx1"/>
                </a:solidFill>
              </a:rPr>
              <a:t>When an AP of AP MLD transmits DL frames to a STA of non-STR non-AP MLD, it carries an indication of buffered data for transmission on another STAs of the same non-AP </a:t>
            </a:r>
            <a:r>
              <a:rPr lang="en-US" altLang="ko-KR" sz="1400" dirty="0" smtClean="0">
                <a:solidFill>
                  <a:schemeClr val="tx1"/>
                </a:solidFill>
              </a:rPr>
              <a:t>MLD. </a:t>
            </a:r>
            <a:endParaRPr lang="en-US" altLang="ko-KR" sz="1400" dirty="0">
              <a:solidFill>
                <a:schemeClr val="tx1"/>
              </a:solidFill>
            </a:endParaRPr>
          </a:p>
          <a:p>
            <a:pPr marL="1257300" lvl="2" indent="-457200">
              <a:buFont typeface="Arial" panose="020B0604020202020204" pitchFamily="34" charset="0"/>
              <a:buChar char="•"/>
            </a:pPr>
            <a:r>
              <a:rPr lang="en-US" altLang="ko-KR" sz="1200" dirty="0" smtClean="0">
                <a:solidFill>
                  <a:schemeClr val="tx1"/>
                </a:solidFill>
              </a:rPr>
              <a:t>In SFD [1]: </a:t>
            </a:r>
            <a:r>
              <a:rPr lang="en-GB" altLang="ko-KR" sz="1200" i="1" dirty="0">
                <a:solidFill>
                  <a:schemeClr val="tx1"/>
                </a:solidFill>
              </a:rPr>
              <a:t>An AP of an AP MLD may transmit on a link a frame that carries an indication of buffered data for transmission on other enabled link(s</a:t>
            </a:r>
            <a:r>
              <a:rPr lang="en-GB" altLang="ko-KR" sz="1200" i="1" dirty="0" smtClean="0">
                <a:solidFill>
                  <a:schemeClr val="tx1"/>
                </a:solidFill>
              </a:rPr>
              <a:t>)</a:t>
            </a:r>
            <a:endParaRPr lang="ko-KR" altLang="ko-KR" sz="1200" i="1" smtClean="0">
              <a:solidFill>
                <a:schemeClr val="tx1"/>
              </a:solidFill>
            </a:endParaRP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US" altLang="ko-KR" sz="1400" dirty="0"/>
              <a:t>On receiving the no buffered </a:t>
            </a:r>
            <a:r>
              <a:rPr lang="en-US" altLang="ko-KR" sz="1400" dirty="0" smtClean="0"/>
              <a:t>data indication, the STA may enter doze state.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US" altLang="ko-KR" sz="1400" dirty="0" smtClean="0"/>
              <a:t>Then, the AP does not transmit DL frames to the STA until the STA awakes even if the data for the STA is generated</a:t>
            </a:r>
          </a:p>
          <a:p>
            <a:pPr marL="1257300" lvl="2" indent="-457200">
              <a:buFont typeface="Arial" panose="020B0604020202020204" pitchFamily="34" charset="0"/>
              <a:buChar char="•"/>
            </a:pPr>
            <a:r>
              <a:rPr lang="en-US" altLang="ko-KR" sz="1200" dirty="0" smtClean="0"/>
              <a:t>Optionally, the AP can awake the STA that has entered doze state using the awake signaling</a:t>
            </a:r>
            <a:endParaRPr lang="en-US" altLang="ko-KR" sz="1200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40F5867-744E-4AA6-B0ED-4C44D2DFBB7B}" type="slidenum">
              <a:rPr lang="en-GB" smtClean="0"/>
              <a:pPr/>
              <a:t>10</a:t>
            </a:fld>
            <a:endParaRPr lang="en-GB" dirty="0"/>
          </a:p>
        </p:txBody>
      </p:sp>
      <p:sp>
        <p:nvSpPr>
          <p:cNvPr id="5" name="바닥글 개체 틀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 altLang="ko-KR" dirty="0"/>
              <a:t>Namyeong</a:t>
            </a:r>
            <a:r>
              <a:rPr lang="en-US" altLang="ko-KR" dirty="0"/>
              <a:t> Kim</a:t>
            </a:r>
            <a:r>
              <a:rPr lang="en-GB" altLang="ko-KR" dirty="0"/>
              <a:t>, LGE</a:t>
            </a:r>
          </a:p>
        </p:txBody>
      </p:sp>
      <p:sp>
        <p:nvSpPr>
          <p:cNvPr id="6" name="날짜 개체 틀 5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altLang="ko-KR" dirty="0" smtClean="0"/>
              <a:t>January, 2020</a:t>
            </a:r>
            <a:endParaRPr lang="en-GB" altLang="ko-KR" dirty="0"/>
          </a:p>
        </p:txBody>
      </p:sp>
    </p:spTree>
    <p:extLst>
      <p:ext uri="{BB962C8B-B14F-4D97-AF65-F5344CB8AC3E}">
        <p14:creationId xmlns:p14="http://schemas.microsoft.com/office/powerpoint/2010/main" val="29330384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>
                <a:solidFill>
                  <a:srgbClr val="00B050"/>
                </a:solidFill>
              </a:rPr>
              <a:t>Summary </a:t>
            </a:r>
            <a:endParaRPr lang="ko-KR" altLang="en-US">
              <a:solidFill>
                <a:srgbClr val="00B050"/>
              </a:solidFill>
            </a:endParaRP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ko-KR" sz="1800" dirty="0" smtClean="0">
                <a:solidFill>
                  <a:prstClr val="black"/>
                </a:solidFill>
              </a:rPr>
              <a:t>The </a:t>
            </a:r>
            <a:r>
              <a:rPr lang="en-US" altLang="ko-KR" sz="1800" dirty="0">
                <a:solidFill>
                  <a:prstClr val="black"/>
                </a:solidFill>
              </a:rPr>
              <a:t>proposed non-STR PSM (non-STR Power </a:t>
            </a:r>
            <a:r>
              <a:rPr lang="en-US" altLang="ko-KR" sz="1800" dirty="0" smtClean="0">
                <a:solidFill>
                  <a:prstClr val="black"/>
                </a:solidFill>
              </a:rPr>
              <a:t>Saving Mechanism</a:t>
            </a:r>
            <a:r>
              <a:rPr lang="en-US" altLang="ko-KR" sz="1800" dirty="0">
                <a:solidFill>
                  <a:prstClr val="black"/>
                </a:solidFill>
              </a:rPr>
              <a:t>) is a power saving mechanism that can be considered </a:t>
            </a:r>
            <a:r>
              <a:rPr lang="en-US" altLang="ko-KR" sz="1800" dirty="0" smtClean="0">
                <a:solidFill>
                  <a:prstClr val="black"/>
                </a:solidFill>
              </a:rPr>
              <a:t>by a non-STR non-AP MLD that requires more power saving.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ko-KR" sz="1800" dirty="0">
                <a:solidFill>
                  <a:prstClr val="black"/>
                </a:solidFill>
              </a:rPr>
              <a:t>The objective of the </a:t>
            </a:r>
            <a:r>
              <a:rPr lang="en-US" altLang="ko-KR" sz="1800" dirty="0" smtClean="0">
                <a:solidFill>
                  <a:prstClr val="black"/>
                </a:solidFill>
              </a:rPr>
              <a:t>non-STR PSM </a:t>
            </a:r>
            <a:r>
              <a:rPr lang="en-US" altLang="ko-KR" sz="1800" dirty="0">
                <a:solidFill>
                  <a:prstClr val="black"/>
                </a:solidFill>
              </a:rPr>
              <a:t>is to save more power of the non-AP MLD by entering the doze state for a period in which data </a:t>
            </a:r>
            <a:r>
              <a:rPr lang="en-US" altLang="ko-KR" sz="1800" dirty="0" smtClean="0">
                <a:solidFill>
                  <a:prstClr val="black"/>
                </a:solidFill>
              </a:rPr>
              <a:t>cannot </a:t>
            </a:r>
            <a:r>
              <a:rPr lang="en-US" altLang="ko-KR" sz="1800" dirty="0">
                <a:solidFill>
                  <a:prstClr val="black"/>
                </a:solidFill>
              </a:rPr>
              <a:t>be transmitted or data reception probability is low due to </a:t>
            </a:r>
            <a:r>
              <a:rPr lang="en-US" altLang="ko-KR" sz="1800" dirty="0" smtClean="0">
                <a:solidFill>
                  <a:prstClr val="black"/>
                </a:solidFill>
              </a:rPr>
              <a:t>constraints of </a:t>
            </a:r>
            <a:r>
              <a:rPr lang="en-US" altLang="ko-KR" sz="1800" dirty="0" smtClean="0">
                <a:solidFill>
                  <a:prstClr val="black"/>
                </a:solidFill>
              </a:rPr>
              <a:t>non-STR </a:t>
            </a:r>
            <a:r>
              <a:rPr lang="en-US" altLang="ko-KR" sz="1800" dirty="0">
                <a:solidFill>
                  <a:prstClr val="black"/>
                </a:solidFill>
              </a:rPr>
              <a:t>capability</a:t>
            </a:r>
            <a:r>
              <a:rPr lang="en-US" altLang="ko-KR" sz="1800" dirty="0" smtClean="0">
                <a:solidFill>
                  <a:prstClr val="black"/>
                </a:solidFill>
              </a:rPr>
              <a:t>.</a:t>
            </a:r>
            <a:endParaRPr lang="en-US" altLang="ko-KR" sz="1800" dirty="0">
              <a:solidFill>
                <a:prstClr val="black"/>
              </a:solidFill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40F5867-744E-4AA6-B0ED-4C44D2DFBB7B}" type="slidenum">
              <a:rPr lang="en-GB" smtClean="0"/>
              <a:pPr/>
              <a:t>11</a:t>
            </a:fld>
            <a:endParaRPr lang="en-GB" dirty="0"/>
          </a:p>
        </p:txBody>
      </p:sp>
      <p:sp>
        <p:nvSpPr>
          <p:cNvPr id="5" name="바닥글 개체 틀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 altLang="ko-KR" smtClean="0"/>
              <a:t>Namyeong Kim, LGE</a:t>
            </a:r>
            <a:endParaRPr lang="en-GB" altLang="ko-KR" dirty="0"/>
          </a:p>
        </p:txBody>
      </p:sp>
      <p:sp>
        <p:nvSpPr>
          <p:cNvPr id="6" name="날짜 개체 틀 5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altLang="ko-KR" smtClean="0"/>
              <a:t>January, 2020</a:t>
            </a:r>
            <a:endParaRPr lang="en-GB" altLang="ko-KR" dirty="0"/>
          </a:p>
        </p:txBody>
      </p:sp>
      <p:pic>
        <p:nvPicPr>
          <p:cNvPr id="7" name="그림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39952" y="4273267"/>
            <a:ext cx="3247502" cy="1820029"/>
          </a:xfrm>
          <a:prstGeom prst="rect">
            <a:avLst/>
          </a:prstGeom>
        </p:spPr>
      </p:pic>
      <p:pic>
        <p:nvPicPr>
          <p:cNvPr id="8" name="그림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6381" y="4254473"/>
            <a:ext cx="3343424" cy="1820029"/>
          </a:xfrm>
          <a:prstGeom prst="rect">
            <a:avLst/>
          </a:prstGeom>
        </p:spPr>
      </p:pic>
      <p:pic>
        <p:nvPicPr>
          <p:cNvPr id="16" name="그림 1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91510" y="5659636"/>
            <a:ext cx="736256" cy="395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068575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>
                <a:solidFill>
                  <a:srgbClr val="00B050"/>
                </a:solidFill>
              </a:rPr>
              <a:t>Q&amp;A</a:t>
            </a:r>
            <a:endParaRPr lang="ko-KR" altLang="en-US">
              <a:solidFill>
                <a:srgbClr val="00B050"/>
              </a:solidFill>
            </a:endParaRP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lvl="0" indent="-457200">
              <a:buFont typeface="+mj-lt"/>
              <a:buAutoNum type="arabicPeriod"/>
            </a:pPr>
            <a:r>
              <a:rPr lang="en-US" altLang="ko-KR" sz="1800" u="sng" dirty="0" smtClean="0"/>
              <a:t>Throughput loss in DL case </a:t>
            </a:r>
          </a:p>
          <a:p>
            <a:pPr marL="857250" lvl="1" indent="-457200">
              <a:buFont typeface="+mj-lt"/>
              <a:buAutoNum type="arabicPeriod"/>
            </a:pPr>
            <a:r>
              <a:rPr lang="en-US" altLang="ko-KR" sz="1400" dirty="0">
                <a:solidFill>
                  <a:schemeClr val="tx1"/>
                </a:solidFill>
              </a:rPr>
              <a:t>Members were </a:t>
            </a:r>
            <a:r>
              <a:rPr lang="en-US" altLang="ko-KR" sz="1400" dirty="0" smtClean="0">
                <a:solidFill>
                  <a:schemeClr val="tx1"/>
                </a:solidFill>
              </a:rPr>
              <a:t>concerned that </a:t>
            </a:r>
            <a:r>
              <a:rPr lang="en-US" altLang="ko-KR" sz="1400" dirty="0">
                <a:solidFill>
                  <a:schemeClr val="tx1"/>
                </a:solidFill>
              </a:rPr>
              <a:t>throughput loss about entering </a:t>
            </a:r>
            <a:r>
              <a:rPr lang="en-US" altLang="ko-KR" sz="1400" dirty="0" smtClean="0">
                <a:solidFill>
                  <a:schemeClr val="tx1"/>
                </a:solidFill>
              </a:rPr>
              <a:t>doze state </a:t>
            </a:r>
            <a:r>
              <a:rPr lang="en-US" altLang="ko-KR" sz="1400" dirty="0">
                <a:solidFill>
                  <a:schemeClr val="tx1"/>
                </a:solidFill>
              </a:rPr>
              <a:t>during DL TXOP despite STA being able to receive DL </a:t>
            </a:r>
            <a:r>
              <a:rPr lang="en-US" altLang="ko-KR" sz="1400" dirty="0" smtClean="0">
                <a:solidFill>
                  <a:schemeClr val="tx1"/>
                </a:solidFill>
              </a:rPr>
              <a:t>frames.</a:t>
            </a:r>
          </a:p>
          <a:p>
            <a:pPr marL="457200" indent="-457200">
              <a:buFont typeface="+mj-lt"/>
              <a:buAutoNum type="arabicPeriod"/>
            </a:pPr>
            <a:r>
              <a:rPr lang="en-US" altLang="ko-KR" sz="1800" u="sng" dirty="0" smtClean="0"/>
              <a:t>How to handle in Urgent case</a:t>
            </a:r>
            <a:endParaRPr lang="en-US" altLang="ko-KR" sz="1800" u="sng" dirty="0"/>
          </a:p>
          <a:p>
            <a:pPr marL="857250" lvl="1" indent="-457200">
              <a:buFont typeface="+mj-lt"/>
              <a:buAutoNum type="arabicPeriod"/>
            </a:pPr>
            <a:r>
              <a:rPr lang="en-US" altLang="ko-KR" sz="1400" dirty="0" smtClean="0">
                <a:solidFill>
                  <a:schemeClr val="tx1"/>
                </a:solidFill>
              </a:rPr>
              <a:t>Members </a:t>
            </a:r>
            <a:r>
              <a:rPr lang="en-US" altLang="ko-KR" sz="1400" dirty="0">
                <a:solidFill>
                  <a:schemeClr val="tx1"/>
                </a:solidFill>
              </a:rPr>
              <a:t>questioned how to handle a urgent data to be transmitted to the STA who entered doze during DL TXOP duration.</a:t>
            </a:r>
            <a:endParaRPr lang="en-US" altLang="ko-KR" sz="1400" dirty="0" smtClean="0">
              <a:solidFill>
                <a:schemeClr val="tx1"/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altLang="ko-KR" sz="1800" u="sng" dirty="0" smtClean="0"/>
              <a:t>Operating based on the implementation of non-AP MLD in UL case</a:t>
            </a:r>
          </a:p>
          <a:p>
            <a:pPr marL="857250" lvl="1" indent="-457200">
              <a:buFont typeface="+mj-lt"/>
              <a:buAutoNum type="arabicPeriod"/>
            </a:pPr>
            <a:r>
              <a:rPr lang="en-US" altLang="ko-KR" sz="1400" dirty="0" smtClean="0">
                <a:solidFill>
                  <a:schemeClr val="tx1"/>
                </a:solidFill>
              </a:rPr>
              <a:t>Members </a:t>
            </a:r>
            <a:r>
              <a:rPr lang="en-US" altLang="ko-KR" sz="1400" dirty="0">
                <a:solidFill>
                  <a:schemeClr val="tx1"/>
                </a:solidFill>
              </a:rPr>
              <a:t>questioned that the non-STR PSM for UL TX could be implemented without defining a separate mechanism.</a:t>
            </a: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40F5867-744E-4AA6-B0ED-4C44D2DFBB7B}" type="slidenum">
              <a:rPr lang="en-GB" smtClean="0"/>
              <a:pPr/>
              <a:t>12</a:t>
            </a:fld>
            <a:endParaRPr lang="en-GB" dirty="0"/>
          </a:p>
        </p:txBody>
      </p:sp>
      <p:sp>
        <p:nvSpPr>
          <p:cNvPr id="5" name="바닥글 개체 틀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 altLang="ko-KR" smtClean="0"/>
              <a:t>Namyeong Kim, LGE</a:t>
            </a:r>
            <a:endParaRPr lang="en-GB" altLang="ko-KR" dirty="0"/>
          </a:p>
        </p:txBody>
      </p:sp>
      <p:sp>
        <p:nvSpPr>
          <p:cNvPr id="6" name="날짜 개체 틀 5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altLang="ko-KR" smtClean="0"/>
              <a:t>January, 2020</a:t>
            </a:r>
            <a:endParaRPr lang="en-GB" altLang="ko-KR" dirty="0"/>
          </a:p>
        </p:txBody>
      </p:sp>
    </p:spTree>
    <p:extLst>
      <p:ext uri="{BB962C8B-B14F-4D97-AF65-F5344CB8AC3E}">
        <p14:creationId xmlns:p14="http://schemas.microsoft.com/office/powerpoint/2010/main" val="426462409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>
                <a:solidFill>
                  <a:srgbClr val="00B050"/>
                </a:solidFill>
              </a:rPr>
              <a:t>Q</a:t>
            </a:r>
            <a:r>
              <a:rPr lang="en-US" altLang="ko-KR" dirty="0">
                <a:solidFill>
                  <a:srgbClr val="00B050"/>
                </a:solidFill>
              </a:rPr>
              <a:t>1: Throughput Loss (1/2)</a:t>
            </a:r>
            <a:endParaRPr lang="ko-KR" altLang="en-US">
              <a:solidFill>
                <a:srgbClr val="00B050"/>
              </a:solidFill>
            </a:endParaRP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ko-KR" sz="1800" dirty="0"/>
              <a:t>When a non-STR non-AP MLD receives DL frames from an associated AP MLD over one link, the following 3</a:t>
            </a:r>
            <a:r>
              <a:rPr lang="en-US" altLang="ko-KR" sz="1800" dirty="0" smtClean="0"/>
              <a:t> </a:t>
            </a:r>
            <a:r>
              <a:rPr lang="en-US" altLang="ko-KR" sz="1800" dirty="0"/>
              <a:t>cases may occur for </a:t>
            </a:r>
            <a:r>
              <a:rPr lang="en-US" altLang="ko-KR" sz="1800" dirty="0" smtClean="0"/>
              <a:t>another </a:t>
            </a:r>
            <a:r>
              <a:rPr lang="en-US" altLang="ko-KR" sz="1800" dirty="0"/>
              <a:t>link.</a:t>
            </a:r>
            <a:endParaRPr lang="en-US" altLang="ko-KR" sz="1800" dirty="0" smtClean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ko-KR" sz="1400" dirty="0">
                <a:solidFill>
                  <a:schemeClr val="tx1"/>
                </a:solidFill>
              </a:rPr>
              <a:t>Case 1: </a:t>
            </a:r>
            <a:r>
              <a:rPr lang="en-US" altLang="ko-KR" sz="1400" dirty="0" smtClean="0">
                <a:solidFill>
                  <a:schemeClr val="tx1"/>
                </a:solidFill>
              </a:rPr>
              <a:t>a case in which DL frames are </a:t>
            </a:r>
            <a:r>
              <a:rPr lang="en-US" altLang="ko-KR" sz="1400" b="1" u="sng" dirty="0">
                <a:solidFill>
                  <a:schemeClr val="tx1"/>
                </a:solidFill>
              </a:rPr>
              <a:t>transmitted</a:t>
            </a:r>
            <a:r>
              <a:rPr lang="en-US" altLang="ko-KR" sz="1400" dirty="0" smtClean="0">
                <a:solidFill>
                  <a:schemeClr val="tx1"/>
                </a:solidFill>
              </a:rPr>
              <a:t> over the another link for </a:t>
            </a:r>
            <a:r>
              <a:rPr lang="en-US" altLang="ko-KR" sz="1400" b="1" u="sng" dirty="0" smtClean="0">
                <a:solidFill>
                  <a:schemeClr val="tx1"/>
                </a:solidFill>
              </a:rPr>
              <a:t>all</a:t>
            </a:r>
            <a:r>
              <a:rPr lang="en-US" altLang="ko-KR" sz="1400" dirty="0" smtClean="0">
                <a:solidFill>
                  <a:schemeClr val="tx1"/>
                </a:solidFill>
              </a:rPr>
              <a:t> DL RX durations of the obtained DL TXOP. 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ko-KR" sz="1400" dirty="0" smtClean="0">
                <a:solidFill>
                  <a:schemeClr val="tx1"/>
                </a:solidFill>
              </a:rPr>
              <a:t>Case </a:t>
            </a:r>
            <a:r>
              <a:rPr lang="en-US" altLang="ko-KR" sz="1400" dirty="0">
                <a:solidFill>
                  <a:schemeClr val="tx1"/>
                </a:solidFill>
              </a:rPr>
              <a:t>2: a case in which DL frames are </a:t>
            </a:r>
            <a:r>
              <a:rPr lang="en-US" altLang="ko-KR" sz="1400" b="1" u="sng" dirty="0">
                <a:solidFill>
                  <a:schemeClr val="tx1"/>
                </a:solidFill>
              </a:rPr>
              <a:t>transmitted</a:t>
            </a:r>
            <a:r>
              <a:rPr lang="en-US" altLang="ko-KR" sz="1400" dirty="0">
                <a:solidFill>
                  <a:schemeClr val="tx1"/>
                </a:solidFill>
              </a:rPr>
              <a:t> over the another link for </a:t>
            </a:r>
            <a:r>
              <a:rPr lang="en-US" altLang="ko-KR" sz="1400" b="1" u="sng" dirty="0" smtClean="0">
                <a:solidFill>
                  <a:schemeClr val="tx1"/>
                </a:solidFill>
              </a:rPr>
              <a:t>some</a:t>
            </a:r>
            <a:r>
              <a:rPr lang="en-US" altLang="ko-KR" sz="1400" dirty="0" smtClean="0">
                <a:solidFill>
                  <a:schemeClr val="tx1"/>
                </a:solidFill>
              </a:rPr>
              <a:t> </a:t>
            </a:r>
            <a:r>
              <a:rPr lang="en-US" altLang="ko-KR" sz="1400" dirty="0">
                <a:solidFill>
                  <a:schemeClr val="tx1"/>
                </a:solidFill>
              </a:rPr>
              <a:t>DL RX durations of the obtained DL TXOP. </a:t>
            </a:r>
            <a:endParaRPr lang="en-US" altLang="ko-KR" sz="1400" dirty="0" smtClean="0">
              <a:solidFill>
                <a:schemeClr val="tx1"/>
              </a:solidFill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ko-KR" sz="1400" dirty="0" smtClean="0">
                <a:solidFill>
                  <a:schemeClr val="tx1"/>
                </a:solidFill>
              </a:rPr>
              <a:t>Case </a:t>
            </a:r>
            <a:r>
              <a:rPr lang="en-US" altLang="ko-KR" sz="1400" dirty="0">
                <a:solidFill>
                  <a:schemeClr val="tx1"/>
                </a:solidFill>
              </a:rPr>
              <a:t>3: a case in which DL frames are </a:t>
            </a:r>
            <a:r>
              <a:rPr lang="en-US" altLang="ko-KR" sz="1400" b="1" u="sng" dirty="0">
                <a:solidFill>
                  <a:schemeClr val="tx1"/>
                </a:solidFill>
              </a:rPr>
              <a:t>not transmitted </a:t>
            </a:r>
            <a:r>
              <a:rPr lang="en-US" altLang="ko-KR" sz="1400" dirty="0">
                <a:solidFill>
                  <a:schemeClr val="tx1"/>
                </a:solidFill>
              </a:rPr>
              <a:t>over the another link for </a:t>
            </a:r>
            <a:r>
              <a:rPr lang="en-US" altLang="ko-KR" sz="1400" b="1" u="sng" dirty="0">
                <a:solidFill>
                  <a:schemeClr val="tx1"/>
                </a:solidFill>
              </a:rPr>
              <a:t>any</a:t>
            </a:r>
            <a:r>
              <a:rPr lang="en-US" altLang="ko-KR" sz="1400" dirty="0">
                <a:solidFill>
                  <a:schemeClr val="tx1"/>
                </a:solidFill>
              </a:rPr>
              <a:t> DL RX durations of the obtained DL TXOP. </a:t>
            </a: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40F5867-744E-4AA6-B0ED-4C44D2DFBB7B}" type="slidenum">
              <a:rPr lang="en-GB" smtClean="0"/>
              <a:pPr/>
              <a:t>13</a:t>
            </a:fld>
            <a:endParaRPr lang="en-GB" dirty="0"/>
          </a:p>
        </p:txBody>
      </p:sp>
      <p:sp>
        <p:nvSpPr>
          <p:cNvPr id="5" name="바닥글 개체 틀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 altLang="ko-KR" smtClean="0"/>
              <a:t>Namyeong Kim, LGE</a:t>
            </a:r>
            <a:endParaRPr lang="en-GB" altLang="ko-KR" dirty="0"/>
          </a:p>
        </p:txBody>
      </p:sp>
      <p:sp>
        <p:nvSpPr>
          <p:cNvPr id="6" name="날짜 개체 틀 5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altLang="ko-KR" smtClean="0"/>
              <a:t>January, 2020</a:t>
            </a:r>
            <a:endParaRPr lang="en-GB" altLang="ko-KR" dirty="0"/>
          </a:p>
        </p:txBody>
      </p:sp>
      <p:pic>
        <p:nvPicPr>
          <p:cNvPr id="8" name="그림 7"/>
          <p:cNvPicPr>
            <a:picLocks noChangeAspect="1"/>
          </p:cNvPicPr>
          <p:nvPr/>
        </p:nvPicPr>
        <p:blipFill rotWithShape="1">
          <a:blip r:embed="rId2"/>
          <a:srcRect r="9803"/>
          <a:stretch/>
        </p:blipFill>
        <p:spPr>
          <a:xfrm>
            <a:off x="3347864" y="4510284"/>
            <a:ext cx="2349902" cy="1513285"/>
          </a:xfrm>
          <a:prstGeom prst="rect">
            <a:avLst/>
          </a:prstGeom>
        </p:spPr>
      </p:pic>
      <p:pic>
        <p:nvPicPr>
          <p:cNvPr id="9" name="그림 8"/>
          <p:cNvPicPr>
            <a:picLocks noChangeAspect="1"/>
          </p:cNvPicPr>
          <p:nvPr/>
        </p:nvPicPr>
        <p:blipFill rotWithShape="1">
          <a:blip r:embed="rId3"/>
          <a:srcRect r="9766"/>
          <a:stretch/>
        </p:blipFill>
        <p:spPr>
          <a:xfrm>
            <a:off x="6004821" y="4537899"/>
            <a:ext cx="2311595" cy="148567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543196" y="6055452"/>
            <a:ext cx="772969" cy="276999"/>
          </a:xfrm>
          <a:prstGeom prst="rect">
            <a:avLst/>
          </a:prstGeom>
          <a:noFill/>
        </p:spPr>
        <p:txBody>
          <a:bodyPr wrap="none" rtlCol="0" anchor="t" anchorCtr="0">
            <a:spAutoFit/>
          </a:bodyPr>
          <a:lstStyle/>
          <a:p>
            <a:pPr algn="ctr" defTabSz="914400" eaLnBrk="1" latinLnBrk="1" hangingPunct="1">
              <a:buClrTx/>
              <a:buSzTx/>
              <a:buFontTx/>
              <a:buNone/>
            </a:pPr>
            <a:r>
              <a:rPr lang="en-US" altLang="ko-KR" sz="1200" dirty="0">
                <a:solidFill>
                  <a:schemeClr val="tx1"/>
                </a:solidFill>
                <a:latin typeface="+mn-lt"/>
                <a:ea typeface="+mn-ea"/>
              </a:rPr>
              <a:t>&lt;Case 1&gt;</a:t>
            </a:r>
            <a:endParaRPr lang="ko-KR" altLang="en-US" sz="1200" dirty="0" err="1">
              <a:solidFill>
                <a:schemeClr val="tx1"/>
              </a:solidFill>
              <a:latin typeface="+mn-lt"/>
              <a:ea typeface="+mn-ea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344988" y="6021288"/>
            <a:ext cx="772969" cy="276999"/>
          </a:xfrm>
          <a:prstGeom prst="rect">
            <a:avLst/>
          </a:prstGeom>
          <a:noFill/>
        </p:spPr>
        <p:txBody>
          <a:bodyPr wrap="none" rtlCol="0" anchor="t" anchorCtr="0">
            <a:spAutoFit/>
          </a:bodyPr>
          <a:lstStyle/>
          <a:p>
            <a:pPr algn="ctr" defTabSz="914400" eaLnBrk="1" latinLnBrk="1" hangingPunct="1">
              <a:buClrTx/>
              <a:buSzTx/>
              <a:buFontTx/>
              <a:buNone/>
            </a:pPr>
            <a:r>
              <a:rPr lang="en-US" altLang="ko-KR" sz="1200" dirty="0">
                <a:solidFill>
                  <a:schemeClr val="tx1"/>
                </a:solidFill>
                <a:latin typeface="+mn-lt"/>
                <a:ea typeface="+mn-ea"/>
              </a:rPr>
              <a:t>&lt;Case </a:t>
            </a:r>
            <a:r>
              <a:rPr lang="en-US" altLang="ko-KR" sz="1200" dirty="0" smtClean="0">
                <a:solidFill>
                  <a:schemeClr val="tx1"/>
                </a:solidFill>
                <a:latin typeface="+mn-lt"/>
                <a:ea typeface="+mn-ea"/>
              </a:rPr>
              <a:t>2&gt;</a:t>
            </a:r>
            <a:endParaRPr lang="ko-KR" altLang="en-US" sz="1200" dirty="0" err="1">
              <a:solidFill>
                <a:schemeClr val="tx1"/>
              </a:solidFill>
              <a:latin typeface="+mn-lt"/>
              <a:ea typeface="+mn-ea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950078" y="6054827"/>
            <a:ext cx="772969" cy="276999"/>
          </a:xfrm>
          <a:prstGeom prst="rect">
            <a:avLst/>
          </a:prstGeom>
          <a:noFill/>
        </p:spPr>
        <p:txBody>
          <a:bodyPr wrap="none" rtlCol="0" anchor="t" anchorCtr="0">
            <a:spAutoFit/>
          </a:bodyPr>
          <a:lstStyle/>
          <a:p>
            <a:pPr algn="ctr" defTabSz="914400" eaLnBrk="1" latinLnBrk="1" hangingPunct="1">
              <a:buClrTx/>
              <a:buSzTx/>
              <a:buFontTx/>
              <a:buNone/>
            </a:pPr>
            <a:r>
              <a:rPr lang="en-US" altLang="ko-KR" sz="1200" dirty="0">
                <a:solidFill>
                  <a:schemeClr val="tx1"/>
                </a:solidFill>
                <a:latin typeface="+mn-lt"/>
                <a:ea typeface="+mn-ea"/>
              </a:rPr>
              <a:t>&lt;Case </a:t>
            </a:r>
            <a:r>
              <a:rPr lang="en-US" altLang="ko-KR" sz="1200" dirty="0" smtClean="0">
                <a:solidFill>
                  <a:schemeClr val="tx1"/>
                </a:solidFill>
                <a:latin typeface="+mn-lt"/>
                <a:ea typeface="+mn-ea"/>
              </a:rPr>
              <a:t>3&gt;</a:t>
            </a:r>
            <a:endParaRPr lang="ko-KR" altLang="en-US" sz="1200" dirty="0" err="1">
              <a:solidFill>
                <a:schemeClr val="tx1"/>
              </a:solidFill>
              <a:latin typeface="+mn-lt"/>
              <a:ea typeface="+mn-ea"/>
            </a:endParaRPr>
          </a:p>
        </p:txBody>
      </p:sp>
      <p:pic>
        <p:nvPicPr>
          <p:cNvPr id="14" name="그림 13"/>
          <p:cNvPicPr>
            <a:picLocks noChangeAspect="1"/>
          </p:cNvPicPr>
          <p:nvPr/>
        </p:nvPicPr>
        <p:blipFill rotWithShape="1">
          <a:blip r:embed="rId4"/>
          <a:srcRect r="10106"/>
          <a:stretch/>
        </p:blipFill>
        <p:spPr>
          <a:xfrm>
            <a:off x="493946" y="4420141"/>
            <a:ext cx="2529903" cy="1634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74969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>
                <a:solidFill>
                  <a:srgbClr val="00B050"/>
                </a:solidFill>
              </a:rPr>
              <a:t>Q</a:t>
            </a:r>
            <a:r>
              <a:rPr lang="en-US" altLang="ko-KR" dirty="0">
                <a:solidFill>
                  <a:srgbClr val="00B050"/>
                </a:solidFill>
              </a:rPr>
              <a:t>1: Throughput Loss (2/2)</a:t>
            </a:r>
            <a:endParaRPr lang="ko-KR" altLang="en-US">
              <a:solidFill>
                <a:srgbClr val="00B050"/>
              </a:solidFill>
            </a:endParaRP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ko-KR" sz="1800" dirty="0"/>
              <a:t>If STA 2 enters doze during DL </a:t>
            </a:r>
            <a:r>
              <a:rPr lang="en-US" altLang="ko-KR" sz="1800" dirty="0" smtClean="0"/>
              <a:t>TXOP by the non-STR PSM, </a:t>
            </a:r>
            <a:r>
              <a:rPr lang="en-US" altLang="ko-KR" sz="1800" dirty="0"/>
              <a:t>the benefits of a non-STR non-AP MLD may be different depending on the cases.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ko-KR" sz="1600" dirty="0" smtClean="0">
                <a:solidFill>
                  <a:schemeClr val="tx1"/>
                </a:solidFill>
              </a:rPr>
              <a:t>Therefore</a:t>
            </a:r>
            <a:r>
              <a:rPr lang="en-US" altLang="ko-KR" sz="1600" dirty="0" smtClean="0">
                <a:solidFill>
                  <a:schemeClr val="tx1"/>
                </a:solidFill>
              </a:rPr>
              <a:t>, i</a:t>
            </a:r>
            <a:r>
              <a:rPr lang="en-US" altLang="ko-KR" sz="1800" dirty="0" smtClean="0"/>
              <a:t>f </a:t>
            </a:r>
            <a:r>
              <a:rPr lang="en-US" altLang="ko-KR" sz="1800" dirty="0"/>
              <a:t>a non-AP MLD prefers to save more power than throughput </a:t>
            </a:r>
            <a:r>
              <a:rPr lang="en-US" altLang="ko-KR" sz="1800" dirty="0" smtClean="0"/>
              <a:t>gain (e.g. </a:t>
            </a:r>
            <a:r>
              <a:rPr lang="en-US" altLang="ko-KR" sz="1800" dirty="0" smtClean="0"/>
              <a:t>low battery case)</a:t>
            </a:r>
            <a:r>
              <a:rPr lang="en-US" altLang="ko-KR" sz="1800" dirty="0" smtClean="0"/>
              <a:t>, </a:t>
            </a:r>
            <a:r>
              <a:rPr lang="en-US" altLang="ko-KR" sz="1800" dirty="0" smtClean="0"/>
              <a:t>the non-AP MLD can activate the </a:t>
            </a:r>
            <a:r>
              <a:rPr lang="en-US" altLang="ko-KR" sz="1800" dirty="0"/>
              <a:t>non-STR </a:t>
            </a:r>
            <a:r>
              <a:rPr lang="en-US" altLang="ko-KR" sz="1800" dirty="0" smtClean="0"/>
              <a:t>PSM for power saving.</a:t>
            </a:r>
            <a:endParaRPr lang="ko-KR" altLang="en-US" sz="1800"/>
          </a:p>
          <a:p>
            <a:pPr lvl="1">
              <a:buFont typeface="Arial" panose="020B0604020202020204" pitchFamily="34" charset="0"/>
              <a:buChar char="•"/>
            </a:pPr>
            <a:endParaRPr lang="en-US" altLang="ko-KR" sz="1200" dirty="0" smtClean="0">
              <a:solidFill>
                <a:schemeClr val="tx1"/>
              </a:solidFill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40F5867-744E-4AA6-B0ED-4C44D2DFBB7B}" type="slidenum">
              <a:rPr lang="en-GB" smtClean="0"/>
              <a:pPr/>
              <a:t>14</a:t>
            </a:fld>
            <a:endParaRPr lang="en-GB" dirty="0"/>
          </a:p>
        </p:txBody>
      </p:sp>
      <p:sp>
        <p:nvSpPr>
          <p:cNvPr id="5" name="바닥글 개체 틀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 altLang="ko-KR" smtClean="0"/>
              <a:t>Namyeong Kim, LGE</a:t>
            </a:r>
            <a:endParaRPr lang="en-GB" altLang="ko-KR" dirty="0"/>
          </a:p>
        </p:txBody>
      </p:sp>
      <p:sp>
        <p:nvSpPr>
          <p:cNvPr id="6" name="날짜 개체 틀 5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altLang="ko-KR" smtClean="0"/>
              <a:t>January, 2020</a:t>
            </a:r>
            <a:endParaRPr lang="en-GB" altLang="ko-KR" dirty="0"/>
          </a:p>
        </p:txBody>
      </p:sp>
      <p:sp>
        <p:nvSpPr>
          <p:cNvPr id="10" name="TextBox 9"/>
          <p:cNvSpPr txBox="1"/>
          <p:nvPr/>
        </p:nvSpPr>
        <p:spPr>
          <a:xfrm>
            <a:off x="1494775" y="6104329"/>
            <a:ext cx="772969" cy="276999"/>
          </a:xfrm>
          <a:prstGeom prst="rect">
            <a:avLst/>
          </a:prstGeom>
          <a:noFill/>
        </p:spPr>
        <p:txBody>
          <a:bodyPr wrap="none" rtlCol="0" anchor="t" anchorCtr="0">
            <a:spAutoFit/>
          </a:bodyPr>
          <a:lstStyle/>
          <a:p>
            <a:pPr algn="ctr" defTabSz="914400" eaLnBrk="1" latinLnBrk="1" hangingPunct="1">
              <a:buClrTx/>
              <a:buSzTx/>
              <a:buFontTx/>
              <a:buNone/>
            </a:pPr>
            <a:r>
              <a:rPr lang="en-US" altLang="ko-KR" sz="1200" dirty="0">
                <a:solidFill>
                  <a:schemeClr val="tx1"/>
                </a:solidFill>
                <a:latin typeface="+mn-lt"/>
                <a:ea typeface="+mn-ea"/>
              </a:rPr>
              <a:t>&lt;Case 1&gt;</a:t>
            </a:r>
            <a:endParaRPr lang="ko-KR" altLang="en-US" sz="1200" dirty="0" err="1">
              <a:solidFill>
                <a:schemeClr val="tx1"/>
              </a:solidFill>
              <a:latin typeface="+mn-lt"/>
              <a:ea typeface="+mn-ea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303087" y="6104329"/>
            <a:ext cx="772969" cy="276999"/>
          </a:xfrm>
          <a:prstGeom prst="rect">
            <a:avLst/>
          </a:prstGeom>
          <a:noFill/>
        </p:spPr>
        <p:txBody>
          <a:bodyPr wrap="none" rtlCol="0" anchor="t" anchorCtr="0">
            <a:spAutoFit/>
          </a:bodyPr>
          <a:lstStyle/>
          <a:p>
            <a:pPr algn="ctr" defTabSz="914400" eaLnBrk="1" latinLnBrk="1" hangingPunct="1">
              <a:buClrTx/>
              <a:buSzTx/>
              <a:buFontTx/>
              <a:buNone/>
            </a:pPr>
            <a:r>
              <a:rPr lang="en-US" altLang="ko-KR" sz="1200" dirty="0">
                <a:solidFill>
                  <a:schemeClr val="tx1"/>
                </a:solidFill>
                <a:latin typeface="+mn-lt"/>
                <a:ea typeface="+mn-ea"/>
              </a:rPr>
              <a:t>&lt;Case </a:t>
            </a:r>
            <a:r>
              <a:rPr lang="en-US" altLang="ko-KR" sz="1200" dirty="0" smtClean="0">
                <a:solidFill>
                  <a:schemeClr val="tx1"/>
                </a:solidFill>
                <a:latin typeface="+mn-lt"/>
                <a:ea typeface="+mn-ea"/>
              </a:rPr>
              <a:t>2&gt;</a:t>
            </a:r>
            <a:endParaRPr lang="ko-KR" altLang="en-US" sz="1200" dirty="0" err="1">
              <a:solidFill>
                <a:schemeClr val="tx1"/>
              </a:solidFill>
              <a:latin typeface="+mn-lt"/>
              <a:ea typeface="+mn-ea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158777" y="6072396"/>
            <a:ext cx="772969" cy="276999"/>
          </a:xfrm>
          <a:prstGeom prst="rect">
            <a:avLst/>
          </a:prstGeom>
          <a:noFill/>
        </p:spPr>
        <p:txBody>
          <a:bodyPr wrap="none" rtlCol="0" anchor="t" anchorCtr="0">
            <a:spAutoFit/>
          </a:bodyPr>
          <a:lstStyle/>
          <a:p>
            <a:pPr algn="ctr" defTabSz="914400" eaLnBrk="1" latinLnBrk="1" hangingPunct="1">
              <a:buClrTx/>
              <a:buSzTx/>
              <a:buFontTx/>
              <a:buNone/>
            </a:pPr>
            <a:r>
              <a:rPr lang="en-US" altLang="ko-KR" sz="1200" dirty="0">
                <a:solidFill>
                  <a:schemeClr val="tx1"/>
                </a:solidFill>
                <a:latin typeface="+mn-lt"/>
                <a:ea typeface="+mn-ea"/>
              </a:rPr>
              <a:t>&lt;Case </a:t>
            </a:r>
            <a:r>
              <a:rPr lang="en-US" altLang="ko-KR" sz="1200" dirty="0" smtClean="0">
                <a:solidFill>
                  <a:schemeClr val="tx1"/>
                </a:solidFill>
                <a:latin typeface="+mn-lt"/>
                <a:ea typeface="+mn-ea"/>
              </a:rPr>
              <a:t>3&gt;</a:t>
            </a:r>
            <a:endParaRPr lang="ko-KR" altLang="en-US" sz="1200" dirty="0" err="1">
              <a:solidFill>
                <a:schemeClr val="tx1"/>
              </a:solidFill>
              <a:latin typeface="+mn-lt"/>
              <a:ea typeface="+mn-ea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069954" y="3791833"/>
            <a:ext cx="180850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 eaLnBrk="1" fontAlgn="auto" latinLnBrk="1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en-US" altLang="ko-KR" sz="1000" b="1" dirty="0">
                <a:solidFill>
                  <a:prstClr val="black"/>
                </a:solidFill>
                <a:latin typeface="Times New Roman" panose="02020603050405020304" pitchFamily="18" charset="0"/>
                <a:ea typeface="맑은 고딕" panose="020B0503020000020004" pitchFamily="50" charset="-127"/>
                <a:cs typeface="Times New Roman" panose="02020603050405020304" pitchFamily="18" charset="0"/>
              </a:rPr>
              <a:t>Since STA 2 is in a doze state</a:t>
            </a:r>
            <a:r>
              <a:rPr lang="en-US" altLang="ko-KR" sz="1000" b="1" dirty="0" smtClean="0">
                <a:solidFill>
                  <a:prstClr val="black"/>
                </a:solidFill>
                <a:latin typeface="Times New Roman" panose="02020603050405020304" pitchFamily="18" charset="0"/>
                <a:ea typeface="맑은 고딕" panose="020B0503020000020004" pitchFamily="50" charset="-127"/>
                <a:cs typeface="Times New Roman" panose="02020603050405020304" pitchFamily="18" charset="0"/>
              </a:rPr>
              <a:t>,</a:t>
            </a:r>
          </a:p>
          <a:p>
            <a:pPr defTabSz="914400" eaLnBrk="1" fontAlgn="auto" latinLnBrk="1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en-US" altLang="ko-KR" sz="1000" b="1" dirty="0" smtClean="0">
                <a:solidFill>
                  <a:prstClr val="black"/>
                </a:solidFill>
                <a:latin typeface="Times New Roman" panose="02020603050405020304" pitchFamily="18" charset="0"/>
                <a:ea typeface="맑은 고딕" panose="020B0503020000020004" pitchFamily="50" charset="-127"/>
                <a:cs typeface="Times New Roman" panose="02020603050405020304" pitchFamily="18" charset="0"/>
              </a:rPr>
              <a:t>throughput </a:t>
            </a:r>
            <a:r>
              <a:rPr lang="en-US" altLang="ko-KR" sz="1000" b="1" dirty="0">
                <a:solidFill>
                  <a:prstClr val="black"/>
                </a:solidFill>
                <a:latin typeface="Times New Roman" panose="02020603050405020304" pitchFamily="18" charset="0"/>
                <a:ea typeface="맑은 고딕" panose="020B0503020000020004" pitchFamily="50" charset="-127"/>
                <a:cs typeface="Times New Roman" panose="02020603050405020304" pitchFamily="18" charset="0"/>
              </a:rPr>
              <a:t>loss may occur</a:t>
            </a:r>
            <a:r>
              <a:rPr lang="en-US" altLang="ko-KR" sz="1000" b="1" dirty="0" smtClean="0">
                <a:solidFill>
                  <a:prstClr val="black"/>
                </a:solidFill>
                <a:latin typeface="Times New Roman" panose="02020603050405020304" pitchFamily="18" charset="0"/>
                <a:ea typeface="맑은 고딕" panose="020B0503020000020004" pitchFamily="50" charset="-127"/>
                <a:cs typeface="Times New Roman" panose="02020603050405020304" pitchFamily="18" charset="0"/>
              </a:rPr>
              <a:t>.</a:t>
            </a:r>
            <a:endParaRPr lang="ko-KR" altLang="en-US" sz="1000" b="1">
              <a:solidFill>
                <a:prstClr val="black"/>
              </a:solidFill>
              <a:latin typeface="Times New Roman" panose="02020603050405020304" pitchFamily="18" charset="0"/>
              <a:ea typeface="맑은 고딕" panose="020B0503020000020004" pitchFamily="50" charset="-127"/>
              <a:cs typeface="Times New Roman" panose="02020603050405020304" pitchFamily="18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6127106" y="3812652"/>
            <a:ext cx="269336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 eaLnBrk="1" fontAlgn="auto" latinLnBrk="1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en-US" altLang="ko-KR" sz="1000" b="1" dirty="0">
                <a:solidFill>
                  <a:prstClr val="black"/>
                </a:solidFill>
                <a:latin typeface="Times New Roman" panose="02020603050405020304" pitchFamily="18" charset="0"/>
                <a:ea typeface="맑은 고딕" panose="020B0503020000020004" pitchFamily="50" charset="-127"/>
                <a:cs typeface="Times New Roman" panose="02020603050405020304" pitchFamily="18" charset="0"/>
              </a:rPr>
              <a:t>Since there is no data to receive, </a:t>
            </a:r>
            <a:endParaRPr lang="en-US" altLang="ko-KR" sz="1000" b="1" dirty="0">
              <a:solidFill>
                <a:prstClr val="black"/>
              </a:solidFill>
              <a:latin typeface="Times New Roman" panose="02020603050405020304" pitchFamily="18" charset="0"/>
              <a:ea typeface="맑은 고딕" panose="020B0503020000020004" pitchFamily="50" charset="-127"/>
              <a:cs typeface="Times New Roman" panose="02020603050405020304" pitchFamily="18" charset="0"/>
            </a:endParaRPr>
          </a:p>
          <a:p>
            <a:pPr defTabSz="914400" eaLnBrk="1" fontAlgn="auto" latinLnBrk="1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en-US" altLang="ko-KR" sz="1000" b="1" dirty="0">
                <a:solidFill>
                  <a:prstClr val="black"/>
                </a:solidFill>
                <a:latin typeface="Times New Roman" panose="02020603050405020304" pitchFamily="18" charset="0"/>
                <a:ea typeface="맑은 고딕" panose="020B0503020000020004" pitchFamily="50" charset="-127"/>
                <a:cs typeface="Times New Roman" panose="02020603050405020304" pitchFamily="18" charset="0"/>
              </a:rPr>
              <a:t>it </a:t>
            </a:r>
            <a:r>
              <a:rPr lang="en-US" altLang="ko-KR" sz="1000" b="1" dirty="0">
                <a:solidFill>
                  <a:prstClr val="black"/>
                </a:solidFill>
                <a:latin typeface="Times New Roman" panose="02020603050405020304" pitchFamily="18" charset="0"/>
                <a:ea typeface="맑은 고딕" panose="020B0503020000020004" pitchFamily="50" charset="-127"/>
                <a:cs typeface="Times New Roman" panose="02020603050405020304" pitchFamily="18" charset="0"/>
              </a:rPr>
              <a:t>is beneficial for the STA 2 to enter the doze.</a:t>
            </a:r>
            <a:endParaRPr lang="ko-KR" altLang="en-US" sz="1000" b="1">
              <a:solidFill>
                <a:prstClr val="black"/>
              </a:solidFill>
              <a:latin typeface="Times New Roman" panose="02020603050405020304" pitchFamily="18" charset="0"/>
              <a:ea typeface="맑은 고딕" panose="020B0503020000020004" pitchFamily="50" charset="-127"/>
              <a:cs typeface="Times New Roman" panose="02020603050405020304" pitchFamily="18" charset="0"/>
            </a:endParaRPr>
          </a:p>
        </p:txBody>
      </p:sp>
      <p:pic>
        <p:nvPicPr>
          <p:cNvPr id="7" name="그림 6"/>
          <p:cNvPicPr>
            <a:picLocks noChangeAspect="1"/>
          </p:cNvPicPr>
          <p:nvPr/>
        </p:nvPicPr>
        <p:blipFill rotWithShape="1">
          <a:blip r:embed="rId3"/>
          <a:srcRect r="9000"/>
          <a:stretch/>
        </p:blipFill>
        <p:spPr>
          <a:xfrm>
            <a:off x="226782" y="4196901"/>
            <a:ext cx="2664296" cy="1907428"/>
          </a:xfrm>
          <a:prstGeom prst="rect">
            <a:avLst/>
          </a:prstGeom>
        </p:spPr>
      </p:pic>
      <p:pic>
        <p:nvPicPr>
          <p:cNvPr id="13" name="그림 12"/>
          <p:cNvPicPr>
            <a:picLocks noChangeAspect="1"/>
          </p:cNvPicPr>
          <p:nvPr/>
        </p:nvPicPr>
        <p:blipFill rotWithShape="1">
          <a:blip r:embed="rId4"/>
          <a:srcRect r="9271"/>
          <a:stretch/>
        </p:blipFill>
        <p:spPr>
          <a:xfrm>
            <a:off x="5918149" y="4196901"/>
            <a:ext cx="2542283" cy="1822664"/>
          </a:xfrm>
          <a:prstGeom prst="rect">
            <a:avLst/>
          </a:prstGeom>
        </p:spPr>
      </p:pic>
      <p:pic>
        <p:nvPicPr>
          <p:cNvPr id="14" name="그림 13"/>
          <p:cNvPicPr>
            <a:picLocks noChangeAspect="1"/>
          </p:cNvPicPr>
          <p:nvPr/>
        </p:nvPicPr>
        <p:blipFill rotWithShape="1">
          <a:blip r:embed="rId5"/>
          <a:srcRect r="9718"/>
          <a:stretch/>
        </p:blipFill>
        <p:spPr>
          <a:xfrm>
            <a:off x="2987824" y="4149080"/>
            <a:ext cx="2681087" cy="19347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601116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>
                <a:solidFill>
                  <a:srgbClr val="00B050"/>
                </a:solidFill>
              </a:rPr>
              <a:t>Q2: How to handle urgent case?</a:t>
            </a:r>
            <a:endParaRPr lang="ko-KR" altLang="en-US">
              <a:solidFill>
                <a:srgbClr val="00B050"/>
              </a:solidFill>
            </a:endParaRP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ko-KR" sz="1800" dirty="0" smtClean="0"/>
              <a:t>An AP of AP MLD </a:t>
            </a:r>
            <a:r>
              <a:rPr lang="en-US" altLang="ko-KR" sz="1800" dirty="0"/>
              <a:t>can send a traffic indication to awake the </a:t>
            </a:r>
            <a:r>
              <a:rPr lang="en-US" altLang="ko-KR" sz="1800" dirty="0" smtClean="0"/>
              <a:t>STA that had entered doze state.</a:t>
            </a:r>
            <a:endParaRPr lang="en-US" altLang="ko-KR" sz="1800" u="sng" dirty="0" smtClean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ko-KR" sz="1400" dirty="0">
                <a:solidFill>
                  <a:schemeClr val="tx1"/>
                </a:solidFill>
              </a:rPr>
              <a:t>After receiving the traffic indicator for itself, the STA may wake up and receive a DL frame</a:t>
            </a:r>
            <a:r>
              <a:rPr lang="en-US" altLang="ko-KR" sz="1400" dirty="0" smtClean="0">
                <a:solidFill>
                  <a:schemeClr val="tx1"/>
                </a:solidFill>
              </a:rPr>
              <a:t>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ko-KR" sz="1400" dirty="0">
                <a:solidFill>
                  <a:schemeClr val="tx1"/>
                </a:solidFill>
              </a:rPr>
              <a:t>The use of </a:t>
            </a:r>
            <a:r>
              <a:rPr lang="en-US" altLang="ko-KR" sz="1400" dirty="0" smtClean="0">
                <a:solidFill>
                  <a:schemeClr val="tx1"/>
                </a:solidFill>
              </a:rPr>
              <a:t>traffic indicator </a:t>
            </a:r>
            <a:r>
              <a:rPr lang="en-US" altLang="ko-KR" sz="1400" dirty="0">
                <a:solidFill>
                  <a:schemeClr val="tx1"/>
                </a:solidFill>
              </a:rPr>
              <a:t>in </a:t>
            </a:r>
            <a:r>
              <a:rPr lang="en-US" altLang="ko-KR" sz="1400" dirty="0" smtClean="0">
                <a:solidFill>
                  <a:schemeClr val="tx1"/>
                </a:solidFill>
              </a:rPr>
              <a:t>the non-STR PSM </a:t>
            </a:r>
            <a:r>
              <a:rPr lang="en-US" altLang="ko-KR" sz="1400" dirty="0">
                <a:solidFill>
                  <a:schemeClr val="tx1"/>
                </a:solidFill>
              </a:rPr>
              <a:t>can handle urgent </a:t>
            </a:r>
            <a:r>
              <a:rPr lang="en-US" altLang="ko-KR" sz="1400" dirty="0" smtClean="0">
                <a:solidFill>
                  <a:schemeClr val="tx1"/>
                </a:solidFill>
              </a:rPr>
              <a:t>case.</a:t>
            </a:r>
            <a:endParaRPr lang="ko-KR" altLang="en-US" sz="1400" u="sng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40F5867-744E-4AA6-B0ED-4C44D2DFBB7B}" type="slidenum">
              <a:rPr lang="en-GB" smtClean="0"/>
              <a:pPr/>
              <a:t>15</a:t>
            </a:fld>
            <a:endParaRPr lang="en-GB" dirty="0"/>
          </a:p>
        </p:txBody>
      </p:sp>
      <p:sp>
        <p:nvSpPr>
          <p:cNvPr id="5" name="바닥글 개체 틀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 altLang="ko-KR" smtClean="0"/>
              <a:t>Namyeong Kim, LGE</a:t>
            </a:r>
            <a:endParaRPr lang="en-GB" altLang="ko-KR" dirty="0"/>
          </a:p>
        </p:txBody>
      </p:sp>
      <p:sp>
        <p:nvSpPr>
          <p:cNvPr id="6" name="날짜 개체 틀 5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altLang="ko-KR" smtClean="0"/>
              <a:t>January, 2020</a:t>
            </a:r>
            <a:endParaRPr lang="en-GB" altLang="ko-KR" dirty="0"/>
          </a:p>
        </p:txBody>
      </p:sp>
      <p:pic>
        <p:nvPicPr>
          <p:cNvPr id="9" name="그림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39898" y="3394594"/>
            <a:ext cx="4938816" cy="26998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933316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>
                <a:solidFill>
                  <a:srgbClr val="00B050"/>
                </a:solidFill>
              </a:rPr>
              <a:t>Q3: Operating based on the implementation of non-AP MLD?</a:t>
            </a:r>
            <a:endParaRPr lang="ko-KR" altLang="en-US">
              <a:solidFill>
                <a:srgbClr val="00B050"/>
              </a:solidFill>
            </a:endParaRP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ko-KR" sz="1800" dirty="0"/>
              <a:t>In UL case, if a STA on non-AP MLD enters the doze state without any this notification, DL data loss may occur on the </a:t>
            </a:r>
            <a:r>
              <a:rPr lang="en-US" altLang="ko-KR" sz="1800" dirty="0" smtClean="0"/>
              <a:t>link.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ko-KR" sz="1400" dirty="0" smtClean="0"/>
              <a:t>For example, because </a:t>
            </a:r>
            <a:r>
              <a:rPr lang="en-US" altLang="ko-KR" sz="1400" dirty="0"/>
              <a:t>AP2 does not know that STA2 had entered doze state, </a:t>
            </a:r>
            <a:r>
              <a:rPr lang="en-US" altLang="ko-KR" sz="1400" dirty="0" smtClean="0"/>
              <a:t>AP2 can </a:t>
            </a:r>
            <a:r>
              <a:rPr lang="en-US" altLang="ko-KR" sz="1400" dirty="0"/>
              <a:t>send a frame to STA2 during BA durations.</a:t>
            </a:r>
          </a:p>
          <a:p>
            <a:pPr lvl="1">
              <a:buFont typeface="Arial" panose="020B0604020202020204" pitchFamily="34" charset="0"/>
              <a:buChar char="•"/>
            </a:pPr>
            <a:endParaRPr lang="en-US" altLang="ko-KR" sz="1400" dirty="0"/>
          </a:p>
          <a:p>
            <a:pPr>
              <a:buFont typeface="Arial" panose="020B0604020202020204" pitchFamily="34" charset="0"/>
              <a:buChar char="•"/>
            </a:pPr>
            <a:endParaRPr lang="en-US" altLang="ko-KR" sz="1800" dirty="0"/>
          </a:p>
          <a:p>
            <a:pPr>
              <a:buFont typeface="Arial" panose="020B0604020202020204" pitchFamily="34" charset="0"/>
              <a:buChar char="•"/>
            </a:pPr>
            <a:endParaRPr lang="en-US" altLang="ko-KR" sz="1800" dirty="0"/>
          </a:p>
          <a:p>
            <a:pPr>
              <a:buFont typeface="Arial" panose="020B0604020202020204" pitchFamily="34" charset="0"/>
              <a:buChar char="•"/>
            </a:pPr>
            <a:endParaRPr lang="en-US" altLang="ko-KR" sz="1800" dirty="0"/>
          </a:p>
          <a:p>
            <a:pPr>
              <a:buFont typeface="Arial" panose="020B0604020202020204" pitchFamily="34" charset="0"/>
              <a:buChar char="•"/>
            </a:pPr>
            <a:endParaRPr lang="en-US" altLang="ko-KR" sz="1800" dirty="0"/>
          </a:p>
          <a:p>
            <a:pPr>
              <a:buFont typeface="Arial" panose="020B0604020202020204" pitchFamily="34" charset="0"/>
              <a:buChar char="•"/>
            </a:pPr>
            <a:r>
              <a:rPr lang="en-US" altLang="ko-KR" sz="1800" dirty="0" smtClean="0"/>
              <a:t>To </a:t>
            </a:r>
            <a:r>
              <a:rPr lang="en-US" altLang="ko-KR" sz="1800" dirty="0"/>
              <a:t>avoid this issue, AP should know whether the STA will enter the doze state in this case or not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ko-KR" sz="1800" dirty="0"/>
              <a:t>Therefore, STA MLD should inform AP MLD of  </a:t>
            </a:r>
            <a:r>
              <a:rPr lang="en-US" altLang="ko-KR" sz="1800" dirty="0" smtClean="0"/>
              <a:t>whether the STA MLD operates the non-STR PSM </a:t>
            </a:r>
            <a:r>
              <a:rPr lang="en-US" altLang="ko-KR" sz="1800" dirty="0"/>
              <a:t>before </a:t>
            </a:r>
            <a:r>
              <a:rPr lang="en-US" altLang="ko-KR" sz="1800" dirty="0" smtClean="0"/>
              <a:t>operating the </a:t>
            </a:r>
            <a:r>
              <a:rPr lang="en-US" altLang="ko-KR" sz="1800" dirty="0"/>
              <a:t>PS </a:t>
            </a:r>
            <a:r>
              <a:rPr lang="en-US" altLang="ko-KR" sz="1800" dirty="0" smtClean="0"/>
              <a:t>mode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ko-KR" sz="1400" dirty="0" smtClean="0"/>
              <a:t>The signaling is TBD </a:t>
            </a:r>
            <a:r>
              <a:rPr lang="en-US" altLang="ko-KR" sz="1400" dirty="0"/>
              <a:t>(e.g., capability indication, A-Control field)</a:t>
            </a:r>
          </a:p>
          <a:p>
            <a:pPr>
              <a:buFont typeface="Arial" panose="020B0604020202020204" pitchFamily="34" charset="0"/>
              <a:buChar char="•"/>
            </a:pPr>
            <a:endParaRPr lang="en-US" altLang="ko-KR" sz="1800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40F5867-744E-4AA6-B0ED-4C44D2DFBB7B}" type="slidenum">
              <a:rPr lang="en-GB" smtClean="0"/>
              <a:pPr/>
              <a:t>16</a:t>
            </a:fld>
            <a:endParaRPr lang="en-GB" dirty="0"/>
          </a:p>
        </p:txBody>
      </p:sp>
      <p:sp>
        <p:nvSpPr>
          <p:cNvPr id="5" name="바닥글 개체 틀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 altLang="ko-KR" smtClean="0"/>
              <a:t>Namyeong Kim, LGE</a:t>
            </a:r>
            <a:endParaRPr lang="en-GB" altLang="ko-KR" dirty="0"/>
          </a:p>
        </p:txBody>
      </p:sp>
      <p:sp>
        <p:nvSpPr>
          <p:cNvPr id="6" name="날짜 개체 틀 5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altLang="ko-KR" smtClean="0"/>
              <a:t>January, 2020</a:t>
            </a:r>
            <a:endParaRPr lang="en-GB" altLang="ko-KR" dirty="0"/>
          </a:p>
        </p:txBody>
      </p:sp>
      <p:pic>
        <p:nvPicPr>
          <p:cNvPr id="11" name="그림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87824" y="2924944"/>
            <a:ext cx="3044783" cy="18543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5127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 </a:t>
            </a:r>
            <a:r>
              <a:rPr lang="en-US" altLang="ko-KR" dirty="0" smtClean="0">
                <a:solidFill>
                  <a:srgbClr val="00B050"/>
                </a:solidFill>
              </a:rPr>
              <a:t>Conclusion</a:t>
            </a:r>
            <a:endParaRPr lang="ko-KR" altLang="en-US" dirty="0">
              <a:solidFill>
                <a:srgbClr val="00B050"/>
              </a:solidFill>
            </a:endParaRP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ko-KR" sz="2000" dirty="0"/>
              <a:t>11be </a:t>
            </a:r>
            <a:r>
              <a:rPr lang="en-US" altLang="ko-KR" sz="2000" dirty="0" smtClean="0"/>
              <a:t>needs </a:t>
            </a:r>
            <a:r>
              <a:rPr lang="en-US" altLang="ko-KR" sz="2000" dirty="0"/>
              <a:t>to provide the mechanism that </a:t>
            </a:r>
            <a:r>
              <a:rPr lang="en-US" altLang="ko-KR" sz="2000" dirty="0" smtClean="0"/>
              <a:t>a </a:t>
            </a:r>
            <a:r>
              <a:rPr lang="en-US" altLang="ko-KR" sz="2000" dirty="0"/>
              <a:t>non-STR non-AP MLD can save its more power rather than high throughput when the </a:t>
            </a:r>
            <a:r>
              <a:rPr lang="en-US" altLang="ko-KR" sz="2000" dirty="0" smtClean="0"/>
              <a:t>MLD is in the </a:t>
            </a:r>
            <a:r>
              <a:rPr lang="en-US" altLang="ko-KR" sz="2000" dirty="0"/>
              <a:t>lower </a:t>
            </a:r>
            <a:r>
              <a:rPr lang="en-US" altLang="ko-KR" sz="2000" dirty="0" smtClean="0"/>
              <a:t>battery case.</a:t>
            </a:r>
            <a:endParaRPr lang="en-US" altLang="ko-KR" sz="2000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ko-KR" dirty="0" smtClean="0"/>
              <a:t>The non-AP MLD can enter doze </a:t>
            </a:r>
            <a:r>
              <a:rPr lang="en-US" altLang="ko-KR" dirty="0"/>
              <a:t>state for a period in which data cannot be transmitted </a:t>
            </a:r>
            <a:r>
              <a:rPr lang="en-US" altLang="ko-KR" dirty="0" smtClean="0"/>
              <a:t>or </a:t>
            </a:r>
            <a:r>
              <a:rPr lang="en-US" altLang="ko-KR" dirty="0"/>
              <a:t>data reception probability is low due to constraints of </a:t>
            </a:r>
            <a:r>
              <a:rPr lang="en-US" altLang="ko-KR" dirty="0" smtClean="0"/>
              <a:t>non-STR </a:t>
            </a:r>
            <a:r>
              <a:rPr lang="en-US" altLang="ko-KR" dirty="0"/>
              <a:t>capability.</a:t>
            </a:r>
            <a:endParaRPr lang="en-US" altLang="ko-KR" dirty="0" smtClean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ko-KR" dirty="0" smtClean="0"/>
              <a:t>We </a:t>
            </a:r>
            <a:r>
              <a:rPr lang="en-US" altLang="ko-KR" dirty="0"/>
              <a:t>can call this as </a:t>
            </a:r>
            <a:r>
              <a:rPr lang="en-US" altLang="ko-KR" dirty="0" smtClean="0"/>
              <a:t>non-STR Power </a:t>
            </a:r>
            <a:r>
              <a:rPr lang="en-US" altLang="ko-KR" dirty="0"/>
              <a:t>Saving </a:t>
            </a:r>
            <a:r>
              <a:rPr lang="en-US" altLang="ko-KR" dirty="0" smtClean="0"/>
              <a:t>Mechanism (non-STR PSM)</a:t>
            </a:r>
            <a:endParaRPr lang="en-US" altLang="ko-KR" dirty="0"/>
          </a:p>
          <a:p>
            <a:pPr>
              <a:buFont typeface="Arial" panose="020B0604020202020204" pitchFamily="34" charset="0"/>
              <a:buChar char="•"/>
            </a:pPr>
            <a:r>
              <a:rPr lang="en-US" altLang="ko-KR" sz="2000" dirty="0" smtClean="0"/>
              <a:t>In </a:t>
            </a:r>
            <a:r>
              <a:rPr lang="en-US" altLang="ko-KR" sz="2000" dirty="0"/>
              <a:t>this case, </a:t>
            </a:r>
            <a:r>
              <a:rPr lang="en-US" altLang="ko-KR" sz="2000" dirty="0" smtClean="0"/>
              <a:t>the non-AP </a:t>
            </a:r>
            <a:r>
              <a:rPr lang="en-US" altLang="ko-KR" sz="2000" dirty="0"/>
              <a:t>MLD should inform AP MLD of  whether the </a:t>
            </a:r>
            <a:r>
              <a:rPr lang="en-US" altLang="ko-KR" sz="2000" dirty="0" smtClean="0"/>
              <a:t>non-AP </a:t>
            </a:r>
            <a:r>
              <a:rPr lang="en-US" altLang="ko-KR" sz="2000" dirty="0"/>
              <a:t>MLD operates the non-STR PSM before operating the PS </a:t>
            </a:r>
            <a:r>
              <a:rPr lang="en-US" altLang="ko-KR" sz="2000" dirty="0" smtClean="0"/>
              <a:t>mode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ko-KR" sz="1600" dirty="0"/>
              <a:t>The signaling is TBD (e.g., capability indication, A-Control field)</a:t>
            </a:r>
          </a:p>
          <a:p>
            <a:pPr lvl="1">
              <a:buFont typeface="Arial" panose="020B0604020202020204" pitchFamily="34" charset="0"/>
              <a:buChar char="•"/>
            </a:pPr>
            <a:endParaRPr lang="en-US" altLang="ko-KR" sz="1600" dirty="0"/>
          </a:p>
          <a:p>
            <a:pPr>
              <a:buFont typeface="Arial" panose="020B0604020202020204" pitchFamily="34" charset="0"/>
              <a:buChar char="•"/>
            </a:pPr>
            <a:endParaRPr lang="en-US" altLang="ko-KR" sz="2000" dirty="0" smtClean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40F5867-744E-4AA6-B0ED-4C44D2DFBB7B}" type="slidenum">
              <a:rPr lang="en-GB" smtClean="0"/>
              <a:pPr/>
              <a:t>17</a:t>
            </a:fld>
            <a:endParaRPr lang="en-GB" dirty="0"/>
          </a:p>
        </p:txBody>
      </p:sp>
      <p:sp>
        <p:nvSpPr>
          <p:cNvPr id="5" name="바닥글 개체 틀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 altLang="ko-KR" dirty="0" smtClean="0"/>
              <a:t>Namyeong Kim, LGE</a:t>
            </a:r>
            <a:endParaRPr lang="en-GB" altLang="ko-KR" dirty="0"/>
          </a:p>
        </p:txBody>
      </p:sp>
      <p:sp>
        <p:nvSpPr>
          <p:cNvPr id="6" name="날짜 개체 틀 5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altLang="ko-KR" dirty="0" smtClean="0"/>
              <a:t>January</a:t>
            </a:r>
            <a:r>
              <a:rPr lang="en-US" dirty="0" smtClean="0"/>
              <a:t>, 2020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40868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Reference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/>
              <a:t>[1] </a:t>
            </a:r>
            <a:r>
              <a:rPr lang="en-US" altLang="ko-KR" dirty="0"/>
              <a:t>11-19-1262-06-00be-specification-framework-for-tgbe</a:t>
            </a: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40F5867-744E-4AA6-B0ED-4C44D2DFBB7B}" type="slidenum">
              <a:rPr lang="en-GB" smtClean="0"/>
              <a:pPr/>
              <a:t>18</a:t>
            </a:fld>
            <a:endParaRPr lang="en-GB" dirty="0"/>
          </a:p>
        </p:txBody>
      </p:sp>
      <p:sp>
        <p:nvSpPr>
          <p:cNvPr id="5" name="바닥글 개체 틀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 altLang="ko-KR" dirty="0" smtClean="0"/>
              <a:t>Namyeong Kim, LGE</a:t>
            </a:r>
            <a:endParaRPr lang="en-GB" altLang="ko-KR" dirty="0"/>
          </a:p>
        </p:txBody>
      </p:sp>
      <p:sp>
        <p:nvSpPr>
          <p:cNvPr id="6" name="날짜 개체 틀 5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altLang="ko-KR" dirty="0" smtClean="0"/>
              <a:t>January</a:t>
            </a:r>
            <a:r>
              <a:rPr lang="en-US" dirty="0" smtClean="0"/>
              <a:t>, 2020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43237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>
                <a:solidFill>
                  <a:srgbClr val="00B050"/>
                </a:solidFill>
              </a:rPr>
              <a:t>SP </a:t>
            </a:r>
            <a:r>
              <a:rPr lang="en-US" altLang="ko-KR" dirty="0" smtClean="0">
                <a:solidFill>
                  <a:srgbClr val="00B050"/>
                </a:solidFill>
              </a:rPr>
              <a:t>#1</a:t>
            </a:r>
            <a:endParaRPr lang="ko-KR" altLang="en-US" dirty="0">
              <a:solidFill>
                <a:srgbClr val="00B050"/>
              </a:solidFill>
            </a:endParaRP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ko-KR" dirty="0" smtClean="0">
                <a:solidFill>
                  <a:schemeClr val="tx1"/>
                </a:solidFill>
              </a:rPr>
              <a:t>Do </a:t>
            </a:r>
            <a:r>
              <a:rPr lang="en-US" altLang="ko-KR" dirty="0">
                <a:solidFill>
                  <a:schemeClr val="tx1"/>
                </a:solidFill>
              </a:rPr>
              <a:t>you support that 802.11be allows the following operation for power saving: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ko-KR" sz="1800" dirty="0">
                <a:solidFill>
                  <a:schemeClr val="tx1"/>
                </a:solidFill>
              </a:rPr>
              <a:t>While </a:t>
            </a:r>
            <a:r>
              <a:rPr lang="en-US" altLang="ko-KR" sz="1800" dirty="0">
                <a:solidFill>
                  <a:schemeClr val="tx1"/>
                </a:solidFill>
              </a:rPr>
              <a:t>a STA of a non-STR non-AP MLD transmits the UL </a:t>
            </a:r>
            <a:r>
              <a:rPr lang="en-US" altLang="ko-KR" sz="1800" dirty="0">
                <a:solidFill>
                  <a:schemeClr val="tx1"/>
                </a:solidFill>
              </a:rPr>
              <a:t>frames, </a:t>
            </a:r>
            <a:r>
              <a:rPr lang="en-US" altLang="ko-KR" sz="1800" dirty="0">
                <a:solidFill>
                  <a:schemeClr val="tx1"/>
                </a:solidFill>
              </a:rPr>
              <a:t>if another STA of the same non-AP MLD does not transmit UL data, the another STA may enter doze state until end of the </a:t>
            </a:r>
            <a:r>
              <a:rPr lang="en-US" altLang="ko-KR" sz="1800" dirty="0">
                <a:solidFill>
                  <a:schemeClr val="tx1"/>
                </a:solidFill>
              </a:rPr>
              <a:t>UL TXOP of the STA transmitting the UL frames.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altLang="ko-KR" dirty="0" smtClean="0">
                <a:solidFill>
                  <a:schemeClr val="tx1"/>
                </a:solidFill>
              </a:rPr>
              <a:t>The </a:t>
            </a:r>
            <a:r>
              <a:rPr lang="en-US" altLang="ko-KR" dirty="0">
                <a:solidFill>
                  <a:schemeClr val="tx1"/>
                </a:solidFill>
              </a:rPr>
              <a:t>signaling for enabling this operation is TBD</a:t>
            </a:r>
            <a:r>
              <a:rPr lang="en-US" altLang="ko-KR" dirty="0" smtClean="0">
                <a:solidFill>
                  <a:schemeClr val="tx1"/>
                </a:solidFill>
              </a:rPr>
              <a:t>.</a:t>
            </a:r>
          </a:p>
          <a:p>
            <a:pPr marL="914400" lvl="2" indent="0"/>
            <a:endParaRPr lang="en-US" altLang="ko-KR" dirty="0">
              <a:solidFill>
                <a:schemeClr val="tx1"/>
              </a:solidFill>
            </a:endParaRPr>
          </a:p>
          <a:p>
            <a:pPr lvl="1">
              <a:buFont typeface="Arial" panose="020B0604020202020204" pitchFamily="34" charset="0"/>
              <a:buChar char="•"/>
            </a:pPr>
            <a:endParaRPr lang="en-US" altLang="ko-KR" dirty="0">
              <a:solidFill>
                <a:schemeClr val="tx1"/>
              </a:solidFill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40F5867-744E-4AA6-B0ED-4C44D2DFBB7B}" type="slidenum">
              <a:rPr lang="en-GB" smtClean="0"/>
              <a:pPr/>
              <a:t>19</a:t>
            </a:fld>
            <a:endParaRPr lang="en-GB" dirty="0"/>
          </a:p>
        </p:txBody>
      </p:sp>
      <p:sp>
        <p:nvSpPr>
          <p:cNvPr id="5" name="바닥글 개체 틀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 altLang="ko-KR" dirty="0" smtClean="0"/>
              <a:t>Namyeong Kim, LGE</a:t>
            </a:r>
            <a:endParaRPr lang="en-GB" altLang="ko-KR" dirty="0"/>
          </a:p>
        </p:txBody>
      </p:sp>
      <p:sp>
        <p:nvSpPr>
          <p:cNvPr id="6" name="날짜 개체 틀 5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altLang="ko-KR" dirty="0" smtClean="0"/>
              <a:t>January</a:t>
            </a:r>
            <a:r>
              <a:rPr lang="en-US" dirty="0" smtClean="0"/>
              <a:t>, 2020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14544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Overview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ko-KR" sz="2000" dirty="0" smtClean="0"/>
              <a:t>We agreed </a:t>
            </a:r>
            <a:r>
              <a:rPr lang="en-US" altLang="ko-KR" sz="2000" dirty="0"/>
              <a:t>that 802.11be shall allow a MLD that has constraints to simultaneously transmit and receive on a pair of links to operate over this pair of </a:t>
            </a:r>
            <a:r>
              <a:rPr lang="en-US" altLang="ko-KR" sz="2000" dirty="0" smtClean="0"/>
              <a:t>links [1]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ko-KR" sz="2000" dirty="0" smtClean="0"/>
              <a:t>In terms of power management, we can consider the above mentioned constraints of operation over a pair of links to save power consumption of non-AP MLD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ko-KR" sz="1600" dirty="0" smtClean="0"/>
              <a:t>Note that </a:t>
            </a:r>
            <a:r>
              <a:rPr lang="en-US" altLang="ko-KR" sz="1600" dirty="0"/>
              <a:t>we consider only the case where AP MLD has STR capability but other cases </a:t>
            </a:r>
            <a:r>
              <a:rPr lang="en-US" altLang="ko-KR" sz="1600" dirty="0" smtClean="0"/>
              <a:t>will be discussed in the next phase</a:t>
            </a:r>
            <a:endParaRPr lang="en-US" altLang="ko-KR" sz="1600" dirty="0"/>
          </a:p>
          <a:p>
            <a:pPr>
              <a:buFont typeface="Arial" panose="020B0604020202020204" pitchFamily="34" charset="0"/>
              <a:buChar char="•"/>
            </a:pPr>
            <a:r>
              <a:rPr lang="en-US" altLang="ko-KR" sz="2000" dirty="0" smtClean="0"/>
              <a:t>Therefore, we </a:t>
            </a:r>
            <a:r>
              <a:rPr lang="en-US" altLang="ko-KR" sz="2000" dirty="0"/>
              <a:t>propose the power saving mechanism considering </a:t>
            </a:r>
            <a:r>
              <a:rPr lang="en-US" altLang="ko-KR" sz="2000" dirty="0" smtClean="0"/>
              <a:t>the constraints of MLD </a:t>
            </a:r>
            <a:r>
              <a:rPr lang="en-US" altLang="ko-KR" sz="2000" dirty="0"/>
              <a:t>that </a:t>
            </a:r>
            <a:r>
              <a:rPr lang="en-US" altLang="ko-KR" sz="2000" dirty="0" smtClean="0"/>
              <a:t>doesn’t support simultaneous TX/RX (STR) </a:t>
            </a:r>
            <a:r>
              <a:rPr lang="en-US" altLang="ko-KR" sz="2000" dirty="0"/>
              <a:t>capability on a pair of links in </a:t>
            </a:r>
            <a:r>
              <a:rPr lang="en-US" altLang="ko-KR" sz="2000" dirty="0" smtClean="0"/>
              <a:t>11be</a:t>
            </a:r>
            <a:endParaRPr lang="en-US" altLang="ko-KR" sz="2400" dirty="0" smtClean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ko-KR" sz="1600" dirty="0"/>
              <a:t>In this contribution, we will refer to the </a:t>
            </a:r>
            <a:r>
              <a:rPr lang="en-US" altLang="ko-KR" sz="1600" dirty="0" smtClean="0"/>
              <a:t>proposing </a:t>
            </a:r>
            <a:r>
              <a:rPr lang="en-US" altLang="ko-KR" sz="1600" dirty="0"/>
              <a:t>power saving mechanism as ‘non-STR </a:t>
            </a:r>
            <a:r>
              <a:rPr lang="en-US" altLang="ko-KR" sz="1600" dirty="0" smtClean="0"/>
              <a:t>PSM(Power saving mechanism)’ </a:t>
            </a:r>
            <a:r>
              <a:rPr lang="en-US" altLang="ko-KR" sz="1600" dirty="0"/>
              <a:t>to explain simply. </a:t>
            </a: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40F5867-744E-4AA6-B0ED-4C44D2DFBB7B}" type="slidenum">
              <a:rPr lang="en-GB" smtClean="0"/>
              <a:pPr/>
              <a:t>2</a:t>
            </a:fld>
            <a:endParaRPr lang="en-GB" dirty="0"/>
          </a:p>
        </p:txBody>
      </p:sp>
      <p:sp>
        <p:nvSpPr>
          <p:cNvPr id="5" name="바닥글 개체 틀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 altLang="ko-KR" dirty="0" smtClean="0"/>
              <a:t>Namyeong </a:t>
            </a:r>
            <a:r>
              <a:rPr lang="en-US" altLang="ko-KR" dirty="0" smtClean="0"/>
              <a:t>Kim</a:t>
            </a:r>
            <a:r>
              <a:rPr lang="en-GB" altLang="ko-KR" dirty="0" smtClean="0"/>
              <a:t>, LGE</a:t>
            </a:r>
            <a:endParaRPr lang="en-GB" altLang="ko-KR" dirty="0"/>
          </a:p>
        </p:txBody>
      </p:sp>
      <p:sp>
        <p:nvSpPr>
          <p:cNvPr id="6" name="날짜 개체 틀 5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altLang="ko-KR" dirty="0"/>
              <a:t>January, 2020</a:t>
            </a:r>
            <a:endParaRPr lang="en-GB" altLang="ko-KR" dirty="0"/>
          </a:p>
        </p:txBody>
      </p:sp>
    </p:spTree>
    <p:extLst>
      <p:ext uri="{BB962C8B-B14F-4D97-AF65-F5344CB8AC3E}">
        <p14:creationId xmlns:p14="http://schemas.microsoft.com/office/powerpoint/2010/main" val="2960143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>
                <a:solidFill>
                  <a:srgbClr val="00B050"/>
                </a:solidFill>
              </a:rPr>
              <a:t>SP </a:t>
            </a:r>
            <a:r>
              <a:rPr lang="en-US" altLang="ko-KR" dirty="0" smtClean="0">
                <a:solidFill>
                  <a:srgbClr val="00B050"/>
                </a:solidFill>
              </a:rPr>
              <a:t>#2</a:t>
            </a:r>
            <a:endParaRPr lang="ko-KR" altLang="en-US" dirty="0">
              <a:solidFill>
                <a:srgbClr val="00B050"/>
              </a:solidFill>
            </a:endParaRP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689619" y="1981200"/>
            <a:ext cx="7770813" cy="4113213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ko-KR" dirty="0">
                <a:solidFill>
                  <a:schemeClr val="tx1"/>
                </a:solidFill>
              </a:rPr>
              <a:t>Do you support that </a:t>
            </a:r>
            <a:r>
              <a:rPr lang="en-US" altLang="ko-KR" dirty="0" smtClean="0">
                <a:solidFill>
                  <a:schemeClr val="tx1"/>
                </a:solidFill>
              </a:rPr>
              <a:t>802.11be </a:t>
            </a:r>
            <a:r>
              <a:rPr lang="en-US" altLang="ko-KR" dirty="0">
                <a:solidFill>
                  <a:schemeClr val="tx1"/>
                </a:solidFill>
              </a:rPr>
              <a:t>allows the following </a:t>
            </a:r>
            <a:r>
              <a:rPr lang="en-US" altLang="ko-KR" dirty="0" smtClean="0">
                <a:solidFill>
                  <a:schemeClr val="tx1"/>
                </a:solidFill>
              </a:rPr>
              <a:t>operation for power </a:t>
            </a:r>
            <a:r>
              <a:rPr lang="en-US" altLang="ko-KR" dirty="0" smtClean="0">
                <a:solidFill>
                  <a:schemeClr val="tx1"/>
                </a:solidFill>
              </a:rPr>
              <a:t>saving:</a:t>
            </a:r>
            <a:endParaRPr lang="en-US" altLang="ko-KR" dirty="0">
              <a:solidFill>
                <a:schemeClr val="tx1"/>
              </a:solidFill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ko-KR" sz="1800" dirty="0" smtClean="0">
                <a:solidFill>
                  <a:schemeClr val="tx1"/>
                </a:solidFill>
              </a:rPr>
              <a:t>When </a:t>
            </a:r>
            <a:r>
              <a:rPr lang="en-US" altLang="ko-KR" sz="1800" dirty="0">
                <a:solidFill>
                  <a:schemeClr val="tx1"/>
                </a:solidFill>
              </a:rPr>
              <a:t>a STA of non-STR non-AP </a:t>
            </a:r>
            <a:r>
              <a:rPr lang="en-US" altLang="ko-KR" sz="1800" dirty="0">
                <a:solidFill>
                  <a:schemeClr val="tx1"/>
                </a:solidFill>
              </a:rPr>
              <a:t>MLD </a:t>
            </a:r>
            <a:r>
              <a:rPr lang="en-US" altLang="ko-KR" sz="1800" dirty="0">
                <a:solidFill>
                  <a:schemeClr val="tx1"/>
                </a:solidFill>
              </a:rPr>
              <a:t>receives DL </a:t>
            </a:r>
            <a:r>
              <a:rPr lang="en-US" altLang="ko-KR" sz="1800" dirty="0" smtClean="0">
                <a:solidFill>
                  <a:schemeClr val="tx1"/>
                </a:solidFill>
              </a:rPr>
              <a:t>frames intended </a:t>
            </a:r>
            <a:r>
              <a:rPr lang="en-US" altLang="ko-KR" sz="1800" dirty="0">
                <a:solidFill>
                  <a:schemeClr val="tx1"/>
                </a:solidFill>
              </a:rPr>
              <a:t>to </a:t>
            </a:r>
            <a:r>
              <a:rPr lang="en-US" altLang="ko-KR" sz="1800" dirty="0" smtClean="0">
                <a:solidFill>
                  <a:schemeClr val="tx1"/>
                </a:solidFill>
              </a:rPr>
              <a:t>itself from a peer AP, if another STA of same non-AP MLD does not receive DL frame intended to itself, the another STA may enter doze state until end of DL TXOP of the peer AP transmitting the DL frames.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altLang="ko-KR" dirty="0">
                <a:solidFill>
                  <a:schemeClr val="tx1"/>
                </a:solidFill>
              </a:rPr>
              <a:t>The signaling for enabling this operation is TBD.</a:t>
            </a:r>
          </a:p>
          <a:p>
            <a:pPr marL="914400" lvl="2" indent="0"/>
            <a:endParaRPr lang="en-US" altLang="ko-KR" dirty="0">
              <a:solidFill>
                <a:schemeClr val="tx1"/>
              </a:solidFill>
            </a:endParaRPr>
          </a:p>
          <a:p>
            <a:pPr lvl="1">
              <a:buFont typeface="Arial" panose="020B0604020202020204" pitchFamily="34" charset="0"/>
              <a:buChar char="•"/>
            </a:pPr>
            <a:endParaRPr lang="en-US" altLang="ko-KR" sz="1800" dirty="0" smtClean="0">
              <a:solidFill>
                <a:schemeClr val="tx1"/>
              </a:solidFill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40F5867-744E-4AA6-B0ED-4C44D2DFBB7B}" type="slidenum">
              <a:rPr lang="en-GB" smtClean="0"/>
              <a:pPr/>
              <a:t>20</a:t>
            </a:fld>
            <a:endParaRPr lang="en-GB" dirty="0"/>
          </a:p>
        </p:txBody>
      </p:sp>
      <p:sp>
        <p:nvSpPr>
          <p:cNvPr id="5" name="바닥글 개체 틀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 altLang="ko-KR" dirty="0" smtClean="0"/>
              <a:t>Namyeong Kim, LGE</a:t>
            </a:r>
            <a:endParaRPr lang="en-GB" altLang="ko-KR" dirty="0"/>
          </a:p>
        </p:txBody>
      </p:sp>
      <p:sp>
        <p:nvSpPr>
          <p:cNvPr id="6" name="날짜 개체 틀 5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altLang="ko-KR" dirty="0" smtClean="0"/>
              <a:t>January</a:t>
            </a:r>
            <a:r>
              <a:rPr lang="en-US" dirty="0" smtClean="0"/>
              <a:t>, 2020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84425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>
                <a:solidFill>
                  <a:srgbClr val="00B050"/>
                </a:solidFill>
              </a:rPr>
              <a:t>SP </a:t>
            </a:r>
            <a:r>
              <a:rPr lang="en-US" altLang="ko-KR" dirty="0" smtClean="0">
                <a:solidFill>
                  <a:srgbClr val="00B050"/>
                </a:solidFill>
              </a:rPr>
              <a:t>#3</a:t>
            </a:r>
            <a:endParaRPr lang="ko-KR" altLang="en-US" dirty="0">
              <a:solidFill>
                <a:srgbClr val="00B050"/>
              </a:solidFill>
            </a:endParaRP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ko-KR" dirty="0">
                <a:solidFill>
                  <a:schemeClr val="tx1"/>
                </a:solidFill>
              </a:rPr>
              <a:t>Do you support that </a:t>
            </a:r>
            <a:r>
              <a:rPr lang="en-US" altLang="ko-KR" dirty="0" smtClean="0">
                <a:solidFill>
                  <a:schemeClr val="tx1"/>
                </a:solidFill>
              </a:rPr>
              <a:t>802.11be </a:t>
            </a:r>
            <a:r>
              <a:rPr lang="en-US" altLang="ko-KR" dirty="0">
                <a:solidFill>
                  <a:schemeClr val="tx1"/>
                </a:solidFill>
              </a:rPr>
              <a:t>allows the following operation for power </a:t>
            </a:r>
            <a:r>
              <a:rPr lang="en-US" altLang="ko-KR" dirty="0" smtClean="0">
                <a:solidFill>
                  <a:schemeClr val="tx1"/>
                </a:solidFill>
              </a:rPr>
              <a:t>saving:</a:t>
            </a:r>
            <a:endParaRPr lang="en-US" altLang="ko-KR" dirty="0" smtClean="0">
              <a:solidFill>
                <a:schemeClr val="tx1"/>
              </a:solidFill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ko-KR" sz="1800" dirty="0" smtClean="0">
                <a:solidFill>
                  <a:schemeClr val="tx1"/>
                </a:solidFill>
              </a:rPr>
              <a:t>When </a:t>
            </a:r>
            <a:r>
              <a:rPr lang="en-US" altLang="ko-KR" sz="1800" dirty="0">
                <a:solidFill>
                  <a:schemeClr val="tx1"/>
                </a:solidFill>
              </a:rPr>
              <a:t>a STA of a non-STR </a:t>
            </a:r>
            <a:r>
              <a:rPr lang="en-US" altLang="ko-KR" sz="1800" dirty="0" smtClean="0">
                <a:solidFill>
                  <a:schemeClr val="tx1"/>
                </a:solidFill>
              </a:rPr>
              <a:t>non-AP MLD receives DL frames, which is   </a:t>
            </a:r>
            <a:r>
              <a:rPr lang="en-US" altLang="ko-KR" sz="1800" dirty="0">
                <a:solidFill>
                  <a:schemeClr val="tx1"/>
                </a:solidFill>
              </a:rPr>
              <a:t>intended to itself from a peer </a:t>
            </a:r>
            <a:r>
              <a:rPr lang="en-US" altLang="ko-KR" sz="1800" dirty="0" smtClean="0">
                <a:solidFill>
                  <a:schemeClr val="tx1"/>
                </a:solidFill>
              </a:rPr>
              <a:t>AP, </a:t>
            </a:r>
            <a:r>
              <a:rPr lang="en-US" altLang="ko-KR" sz="1800" dirty="0" smtClean="0">
                <a:solidFill>
                  <a:schemeClr val="tx1"/>
                </a:solidFill>
              </a:rPr>
              <a:t>including a </a:t>
            </a:r>
            <a:r>
              <a:rPr lang="en-US" altLang="ko-KR" sz="1800" dirty="0">
                <a:solidFill>
                  <a:schemeClr val="tx1"/>
                </a:solidFill>
              </a:rPr>
              <a:t>traffic indicator </a:t>
            </a:r>
            <a:r>
              <a:rPr lang="en-US" altLang="ko-KR" sz="1800" dirty="0" smtClean="0">
                <a:solidFill>
                  <a:schemeClr val="tx1"/>
                </a:solidFill>
              </a:rPr>
              <a:t>fo</a:t>
            </a:r>
            <a:r>
              <a:rPr lang="en-US" altLang="ko-KR" sz="1800" dirty="0">
                <a:solidFill>
                  <a:schemeClr val="tx1"/>
                </a:solidFill>
              </a:rPr>
              <a:t>r another</a:t>
            </a:r>
            <a:r>
              <a:rPr lang="en-US" altLang="ko-KR" sz="1800" dirty="0" smtClean="0">
                <a:solidFill>
                  <a:schemeClr val="tx1"/>
                </a:solidFill>
              </a:rPr>
              <a:t> STA of</a:t>
            </a:r>
            <a:r>
              <a:rPr lang="en-US" altLang="ko-KR" sz="1800" dirty="0" smtClean="0">
                <a:solidFill>
                  <a:schemeClr val="tx1"/>
                </a:solidFill>
              </a:rPr>
              <a:t> </a:t>
            </a:r>
            <a:r>
              <a:rPr lang="en-US" altLang="ko-KR" sz="1800" dirty="0">
                <a:solidFill>
                  <a:schemeClr val="tx1"/>
                </a:solidFill>
              </a:rPr>
              <a:t>s</a:t>
            </a:r>
            <a:r>
              <a:rPr lang="en-US" altLang="ko-KR" sz="1800" dirty="0" smtClean="0">
                <a:solidFill>
                  <a:schemeClr val="tx1"/>
                </a:solidFill>
              </a:rPr>
              <a:t>ame </a:t>
            </a:r>
            <a:r>
              <a:rPr lang="en-US" altLang="ko-KR" sz="1800" dirty="0">
                <a:solidFill>
                  <a:schemeClr val="tx1"/>
                </a:solidFill>
              </a:rPr>
              <a:t>non-AP </a:t>
            </a:r>
            <a:r>
              <a:rPr lang="en-US" altLang="ko-KR" sz="1800" dirty="0" smtClean="0">
                <a:solidFill>
                  <a:schemeClr val="tx1"/>
                </a:solidFill>
              </a:rPr>
              <a:t>MLD and the traffic indicator indicates </a:t>
            </a:r>
            <a:r>
              <a:rPr lang="en-US" altLang="ko-KR" sz="1800" dirty="0">
                <a:solidFill>
                  <a:schemeClr val="tx1"/>
                </a:solidFill>
              </a:rPr>
              <a:t>no buffered data </a:t>
            </a:r>
            <a:r>
              <a:rPr lang="en-US" altLang="ko-KR" sz="1800" dirty="0" smtClean="0">
                <a:solidFill>
                  <a:schemeClr val="tx1"/>
                </a:solidFill>
              </a:rPr>
              <a:t>for the another STA, </a:t>
            </a:r>
            <a:r>
              <a:rPr lang="en-US" altLang="ko-KR" sz="1800" dirty="0">
                <a:solidFill>
                  <a:schemeClr val="tx1"/>
                </a:solidFill>
              </a:rPr>
              <a:t>the </a:t>
            </a:r>
            <a:r>
              <a:rPr lang="en-US" altLang="ko-KR" sz="1800" dirty="0" smtClean="0">
                <a:solidFill>
                  <a:schemeClr val="tx1"/>
                </a:solidFill>
              </a:rPr>
              <a:t>another STA may </a:t>
            </a:r>
            <a:r>
              <a:rPr lang="en-US" altLang="ko-KR" sz="1800" dirty="0">
                <a:solidFill>
                  <a:schemeClr val="tx1"/>
                </a:solidFill>
              </a:rPr>
              <a:t>enter doze state until end of DL </a:t>
            </a:r>
            <a:r>
              <a:rPr lang="en-US" altLang="ko-KR" sz="1800" dirty="0">
                <a:solidFill>
                  <a:schemeClr val="tx1"/>
                </a:solidFill>
              </a:rPr>
              <a:t>TXOP of the peer AP transmitting the DL frames</a:t>
            </a:r>
            <a:r>
              <a:rPr lang="en-US" altLang="ko-KR" sz="1800" dirty="0" smtClean="0">
                <a:solidFill>
                  <a:schemeClr val="tx1"/>
                </a:solidFill>
              </a:rPr>
              <a:t>.</a:t>
            </a:r>
            <a:endParaRPr lang="en-US" altLang="ko-KR" sz="1800" dirty="0" smtClean="0">
              <a:solidFill>
                <a:schemeClr val="tx1"/>
              </a:solidFill>
            </a:endParaRPr>
          </a:p>
          <a:p>
            <a:pPr lvl="2">
              <a:buFont typeface="Arial" panose="020B0604020202020204" pitchFamily="34" charset="0"/>
              <a:buChar char="•"/>
            </a:pPr>
            <a:r>
              <a:rPr lang="en-US" altLang="ko-KR" dirty="0" smtClean="0">
                <a:solidFill>
                  <a:schemeClr val="tx1"/>
                </a:solidFill>
              </a:rPr>
              <a:t>The </a:t>
            </a:r>
            <a:r>
              <a:rPr lang="en-US" altLang="ko-KR" dirty="0">
                <a:solidFill>
                  <a:schemeClr val="tx1"/>
                </a:solidFill>
              </a:rPr>
              <a:t>signaling for enabling this operation is TBD</a:t>
            </a:r>
            <a:r>
              <a:rPr lang="en-US" altLang="ko-KR" dirty="0" smtClean="0">
                <a:solidFill>
                  <a:schemeClr val="tx1"/>
                </a:solidFill>
              </a:rPr>
              <a:t>.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altLang="ko-KR" dirty="0">
                <a:solidFill>
                  <a:schemeClr val="tx1"/>
                </a:solidFill>
              </a:rPr>
              <a:t>T</a:t>
            </a:r>
            <a:r>
              <a:rPr lang="en-US" altLang="ko-KR" dirty="0" smtClean="0">
                <a:solidFill>
                  <a:schemeClr val="tx1"/>
                </a:solidFill>
              </a:rPr>
              <a:t>he </a:t>
            </a:r>
            <a:r>
              <a:rPr lang="en-US" altLang="ko-KR" dirty="0">
                <a:solidFill>
                  <a:schemeClr val="tx1"/>
                </a:solidFill>
              </a:rPr>
              <a:t>details of traffic indicator is TBD.</a:t>
            </a:r>
          </a:p>
          <a:p>
            <a:pPr lvl="2">
              <a:buFont typeface="Arial" panose="020B0604020202020204" pitchFamily="34" charset="0"/>
              <a:buChar char="•"/>
            </a:pPr>
            <a:endParaRPr lang="en-US" altLang="ko-KR" dirty="0">
              <a:solidFill>
                <a:srgbClr val="FF0000"/>
              </a:solidFill>
            </a:endParaRPr>
          </a:p>
          <a:p>
            <a:pPr lvl="2">
              <a:buFont typeface="Arial" panose="020B0604020202020204" pitchFamily="34" charset="0"/>
              <a:buChar char="•"/>
            </a:pPr>
            <a:endParaRPr lang="en-US" altLang="ko-KR" sz="1800" dirty="0">
              <a:solidFill>
                <a:schemeClr val="tx1"/>
              </a:solidFill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40F5867-744E-4AA6-B0ED-4C44D2DFBB7B}" type="slidenum">
              <a:rPr lang="en-GB" smtClean="0"/>
              <a:pPr/>
              <a:t>21</a:t>
            </a:fld>
            <a:endParaRPr lang="en-GB" dirty="0"/>
          </a:p>
        </p:txBody>
      </p:sp>
      <p:sp>
        <p:nvSpPr>
          <p:cNvPr id="5" name="바닥글 개체 틀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 altLang="ko-KR" dirty="0" smtClean="0"/>
              <a:t>Namyeong Kim, LGE</a:t>
            </a:r>
            <a:endParaRPr lang="en-GB" altLang="ko-KR" dirty="0"/>
          </a:p>
        </p:txBody>
      </p:sp>
      <p:sp>
        <p:nvSpPr>
          <p:cNvPr id="6" name="날짜 개체 틀 5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altLang="ko-KR" dirty="0" smtClean="0"/>
              <a:t>January</a:t>
            </a:r>
            <a:r>
              <a:rPr lang="en-US" dirty="0" smtClean="0"/>
              <a:t>, 2020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52102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92247" y="2780928"/>
            <a:ext cx="7770813" cy="1065213"/>
          </a:xfrm>
        </p:spPr>
        <p:txBody>
          <a:bodyPr/>
          <a:lstStyle/>
          <a:p>
            <a:r>
              <a:rPr lang="en-US" altLang="ko-KR" sz="4800" dirty="0" smtClean="0"/>
              <a:t>Appendix</a:t>
            </a:r>
            <a:endParaRPr lang="ko-KR" altLang="en-US" sz="480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40F5867-744E-4AA6-B0ED-4C44D2DFBB7B}" type="slidenum">
              <a:rPr lang="en-GB" smtClean="0"/>
              <a:pPr/>
              <a:t>22</a:t>
            </a:fld>
            <a:endParaRPr lang="en-GB" dirty="0"/>
          </a:p>
        </p:txBody>
      </p:sp>
      <p:sp>
        <p:nvSpPr>
          <p:cNvPr id="5" name="바닥글 개체 틀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 altLang="ko-KR" smtClean="0"/>
              <a:t>Jeongki Kim, LGE</a:t>
            </a:r>
            <a:endParaRPr lang="en-GB" altLang="ko-KR" dirty="0"/>
          </a:p>
        </p:txBody>
      </p:sp>
      <p:sp>
        <p:nvSpPr>
          <p:cNvPr id="6" name="날짜 개체 틀 5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altLang="ko-KR" smtClean="0"/>
              <a:t>January 2020</a:t>
            </a:r>
            <a:endParaRPr lang="en-GB" altLang="ko-KR" dirty="0"/>
          </a:p>
        </p:txBody>
      </p:sp>
    </p:spTree>
    <p:extLst>
      <p:ext uri="{BB962C8B-B14F-4D97-AF65-F5344CB8AC3E}">
        <p14:creationId xmlns:p14="http://schemas.microsoft.com/office/powerpoint/2010/main" val="63695268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Appendix #1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ko-KR" sz="2000" dirty="0" smtClean="0"/>
              <a:t>Example: UL data TXOP early termination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ko-KR" sz="1800" dirty="0" smtClean="0"/>
              <a:t>The STA 2 </a:t>
            </a:r>
            <a:r>
              <a:rPr lang="en-US" altLang="ko-KR" sz="1800" dirty="0"/>
              <a:t>that have entered doze state </a:t>
            </a:r>
            <a:r>
              <a:rPr lang="en-US" altLang="ko-KR" sz="1800" dirty="0" smtClean="0"/>
              <a:t>can </a:t>
            </a:r>
            <a:r>
              <a:rPr lang="en-US" altLang="ko-KR" sz="1800" dirty="0"/>
              <a:t>awake </a:t>
            </a:r>
            <a:r>
              <a:rPr lang="en-US" altLang="ko-KR" sz="1800" dirty="0" smtClean="0"/>
              <a:t>before </a:t>
            </a:r>
            <a:r>
              <a:rPr lang="en-US" altLang="ko-KR" sz="1800" dirty="0"/>
              <a:t>end of </a:t>
            </a:r>
            <a:r>
              <a:rPr lang="en-US" altLang="ko-KR" sz="1800" dirty="0" smtClean="0"/>
              <a:t>UL TXOP by transmitting CF-end frame over Link 1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altLang="ko-KR" sz="1600" dirty="0" smtClean="0"/>
              <a:t>Note that STA </a:t>
            </a:r>
            <a:r>
              <a:rPr lang="en-US" altLang="ko-KR" sz="1600" dirty="0"/>
              <a:t>2 awakes from doze state after end of </a:t>
            </a:r>
            <a:r>
              <a:rPr lang="en-US" altLang="ko-KR" sz="1600" dirty="0" smtClean="0"/>
              <a:t>UL TXOP </a:t>
            </a:r>
            <a:r>
              <a:rPr lang="en-US" altLang="ko-KR" sz="1600" dirty="0"/>
              <a:t>for AP </a:t>
            </a:r>
            <a:r>
              <a:rPr lang="en-US" altLang="ko-KR" sz="1600" dirty="0" smtClean="0"/>
              <a:t>1 in general case </a:t>
            </a:r>
            <a:endParaRPr lang="en-US" altLang="ko-KR" sz="1600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40F5867-744E-4AA6-B0ED-4C44D2DFBB7B}" type="slidenum">
              <a:rPr lang="en-GB" smtClean="0"/>
              <a:pPr/>
              <a:t>23</a:t>
            </a:fld>
            <a:endParaRPr lang="en-GB" dirty="0"/>
          </a:p>
        </p:txBody>
      </p:sp>
      <p:sp>
        <p:nvSpPr>
          <p:cNvPr id="5" name="바닥글 개체 틀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 altLang="ko-KR" dirty="0" smtClean="0"/>
              <a:t>Namyeong Kim, LGE</a:t>
            </a:r>
            <a:endParaRPr lang="en-GB" altLang="ko-KR" dirty="0"/>
          </a:p>
        </p:txBody>
      </p:sp>
      <p:sp>
        <p:nvSpPr>
          <p:cNvPr id="6" name="날짜 개체 틀 5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altLang="ko-KR" dirty="0" smtClean="0"/>
              <a:t>January</a:t>
            </a:r>
            <a:r>
              <a:rPr lang="en-US" dirty="0" smtClean="0"/>
              <a:t>, 2020</a:t>
            </a:r>
            <a:endParaRPr lang="en-GB" dirty="0"/>
          </a:p>
        </p:txBody>
      </p:sp>
      <p:pic>
        <p:nvPicPr>
          <p:cNvPr id="8" name="그림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50078" y="5517232"/>
            <a:ext cx="827037" cy="447328"/>
          </a:xfrm>
          <a:prstGeom prst="rect">
            <a:avLst/>
          </a:prstGeom>
        </p:spPr>
      </p:pic>
      <p:pic>
        <p:nvPicPr>
          <p:cNvPr id="10" name="그림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18986" y="3633053"/>
            <a:ext cx="4452004" cy="24018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6639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Appendix #2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ko-KR" sz="2000" dirty="0" smtClean="0"/>
              <a:t>Example: DL data TXOP early termination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ko-KR" sz="1800" dirty="0" smtClean="0"/>
              <a:t>The STA 2 </a:t>
            </a:r>
            <a:r>
              <a:rPr lang="en-US" altLang="ko-KR" sz="1800" dirty="0"/>
              <a:t>that have entered doze state </a:t>
            </a:r>
            <a:r>
              <a:rPr lang="en-US" altLang="ko-KR" sz="1800" dirty="0" smtClean="0"/>
              <a:t>can </a:t>
            </a:r>
            <a:r>
              <a:rPr lang="en-US" altLang="ko-KR" sz="1800" dirty="0"/>
              <a:t>awake </a:t>
            </a:r>
            <a:r>
              <a:rPr lang="en-US" altLang="ko-KR" sz="1800" dirty="0" smtClean="0"/>
              <a:t>before </a:t>
            </a:r>
            <a:r>
              <a:rPr lang="en-US" altLang="ko-KR" sz="1800" dirty="0"/>
              <a:t>end of DL </a:t>
            </a:r>
            <a:r>
              <a:rPr lang="en-US" altLang="ko-KR" sz="1800" dirty="0" smtClean="0"/>
              <a:t>TXOP by receiving CF-end frame from Link 1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altLang="ko-KR" sz="1600" dirty="0" smtClean="0"/>
              <a:t>Note that STA </a:t>
            </a:r>
            <a:r>
              <a:rPr lang="en-US" altLang="ko-KR" sz="1600" dirty="0"/>
              <a:t>2 awakes from doze state after end of DL </a:t>
            </a:r>
            <a:r>
              <a:rPr lang="en-US" altLang="ko-KR" sz="1600" dirty="0" smtClean="0"/>
              <a:t>TXOP </a:t>
            </a:r>
            <a:r>
              <a:rPr lang="en-US" altLang="ko-KR" sz="1600" dirty="0"/>
              <a:t>for AP </a:t>
            </a:r>
            <a:r>
              <a:rPr lang="en-US" altLang="ko-KR" sz="1600" dirty="0" smtClean="0"/>
              <a:t>1 in general case </a:t>
            </a:r>
            <a:endParaRPr lang="en-US" altLang="ko-KR" sz="1600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40F5867-744E-4AA6-B0ED-4C44D2DFBB7B}" type="slidenum">
              <a:rPr lang="en-GB" smtClean="0"/>
              <a:pPr/>
              <a:t>24</a:t>
            </a:fld>
            <a:endParaRPr lang="en-GB" dirty="0"/>
          </a:p>
        </p:txBody>
      </p:sp>
      <p:sp>
        <p:nvSpPr>
          <p:cNvPr id="5" name="바닥글 개체 틀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 altLang="ko-KR" dirty="0" smtClean="0"/>
              <a:t>Namyeong Kim, LGE</a:t>
            </a:r>
            <a:endParaRPr lang="en-GB" altLang="ko-KR" dirty="0"/>
          </a:p>
        </p:txBody>
      </p:sp>
      <p:sp>
        <p:nvSpPr>
          <p:cNvPr id="6" name="날짜 개체 틀 5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altLang="ko-KR" dirty="0" smtClean="0"/>
              <a:t>January</a:t>
            </a:r>
            <a:r>
              <a:rPr lang="en-US" dirty="0" smtClean="0"/>
              <a:t>, 2020</a:t>
            </a:r>
            <a:endParaRPr lang="en-GB" dirty="0"/>
          </a:p>
        </p:txBody>
      </p:sp>
      <p:pic>
        <p:nvPicPr>
          <p:cNvPr id="8" name="그림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50078" y="5642769"/>
            <a:ext cx="827037" cy="447328"/>
          </a:xfrm>
          <a:prstGeom prst="rect">
            <a:avLst/>
          </a:prstGeom>
        </p:spPr>
      </p:pic>
      <p:pic>
        <p:nvPicPr>
          <p:cNvPr id="9" name="그림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20752" y="3789040"/>
            <a:ext cx="4248472" cy="23810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7490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Motivation (1/2)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716190" y="2056606"/>
            <a:ext cx="7770813" cy="4113213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ko-KR" sz="2000" dirty="0" smtClean="0"/>
              <a:t>Non-STR non-AP MLD should consider the interference issue when it receives or </a:t>
            </a:r>
            <a:r>
              <a:rPr lang="en-US" altLang="ko-KR" sz="2000" dirty="0"/>
              <a:t>transmits frames to avoid data </a:t>
            </a:r>
            <a:r>
              <a:rPr lang="en-US" altLang="ko-KR" sz="2000" dirty="0" smtClean="0"/>
              <a:t>conflict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ko-KR" sz="1600" dirty="0" smtClean="0"/>
              <a:t>By this constraints, there may be a period where a STA of non-STR non-AP MLD does not receive or transmit frames when another STA of the same non-AP MLD transmits or receives frames</a:t>
            </a:r>
          </a:p>
          <a:p>
            <a:pPr>
              <a:buFont typeface="Arial" panose="020B0604020202020204" pitchFamily="34" charset="0"/>
              <a:buChar char="•"/>
            </a:pPr>
            <a:endParaRPr lang="en-US" altLang="ko-KR" sz="2000" dirty="0"/>
          </a:p>
          <a:p>
            <a:pPr>
              <a:buFont typeface="Arial" panose="020B0604020202020204" pitchFamily="34" charset="0"/>
              <a:buChar char="•"/>
            </a:pPr>
            <a:endParaRPr lang="en-US" altLang="ko-KR" sz="2000" dirty="0" smtClean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 smtClean="0"/>
              <a:t>Slide </a:t>
            </a:r>
            <a:fld id="{440F5867-744E-4AA6-B0ED-4C44D2DFBB7B}" type="slidenum">
              <a:rPr lang="en-GB" smtClean="0"/>
              <a:pPr/>
              <a:t>3</a:t>
            </a:fld>
            <a:endParaRPr lang="en-GB" dirty="0"/>
          </a:p>
        </p:txBody>
      </p:sp>
      <p:sp>
        <p:nvSpPr>
          <p:cNvPr id="5" name="바닥글 개체 틀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 altLang="ko-KR" dirty="0" smtClean="0"/>
              <a:t>Namyeong</a:t>
            </a:r>
            <a:r>
              <a:rPr lang="en-US" altLang="ko-KR" dirty="0"/>
              <a:t> Kim</a:t>
            </a:r>
            <a:r>
              <a:rPr lang="en-GB" altLang="ko-KR" dirty="0" smtClean="0"/>
              <a:t>, </a:t>
            </a:r>
            <a:r>
              <a:rPr lang="en-GB" altLang="ko-KR" dirty="0"/>
              <a:t>LGE</a:t>
            </a:r>
          </a:p>
        </p:txBody>
      </p:sp>
      <p:sp>
        <p:nvSpPr>
          <p:cNvPr id="6" name="날짜 개체 틀 5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altLang="ko-KR" dirty="0"/>
              <a:t>January, 2020</a:t>
            </a:r>
            <a:endParaRPr lang="en-GB" altLang="ko-KR" dirty="0"/>
          </a:p>
        </p:txBody>
      </p:sp>
      <p:pic>
        <p:nvPicPr>
          <p:cNvPr id="9" name="그림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73625" y="3898983"/>
            <a:ext cx="3372323" cy="2097666"/>
          </a:xfrm>
          <a:prstGeom prst="rect">
            <a:avLst/>
          </a:prstGeom>
        </p:spPr>
      </p:pic>
      <p:pic>
        <p:nvPicPr>
          <p:cNvPr id="10" name="그림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71600" y="3861048"/>
            <a:ext cx="3562807" cy="21735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310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Motivation (2/2)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716190" y="2056606"/>
            <a:ext cx="7770813" cy="4113213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ko-KR" sz="2000" dirty="0"/>
              <a:t>Non-STR non-AP MLD should consider the interference issue </a:t>
            </a:r>
            <a:r>
              <a:rPr lang="en-US" altLang="ko-KR" sz="2000" dirty="0" smtClean="0"/>
              <a:t>generated by itself when </a:t>
            </a:r>
            <a:r>
              <a:rPr lang="en-US" altLang="ko-KR" sz="2000" dirty="0"/>
              <a:t>it </a:t>
            </a:r>
            <a:r>
              <a:rPr lang="en-US" altLang="ko-KR" sz="2000" dirty="0" smtClean="0"/>
              <a:t>transmits frames</a:t>
            </a:r>
            <a:endParaRPr lang="en-US" altLang="ko-KR" sz="2000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ko-KR" sz="1600" dirty="0"/>
              <a:t>By this constraints, there may be a period where the CS result of a STA of the non-STR non-AP MLD which does not transmit frames is 'busy' when another STA of the same non-STR MLD transmits frames.</a:t>
            </a:r>
          </a:p>
          <a:p>
            <a:pPr>
              <a:buFont typeface="Arial" panose="020B0604020202020204" pitchFamily="34" charset="0"/>
              <a:buChar char="•"/>
            </a:pPr>
            <a:endParaRPr lang="en-US" altLang="ko-KR" sz="2000" dirty="0"/>
          </a:p>
          <a:p>
            <a:pPr>
              <a:buFont typeface="Arial" panose="020B0604020202020204" pitchFamily="34" charset="0"/>
              <a:buChar char="•"/>
            </a:pPr>
            <a:endParaRPr lang="en-US" altLang="ko-KR" sz="2000" dirty="0" smtClean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 smtClean="0"/>
              <a:t>Slide </a:t>
            </a:r>
            <a:fld id="{440F5867-744E-4AA6-B0ED-4C44D2DFBB7B}" type="slidenum">
              <a:rPr lang="en-GB" smtClean="0"/>
              <a:pPr/>
              <a:t>4</a:t>
            </a:fld>
            <a:endParaRPr lang="en-GB" dirty="0"/>
          </a:p>
        </p:txBody>
      </p:sp>
      <p:sp>
        <p:nvSpPr>
          <p:cNvPr id="5" name="바닥글 개체 틀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 altLang="ko-KR" dirty="0" smtClean="0"/>
              <a:t>Namyeong</a:t>
            </a:r>
            <a:r>
              <a:rPr lang="en-US" altLang="ko-KR" dirty="0"/>
              <a:t> Kim</a:t>
            </a:r>
            <a:r>
              <a:rPr lang="en-GB" altLang="ko-KR" dirty="0" smtClean="0"/>
              <a:t>, </a:t>
            </a:r>
            <a:r>
              <a:rPr lang="en-GB" altLang="ko-KR" dirty="0"/>
              <a:t>LGE</a:t>
            </a:r>
          </a:p>
        </p:txBody>
      </p:sp>
      <p:sp>
        <p:nvSpPr>
          <p:cNvPr id="6" name="날짜 개체 틀 5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altLang="ko-KR" dirty="0"/>
              <a:t>January, 2020</a:t>
            </a:r>
            <a:endParaRPr lang="en-GB" altLang="ko-KR" dirty="0"/>
          </a:p>
        </p:txBody>
      </p:sp>
      <p:pic>
        <p:nvPicPr>
          <p:cNvPr id="7" name="그림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95736" y="3717032"/>
            <a:ext cx="4149082" cy="25351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6600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Proposal 1: non-STR PSM for UL data TX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ko-KR" sz="2000" dirty="0" smtClean="0"/>
              <a:t>While a STA of non-STR non-AP MLD transmits </a:t>
            </a:r>
            <a:r>
              <a:rPr lang="en-US" altLang="ko-KR" sz="2000" dirty="0"/>
              <a:t>the UL frames, </a:t>
            </a:r>
            <a:r>
              <a:rPr lang="en-US" altLang="ko-KR" sz="2000" dirty="0" smtClean="0"/>
              <a:t>if another STA of the same non-AP MLD does </a:t>
            </a:r>
            <a:r>
              <a:rPr lang="en-US" altLang="ko-KR" sz="2000" dirty="0"/>
              <a:t>not transmit UL </a:t>
            </a:r>
            <a:r>
              <a:rPr lang="en-US" altLang="ko-KR" sz="2000" dirty="0" smtClean="0"/>
              <a:t>data, the another STA </a:t>
            </a:r>
            <a:r>
              <a:rPr lang="en-US" altLang="ko-KR" sz="2000" dirty="0"/>
              <a:t>may </a:t>
            </a:r>
            <a:r>
              <a:rPr lang="en-US" altLang="ko-KR" sz="2000" dirty="0" smtClean="0"/>
              <a:t>enter doze state until </a:t>
            </a:r>
            <a:r>
              <a:rPr lang="en-US" altLang="ko-KR" sz="2000" dirty="0"/>
              <a:t>end of </a:t>
            </a:r>
            <a:r>
              <a:rPr lang="en-US" altLang="ko-KR" sz="2000" dirty="0" smtClean="0"/>
              <a:t>the UL TX (e.g., UL PPDU duration or UL TXOP)</a:t>
            </a:r>
            <a:r>
              <a:rPr lang="en-US" altLang="ko-KR" sz="1600" dirty="0" smtClean="0">
                <a:solidFill>
                  <a:srgbClr val="FF0000"/>
                </a:solidFill>
              </a:rPr>
              <a:t>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ko-KR" sz="1600" dirty="0" smtClean="0"/>
              <a:t>The STA that has entered doze </a:t>
            </a:r>
            <a:r>
              <a:rPr lang="en-US" altLang="ko-KR" sz="1600" dirty="0"/>
              <a:t>state </a:t>
            </a:r>
            <a:r>
              <a:rPr lang="en-US" altLang="ko-KR" sz="1600" dirty="0" smtClean="0"/>
              <a:t>will awake after </a:t>
            </a:r>
            <a:r>
              <a:rPr lang="en-US" altLang="ko-KR" sz="1600" dirty="0"/>
              <a:t>end of </a:t>
            </a:r>
            <a:r>
              <a:rPr lang="en-US" altLang="ko-KR" sz="1600" dirty="0" smtClean="0"/>
              <a:t>UL TX (e.g., </a:t>
            </a:r>
            <a:r>
              <a:rPr lang="en-US" altLang="ko-KR" sz="1600" dirty="0"/>
              <a:t>UL PPDU duration </a:t>
            </a:r>
            <a:r>
              <a:rPr lang="en-US" altLang="ko-KR" sz="1600" dirty="0" smtClean="0"/>
              <a:t>or UL </a:t>
            </a:r>
            <a:r>
              <a:rPr lang="en-US" altLang="ko-KR" sz="1600" dirty="0"/>
              <a:t>TXOP) </a:t>
            </a:r>
            <a:endParaRPr lang="en-US" altLang="ko-KR" sz="2000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ko-KR" sz="1600" dirty="0" smtClean="0"/>
              <a:t>However, the STA can awake before the end of UL TX in some cases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altLang="ko-KR" sz="1400" dirty="0" smtClean="0"/>
              <a:t>If the STA has the UL frame, the STA can awake by itself to send the data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altLang="ko-KR" sz="1400" dirty="0" smtClean="0"/>
              <a:t>The STA may awake by TXOP early termination such as TXOP truncation </a:t>
            </a:r>
            <a:r>
              <a:rPr lang="en-US" altLang="ko-KR" sz="1400" dirty="0" smtClean="0">
                <a:solidFill>
                  <a:schemeClr val="tx1"/>
                </a:solidFill>
              </a:rPr>
              <a:t>(See appendix#1 for example)</a:t>
            </a:r>
          </a:p>
          <a:p>
            <a:pPr lvl="1">
              <a:buFont typeface="Arial" panose="020B0604020202020204" pitchFamily="34" charset="0"/>
              <a:buChar char="•"/>
            </a:pPr>
            <a:endParaRPr lang="en-US" altLang="ko-KR" sz="1600" dirty="0"/>
          </a:p>
          <a:p>
            <a:pPr lvl="1">
              <a:buFont typeface="Arial" panose="020B0604020202020204" pitchFamily="34" charset="0"/>
              <a:buChar char="•"/>
            </a:pPr>
            <a:endParaRPr lang="en-US" altLang="ko-KR" sz="1600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40F5867-744E-4AA6-B0ED-4C44D2DFBB7B}" type="slidenum">
              <a:rPr lang="en-GB" smtClean="0"/>
              <a:pPr/>
              <a:t>5</a:t>
            </a:fld>
            <a:endParaRPr lang="en-GB" dirty="0"/>
          </a:p>
        </p:txBody>
      </p:sp>
      <p:sp>
        <p:nvSpPr>
          <p:cNvPr id="5" name="바닥글 개체 틀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 altLang="ko-KR" dirty="0" smtClean="0"/>
              <a:t>Namyeong</a:t>
            </a:r>
            <a:r>
              <a:rPr lang="en-US" altLang="ko-KR" dirty="0"/>
              <a:t> Kim</a:t>
            </a:r>
            <a:r>
              <a:rPr lang="en-GB" altLang="ko-KR" dirty="0" smtClean="0"/>
              <a:t>, LGE</a:t>
            </a:r>
            <a:endParaRPr lang="en-GB" altLang="ko-KR" dirty="0"/>
          </a:p>
        </p:txBody>
      </p:sp>
      <p:sp>
        <p:nvSpPr>
          <p:cNvPr id="6" name="날짜 개체 틀 5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altLang="ko-KR" dirty="0" smtClean="0"/>
              <a:t>January</a:t>
            </a:r>
            <a:r>
              <a:rPr lang="en-US" dirty="0" smtClean="0"/>
              <a:t>, </a:t>
            </a:r>
            <a:r>
              <a:rPr lang="en-US" altLang="ko-KR" dirty="0" smtClean="0"/>
              <a:t>2020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99511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Example: Power saving considering UL TX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ko-KR" sz="1800" dirty="0"/>
              <a:t>When </a:t>
            </a:r>
            <a:r>
              <a:rPr lang="en-US" altLang="ko-KR" sz="1800" dirty="0" smtClean="0"/>
              <a:t>only STA </a:t>
            </a:r>
            <a:r>
              <a:rPr lang="en-US" altLang="ko-KR" sz="1800" dirty="0"/>
              <a:t>1 transmits UL </a:t>
            </a:r>
            <a:r>
              <a:rPr lang="en-US" altLang="ko-KR" sz="1800" dirty="0" smtClean="0"/>
              <a:t>frames to AP 1 </a:t>
            </a:r>
            <a:r>
              <a:rPr lang="en-US" altLang="ko-KR" sz="1800" dirty="0"/>
              <a:t>over Link 1, a STA </a:t>
            </a:r>
            <a:r>
              <a:rPr lang="en-US" altLang="ko-KR" sz="1800" dirty="0" smtClean="0"/>
              <a:t>2 enters doze state until end of the UL PPDU duration or UL TXOP to save power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ko-KR" sz="1400" dirty="0"/>
              <a:t>During BAs </a:t>
            </a:r>
            <a:r>
              <a:rPr lang="en-US" altLang="ko-KR" sz="1400" dirty="0" smtClean="0"/>
              <a:t>RXs </a:t>
            </a:r>
            <a:r>
              <a:rPr lang="en-US" altLang="ko-KR" sz="1400" dirty="0"/>
              <a:t>period, </a:t>
            </a:r>
            <a:r>
              <a:rPr lang="en-US" altLang="ko-KR" sz="1400" dirty="0" smtClean="0"/>
              <a:t>the STA 2 may perform CCA for UL data but the STA 2 should not transmit the UL data during BAs RXs period to avoid data conflict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altLang="ko-KR" sz="1400" dirty="0" smtClean="0"/>
              <a:t>Note</a:t>
            </a:r>
            <a:r>
              <a:rPr lang="en-US" altLang="ko-KR" sz="1400" dirty="0"/>
              <a:t>: the STA 2 </a:t>
            </a:r>
            <a:r>
              <a:rPr lang="en-US" altLang="ko-KR" sz="1400" dirty="0" smtClean="0"/>
              <a:t>can </a:t>
            </a:r>
            <a:r>
              <a:rPr lang="en-US" altLang="ko-KR" sz="1400" dirty="0"/>
              <a:t>receive DL data during BAs RXs period. However, it may be more efficient in terms of </a:t>
            </a:r>
            <a:r>
              <a:rPr lang="en-US" altLang="ko-KR" sz="1400" dirty="0" smtClean="0"/>
              <a:t>power saving for </a:t>
            </a:r>
            <a:r>
              <a:rPr lang="en-US" altLang="ko-KR" sz="1400" dirty="0"/>
              <a:t>the STA 2 to maintain </a:t>
            </a:r>
            <a:r>
              <a:rPr lang="en-US" altLang="ko-KR" sz="1400" dirty="0" smtClean="0"/>
              <a:t>doze </a:t>
            </a:r>
            <a:r>
              <a:rPr lang="en-US" altLang="ko-KR" sz="1400" dirty="0"/>
              <a:t>state until UL </a:t>
            </a:r>
            <a:r>
              <a:rPr lang="en-US" altLang="ko-KR" sz="1400" dirty="0" smtClean="0"/>
              <a:t>TXOP</a:t>
            </a:r>
            <a:endParaRPr lang="en-US" altLang="ko-KR" sz="1400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ko-KR" sz="1400" dirty="0" smtClean="0"/>
              <a:t>If </a:t>
            </a:r>
            <a:r>
              <a:rPr lang="en-US" altLang="ko-KR" sz="1400" dirty="0"/>
              <a:t>the STA </a:t>
            </a:r>
            <a:r>
              <a:rPr lang="en-US" altLang="ko-KR" sz="1400" dirty="0" smtClean="0"/>
              <a:t>prefers </a:t>
            </a:r>
            <a:r>
              <a:rPr lang="en-US" altLang="ko-KR" sz="1400" dirty="0"/>
              <a:t>to save more power, the STA can choose the power saving mechanism based on TXOP period instead of PPDU </a:t>
            </a:r>
            <a:r>
              <a:rPr lang="en-US" altLang="ko-KR" sz="1400" dirty="0" smtClean="0"/>
              <a:t>duration.</a:t>
            </a:r>
            <a:endParaRPr lang="ko-KR" altLang="en-US" sz="1400"/>
          </a:p>
          <a:p>
            <a:pPr lvl="1">
              <a:buFont typeface="Arial" panose="020B0604020202020204" pitchFamily="34" charset="0"/>
              <a:buChar char="•"/>
            </a:pPr>
            <a:endParaRPr lang="ko-KR" altLang="en-US" sz="1400" b="1" dirty="0" smtClean="0"/>
          </a:p>
          <a:p>
            <a:pPr lvl="1">
              <a:buFont typeface="Arial" panose="020B0604020202020204" pitchFamily="34" charset="0"/>
              <a:buChar char="•"/>
            </a:pPr>
            <a:endParaRPr lang="en-US" altLang="ko-KR" sz="1400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40F5867-744E-4AA6-B0ED-4C44D2DFBB7B}" type="slidenum">
              <a:rPr lang="en-GB" smtClean="0"/>
              <a:pPr/>
              <a:t>6</a:t>
            </a:fld>
            <a:endParaRPr lang="en-GB" dirty="0"/>
          </a:p>
        </p:txBody>
      </p:sp>
      <p:sp>
        <p:nvSpPr>
          <p:cNvPr id="5" name="바닥글 개체 틀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 altLang="ko-KR" dirty="0" smtClean="0"/>
              <a:t>Namyeong Kim, LGE</a:t>
            </a:r>
            <a:endParaRPr lang="en-GB" altLang="ko-KR" dirty="0"/>
          </a:p>
        </p:txBody>
      </p:sp>
      <p:sp>
        <p:nvSpPr>
          <p:cNvPr id="6" name="날짜 개체 틀 5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altLang="ko-KR" dirty="0" smtClean="0"/>
              <a:t>January, 2020</a:t>
            </a:r>
            <a:endParaRPr lang="en-GB" altLang="ko-KR" dirty="0"/>
          </a:p>
        </p:txBody>
      </p:sp>
      <p:pic>
        <p:nvPicPr>
          <p:cNvPr id="70" name="그림 6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7584" y="4384425"/>
            <a:ext cx="3392625" cy="1846812"/>
          </a:xfrm>
          <a:prstGeom prst="rect">
            <a:avLst/>
          </a:prstGeom>
        </p:spPr>
      </p:pic>
      <p:pic>
        <p:nvPicPr>
          <p:cNvPr id="8" name="그림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12360" y="5805264"/>
            <a:ext cx="703868" cy="380708"/>
          </a:xfrm>
          <a:prstGeom prst="rect">
            <a:avLst/>
          </a:prstGeom>
        </p:spPr>
      </p:pic>
      <p:pic>
        <p:nvPicPr>
          <p:cNvPr id="10" name="그림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83968" y="4411208"/>
            <a:ext cx="3343424" cy="18200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436983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Proposal 2: non-STR PSM for DL data RX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ko-KR" sz="2000" dirty="0" smtClean="0"/>
              <a:t>While a STA of a non-STR non-AP MLD receives the DL frames, if another STA </a:t>
            </a:r>
            <a:r>
              <a:rPr lang="en-US" altLang="ko-KR" sz="2000" dirty="0"/>
              <a:t>of the same non-AP MLD does </a:t>
            </a:r>
            <a:r>
              <a:rPr lang="en-US" altLang="ko-KR" sz="2000" dirty="0" smtClean="0"/>
              <a:t>not receive DL frames, the another STA may </a:t>
            </a:r>
            <a:r>
              <a:rPr lang="en-US" altLang="ko-KR" sz="2000" dirty="0"/>
              <a:t>enter doze state until end of DL RX (e.g., DL </a:t>
            </a:r>
            <a:r>
              <a:rPr lang="en-US" altLang="ko-KR" sz="2000" dirty="0" smtClean="0"/>
              <a:t>PPDU duration or DL TXOP)</a:t>
            </a:r>
            <a:endParaRPr lang="en-US" altLang="ko-KR" sz="2000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ko-KR" sz="1600" dirty="0" smtClean="0">
                <a:solidFill>
                  <a:schemeClr val="tx1"/>
                </a:solidFill>
              </a:rPr>
              <a:t>The STA that has entered doze state will awake after end of DL RX (e.g., DL PPDU duration or DL TXOP)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ko-KR" sz="1600" dirty="0" smtClean="0">
                <a:solidFill>
                  <a:schemeClr val="tx1"/>
                </a:solidFill>
              </a:rPr>
              <a:t>However, the STA can awake before the end of the DL RX in some cases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altLang="ko-KR" sz="1400" dirty="0"/>
              <a:t>If DL data is generated for the STA that has entered doze state, the AP may awake it by transmitting a signal over other link in awake state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altLang="ko-KR" sz="1400" dirty="0"/>
              <a:t>The STA may awake b</a:t>
            </a:r>
            <a:r>
              <a:rPr lang="en-US" altLang="ko-KR" sz="1400" dirty="0">
                <a:solidFill>
                  <a:schemeClr val="tx1"/>
                </a:solidFill>
              </a:rPr>
              <a:t>y TXOP early termination such as TXOP truncation (See </a:t>
            </a:r>
            <a:r>
              <a:rPr lang="en-US" altLang="ko-KR" sz="1400" dirty="0" smtClean="0">
                <a:solidFill>
                  <a:schemeClr val="tx1"/>
                </a:solidFill>
              </a:rPr>
              <a:t>appendix#2 </a:t>
            </a:r>
            <a:r>
              <a:rPr lang="en-US" altLang="ko-KR" sz="1400" dirty="0">
                <a:solidFill>
                  <a:schemeClr val="tx1"/>
                </a:solidFill>
              </a:rPr>
              <a:t>for example</a:t>
            </a:r>
            <a:r>
              <a:rPr lang="en-US" altLang="ko-KR" sz="1400" dirty="0" smtClean="0">
                <a:solidFill>
                  <a:schemeClr val="tx1"/>
                </a:solidFill>
              </a:rPr>
              <a:t>)</a:t>
            </a: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40F5867-744E-4AA6-B0ED-4C44D2DFBB7B}" type="slidenum">
              <a:rPr lang="en-GB" smtClean="0"/>
              <a:pPr/>
              <a:t>7</a:t>
            </a:fld>
            <a:endParaRPr lang="en-GB" dirty="0"/>
          </a:p>
        </p:txBody>
      </p:sp>
      <p:sp>
        <p:nvSpPr>
          <p:cNvPr id="5" name="바닥글 개체 틀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 altLang="ko-KR" dirty="0" smtClean="0"/>
              <a:t>Namyeong</a:t>
            </a:r>
            <a:r>
              <a:rPr lang="en-US" altLang="ko-KR" dirty="0"/>
              <a:t> Kim</a:t>
            </a:r>
            <a:r>
              <a:rPr lang="en-GB" altLang="ko-KR" dirty="0" smtClean="0"/>
              <a:t>, LGE</a:t>
            </a:r>
            <a:endParaRPr lang="en-GB" altLang="ko-KR" dirty="0"/>
          </a:p>
        </p:txBody>
      </p:sp>
      <p:sp>
        <p:nvSpPr>
          <p:cNvPr id="6" name="날짜 개체 틀 5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altLang="ko-KR" dirty="0" smtClean="0"/>
              <a:t>January</a:t>
            </a:r>
            <a:r>
              <a:rPr lang="en-US" dirty="0" smtClean="0"/>
              <a:t>, </a:t>
            </a:r>
            <a:r>
              <a:rPr lang="en-US" altLang="ko-KR" dirty="0" smtClean="0"/>
              <a:t>2020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94180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z="2800" dirty="0" smtClean="0"/>
              <a:t>Example: Power saving considering DL RX (1/2)</a:t>
            </a:r>
            <a:endParaRPr lang="ko-KR" altLang="en-US" sz="280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ko-KR" sz="1800" dirty="0" smtClean="0"/>
              <a:t>When only STA 1 receives DL frame from AP 1 over Link 1, a STA 2 enters doze state until end of the DL PPDU duration or DL TXOP of AP 1 to save power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ko-KR" sz="1400" dirty="0" smtClean="0"/>
              <a:t>During BAs TXs period, the STA 2 may perform CCA but the CS result will be busy by self-interference of STA1. Therefore, it will </a:t>
            </a:r>
            <a:r>
              <a:rPr lang="en-US" altLang="ko-KR" sz="1400" dirty="0"/>
              <a:t>be more efficient to maintain doze state during DL </a:t>
            </a:r>
            <a:r>
              <a:rPr lang="en-US" altLang="ko-KR" sz="1400" dirty="0" smtClean="0"/>
              <a:t>TXOP of AP 1 </a:t>
            </a:r>
            <a:r>
              <a:rPr lang="en-US" altLang="ko-KR" sz="1400" dirty="0"/>
              <a:t>for </a:t>
            </a:r>
            <a:r>
              <a:rPr lang="en-US" altLang="ko-KR" sz="1400" dirty="0" smtClean="0"/>
              <a:t>more power saving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ko-KR" sz="1400" dirty="0"/>
              <a:t>If the STA prefers to save more power, the STA can choose the power saving mechanism based on TXOP period instead of PPDU duration.</a:t>
            </a:r>
            <a:endParaRPr lang="ko-KR" altLang="en-US" sz="1400"/>
          </a:p>
          <a:p>
            <a:pPr lvl="1">
              <a:buFont typeface="Arial" panose="020B0604020202020204" pitchFamily="34" charset="0"/>
              <a:buChar char="•"/>
            </a:pPr>
            <a:endParaRPr lang="en-US" altLang="ko-KR" sz="1400" dirty="0" smtClean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40F5867-744E-4AA6-B0ED-4C44D2DFBB7B}" type="slidenum">
              <a:rPr lang="en-GB" smtClean="0"/>
              <a:pPr/>
              <a:t>8</a:t>
            </a:fld>
            <a:endParaRPr lang="en-GB" dirty="0"/>
          </a:p>
        </p:txBody>
      </p:sp>
      <p:sp>
        <p:nvSpPr>
          <p:cNvPr id="5" name="바닥글 개체 틀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 altLang="ko-KR" dirty="0"/>
              <a:t>Namyeong</a:t>
            </a:r>
            <a:r>
              <a:rPr lang="en-US" altLang="ko-KR" dirty="0"/>
              <a:t> Kim</a:t>
            </a:r>
            <a:r>
              <a:rPr lang="en-GB" altLang="ko-KR" dirty="0"/>
              <a:t>, LGE</a:t>
            </a:r>
          </a:p>
        </p:txBody>
      </p:sp>
      <p:sp>
        <p:nvSpPr>
          <p:cNvPr id="6" name="날짜 개체 틀 5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altLang="ko-KR" dirty="0" smtClean="0"/>
              <a:t>January, 2020</a:t>
            </a:r>
            <a:endParaRPr lang="en-GB" altLang="ko-KR" dirty="0"/>
          </a:p>
        </p:txBody>
      </p:sp>
      <p:pic>
        <p:nvPicPr>
          <p:cNvPr id="11" name="그림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16893" y="5656096"/>
            <a:ext cx="703868" cy="380708"/>
          </a:xfrm>
          <a:prstGeom prst="rect">
            <a:avLst/>
          </a:prstGeom>
        </p:spPr>
      </p:pic>
      <p:pic>
        <p:nvPicPr>
          <p:cNvPr id="13" name="그림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80164" y="4174278"/>
            <a:ext cx="3361766" cy="1884067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135903" y="6186100"/>
            <a:ext cx="3133102" cy="276999"/>
          </a:xfrm>
          <a:prstGeom prst="rect">
            <a:avLst/>
          </a:prstGeom>
          <a:noFill/>
        </p:spPr>
        <p:txBody>
          <a:bodyPr wrap="none" rtlCol="0" anchor="t" anchorCtr="0">
            <a:spAutoFit/>
          </a:bodyPr>
          <a:lstStyle/>
          <a:p>
            <a:pPr algn="ctr" defTabSz="914400" eaLnBrk="1" latinLnBrk="1" hangingPunct="1">
              <a:buClrTx/>
              <a:buSzTx/>
              <a:buFontTx/>
              <a:buNone/>
            </a:pPr>
            <a:r>
              <a:rPr lang="en-US" altLang="ko-KR" sz="1200" dirty="0" smtClean="0">
                <a:solidFill>
                  <a:srgbClr val="000000"/>
                </a:solidFill>
                <a:latin typeface="+mn-lt"/>
                <a:ea typeface="+mn-ea"/>
              </a:rPr>
              <a:t>CS result will </a:t>
            </a:r>
            <a:r>
              <a:rPr lang="en-US" altLang="ko-KR" sz="1200" dirty="0">
                <a:solidFill>
                  <a:srgbClr val="000000"/>
                </a:solidFill>
                <a:latin typeface="+mn-lt"/>
                <a:ea typeface="+mn-ea"/>
              </a:rPr>
              <a:t>be busy due to BA TXs by STA1 </a:t>
            </a:r>
            <a:endParaRPr lang="ko-KR" altLang="en-US" sz="1200" dirty="0" err="1">
              <a:solidFill>
                <a:srgbClr val="000000"/>
              </a:solidFill>
              <a:latin typeface="+mn-lt"/>
              <a:ea typeface="+mn-ea"/>
            </a:endParaRPr>
          </a:p>
        </p:txBody>
      </p:sp>
      <p:pic>
        <p:nvPicPr>
          <p:cNvPr id="20" name="그림 1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1652" y="4129002"/>
            <a:ext cx="3442553" cy="1929343"/>
          </a:xfrm>
          <a:prstGeom prst="rect">
            <a:avLst/>
          </a:prstGeom>
        </p:spPr>
      </p:pic>
      <p:cxnSp>
        <p:nvCxnSpPr>
          <p:cNvPr id="12" name="직선 화살표 연결선 11"/>
          <p:cNvCxnSpPr>
            <a:endCxn id="7" idx="0"/>
          </p:cNvCxnSpPr>
          <p:nvPr/>
        </p:nvCxnSpPr>
        <p:spPr bwMode="auto">
          <a:xfrm>
            <a:off x="2433690" y="6036804"/>
            <a:ext cx="268764" cy="149296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4" name="직선 화살표 연결선 13"/>
          <p:cNvCxnSpPr/>
          <p:nvPr/>
        </p:nvCxnSpPr>
        <p:spPr bwMode="auto">
          <a:xfrm flipH="1">
            <a:off x="2932745" y="6047556"/>
            <a:ext cx="552984" cy="144152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7" name="직선 연결선 16"/>
          <p:cNvCxnSpPr/>
          <p:nvPr/>
        </p:nvCxnSpPr>
        <p:spPr bwMode="auto">
          <a:xfrm>
            <a:off x="2287471" y="6027944"/>
            <a:ext cx="414983" cy="0"/>
          </a:xfrm>
          <a:prstGeom prst="line">
            <a:avLst/>
          </a:prstGeom>
          <a:solidFill>
            <a:srgbClr val="00B8FF"/>
          </a:solidFill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2" name="직선 연결선 21"/>
          <p:cNvCxnSpPr/>
          <p:nvPr/>
        </p:nvCxnSpPr>
        <p:spPr bwMode="auto">
          <a:xfrm>
            <a:off x="3347864" y="6027944"/>
            <a:ext cx="414983" cy="0"/>
          </a:xfrm>
          <a:prstGeom prst="line">
            <a:avLst/>
          </a:prstGeom>
          <a:solidFill>
            <a:srgbClr val="00B8FF"/>
          </a:solidFill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142639222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z="2800" dirty="0"/>
              <a:t>Example: Power saving considering DL </a:t>
            </a:r>
            <a:r>
              <a:rPr lang="en-US" altLang="ko-KR" sz="2800" dirty="0" smtClean="0"/>
              <a:t>RX (2/2)</a:t>
            </a:r>
            <a:endParaRPr lang="ko-KR" altLang="en-US" sz="2800">
              <a:solidFill>
                <a:schemeClr val="tx1"/>
              </a:solidFill>
            </a:endParaRP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altLang="ko-KR" sz="1400" dirty="0" smtClean="0"/>
              <a:t>When the AP 1 obtains TXOP for STA 1, AP 1 transmits DL frames including indication for no traffic of STA 2.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US" altLang="ko-KR" sz="1200" dirty="0">
                <a:solidFill>
                  <a:schemeClr val="tx1"/>
                </a:solidFill>
              </a:rPr>
              <a:t>On receiving the indication for no </a:t>
            </a:r>
            <a:r>
              <a:rPr lang="en-US" altLang="ko-KR" sz="1200" dirty="0" smtClean="0">
                <a:solidFill>
                  <a:schemeClr val="tx1"/>
                </a:solidFill>
              </a:rPr>
              <a:t>traffic, </a:t>
            </a:r>
            <a:r>
              <a:rPr lang="en-US" altLang="ko-KR" sz="1200" dirty="0">
                <a:solidFill>
                  <a:schemeClr val="tx1"/>
                </a:solidFill>
              </a:rPr>
              <a:t>the STA 2 </a:t>
            </a:r>
            <a:r>
              <a:rPr lang="en-US" altLang="ko-KR" sz="1200" dirty="0" smtClean="0">
                <a:solidFill>
                  <a:schemeClr val="tx1"/>
                </a:solidFill>
              </a:rPr>
              <a:t>enters </a:t>
            </a:r>
            <a:r>
              <a:rPr lang="en-US" altLang="ko-KR" sz="1200" dirty="0">
                <a:solidFill>
                  <a:schemeClr val="tx1"/>
                </a:solidFill>
              </a:rPr>
              <a:t>doze state until end of TXOP for AP </a:t>
            </a:r>
            <a:r>
              <a:rPr lang="en-US" altLang="ko-KR" sz="1200" dirty="0" smtClean="0">
                <a:solidFill>
                  <a:schemeClr val="tx1"/>
                </a:solidFill>
              </a:rPr>
              <a:t>1</a:t>
            </a:r>
            <a:endParaRPr lang="en-US" altLang="ko-KR" sz="1200" dirty="0">
              <a:solidFill>
                <a:schemeClr val="tx1"/>
              </a:solidFill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altLang="ko-KR" sz="1400" dirty="0" smtClean="0"/>
              <a:t>Optionally, if </a:t>
            </a:r>
            <a:r>
              <a:rPr lang="en-US" altLang="ko-KR" sz="1400" dirty="0"/>
              <a:t>AP 2 </a:t>
            </a:r>
            <a:r>
              <a:rPr lang="en-US" altLang="ko-KR" sz="1400" dirty="0" smtClean="0"/>
              <a:t>has </a:t>
            </a:r>
            <a:r>
              <a:rPr lang="en-US" altLang="ko-KR" sz="1400" dirty="0"/>
              <a:t>buffered DL data for STA 2 after the STA 2 had entered doze state, the AP MLD can send a signal for awake over Link 1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US" altLang="ko-KR" sz="1200" dirty="0">
                <a:solidFill>
                  <a:schemeClr val="tx1"/>
                </a:solidFill>
              </a:rPr>
              <a:t>The signal may indicate the buffered traffic for STA 2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US" altLang="ko-KR" sz="1200" dirty="0">
                <a:solidFill>
                  <a:schemeClr val="tx1"/>
                </a:solidFill>
              </a:rPr>
              <a:t>On receiving the signal, STA 2 awakes and will transmit </a:t>
            </a:r>
            <a:r>
              <a:rPr lang="en-US" altLang="ko-KR" sz="1200" dirty="0" err="1">
                <a:solidFill>
                  <a:schemeClr val="tx1"/>
                </a:solidFill>
              </a:rPr>
              <a:t>QoS</a:t>
            </a:r>
            <a:r>
              <a:rPr lang="en-US" altLang="ko-KR" sz="1200" dirty="0">
                <a:solidFill>
                  <a:schemeClr val="tx1"/>
                </a:solidFill>
              </a:rPr>
              <a:t> null frame to AP 2</a:t>
            </a:r>
          </a:p>
          <a:p>
            <a:pPr marL="1257300" lvl="2" indent="-457200">
              <a:buFont typeface="Arial" panose="020B0604020202020204" pitchFamily="34" charset="0"/>
              <a:buChar char="•"/>
            </a:pPr>
            <a:r>
              <a:rPr lang="en-US" altLang="ko-KR" sz="1100" dirty="0">
                <a:solidFill>
                  <a:schemeClr val="tx1"/>
                </a:solidFill>
              </a:rPr>
              <a:t>Note: the </a:t>
            </a:r>
            <a:r>
              <a:rPr lang="en-US" altLang="ko-KR" sz="1100" dirty="0" err="1">
                <a:solidFill>
                  <a:schemeClr val="tx1"/>
                </a:solidFill>
              </a:rPr>
              <a:t>QoS</a:t>
            </a:r>
            <a:r>
              <a:rPr lang="en-US" altLang="ko-KR" sz="1100" dirty="0">
                <a:solidFill>
                  <a:schemeClr val="tx1"/>
                </a:solidFill>
              </a:rPr>
              <a:t> null frame may be skipped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altLang="ko-KR" sz="1400" dirty="0" smtClean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40F5867-744E-4AA6-B0ED-4C44D2DFBB7B}" type="slidenum">
              <a:rPr lang="en-GB" smtClean="0"/>
              <a:pPr/>
              <a:t>9</a:t>
            </a:fld>
            <a:endParaRPr lang="en-GB" dirty="0"/>
          </a:p>
        </p:txBody>
      </p:sp>
      <p:sp>
        <p:nvSpPr>
          <p:cNvPr id="5" name="바닥글 개체 틀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 altLang="ko-KR" dirty="0"/>
              <a:t>Namyeong</a:t>
            </a:r>
            <a:r>
              <a:rPr lang="en-US" altLang="ko-KR" dirty="0"/>
              <a:t> Kim</a:t>
            </a:r>
            <a:r>
              <a:rPr lang="en-GB" altLang="ko-KR" dirty="0"/>
              <a:t>, LGE</a:t>
            </a:r>
          </a:p>
        </p:txBody>
      </p:sp>
      <p:sp>
        <p:nvSpPr>
          <p:cNvPr id="6" name="날짜 개체 틀 5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altLang="ko-KR" dirty="0" smtClean="0"/>
              <a:t>January, 2020</a:t>
            </a:r>
            <a:endParaRPr lang="en-GB" altLang="ko-KR" dirty="0"/>
          </a:p>
        </p:txBody>
      </p:sp>
      <p:pic>
        <p:nvPicPr>
          <p:cNvPr id="20" name="그림 1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64288" y="5589240"/>
            <a:ext cx="667721" cy="361157"/>
          </a:xfrm>
          <a:prstGeom prst="rect">
            <a:avLst/>
          </a:prstGeom>
        </p:spPr>
      </p:pic>
      <p:pic>
        <p:nvPicPr>
          <p:cNvPr id="7" name="그림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95736" y="4057625"/>
            <a:ext cx="4596042" cy="23983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360381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Times New Roman"/>
        <a:ea typeface="MS Gothic"/>
        <a:cs typeface=""/>
      </a:majorFont>
      <a:minorFont>
        <a:latin typeface="Times New Roman"/>
        <a:ea typeface="MS Gothic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>
          <a:solidFill>
            <a:schemeClr val="tx1"/>
          </a:solidFill>
        </a:ln>
      </a:spPr>
      <a:bodyPr vert="horz" wrap="square" lIns="91440" tIns="45720" rIns="91440" bIns="45720" numCol="1" rtlCol="0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ea typeface="MS Gothic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ea typeface="MS Gothic" charset="-128"/>
          </a:defRPr>
        </a:defPPr>
      </a:lstStyle>
    </a:lnDef>
    <a:txDef>
      <a:spPr>
        <a:noFill/>
      </a:spPr>
      <a:bodyPr wrap="none" rtlCol="0" anchor="t" anchorCtr="0">
        <a:spAutoFit/>
      </a:bodyPr>
      <a:lstStyle>
        <a:defPPr algn="ctr" defTabSz="914400" eaLnBrk="1" latinLnBrk="1" hangingPunct="1">
          <a:buClrTx/>
          <a:buSzTx/>
          <a:buFontTx/>
          <a:buNone/>
          <a:defRPr kumimoji="1" sz="1300" b="1" dirty="0" err="1" smtClean="0">
            <a:solidFill>
              <a:srgbClr val="000000"/>
            </a:solidFill>
            <a:latin typeface="Arial" pitchFamily="34" charset="0"/>
            <a:ea typeface="돋움" pitchFamily="50" charset="-127"/>
          </a:defRPr>
        </a:defPPr>
      </a:lstStyle>
    </a:tx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Presentation1" id="{6F2D85B4-B705-4018-9CF0-E6E4BD03567D}" vid="{6A25E773-D890-44CD-BA7F-9C3E9F9CAE58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802-11-Submission</Template>
  <TotalTime>139857</TotalTime>
  <Words>2544</Words>
  <Application>Microsoft Office PowerPoint</Application>
  <PresentationFormat>화면 슬라이드 쇼(4:3)</PresentationFormat>
  <Paragraphs>257</Paragraphs>
  <Slides>24</Slides>
  <Notes>10</Notes>
  <HiddenSlides>0</HiddenSlides>
  <MMClips>0</MMClips>
  <ScaleCrop>false</ScaleCrop>
  <HeadingPairs>
    <vt:vector size="6" baseType="variant">
      <vt:variant>
        <vt:lpstr>사용한 글꼴</vt:lpstr>
      </vt:variant>
      <vt:variant>
        <vt:i4>8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24</vt:i4>
      </vt:variant>
    </vt:vector>
  </HeadingPairs>
  <TitlesOfParts>
    <vt:vector size="33" baseType="lpstr">
      <vt:lpstr>Arial Unicode MS</vt:lpstr>
      <vt:lpstr>MS Gothic</vt:lpstr>
      <vt:lpstr>굴림</vt:lpstr>
      <vt:lpstr>맑은 고딕</vt:lpstr>
      <vt:lpstr>맑은 고딕</vt:lpstr>
      <vt:lpstr>바탕</vt:lpstr>
      <vt:lpstr>Arial</vt:lpstr>
      <vt:lpstr>Times New Roman</vt:lpstr>
      <vt:lpstr>Office 테마</vt:lpstr>
      <vt:lpstr>Power saving considering non-AP MLD  without STR capability</vt:lpstr>
      <vt:lpstr>Overview</vt:lpstr>
      <vt:lpstr>Motivation (1/2)</vt:lpstr>
      <vt:lpstr>Motivation (2/2)</vt:lpstr>
      <vt:lpstr>Proposal 1: non-STR PSM for UL data TX</vt:lpstr>
      <vt:lpstr>Example: Power saving considering UL TX</vt:lpstr>
      <vt:lpstr>Proposal 2: non-STR PSM for DL data RX</vt:lpstr>
      <vt:lpstr>Example: Power saving considering DL RX (1/2)</vt:lpstr>
      <vt:lpstr>Example: Power saving considering DL RX (2/2)</vt:lpstr>
      <vt:lpstr>Signaling for non-STR PSM capability</vt:lpstr>
      <vt:lpstr>Summary </vt:lpstr>
      <vt:lpstr>Q&amp;A</vt:lpstr>
      <vt:lpstr>Q1: Throughput Loss (1/2)</vt:lpstr>
      <vt:lpstr>Q1: Throughput Loss (2/2)</vt:lpstr>
      <vt:lpstr>Q2: How to handle urgent case?</vt:lpstr>
      <vt:lpstr>Q3: Operating based on the implementation of non-AP MLD?</vt:lpstr>
      <vt:lpstr> Conclusion</vt:lpstr>
      <vt:lpstr>Reference</vt:lpstr>
      <vt:lpstr>SP #1</vt:lpstr>
      <vt:lpstr>SP #2</vt:lpstr>
      <vt:lpstr>SP #3</vt:lpstr>
      <vt:lpstr>Appendix</vt:lpstr>
      <vt:lpstr>Appendix #1</vt:lpstr>
      <vt:lpstr>Appendix #2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Frame format for WUR signal</dc:title>
  <dc:creator>김정기/책임연구원/차세대표준(연)ICS팀(jeongki.kim@lge.com)</dc:creator>
  <cp:lastModifiedBy>Namyeong Kim</cp:lastModifiedBy>
  <cp:revision>2979</cp:revision>
  <cp:lastPrinted>2020-05-20T10:58:47Z</cp:lastPrinted>
  <dcterms:created xsi:type="dcterms:W3CDTF">2016-12-14T01:56:24Z</dcterms:created>
  <dcterms:modified xsi:type="dcterms:W3CDTF">2020-07-10T07:41:04Z</dcterms:modified>
</cp:coreProperties>
</file>