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950" r:id="rId2"/>
    <p:sldId id="951" r:id="rId3"/>
    <p:sldId id="962" r:id="rId4"/>
    <p:sldId id="954" r:id="rId5"/>
    <p:sldId id="956" r:id="rId6"/>
    <p:sldId id="960" r:id="rId7"/>
    <p:sldId id="957" r:id="rId8"/>
    <p:sldId id="959" r:id="rId9"/>
    <p:sldId id="958" r:id="rId10"/>
    <p:sldId id="961" r:id="rId11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6649" autoAdjust="0"/>
  </p:normalViewPr>
  <p:slideViewPr>
    <p:cSldViewPr>
      <p:cViewPr varScale="1">
        <p:scale>
          <a:sx n="70" d="100"/>
          <a:sy n="70" d="100"/>
        </p:scale>
        <p:origin x="1192" y="5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474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xmlns="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xmlns="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xmlns="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xmlns="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xmlns="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xmlns="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xmlns="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xmlns="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xmlns="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1/17/2020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0465" y="6475413"/>
            <a:ext cx="163346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48937" y="6475413"/>
            <a:ext cx="1594988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48937" y="6475413"/>
            <a:ext cx="15949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err="1" smtClean="0"/>
              <a:t>Guogang</a:t>
            </a:r>
            <a:r>
              <a:rPr lang="en-GB" dirty="0" smtClean="0"/>
              <a:t> Huang(Huawei)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xmlns="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</a:t>
            </a:r>
            <a:r>
              <a:rPr lang="en-GB" altLang="en-US" sz="1800" b="1"/>
              <a:t>IEEE </a:t>
            </a:r>
            <a:r>
              <a:rPr lang="en-GB" altLang="en-US" sz="1800" b="1" smtClean="0"/>
              <a:t>802.11-20/0030r2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xmlns="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xmlns="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xmlns="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5EB80220-6DDA-46D8-A532-4F8294B75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Multi-link Association Follow Up</a:t>
            </a:r>
            <a:endParaRPr lang="en-GB" altLang="en-US" kern="0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AAB4AADD-B9F4-45B4-B9D2-5B5E3506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99" y="1971369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GB" altLang="en-US" sz="2000" kern="0" smtClean="0"/>
              <a:t>Date:</a:t>
            </a:r>
            <a:r>
              <a:rPr lang="en-GB" altLang="en-US" sz="2000" b="0" kern="0" smtClean="0"/>
              <a:t> 2020-01-10</a:t>
            </a:r>
            <a:endParaRPr lang="en-GB" altLang="en-US" sz="2000" b="0" kern="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957198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Guogang</a:t>
                      </a:r>
                      <a:r>
                        <a:rPr lang="en-US" sz="1100" dirty="0" smtClean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Shenzhen, China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huangguogang1@huawei.com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Yunbo</a:t>
                      </a:r>
                      <a:r>
                        <a:rPr lang="en-US" sz="1100" dirty="0" smtClean="0"/>
                        <a:t>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liyunbo@huawei.com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Yuchen Guo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guoyuchen@huawei.com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Ming </a:t>
                      </a:r>
                      <a:r>
                        <a:rPr lang="en-US" sz="1100" dirty="0" err="1" smtClean="0"/>
                        <a:t>Gan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ming.gan@huawei.com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Dandan</a:t>
                      </a:r>
                      <a:r>
                        <a:rPr lang="en-US" sz="1100" dirty="0" smtClean="0"/>
                        <a:t> Liang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dandan.liang@huawei.com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Jian Yu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ross.yujian@huawei.com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43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8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only </a:t>
            </a:r>
            <a:r>
              <a:rPr lang="en-US" altLang="zh-CN" dirty="0"/>
              <a:t>the </a:t>
            </a:r>
            <a:r>
              <a:rPr lang="en-US" altLang="zh-CN" dirty="0" smtClean="0"/>
              <a:t>elements </a:t>
            </a:r>
            <a:r>
              <a:rPr lang="en-US" altLang="zh-CN" dirty="0"/>
              <a:t>that have different content from elements</a:t>
            </a:r>
            <a:r>
              <a:rPr lang="en-US" altLang="zh-CN" dirty="0" smtClean="0"/>
              <a:t> </a:t>
            </a:r>
            <a:r>
              <a:rPr lang="en-US" altLang="zh-CN" dirty="0"/>
              <a:t>in the transmitted link are </a:t>
            </a:r>
            <a:r>
              <a:rPr lang="en-US" altLang="zh-CN" dirty="0" smtClean="0"/>
              <a:t>included in the non-transmitted link profile </a:t>
            </a:r>
            <a:r>
              <a:rPr lang="en-US" altLang="zh-CN" dirty="0" err="1" smtClean="0"/>
              <a:t>subelement</a:t>
            </a:r>
            <a:r>
              <a:rPr lang="en-US" altLang="zh-CN" dirty="0" smtClean="0"/>
              <a:t> ?</a:t>
            </a:r>
            <a:endParaRPr lang="en-US" altLang="zh-CN" dirty="0"/>
          </a:p>
          <a:p>
            <a:pPr lvl="1"/>
            <a:r>
              <a:rPr lang="en-US" altLang="zh-CN" dirty="0"/>
              <a:t>Yes</a:t>
            </a:r>
          </a:p>
          <a:p>
            <a:pPr lvl="1"/>
            <a:r>
              <a:rPr lang="en-US" altLang="zh-CN" dirty="0"/>
              <a:t>No</a:t>
            </a:r>
          </a:p>
          <a:p>
            <a:pPr lvl="1"/>
            <a:r>
              <a:rPr lang="en-US" altLang="zh-CN" dirty="0"/>
              <a:t>Abstain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Straw Poll 2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543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</a:t>
            </a:r>
            <a:r>
              <a:rPr lang="en-US" altLang="zh-CN" dirty="0"/>
              <a:t>non-AP multi-link </a:t>
            </a:r>
            <a:r>
              <a:rPr lang="en-US" altLang="zh-CN" dirty="0" smtClean="0"/>
              <a:t>device (MLD) </a:t>
            </a:r>
            <a:r>
              <a:rPr lang="en-US" altLang="zh-CN" dirty="0"/>
              <a:t>associates with an AP </a:t>
            </a:r>
            <a:r>
              <a:rPr lang="en-US" altLang="zh-CN" dirty="0" smtClean="0"/>
              <a:t>MLD through a single </a:t>
            </a:r>
            <a:r>
              <a:rPr lang="en-US" altLang="zh-CN" dirty="0"/>
              <a:t>link is mentioned in several presentations, in order to save signaling overhead </a:t>
            </a:r>
            <a:r>
              <a:rPr lang="en-US" altLang="zh-CN" dirty="0" smtClean="0"/>
              <a:t>[1,2];</a:t>
            </a:r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Several potential solutions are proposed in </a:t>
            </a:r>
            <a:r>
              <a:rPr lang="en-US" altLang="zh-CN" dirty="0" smtClean="0"/>
              <a:t>[3];</a:t>
            </a:r>
          </a:p>
          <a:p>
            <a:pPr lvl="1"/>
            <a:r>
              <a:rPr lang="en-US" altLang="zh-CN" dirty="0" smtClean="0"/>
              <a:t>Solution 1. Using Neighbor Report elements to indicate the multi-link info</a:t>
            </a:r>
          </a:p>
          <a:p>
            <a:pPr lvl="1"/>
            <a:r>
              <a:rPr lang="en-US" altLang="zh-CN" dirty="0" smtClean="0"/>
              <a:t>Solution 2. Through carrying a new element in the current Association Request/Response frame to </a:t>
            </a:r>
            <a:r>
              <a:rPr lang="en-US" altLang="zh-CN" dirty="0"/>
              <a:t>perform the multi-link </a:t>
            </a:r>
            <a:r>
              <a:rPr lang="en-US" altLang="zh-CN" dirty="0" smtClean="0"/>
              <a:t>association</a:t>
            </a:r>
          </a:p>
          <a:p>
            <a:pPr lvl="1"/>
            <a:r>
              <a:rPr lang="en-US" altLang="zh-CN" dirty="0" smtClean="0"/>
              <a:t>Solution 3. Using aggregated multiple OCT MMPDUs to perform the multi-link association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Introduction (1/2)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6288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2" y="1989138"/>
            <a:ext cx="8002587" cy="4411662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zh-CN" sz="2400" b="1" dirty="0" smtClean="0"/>
              <a:t>The </a:t>
            </a:r>
            <a:r>
              <a:rPr lang="en-US" altLang="zh-CN" sz="2400" b="1" dirty="0"/>
              <a:t>question is how to indicate the info on multiple links in a high-efficient manner</a:t>
            </a:r>
            <a:r>
              <a:rPr lang="en-US" altLang="zh-CN" sz="2400" b="1" dirty="0" smtClean="0"/>
              <a:t>?</a:t>
            </a:r>
          </a:p>
          <a:p>
            <a:pPr lvl="1"/>
            <a:r>
              <a:rPr lang="en-US" altLang="zh-CN" dirty="0"/>
              <a:t>For a multi-link device, most of the capability/operating info on each link is normally the same. </a:t>
            </a:r>
          </a:p>
          <a:p>
            <a:pPr lvl="1"/>
            <a:r>
              <a:rPr lang="en-US" altLang="zh-CN" dirty="0" smtClean="0"/>
              <a:t>Considering the above fact, Solution </a:t>
            </a:r>
            <a:r>
              <a:rPr lang="en-US" altLang="zh-CN" dirty="0"/>
              <a:t>1 and Solution </a:t>
            </a:r>
            <a:r>
              <a:rPr lang="en-US" altLang="zh-CN" dirty="0" smtClean="0"/>
              <a:t>3 are not likely to save signaling overhead. </a:t>
            </a:r>
            <a:endParaRPr lang="en-US" altLang="zh-CN" dirty="0"/>
          </a:p>
          <a:p>
            <a:pPr lvl="1"/>
            <a:endParaRPr lang="en-US" altLang="zh-CN" sz="1600" dirty="0" smtClean="0"/>
          </a:p>
          <a:p>
            <a:pPr marL="342900" lvl="1" indent="-342900">
              <a:buChar char="•"/>
            </a:pPr>
            <a:r>
              <a:rPr lang="en-US" altLang="zh-CN" sz="2400" b="1" dirty="0" smtClean="0"/>
              <a:t>Hence, we consider Solution 2 and a </a:t>
            </a:r>
            <a:r>
              <a:rPr lang="en-US" altLang="zh-CN" sz="2400" b="1" dirty="0"/>
              <a:t>detailed </a:t>
            </a:r>
            <a:r>
              <a:rPr lang="en-US" altLang="zh-CN" sz="2400" b="1" dirty="0" smtClean="0"/>
              <a:t>design is </a:t>
            </a:r>
            <a:r>
              <a:rPr lang="en-US" altLang="zh-CN" sz="2400" b="1" dirty="0"/>
              <a:t>provided for discussion. 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Introduction (2/2)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562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1" y="1989138"/>
            <a:ext cx="4325895" cy="4114800"/>
          </a:xfrm>
        </p:spPr>
        <p:txBody>
          <a:bodyPr/>
          <a:lstStyle/>
          <a:p>
            <a:r>
              <a:rPr lang="en-US" altLang="zh-CN" sz="1800" dirty="0"/>
              <a:t>Multi-link Association Procedure</a:t>
            </a:r>
          </a:p>
          <a:p>
            <a:pPr lvl="1"/>
            <a:r>
              <a:rPr lang="en-US" altLang="zh-CN" sz="1600" dirty="0" smtClean="0"/>
              <a:t>Step 1. Non-AP MLD sends an Association Request frame which carries info on Link 1, Link 2 and Link 3 to AP MLD in Link 1, referred as transmitted link</a:t>
            </a:r>
          </a:p>
          <a:p>
            <a:pPr lvl="1"/>
            <a:endParaRPr lang="en-US" altLang="zh-CN" sz="1600" dirty="0" smtClean="0"/>
          </a:p>
          <a:p>
            <a:pPr lvl="1"/>
            <a:r>
              <a:rPr lang="en-US" altLang="zh-CN" sz="1600" dirty="0" smtClean="0"/>
              <a:t>Step 2. AP MLD replies an Association Response frame </a:t>
            </a:r>
            <a:r>
              <a:rPr lang="en-US" altLang="zh-CN" sz="1600" dirty="0"/>
              <a:t>which carries info on Link 1, Link 2 and Link 3 to </a:t>
            </a:r>
            <a:r>
              <a:rPr lang="en-US" altLang="zh-CN" sz="1600" dirty="0" smtClean="0"/>
              <a:t>non-AP MLD in Link 1</a:t>
            </a:r>
          </a:p>
          <a:p>
            <a:pPr lvl="1"/>
            <a:endParaRPr lang="en-US" altLang="zh-CN" sz="1600" dirty="0" smtClean="0"/>
          </a:p>
          <a:p>
            <a:pPr lvl="1"/>
            <a:r>
              <a:rPr lang="en-US" altLang="zh-CN" sz="1600" dirty="0" smtClean="0"/>
              <a:t>Step 3. Then non-AP STA1, STA2 and STA3 affiliated non-AP MLD respectively associated with AP1, AP2 and AP3 affiliated AP MLD</a:t>
            </a:r>
            <a:endParaRPr lang="zh-CN" altLang="en-US" sz="16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Recap</a:t>
            </a:r>
            <a:endParaRPr lang="en-US" kern="0" dirty="0"/>
          </a:p>
        </p:txBody>
      </p:sp>
      <p:sp>
        <p:nvSpPr>
          <p:cNvPr id="7" name="矩形 6"/>
          <p:cNvSpPr/>
          <p:nvPr/>
        </p:nvSpPr>
        <p:spPr bwMode="auto">
          <a:xfrm>
            <a:off x="5221942" y="2649348"/>
            <a:ext cx="3657600" cy="1066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74342" y="3182748"/>
            <a:ext cx="99418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AP1 operating </a:t>
            </a:r>
          </a:p>
          <a:p>
            <a:pPr algn="ctr"/>
            <a:r>
              <a:rPr lang="en-US" altLang="zh-CN" sz="1000" dirty="0" smtClean="0"/>
              <a:t>on 2.4 GHz</a:t>
            </a:r>
            <a:endParaRPr lang="zh-CN" altLang="en-US" sz="1000" dirty="0"/>
          </a:p>
        </p:txBody>
      </p:sp>
      <p:sp>
        <p:nvSpPr>
          <p:cNvPr id="10" name="文本框 9"/>
          <p:cNvSpPr txBox="1"/>
          <p:nvPr/>
        </p:nvSpPr>
        <p:spPr>
          <a:xfrm>
            <a:off x="6553650" y="3182748"/>
            <a:ext cx="99418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AP2 operating </a:t>
            </a:r>
          </a:p>
          <a:p>
            <a:pPr algn="ctr"/>
            <a:r>
              <a:rPr lang="en-US" altLang="zh-CN" sz="1000" dirty="0" smtClean="0"/>
              <a:t>on 5 GHz</a:t>
            </a:r>
            <a:endParaRPr lang="zh-CN" altLang="en-US" sz="1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7742484" y="3182748"/>
            <a:ext cx="99418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AP3 operating </a:t>
            </a:r>
          </a:p>
          <a:p>
            <a:pPr algn="ctr"/>
            <a:r>
              <a:rPr lang="en-US" altLang="zh-CN" sz="1000" dirty="0" smtClean="0"/>
              <a:t>on 6 GHz</a:t>
            </a:r>
            <a:endParaRPr lang="zh-CN" altLang="en-US" sz="1000" dirty="0"/>
          </a:p>
        </p:txBody>
      </p:sp>
      <p:sp>
        <p:nvSpPr>
          <p:cNvPr id="12" name="文本框 11"/>
          <p:cNvSpPr txBox="1"/>
          <p:nvPr/>
        </p:nvSpPr>
        <p:spPr>
          <a:xfrm>
            <a:off x="6260732" y="2729694"/>
            <a:ext cx="1481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Multi-link AP device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 bwMode="auto">
          <a:xfrm>
            <a:off x="5274407" y="4976732"/>
            <a:ext cx="3657600" cy="814468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48449" y="5087748"/>
            <a:ext cx="95090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Non-AP STA1</a:t>
            </a:r>
            <a:endParaRPr lang="zh-CN" altLang="en-US" sz="1000" dirty="0"/>
          </a:p>
        </p:txBody>
      </p:sp>
      <p:sp>
        <p:nvSpPr>
          <p:cNvPr id="15" name="文本框 14"/>
          <p:cNvSpPr txBox="1"/>
          <p:nvPr/>
        </p:nvSpPr>
        <p:spPr>
          <a:xfrm>
            <a:off x="6627757" y="5087748"/>
            <a:ext cx="95090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Non-AP STA2</a:t>
            </a:r>
            <a:endParaRPr lang="zh-CN" altLang="en-US" sz="10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816591" y="5087748"/>
            <a:ext cx="95090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dirty="0" smtClean="0"/>
              <a:t>Non-AP STA3</a:t>
            </a:r>
            <a:endParaRPr lang="zh-CN" altLang="en-US" sz="1000" dirty="0"/>
          </a:p>
        </p:txBody>
      </p:sp>
      <p:sp>
        <p:nvSpPr>
          <p:cNvPr id="18" name="文本框 17"/>
          <p:cNvSpPr txBox="1"/>
          <p:nvPr/>
        </p:nvSpPr>
        <p:spPr>
          <a:xfrm>
            <a:off x="6381783" y="5454624"/>
            <a:ext cx="1772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Multi-link non-AP device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 bwMode="auto">
          <a:xfrm>
            <a:off x="5717954" y="3639948"/>
            <a:ext cx="228600" cy="13716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6949964" y="3660640"/>
            <a:ext cx="228600" cy="13716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8177742" y="3646932"/>
            <a:ext cx="228600" cy="1371600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104928" y="437118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Link 1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5739" y="4352937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2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627512" y="436731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Link 3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 bwMode="auto">
          <a:xfrm>
            <a:off x="6289098" y="4336602"/>
            <a:ext cx="2247900" cy="29333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909244" y="4116258"/>
            <a:ext cx="1338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i="1" dirty="0" smtClean="0">
                <a:solidFill>
                  <a:srgbClr val="00B0F0"/>
                </a:solidFill>
              </a:rPr>
              <a:t>Non-transmitted links</a:t>
            </a:r>
            <a:endParaRPr lang="zh-CN" altLang="en-US" sz="1000" i="1" dirty="0">
              <a:solidFill>
                <a:srgbClr val="00B0F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724400" y="4121094"/>
            <a:ext cx="10615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i="1" dirty="0">
                <a:solidFill>
                  <a:srgbClr val="00B0F0"/>
                </a:solidFill>
              </a:rPr>
              <a:t>T</a:t>
            </a:r>
            <a:r>
              <a:rPr lang="en-US" altLang="zh-CN" sz="1000" i="1" dirty="0" smtClean="0">
                <a:solidFill>
                  <a:srgbClr val="00B0F0"/>
                </a:solidFill>
              </a:rPr>
              <a:t>ransmitted link</a:t>
            </a:r>
            <a:endParaRPr lang="zh-CN" altLang="en-US" sz="10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7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3" y="1752600"/>
            <a:ext cx="7772400" cy="2819399"/>
          </a:xfrm>
        </p:spPr>
        <p:txBody>
          <a:bodyPr/>
          <a:lstStyle/>
          <a:p>
            <a:r>
              <a:rPr lang="en-US" altLang="zh-CN" sz="1600" dirty="0" smtClean="0"/>
              <a:t>A </a:t>
            </a:r>
            <a:r>
              <a:rPr lang="en-US" altLang="zh-CN" sz="1600" dirty="0"/>
              <a:t>newly defined </a:t>
            </a:r>
            <a:r>
              <a:rPr lang="en-US" altLang="zh-CN" sz="1600" dirty="0" smtClean="0"/>
              <a:t>element, named as </a:t>
            </a:r>
            <a:r>
              <a:rPr lang="en-US" altLang="zh-CN" sz="1600" dirty="0" smtClean="0">
                <a:solidFill>
                  <a:srgbClr val="00B0F0"/>
                </a:solidFill>
              </a:rPr>
              <a:t>Multi-link Association element</a:t>
            </a:r>
            <a:r>
              <a:rPr lang="en-US" altLang="zh-CN" sz="1600" dirty="0" smtClean="0"/>
              <a:t>, can be included in the Association Request/Response frames. The specific format is given as the below figure</a:t>
            </a:r>
          </a:p>
          <a:p>
            <a:pPr lvl="1"/>
            <a:r>
              <a:rPr lang="en-US" altLang="zh-CN" sz="1400" dirty="0" smtClean="0"/>
              <a:t>Multi-link common info, which maybe contain the following info, e.g. </a:t>
            </a:r>
          </a:p>
          <a:p>
            <a:pPr lvl="2"/>
            <a:r>
              <a:rPr lang="en-US" altLang="zh-CN" sz="1200" dirty="0"/>
              <a:t>MAC SAP Address </a:t>
            </a:r>
            <a:r>
              <a:rPr lang="en-US" altLang="zh-CN" sz="1200" dirty="0" smtClean="0"/>
              <a:t>and STR </a:t>
            </a:r>
            <a:r>
              <a:rPr lang="en-US" altLang="zh-CN" sz="1200" dirty="0"/>
              <a:t>bitmap indication across links of AP </a:t>
            </a:r>
            <a:r>
              <a:rPr lang="en-US" altLang="zh-CN" sz="1200" dirty="0" smtClean="0"/>
              <a:t>side</a:t>
            </a:r>
          </a:p>
          <a:p>
            <a:pPr lvl="3"/>
            <a:r>
              <a:rPr lang="en-US" altLang="zh-CN" sz="1200" dirty="0" smtClean="0"/>
              <a:t>which may be reserved when </a:t>
            </a:r>
            <a:r>
              <a:rPr lang="en-US" altLang="zh-CN" sz="1200" dirty="0"/>
              <a:t>this Multi-link </a:t>
            </a:r>
            <a:r>
              <a:rPr lang="en-US" altLang="zh-CN" sz="1200" dirty="0" smtClean="0"/>
              <a:t>Association </a:t>
            </a:r>
            <a:r>
              <a:rPr lang="en-US" altLang="zh-CN" sz="1200" dirty="0"/>
              <a:t>element </a:t>
            </a:r>
            <a:r>
              <a:rPr lang="en-US" altLang="zh-CN" sz="1200" dirty="0" smtClean="0"/>
              <a:t>is included in an Association Request frame</a:t>
            </a:r>
            <a:endParaRPr lang="en-US" altLang="zh-CN" sz="1200" dirty="0"/>
          </a:p>
          <a:p>
            <a:pPr lvl="2"/>
            <a:r>
              <a:rPr lang="en-US" altLang="zh-CN" sz="1200" dirty="0"/>
              <a:t>MAC SAP Address </a:t>
            </a:r>
            <a:r>
              <a:rPr lang="en-US" altLang="zh-CN" sz="1200" dirty="0" smtClean="0"/>
              <a:t> and STR </a:t>
            </a:r>
            <a:r>
              <a:rPr lang="en-US" altLang="zh-CN" sz="1200" dirty="0"/>
              <a:t>bitmap indication across links of AP </a:t>
            </a:r>
            <a:r>
              <a:rPr lang="en-US" altLang="zh-CN" sz="1200" dirty="0" smtClean="0"/>
              <a:t>side</a:t>
            </a:r>
          </a:p>
          <a:p>
            <a:pPr lvl="2"/>
            <a:r>
              <a:rPr lang="en-US" altLang="zh-CN" sz="1200" dirty="0"/>
              <a:t>STA MAC </a:t>
            </a:r>
            <a:r>
              <a:rPr lang="en-US" altLang="zh-CN" sz="1200"/>
              <a:t>Address </a:t>
            </a:r>
            <a:r>
              <a:rPr lang="en-US" altLang="zh-CN" sz="1200" smtClean="0"/>
              <a:t>Present</a:t>
            </a:r>
            <a:endParaRPr lang="en-US" altLang="zh-CN" sz="1200" dirty="0"/>
          </a:p>
          <a:p>
            <a:pPr lvl="1"/>
            <a:r>
              <a:rPr lang="en-US" altLang="zh-CN" sz="1600" dirty="0" smtClean="0">
                <a:solidFill>
                  <a:srgbClr val="00B0F0"/>
                </a:solidFill>
              </a:rPr>
              <a:t>Non-transmitted multi-link profile </a:t>
            </a:r>
            <a:r>
              <a:rPr lang="en-US" altLang="zh-CN" sz="1600" dirty="0" err="1" smtClean="0">
                <a:solidFill>
                  <a:srgbClr val="00B0F0"/>
                </a:solidFill>
              </a:rPr>
              <a:t>subelement</a:t>
            </a:r>
            <a:r>
              <a:rPr lang="en-US" altLang="zh-CN" sz="1600" dirty="0" smtClean="0">
                <a:solidFill>
                  <a:srgbClr val="00B0F0"/>
                </a:solidFill>
              </a:rPr>
              <a:t> </a:t>
            </a:r>
            <a:r>
              <a:rPr lang="en-US" altLang="zh-CN" sz="1600" dirty="0" smtClean="0"/>
              <a:t>is used to indicate the info </a:t>
            </a:r>
            <a:r>
              <a:rPr lang="en-US" altLang="zh-CN" sz="1600" dirty="0"/>
              <a:t>on </a:t>
            </a:r>
            <a:r>
              <a:rPr lang="en-US" altLang="zh-CN" sz="1600" dirty="0" smtClean="0"/>
              <a:t>non-transmitted links</a:t>
            </a:r>
          </a:p>
          <a:p>
            <a:pPr lvl="1"/>
            <a:endParaRPr lang="zh-CN" altLang="en-US" sz="16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773077" y="6502917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Multi-link Association Request/Response</a:t>
            </a:r>
          </a:p>
          <a:p>
            <a:r>
              <a:rPr lang="en-US" kern="0" dirty="0" smtClean="0"/>
              <a:t>(1/2)</a:t>
            </a:r>
            <a:endParaRPr lang="en-US" kern="0" dirty="0"/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073507"/>
              </p:ext>
            </p:extLst>
          </p:nvPr>
        </p:nvGraphicFramePr>
        <p:xfrm>
          <a:off x="1295400" y="5006013"/>
          <a:ext cx="6301130" cy="28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774"/>
                <a:gridCol w="1981200"/>
                <a:gridCol w="3215156"/>
              </a:tblGrid>
              <a:tr h="2878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Element ID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Multi-link common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non-transmitted multi-link profile </a:t>
                      </a:r>
                      <a:r>
                        <a:rPr lang="en-US" altLang="zh-CN" sz="1200" dirty="0" err="1" smtClean="0"/>
                        <a:t>subelement</a:t>
                      </a:r>
                      <a:endParaRPr lang="zh-CN" alt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87268"/>
              </p:ext>
            </p:extLst>
          </p:nvPr>
        </p:nvGraphicFramePr>
        <p:xfrm>
          <a:off x="1713192" y="5510688"/>
          <a:ext cx="60960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zh-CN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左大括号 21"/>
          <p:cNvSpPr/>
          <p:nvPr/>
        </p:nvSpPr>
        <p:spPr bwMode="auto">
          <a:xfrm rot="16200000">
            <a:off x="2535312" y="5237207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62575" y="6180610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#2</a:t>
            </a:r>
            <a:endParaRPr lang="zh-CN" altLang="en-US" sz="1000" dirty="0"/>
          </a:p>
        </p:txBody>
      </p:sp>
      <p:sp>
        <p:nvSpPr>
          <p:cNvPr id="24" name="左大括号 23"/>
          <p:cNvSpPr/>
          <p:nvPr/>
        </p:nvSpPr>
        <p:spPr bwMode="auto">
          <a:xfrm rot="16200000">
            <a:off x="4364112" y="5228570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64227" y="6180611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#3</a:t>
            </a:r>
            <a:endParaRPr lang="zh-CN" altLang="en-US" sz="1000" dirty="0"/>
          </a:p>
        </p:txBody>
      </p:sp>
      <p:sp>
        <p:nvSpPr>
          <p:cNvPr id="26" name="文本框 25"/>
          <p:cNvSpPr txBox="1"/>
          <p:nvPr/>
        </p:nvSpPr>
        <p:spPr>
          <a:xfrm>
            <a:off x="6607276" y="6214776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#N</a:t>
            </a:r>
            <a:endParaRPr lang="zh-CN" altLang="en-US" sz="1000" dirty="0"/>
          </a:p>
        </p:txBody>
      </p:sp>
      <p:sp>
        <p:nvSpPr>
          <p:cNvPr id="27" name="左大括号 26"/>
          <p:cNvSpPr/>
          <p:nvPr/>
        </p:nvSpPr>
        <p:spPr bwMode="auto">
          <a:xfrm rot="16200000">
            <a:off x="6831624" y="5270548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直接连接符 27"/>
          <p:cNvCxnSpPr>
            <a:stCxn id="20" idx="2"/>
          </p:cNvCxnSpPr>
          <p:nvPr/>
        </p:nvCxnSpPr>
        <p:spPr bwMode="auto">
          <a:xfrm flipH="1">
            <a:off x="1713191" y="5293874"/>
            <a:ext cx="2732774" cy="2168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直接连接符 28"/>
          <p:cNvCxnSpPr/>
          <p:nvPr/>
        </p:nvCxnSpPr>
        <p:spPr bwMode="auto">
          <a:xfrm>
            <a:off x="7596530" y="5266294"/>
            <a:ext cx="212662" cy="2443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22107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4213" y="1828800"/>
            <a:ext cx="7772400" cy="4275138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altLang="zh-CN" sz="1800" b="1" dirty="0"/>
              <a:t>For the non-transmitted multi-link profile </a:t>
            </a:r>
            <a:r>
              <a:rPr lang="en-US" altLang="zh-CN" sz="1800" b="1" dirty="0" err="1"/>
              <a:t>subelement</a:t>
            </a:r>
            <a:endParaRPr lang="en-US" altLang="zh-CN" sz="1800" b="1" dirty="0"/>
          </a:p>
          <a:p>
            <a:pPr lvl="1"/>
            <a:r>
              <a:rPr lang="en-US" altLang="zh-CN" sz="1400" dirty="0"/>
              <a:t>The info on each </a:t>
            </a:r>
            <a:r>
              <a:rPr lang="en-US" altLang="zh-CN" sz="1400" dirty="0" smtClean="0"/>
              <a:t>non-transmitted link </a:t>
            </a:r>
            <a:r>
              <a:rPr lang="en-US" altLang="zh-CN" sz="1400" dirty="0"/>
              <a:t>is began with a newly defined </a:t>
            </a:r>
            <a:r>
              <a:rPr lang="en-US" altLang="zh-CN" sz="1400" dirty="0" smtClean="0"/>
              <a:t>element, named as </a:t>
            </a:r>
            <a:r>
              <a:rPr lang="en-US" altLang="zh-CN" sz="1400" dirty="0" smtClean="0">
                <a:solidFill>
                  <a:srgbClr val="00B0F0"/>
                </a:solidFill>
              </a:rPr>
              <a:t>link-index element</a:t>
            </a:r>
            <a:r>
              <a:rPr lang="en-US" altLang="zh-CN" sz="1400" dirty="0" smtClean="0"/>
              <a:t>, which maybe contain the following info, e.g. </a:t>
            </a:r>
          </a:p>
          <a:p>
            <a:pPr lvl="2"/>
            <a:r>
              <a:rPr lang="en-US" altLang="zh-CN" sz="1200" dirty="0" smtClean="0"/>
              <a:t>Link ID, BSSID, Operating class, Channel Number</a:t>
            </a:r>
          </a:p>
          <a:p>
            <a:pPr lvl="2"/>
            <a:r>
              <a:rPr lang="en-US" altLang="zh-CN" sz="1200" dirty="0" smtClean="0"/>
              <a:t>TSF Offset</a:t>
            </a:r>
          </a:p>
          <a:p>
            <a:pPr lvl="2"/>
            <a:r>
              <a:rPr lang="en-US" altLang="zh-CN" sz="1200" dirty="0" smtClean="0"/>
              <a:t>If </a:t>
            </a:r>
            <a:r>
              <a:rPr lang="en-US" altLang="zh-CN" sz="1200" dirty="0"/>
              <a:t>STA MAC Address </a:t>
            </a:r>
            <a:r>
              <a:rPr lang="en-US" altLang="zh-CN" sz="1200" dirty="0" smtClean="0"/>
              <a:t>Present is set to 1, then the STA MAC Address is presented in the following each Link-index element</a:t>
            </a:r>
            <a:r>
              <a:rPr lang="en-US" altLang="zh-CN" sz="1200" dirty="0"/>
              <a:t>. If STA MAC Address Present is set to </a:t>
            </a:r>
            <a:r>
              <a:rPr lang="en-US" altLang="zh-CN" sz="1200" dirty="0" smtClean="0"/>
              <a:t>0, </a:t>
            </a:r>
            <a:r>
              <a:rPr lang="en-US" altLang="zh-CN" sz="1200" dirty="0"/>
              <a:t>then the STA MAC Address is </a:t>
            </a:r>
            <a:r>
              <a:rPr lang="en-US" altLang="zh-CN" sz="1200" dirty="0" smtClean="0"/>
              <a:t>not presented </a:t>
            </a:r>
            <a:r>
              <a:rPr lang="en-US" altLang="zh-CN" sz="1200" dirty="0"/>
              <a:t>in the following each Link-index element. </a:t>
            </a:r>
            <a:endParaRPr lang="en-US" altLang="zh-CN" sz="1200" dirty="0" smtClean="0"/>
          </a:p>
          <a:p>
            <a:pPr lvl="2"/>
            <a:r>
              <a:rPr lang="en-US" altLang="zh-CN" sz="1200" dirty="0"/>
              <a:t>Capability info, Listen </a:t>
            </a:r>
            <a:r>
              <a:rPr lang="en-US" altLang="zh-CN" sz="1200" dirty="0" smtClean="0"/>
              <a:t>Interval, which are the same with fixed </a:t>
            </a:r>
            <a:r>
              <a:rPr lang="en-US" altLang="zh-CN" sz="1200" dirty="0"/>
              <a:t>fields carried in </a:t>
            </a:r>
            <a:r>
              <a:rPr lang="en-US" altLang="zh-CN" sz="1200" dirty="0" smtClean="0"/>
              <a:t>the current Association </a:t>
            </a:r>
            <a:r>
              <a:rPr lang="en-US" altLang="zh-CN" sz="1200" dirty="0"/>
              <a:t>Request frame</a:t>
            </a:r>
          </a:p>
          <a:p>
            <a:pPr lvl="2"/>
            <a:r>
              <a:rPr lang="en-US" altLang="zh-CN" sz="1200" dirty="0" smtClean="0"/>
              <a:t>Status code, AID. </a:t>
            </a:r>
            <a:r>
              <a:rPr lang="en-US" altLang="zh-CN" sz="1200" dirty="0"/>
              <a:t>T</a:t>
            </a:r>
            <a:r>
              <a:rPr lang="en-US" altLang="zh-CN" sz="1200" dirty="0" smtClean="0"/>
              <a:t>hese two </a:t>
            </a:r>
            <a:r>
              <a:rPr lang="en-US" altLang="zh-CN" sz="1200" dirty="0"/>
              <a:t>fields are </a:t>
            </a:r>
            <a:r>
              <a:rPr lang="en-US" altLang="zh-CN" sz="1200" dirty="0" smtClean="0"/>
              <a:t>valid only </a:t>
            </a:r>
            <a:r>
              <a:rPr lang="en-US" altLang="zh-CN" sz="1200" dirty="0"/>
              <a:t>in an Association Response </a:t>
            </a:r>
            <a:r>
              <a:rPr lang="en-US" altLang="zh-CN" sz="1200" dirty="0" smtClean="0"/>
              <a:t>frame;  Otherwise, they are reserved</a:t>
            </a:r>
          </a:p>
          <a:p>
            <a:pPr lvl="1"/>
            <a:r>
              <a:rPr lang="en-US" altLang="zh-CN" sz="1400" dirty="0" smtClean="0"/>
              <a:t>Only </a:t>
            </a:r>
            <a:r>
              <a:rPr lang="en-US" altLang="zh-CN" sz="1400" dirty="0"/>
              <a:t>when some element of the non-transmitted link is different from the one of the transmitted link, it needs to be carried in the non-transmitted multi-link profile </a:t>
            </a:r>
            <a:r>
              <a:rPr lang="en-US" altLang="zh-CN" sz="1400" dirty="0" err="1"/>
              <a:t>subelement</a:t>
            </a:r>
            <a:r>
              <a:rPr lang="en-US" altLang="zh-CN" sz="1400" dirty="0"/>
              <a:t>.  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zh-CN" kern="0" dirty="0" smtClean="0"/>
              <a:t>Multi-link Association Request/Response</a:t>
            </a:r>
          </a:p>
          <a:p>
            <a:r>
              <a:rPr lang="en-US" kern="0" dirty="0" smtClean="0"/>
              <a:t>(2/2)</a:t>
            </a:r>
            <a:endParaRPr lang="en-US" kern="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970084"/>
              </p:ext>
            </p:extLst>
          </p:nvPr>
        </p:nvGraphicFramePr>
        <p:xfrm>
          <a:off x="1295400" y="5006013"/>
          <a:ext cx="6301130" cy="28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774"/>
                <a:gridCol w="1981200"/>
                <a:gridCol w="3215156"/>
              </a:tblGrid>
              <a:tr h="2878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Element ID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Multi-link common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non-transmitted multi-link profile </a:t>
                      </a:r>
                      <a:r>
                        <a:rPr lang="en-US" altLang="zh-CN" sz="1200" dirty="0" err="1" smtClean="0"/>
                        <a:t>subelement</a:t>
                      </a:r>
                      <a:endParaRPr lang="zh-CN" alt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90372"/>
              </p:ext>
            </p:extLst>
          </p:nvPr>
        </p:nvGraphicFramePr>
        <p:xfrm>
          <a:off x="1713192" y="5510688"/>
          <a:ext cx="60960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zh-CN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 smtClean="0"/>
                        <a:t>Link-index element</a:t>
                      </a:r>
                      <a:endParaRPr lang="zh-CN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…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Xx element</a:t>
                      </a:r>
                      <a:endParaRPr lang="zh-CN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左大括号 8"/>
          <p:cNvSpPr/>
          <p:nvPr/>
        </p:nvSpPr>
        <p:spPr bwMode="auto">
          <a:xfrm rot="16200000">
            <a:off x="2535312" y="5237207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62575" y="6180610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#2</a:t>
            </a:r>
            <a:endParaRPr lang="zh-CN" altLang="en-US" sz="1000" dirty="0"/>
          </a:p>
        </p:txBody>
      </p:sp>
      <p:sp>
        <p:nvSpPr>
          <p:cNvPr id="11" name="左大括号 10"/>
          <p:cNvSpPr/>
          <p:nvPr/>
        </p:nvSpPr>
        <p:spPr bwMode="auto">
          <a:xfrm rot="16200000">
            <a:off x="4364112" y="5228570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64227" y="6180611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#3</a:t>
            </a:r>
            <a:endParaRPr lang="zh-CN" altLang="en-US" sz="1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6607276" y="6214776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Link #N</a:t>
            </a:r>
            <a:endParaRPr lang="zh-CN" altLang="en-US" sz="1000" dirty="0"/>
          </a:p>
        </p:txBody>
      </p:sp>
      <p:sp>
        <p:nvSpPr>
          <p:cNvPr id="14" name="左大括号 13"/>
          <p:cNvSpPr/>
          <p:nvPr/>
        </p:nvSpPr>
        <p:spPr bwMode="auto">
          <a:xfrm rot="16200000">
            <a:off x="6831624" y="5270548"/>
            <a:ext cx="155448" cy="179968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直接连接符 14"/>
          <p:cNvCxnSpPr>
            <a:stCxn id="7" idx="2"/>
          </p:cNvCxnSpPr>
          <p:nvPr/>
        </p:nvCxnSpPr>
        <p:spPr bwMode="auto">
          <a:xfrm flipH="1">
            <a:off x="1713191" y="5293874"/>
            <a:ext cx="2732774" cy="2168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</p:cxnSp>
      <p:cxnSp>
        <p:nvCxnSpPr>
          <p:cNvPr id="16" name="直接连接符 15"/>
          <p:cNvCxnSpPr/>
          <p:nvPr/>
        </p:nvCxnSpPr>
        <p:spPr bwMode="auto">
          <a:xfrm>
            <a:off x="7596530" y="5266294"/>
            <a:ext cx="212662" cy="2443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2966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this contribution, we propose a signaling indication method for multi-link association. </a:t>
            </a:r>
          </a:p>
          <a:p>
            <a:pPr lvl="1"/>
            <a:r>
              <a:rPr lang="en-US" altLang="zh-CN" dirty="0" smtClean="0"/>
              <a:t>For the non-transmitted links, only </a:t>
            </a:r>
            <a:r>
              <a:rPr lang="en-US" altLang="zh-CN" dirty="0"/>
              <a:t>the elements that have different content from elements </a:t>
            </a:r>
            <a:r>
              <a:rPr lang="en-US" altLang="zh-CN" dirty="0" smtClean="0"/>
              <a:t>for </a:t>
            </a:r>
            <a:r>
              <a:rPr lang="en-US" altLang="zh-CN" dirty="0"/>
              <a:t>the transmitted link </a:t>
            </a:r>
            <a:r>
              <a:rPr lang="en-US" altLang="zh-CN" dirty="0" smtClean="0"/>
              <a:t>need to be carried. </a:t>
            </a:r>
          </a:p>
          <a:p>
            <a:pPr lvl="1"/>
            <a:r>
              <a:rPr lang="en-US" altLang="zh-CN" dirty="0" smtClean="0"/>
              <a:t>This method can significantly reduce the signaling overhead especially when most info on affiliated STAs of MLD  is the same. 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>
                <a:solidFill>
                  <a:schemeClr val="tx1"/>
                </a:solidFill>
              </a:rPr>
              <a:t>Summary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6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 smtClean="0"/>
              <a:t>[1] </a:t>
            </a:r>
            <a:r>
              <a:rPr lang="en-US" altLang="zh-CN" sz="1600" dirty="0"/>
              <a:t>11-19-0821-00-00be-multiple-band-discussion</a:t>
            </a:r>
          </a:p>
          <a:p>
            <a:r>
              <a:rPr lang="en-US" altLang="zh-CN" sz="1600" dirty="0" smtClean="0"/>
              <a:t>[2] </a:t>
            </a:r>
            <a:r>
              <a:rPr lang="en-US" altLang="zh-CN" sz="1600" dirty="0"/>
              <a:t>11-19-0773-00-00be-multi-link-operation-framework</a:t>
            </a:r>
          </a:p>
          <a:p>
            <a:r>
              <a:rPr lang="en-US" altLang="zh-CN" sz="1600" dirty="0" smtClean="0"/>
              <a:t>[3]11-19-1549-01-00be-multi-link-accociation</a:t>
            </a: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/>
              <a:t>Reference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160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MLD can reuse the Association Request/Response frame to do multi-link </a:t>
            </a:r>
            <a:r>
              <a:rPr lang="en-US" altLang="zh-CN" dirty="0" smtClean="0"/>
              <a:t>association?</a:t>
            </a:r>
            <a:endParaRPr lang="en-US" altLang="zh-CN" dirty="0"/>
          </a:p>
          <a:p>
            <a:pPr lvl="1"/>
            <a:r>
              <a:rPr lang="en-US" altLang="zh-CN" dirty="0"/>
              <a:t>Note that </a:t>
            </a:r>
            <a:r>
              <a:rPr lang="en-US" altLang="zh-CN" dirty="0" smtClean="0"/>
              <a:t>each non-AP </a:t>
            </a:r>
            <a:r>
              <a:rPr lang="en-US" altLang="zh-CN" dirty="0"/>
              <a:t>STA </a:t>
            </a:r>
            <a:r>
              <a:rPr lang="en-US" altLang="zh-CN" dirty="0" smtClean="0"/>
              <a:t>affiliated with </a:t>
            </a:r>
            <a:r>
              <a:rPr lang="en-US" altLang="zh-CN" dirty="0" smtClean="0"/>
              <a:t>a non-AP MLD  also can separately do the association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Yes</a:t>
            </a:r>
            <a:endParaRPr lang="en-US" altLang="zh-CN" dirty="0"/>
          </a:p>
          <a:p>
            <a:pPr lvl="1"/>
            <a:r>
              <a:rPr lang="en-US" altLang="zh-CN" dirty="0" smtClean="0"/>
              <a:t>No</a:t>
            </a:r>
            <a:endParaRPr lang="en-US" altLang="zh-CN" dirty="0"/>
          </a:p>
          <a:p>
            <a:pPr lvl="1"/>
            <a:r>
              <a:rPr lang="en-US" altLang="zh-CN" dirty="0"/>
              <a:t>Abstain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Jan 2020</a:t>
            </a:r>
            <a:endParaRPr lang="en-GB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Guogang Huang (</a:t>
            </a:r>
            <a:r>
              <a:rPr lang="en-US" altLang="zh-CN" smtClean="0"/>
              <a:t>Huawei</a:t>
            </a:r>
            <a:r>
              <a:rPr lang="en-GB" smtClean="0"/>
              <a:t>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标题 5"/>
          <p:cNvSpPr txBox="1">
            <a:spLocks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Straw Poll 1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936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104618</TotalTime>
  <Words>897</Words>
  <Application>Microsoft Office PowerPoint</Application>
  <PresentationFormat>全屏显示(4:3)</PresentationFormat>
  <Paragraphs>166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Qualcomm Office Regular</vt:lpstr>
      <vt:lpstr>Qualcomm Regular</vt:lpstr>
      <vt:lpstr>Arial</vt:lpstr>
      <vt:lpstr>Times New Roman</vt:lpstr>
      <vt:lpstr>802-11-Submission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huangguogang</cp:lastModifiedBy>
  <cp:revision>2001</cp:revision>
  <cp:lastPrinted>1998-02-10T13:28:06Z</cp:lastPrinted>
  <dcterms:created xsi:type="dcterms:W3CDTF">2004-12-02T14:01:45Z</dcterms:created>
  <dcterms:modified xsi:type="dcterms:W3CDTF">2020-01-16T16:40:25Z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(3)ueclZCsMKtCiKNcPy5doiOJuo+5L6HA09vI35zS6x4Vwqu40S9tS2rN/PGCA3XXMYE0bmASK
kk+hEq96l8DjnXJlfd+boHdJ9kdNhGHdibYRx550BBI6Kt6LoWJU25NLqK8MYvgTuoMuMuj7
H/U3n2/mkEFJfIx+oPZx+akNvxlar9k1uhT/06MiWLX4UMpFuUR6GxKiKkO9kWX7tW13pl6f
y8PpmPpCb6676uiQh0</vt:lpwstr>
  </property>
  <property fmtid="{D5CDD505-2E9C-101B-9397-08002B2CF9AE}" pid="4" name="_2015_ms_pID_7253431">
    <vt:lpwstr>eMsCzrRz6GDQ6zih1unIi3fliXAKsJeFkZEb1njiykFGRGT3fha5CF
aL0fvK+zbgww5QI1GQ61QD/ikTr3kfUuPKifYukTTIhqGY+MWQhHVfHEGUUxYhppvrgjj7Un
zU4f+9jJi9fr88OcndACv/1fzVAfTpelzJ6doU7YFXtMhhC+UMRDvGG7Wy18BlEB5QQvEPJ2
V/PvZCEXVRjxAdtDaaMQq47fLVjqFk+q+iDy</vt:lpwstr>
  </property>
  <property fmtid="{D5CDD505-2E9C-101B-9397-08002B2CF9AE}" pid="5" name="_2015_ms_pID_7253432">
    <vt:lpwstr>bC33oEfRmRGe7TIdEuZOtE0=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1575958409</vt:lpwstr>
  </property>
</Properties>
</file>