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65" r:id="rId2"/>
    <p:sldId id="266" r:id="rId3"/>
    <p:sldId id="267" r:id="rId4"/>
    <p:sldId id="270" r:id="rId5"/>
    <p:sldId id="271" r:id="rId6"/>
    <p:sldId id="272" r:id="rId7"/>
    <p:sldId id="273" r:id="rId8"/>
    <p:sldId id="274" r:id="rId9"/>
    <p:sldId id="296" r:id="rId10"/>
    <p:sldId id="297" r:id="rId11"/>
    <p:sldId id="298" r:id="rId12"/>
    <p:sldId id="284" r:id="rId13"/>
    <p:sldId id="299" r:id="rId1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52" autoAdjust="0"/>
    <p:restoredTop sz="94660"/>
  </p:normalViewPr>
  <p:slideViewPr>
    <p:cSldViewPr>
      <p:cViewPr varScale="1">
        <p:scale>
          <a:sx n="67" d="100"/>
          <a:sy n="67" d="100"/>
        </p:scale>
        <p:origin x="572" y="4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12/12/2019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08334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28910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974182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a:t>
            </a:fld>
            <a:endParaRPr lang="en-US"/>
          </a:p>
        </p:txBody>
      </p:sp>
    </p:spTree>
    <p:extLst>
      <p:ext uri="{BB962C8B-B14F-4D97-AF65-F5344CB8AC3E}">
        <p14:creationId xmlns:p14="http://schemas.microsoft.com/office/powerpoint/2010/main" val="819409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2488550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December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December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smtClean="0"/>
              <a:t>December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smtClean="0"/>
              <a:t>December 2019</a:t>
            </a:r>
            <a:endParaRPr lang="en-GB"/>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smtClean="0"/>
              <a:t>December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December 2019</a:t>
            </a:r>
            <a:endParaRPr lang="en-GB"/>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December 2019</a:t>
            </a:r>
            <a:endParaRPr lang="en-GB"/>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smtClean="0"/>
              <a:t>December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smtClean="0"/>
              <a:t>December 2019</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December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802.11-19/2149r0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Osama.aboulmagd@huawei.com" TargetMode="External"/><Relationship Id="rId2" Type="http://schemas.openxmlformats.org/officeDocument/2006/relationships/hyperlink" Target="mailto:Inoue.yasuhiko@lab.ntt.co.jp" TargetMode="External"/><Relationship Id="rId1" Type="http://schemas.openxmlformats.org/officeDocument/2006/relationships/slideLayout" Target="../slideLayouts/slideLayout2.xml"/><Relationship Id="rId4" Type="http://schemas.openxmlformats.org/officeDocument/2006/relationships/hyperlink" Target="https://mentor.ieee.org/802.11/dcn/19/11-19-2148-00-00ax-comments-on-d6-0.xlsx"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905674" y="330200"/>
            <a:ext cx="2303451" cy="273050"/>
          </a:xfrm>
        </p:spPr>
        <p:txBody>
          <a:bodyPr/>
          <a:lstStyle/>
          <a:p>
            <a:r>
              <a:rPr lang="en-US" smtClean="0"/>
              <a:t>December 2019</a:t>
            </a:r>
            <a:endParaRPr lang="en-GB" dirty="0"/>
          </a:p>
        </p:txBody>
      </p:sp>
      <p:sp>
        <p:nvSpPr>
          <p:cNvPr id="7" name="Footer Placeholder 4"/>
          <p:cNvSpPr>
            <a:spLocks noGrp="1"/>
          </p:cNvSpPr>
          <p:nvPr>
            <p:ph type="ftr" idx="14"/>
          </p:nvPr>
        </p:nvSpPr>
        <p:spPr>
          <a:xfrm>
            <a:off x="7024694" y="6475414"/>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a:t>
            </a:r>
            <a:r>
              <a:rPr lang="en-US" altLang="en-US" dirty="0" smtClean="0"/>
              <a:t>Teleconference 2019-12-13 Agenda</a:t>
            </a:r>
            <a:endParaRPr lang="en-GB" dirty="0"/>
          </a:p>
        </p:txBody>
      </p:sp>
      <p:sp>
        <p:nvSpPr>
          <p:cNvPr id="3074" name="Rectangle 2"/>
          <p:cNvSpPr>
            <a:spLocks noGrp="1" noChangeArrowheads="1"/>
          </p:cNvSpPr>
          <p:nvPr>
            <p:ph type="body" idx="1"/>
          </p:nvPr>
        </p:nvSpPr>
        <p:spPr>
          <a:xfrm>
            <a:off x="2209800" y="1524001"/>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2019-12-12</a:t>
            </a:r>
            <a:endParaRPr lang="en-GB" sz="2000" b="0" dirty="0"/>
          </a:p>
        </p:txBody>
      </p:sp>
      <p:graphicFrame>
        <p:nvGraphicFramePr>
          <p:cNvPr id="3075" name="Object 3"/>
          <p:cNvGraphicFramePr>
            <a:graphicFrameLocks noChangeAspect="1"/>
          </p:cNvGraphicFramePr>
          <p:nvPr/>
        </p:nvGraphicFramePr>
        <p:xfrm>
          <a:off x="2044700" y="2486026"/>
          <a:ext cx="8289807" cy="2543175"/>
        </p:xfrm>
        <a:graphic>
          <a:graphicData uri="http://schemas.openxmlformats.org/presentationml/2006/ole">
            <mc:AlternateContent xmlns:mc="http://schemas.openxmlformats.org/markup-compatibility/2006">
              <mc:Choice xmlns:v="urn:schemas-microsoft-com:vml" Requires="v">
                <p:oleObj spid="_x0000_s4143" name="Document" r:id="rId4" imgW="8258040" imgH="2539270" progId="Word.Document.8">
                  <p:embed/>
                </p:oleObj>
              </mc:Choice>
              <mc:Fallback>
                <p:oleObj name="Document" r:id="rId4" imgW="8258040" imgH="2539270" progId="Word.Document.8">
                  <p:embed/>
                  <p:pic>
                    <p:nvPicPr>
                      <p:cNvPr id="0" name=""/>
                      <p:cNvPicPr>
                        <a:picLocks noChangeAspect="1" noChangeArrowheads="1"/>
                      </p:cNvPicPr>
                      <p:nvPr/>
                    </p:nvPicPr>
                    <p:blipFill>
                      <a:blip r:embed="rId5"/>
                      <a:srcRect/>
                      <a:stretch>
                        <a:fillRect/>
                      </a:stretch>
                    </p:blipFill>
                    <p:spPr bwMode="auto">
                      <a:xfrm>
                        <a:off x="2044700" y="2486026"/>
                        <a:ext cx="8289807" cy="2543175"/>
                      </a:xfrm>
                      <a:prstGeom prst="rect">
                        <a:avLst/>
                      </a:prstGeom>
                      <a:noFill/>
                    </p:spPr>
                  </p:pic>
                </p:oleObj>
              </mc:Fallback>
            </mc:AlternateContent>
          </a:graphicData>
        </a:graphic>
      </p:graphicFrame>
      <p:sp>
        <p:nvSpPr>
          <p:cNvPr id="3076" name="Rectangle 4"/>
          <p:cNvSpPr>
            <a:spLocks noChangeArrowheads="1"/>
          </p:cNvSpPr>
          <p:nvPr/>
        </p:nvSpPr>
        <p:spPr bwMode="auto">
          <a:xfrm>
            <a:off x="2057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extLst>
      <p:ext uri="{BB962C8B-B14F-4D97-AF65-F5344CB8AC3E}">
        <p14:creationId xmlns:p14="http://schemas.microsoft.com/office/powerpoint/2010/main" val="317852684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4155677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38042870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467907" y="606425"/>
            <a:ext cx="9484784" cy="1065213"/>
          </a:xfrm>
        </p:spPr>
        <p:txBody>
          <a:bodyPr/>
          <a:lstStyle/>
          <a:p>
            <a:r>
              <a:rPr lang="en-US" altLang="en-US" dirty="0" smtClean="0"/>
              <a:t>Teleconference Agenda </a:t>
            </a:r>
            <a:endParaRPr lang="en-US" dirty="0"/>
          </a:p>
        </p:txBody>
      </p:sp>
      <p:sp>
        <p:nvSpPr>
          <p:cNvPr id="7" name="Content Placeholder 6"/>
          <p:cNvSpPr>
            <a:spLocks noGrp="1"/>
          </p:cNvSpPr>
          <p:nvPr>
            <p:ph idx="1"/>
          </p:nvPr>
        </p:nvSpPr>
        <p:spPr>
          <a:xfrm>
            <a:off x="1143000" y="1828801"/>
            <a:ext cx="10134599" cy="4113213"/>
          </a:xfrm>
        </p:spPr>
        <p:txBody>
          <a:bodyPr/>
          <a:lstStyle/>
          <a:p>
            <a:pPr lvl="0">
              <a:buFont typeface="Arial" panose="020B0604020202020204" pitchFamily="34" charset="0"/>
              <a:buChar char="•"/>
            </a:pPr>
            <a:r>
              <a:rPr lang="en-US" sz="2000" dirty="0"/>
              <a:t>Call the meeting to order</a:t>
            </a:r>
          </a:p>
          <a:p>
            <a:pPr lvl="0">
              <a:buFont typeface="Arial" panose="020B0604020202020204" pitchFamily="34" charset="0"/>
              <a:buChar char="•"/>
            </a:pPr>
            <a:r>
              <a:rPr lang="en-US" sz="2000" dirty="0"/>
              <a:t>IEEE-SA IPR policy and procedure</a:t>
            </a:r>
          </a:p>
          <a:p>
            <a:pPr lvl="0">
              <a:buFont typeface="Arial" panose="020B0604020202020204" pitchFamily="34" charset="0"/>
              <a:buChar char="•"/>
            </a:pPr>
            <a:r>
              <a:rPr lang="en-US" sz="2000" dirty="0"/>
              <a:t>Attendance Reminder – </a:t>
            </a:r>
            <a:r>
              <a:rPr lang="en-GB" sz="2000" dirty="0"/>
              <a:t>Please send an e-mail to Yasuhiko Inoue (</a:t>
            </a:r>
            <a:r>
              <a:rPr lang="en-US" sz="2000" u="sng" dirty="0">
                <a:hlinkClick r:id="rId2"/>
              </a:rPr>
              <a:t>yasu.inoue.h2k5@gmail.com</a:t>
            </a:r>
            <a:r>
              <a:rPr lang="en-GB" sz="2000" dirty="0"/>
              <a:t>) and/or Osama </a:t>
            </a:r>
            <a:r>
              <a:rPr lang="en-GB" sz="2000" dirty="0" err="1"/>
              <a:t>Aboul-Magd</a:t>
            </a:r>
            <a:r>
              <a:rPr lang="en-GB" sz="2000" dirty="0"/>
              <a:t> (</a:t>
            </a:r>
            <a:r>
              <a:rPr lang="en-GB" sz="2000" u="sng" dirty="0">
                <a:hlinkClick r:id="rId3"/>
              </a:rPr>
              <a:t>Osama.aboulmagd@huawei.com</a:t>
            </a:r>
            <a:r>
              <a:rPr lang="en-GB" sz="2000" dirty="0" smtClean="0"/>
              <a:t>)</a:t>
            </a:r>
          </a:p>
          <a:p>
            <a:pPr lvl="0">
              <a:buFont typeface="Arial" panose="020B0604020202020204" pitchFamily="34" charset="0"/>
              <a:buChar char="•"/>
            </a:pPr>
            <a:r>
              <a:rPr lang="en-GB" sz="2000" dirty="0" smtClean="0"/>
              <a:t>Accelerated Process</a:t>
            </a:r>
            <a:endParaRPr lang="en-US" sz="2000" dirty="0"/>
          </a:p>
          <a:p>
            <a:pPr lvl="0">
              <a:buFont typeface="Arial" panose="020B0604020202020204" pitchFamily="34" charset="0"/>
              <a:buChar char="•"/>
            </a:pPr>
            <a:r>
              <a:rPr lang="en-US" sz="2000" dirty="0"/>
              <a:t>Discussion and comment resolution of comments submitted on LB 247 – </a:t>
            </a:r>
            <a:r>
              <a:rPr lang="en-US" sz="2000" dirty="0" smtClean="0"/>
              <a:t>All</a:t>
            </a:r>
          </a:p>
          <a:p>
            <a:pPr lvl="1">
              <a:buFont typeface="Arial" panose="020B0604020202020204" pitchFamily="34" charset="0"/>
              <a:buChar char="•"/>
            </a:pPr>
            <a:r>
              <a:rPr lang="en-US" sz="1800" dirty="0">
                <a:hlinkClick r:id="rId4"/>
              </a:rPr>
              <a:t>https://</a:t>
            </a:r>
            <a:r>
              <a:rPr lang="en-US" sz="1800" dirty="0" smtClean="0">
                <a:hlinkClick r:id="rId4"/>
              </a:rPr>
              <a:t>mentor.ieee.org/802.11/dcn/19/11-19-2148-00-00ax-comments-on-d6-0.xlsx</a:t>
            </a:r>
            <a:r>
              <a:rPr lang="en-US" sz="1800" dirty="0" smtClean="0"/>
              <a:t> </a:t>
            </a:r>
            <a:endParaRPr lang="en-US" sz="1800" dirty="0"/>
          </a:p>
          <a:p>
            <a:pPr lvl="0">
              <a:buFont typeface="Arial" panose="020B0604020202020204" pitchFamily="34" charset="0"/>
              <a:buChar char="•"/>
            </a:pPr>
            <a:r>
              <a:rPr lang="en-US" sz="2000" dirty="0" err="1"/>
              <a:t>AoB</a:t>
            </a:r>
            <a:endParaRPr lang="en-US" sz="2000" dirty="0"/>
          </a:p>
          <a:p>
            <a:pPr lvl="0">
              <a:buFont typeface="Arial" panose="020B0604020202020204" pitchFamily="34" charset="0"/>
              <a:buChar char="•"/>
            </a:pPr>
            <a:r>
              <a:rPr lang="en-US" sz="2000" dirty="0"/>
              <a:t>Adjourn</a:t>
            </a:r>
          </a:p>
          <a:p>
            <a:endParaRPr 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12</a:t>
            </a:fld>
            <a:endParaRPr lang="en-GB"/>
          </a:p>
        </p:txBody>
      </p:sp>
      <p:sp>
        <p:nvSpPr>
          <p:cNvPr id="4" name="Footer Placeholder 3"/>
          <p:cNvSpPr>
            <a:spLocks noGrp="1"/>
          </p:cNvSpPr>
          <p:nvPr>
            <p:ph type="ftr" idx="14"/>
          </p:nvPr>
        </p:nvSpPr>
        <p:spPr/>
        <p:txBody>
          <a:bodyPr/>
          <a:lstStyle/>
          <a:p>
            <a:r>
              <a:rPr lang="en-GB"/>
              <a:t>Osama Aboul-Magd, Huawei Technologies</a:t>
            </a:r>
          </a:p>
        </p:txBody>
      </p:sp>
      <p:sp>
        <p:nvSpPr>
          <p:cNvPr id="3" name="Date Placeholder 2"/>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9866925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Accelerated Process</a:t>
            </a:r>
            <a:endParaRPr lang="en-US" dirty="0"/>
          </a:p>
        </p:txBody>
      </p:sp>
      <p:sp>
        <p:nvSpPr>
          <p:cNvPr id="6" name="Date Placeholder 5"/>
          <p:cNvSpPr>
            <a:spLocks noGrp="1"/>
          </p:cNvSpPr>
          <p:nvPr>
            <p:ph type="dt" idx="10"/>
          </p:nvPr>
        </p:nvSpPr>
        <p:spPr/>
        <p:txBody>
          <a:bodyPr/>
          <a:lstStyle/>
          <a:p>
            <a:r>
              <a:rPr lang="en-US" smtClean="0"/>
              <a:t>December 2019</a:t>
            </a:r>
            <a:endParaRPr lang="en-GB" dirty="0"/>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9" name="Rectangle 8"/>
          <p:cNvSpPr/>
          <p:nvPr/>
        </p:nvSpPr>
        <p:spPr>
          <a:xfrm>
            <a:off x="2514600" y="1545483"/>
            <a:ext cx="7162800" cy="4708981"/>
          </a:xfrm>
          <a:prstGeom prst="rect">
            <a:avLst/>
          </a:prstGeom>
        </p:spPr>
        <p:txBody>
          <a:bodyPr wrap="square">
            <a:spAutoFit/>
          </a:bodyPr>
          <a:lstStyle/>
          <a:p>
            <a:r>
              <a:rPr lang="en-US" sz="1200" dirty="0">
                <a:solidFill>
                  <a:schemeClr val="tx1"/>
                </a:solidFill>
              </a:rPr>
              <a:t>Towards the end of WG letter ballot, an accelerated process is defined to permit rapid ballot/resolution cycles.</a:t>
            </a:r>
          </a:p>
          <a:p>
            <a:r>
              <a:rPr lang="en-US" sz="1200" dirty="0">
                <a:solidFill>
                  <a:schemeClr val="tx1"/>
                </a:solidFill>
              </a:rPr>
              <a:t> </a:t>
            </a:r>
          </a:p>
          <a:p>
            <a:r>
              <a:rPr lang="en-US" sz="1200" dirty="0">
                <a:solidFill>
                  <a:schemeClr val="tx1"/>
                </a:solidFill>
              </a:rPr>
              <a:t>Once a project has been given conditional approval to proceed to sponsor ballot by the 802 EC (see section 12 in [rules4]), the following process applies:</a:t>
            </a:r>
          </a:p>
          <a:p>
            <a:r>
              <a:rPr lang="en-US" sz="1200" dirty="0">
                <a:solidFill>
                  <a:schemeClr val="tx1"/>
                </a:solidFill>
              </a:rPr>
              <a:t>1.      The WG chair delegates resolution of any comments received in subsequent WG letter ballots on the project’s draft to a comment resolution committee (CRC). [1]</a:t>
            </a:r>
          </a:p>
          <a:p>
            <a:r>
              <a:rPr lang="en-US" sz="1200" dirty="0">
                <a:solidFill>
                  <a:schemeClr val="tx1"/>
                </a:solidFill>
              </a:rPr>
              <a:t>a.      The project’s TG chair is also chair of this CRC.</a:t>
            </a:r>
          </a:p>
          <a:p>
            <a:r>
              <a:rPr lang="en-US" sz="1200" dirty="0">
                <a:solidFill>
                  <a:schemeClr val="tx1"/>
                </a:solidFill>
              </a:rPr>
              <a:t>b.      The CRC is subject to IEEE-SA anti-trust and patent policies.</a:t>
            </a:r>
          </a:p>
          <a:p>
            <a:r>
              <a:rPr lang="en-US" sz="1200" dirty="0">
                <a:solidFill>
                  <a:schemeClr val="tx1"/>
                </a:solidFill>
              </a:rPr>
              <a:t>c.      The CRC will publish minutes of its meetings as 802.11 submissions.</a:t>
            </a:r>
          </a:p>
          <a:p>
            <a:r>
              <a:rPr lang="en-US" sz="1200" dirty="0">
                <a:solidFill>
                  <a:schemeClr val="tx1"/>
                </a:solidFill>
              </a:rPr>
              <a:t>d.      The CRC meets together (either in person, or in teleconferences,  subject to the LMSC WG P&amp;P rules about notification of such meetings) in order to resolve comments.</a:t>
            </a:r>
          </a:p>
          <a:p>
            <a:r>
              <a:rPr lang="en-US" sz="1200" dirty="0">
                <a:solidFill>
                  <a:schemeClr val="tx1"/>
                </a:solidFill>
              </a:rPr>
              <a:t>e.      The CRC may vote to approve comment resolutions (75% approval required).</a:t>
            </a:r>
          </a:p>
          <a:p>
            <a:r>
              <a:rPr lang="en-US" sz="1200" dirty="0">
                <a:solidFill>
                  <a:schemeClr val="tx1"/>
                </a:solidFill>
              </a:rPr>
              <a:t>f.        Any 802.11 voting member may vote at any CRC meeting.</a:t>
            </a:r>
          </a:p>
          <a:p>
            <a:r>
              <a:rPr lang="en-US" sz="1200" dirty="0">
                <a:solidFill>
                  <a:schemeClr val="tx1"/>
                </a:solidFill>
              </a:rPr>
              <a:t>g.      Only voting members of 802.11 may vote in the CRC.</a:t>
            </a:r>
          </a:p>
          <a:p>
            <a:r>
              <a:rPr lang="en-US" sz="1200" dirty="0">
                <a:solidFill>
                  <a:schemeClr val="tx1"/>
                </a:solidFill>
              </a:rPr>
              <a:t>2.      Once comment resolution is complete (as determined by the CRC chair) and any modified draft is available, the WG chair will start any necessary WG recirculation ballots.</a:t>
            </a:r>
          </a:p>
          <a:p>
            <a:endParaRPr lang="en-US" sz="1200" dirty="0">
              <a:solidFill>
                <a:schemeClr val="tx1"/>
              </a:solidFill>
            </a:endParaRPr>
          </a:p>
          <a:p>
            <a:endParaRPr lang="en-US" sz="1200" dirty="0">
              <a:solidFill>
                <a:schemeClr val="tx1"/>
              </a:solidFill>
            </a:endParaRPr>
          </a:p>
          <a:p>
            <a:r>
              <a:rPr lang="en-US" sz="1200" dirty="0" smtClean="0">
                <a:solidFill>
                  <a:schemeClr val="tx1"/>
                </a:solidFill>
              </a:rPr>
              <a:t>________________________________________</a:t>
            </a:r>
          </a:p>
          <a:p>
            <a:r>
              <a:rPr lang="en-US" sz="1200" dirty="0" smtClean="0">
                <a:solidFill>
                  <a:schemeClr val="tx1"/>
                </a:solidFill>
              </a:rPr>
              <a:t>[1] The WG chair can announce this delegation at the meeting at which the request for conditional approval is approved by the 802.11 WG:  “Once the request for conditional approval to proceed to sponsor ballot is granted to 802.11&lt;x&gt;, it is operating under the Accelerated process described in our OM.  I delegate the responsibility of resolving comments to a CRC chaired by &lt;name&gt;, conditional on the EC granting this approval.”</a:t>
            </a:r>
          </a:p>
          <a:p>
            <a:endParaRPr lang="en-US" sz="1200" dirty="0" smtClean="0">
              <a:solidFill>
                <a:schemeClr val="tx1"/>
              </a:solidFill>
            </a:endParaRPr>
          </a:p>
          <a:p>
            <a:r>
              <a:rPr lang="en-US" sz="1200" dirty="0" smtClean="0">
                <a:solidFill>
                  <a:schemeClr val="tx1"/>
                </a:solidFill>
              </a:rPr>
              <a:t>&lt;snip&gt; </a:t>
            </a:r>
            <a:endParaRPr lang="en-US" sz="1200" dirty="0">
              <a:solidFill>
                <a:schemeClr val="tx1"/>
              </a:solidFill>
            </a:endParaRPr>
          </a:p>
        </p:txBody>
      </p:sp>
    </p:spTree>
    <p:extLst>
      <p:ext uri="{BB962C8B-B14F-4D97-AF65-F5344CB8AC3E}">
        <p14:creationId xmlns:p14="http://schemas.microsoft.com/office/powerpoint/2010/main" val="1329176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TGax:</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2209536" y="2743200"/>
            <a:ext cx="7770813" cy="2971800"/>
          </a:xfrm>
          <a:ln/>
        </p:spPr>
        <p:txBody>
          <a:bodyPr/>
          <a:lstStyle/>
          <a:p>
            <a:pPr algn="ctr">
              <a:lnSpc>
                <a:spcPct val="90000"/>
              </a:lnSpc>
              <a:buFontTx/>
              <a:buNone/>
            </a:pPr>
            <a:r>
              <a:rPr lang="en-GB" dirty="0" smtClean="0"/>
              <a:t> </a:t>
            </a:r>
            <a:r>
              <a:rPr lang="en-US" sz="4000" dirty="0" err="1" smtClean="0">
                <a:latin typeface="Arial" panose="020B0604020202020204" pitchFamily="34" charset="0"/>
              </a:rPr>
              <a:t>TGax</a:t>
            </a:r>
            <a:r>
              <a:rPr lang="en-US" sz="4000" dirty="0" smtClean="0">
                <a:latin typeface="Arial" panose="020B0604020202020204" pitchFamily="34" charset="0"/>
              </a:rPr>
              <a:t> Teleconference (2019-12-13) </a:t>
            </a:r>
            <a:endParaRPr lang="en-US" sz="4000" dirty="0" smtClean="0">
              <a:latin typeface="Arial" panose="020B0604020202020204" pitchFamily="34" charset="0"/>
            </a:endParaRP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Osama Aboul-Magd (Huawei Technologies)</a:t>
            </a:r>
          </a:p>
          <a:p>
            <a:pPr algn="ctr">
              <a:lnSpc>
                <a:spcPct val="90000"/>
              </a:lnSpc>
              <a:buFontTx/>
              <a:buNone/>
            </a:pPr>
            <a:r>
              <a:rPr lang="en-US" altLang="en-US" dirty="0">
                <a:latin typeface="Arial" panose="020B0604020202020204" pitchFamily="34" charset="0"/>
              </a:rPr>
              <a:t>Vice Chair: Alfred Asterjadhi (Qualcomm)</a:t>
            </a:r>
          </a:p>
          <a:p>
            <a:pPr algn="ctr">
              <a:lnSpc>
                <a:spcPct val="90000"/>
              </a:lnSpc>
              <a:buFontTx/>
              <a:buNone/>
            </a:pPr>
            <a:r>
              <a:rPr lang="en-US" altLang="en-US" dirty="0">
                <a:latin typeface="Arial" panose="020B0604020202020204" pitchFamily="34" charset="0"/>
              </a:rPr>
              <a:t>Vice Chair: Ron </a:t>
            </a:r>
            <a:r>
              <a:rPr lang="en-US" altLang="en-US" dirty="0" err="1">
                <a:latin typeface="Arial" panose="020B0604020202020204" pitchFamily="34" charset="0"/>
              </a:rPr>
              <a:t>Porat</a:t>
            </a:r>
            <a:r>
              <a:rPr lang="en-US" altLang="en-US" dirty="0">
                <a:latin typeface="Arial" panose="020B0604020202020204" pitchFamily="34" charset="0"/>
              </a:rPr>
              <a:t> (Broadcom)</a:t>
            </a:r>
            <a:endParaRPr lang="en-US" altLang="en-US" sz="2000" dirty="0">
              <a:latin typeface="Arial" panose="020B0604020202020204" pitchFamily="34" charset="0"/>
            </a:endParaRPr>
          </a:p>
          <a:p>
            <a:pPr algn="ctr">
              <a:lnSpc>
                <a:spcPct val="90000"/>
              </a:lnSpc>
              <a:buFontTx/>
              <a:buNone/>
            </a:pPr>
            <a:r>
              <a:rPr lang="en-US" altLang="en-US" dirty="0">
                <a:latin typeface="Arial" panose="020B0604020202020204" pitchFamily="34" charset="0"/>
              </a:rPr>
              <a:t>Secretary: Yasuhiko Inoue (NTT)</a:t>
            </a:r>
          </a:p>
          <a:p>
            <a:pPr algn="ctr">
              <a:lnSpc>
                <a:spcPct val="90000"/>
              </a:lnSpc>
              <a:buFontTx/>
              <a:buNone/>
            </a:pPr>
            <a:r>
              <a:rPr lang="en-US" altLang="en-US" dirty="0">
                <a:latin typeface="Arial" panose="020B0604020202020204" pitchFamily="34" charset="0"/>
              </a:rPr>
              <a:t>Technical Editor: Robert Stacey (Intel)</a:t>
            </a:r>
            <a:endParaRPr lang="en-CA" altLang="en-US"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39118774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1143001" y="2286000"/>
            <a:ext cx="9906000" cy="838200"/>
          </a:xfrm>
        </p:spPr>
        <p:txBody>
          <a:bodyPr/>
          <a:lstStyle/>
          <a:p>
            <a:r>
              <a:rPr lang="en-US" altLang="en-US" sz="2800" dirty="0"/>
              <a:t>Please announce your affiliation when you first address the group during </a:t>
            </a:r>
            <a:r>
              <a:rPr lang="en-US" altLang="en-US" sz="2800" dirty="0" smtClean="0"/>
              <a:t>the call</a:t>
            </a:r>
            <a:endParaRPr lang="en-US" alt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1595470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1898171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838200" y="1373188"/>
            <a:ext cx="104394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3227205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457201"/>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838200" y="1601788"/>
            <a:ext cx="102108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3376306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29217" y="1219201"/>
            <a:ext cx="10460567"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a:t>
            </a:r>
            <a:r>
              <a:rPr lang="en-US" altLang="en-US" sz="1600" dirty="0" smtClean="0">
                <a:solidFill>
                  <a:schemeClr val="tx1"/>
                </a:solidFill>
                <a:latin typeface="Calibri" panose="020F0502020204030204" pitchFamily="34" charset="0"/>
                <a:cs typeface="Calibri" panose="020F0502020204030204" pitchFamily="34" charset="0"/>
              </a:rPr>
              <a:t>January </a:t>
            </a:r>
            <a:r>
              <a:rPr lang="en-US" altLang="en-US" sz="1600" dirty="0">
                <a:solidFill>
                  <a:schemeClr val="tx1"/>
                </a:solidFill>
                <a:latin typeface="Calibri" panose="020F0502020204030204" pitchFamily="34" charset="0"/>
                <a:cs typeface="Calibri" panose="020F0502020204030204" pitchFamily="34" charset="0"/>
              </a:rPr>
              <a:t>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548719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929217" y="1447801"/>
            <a:ext cx="1004358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2467243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December 2019</a:t>
            </a:r>
            <a:endParaRPr lang="en-GB" dirty="0"/>
          </a:p>
        </p:txBody>
      </p:sp>
    </p:spTree>
    <p:extLst>
      <p:ext uri="{BB962C8B-B14F-4D97-AF65-F5344CB8AC3E}">
        <p14:creationId xmlns:p14="http://schemas.microsoft.com/office/powerpoint/2010/main" val="38539098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502</TotalTime>
  <Words>1421</Words>
  <Application>Microsoft Office PowerPoint</Application>
  <PresentationFormat>Widescreen</PresentationFormat>
  <Paragraphs>158</Paragraphs>
  <Slides>13</Slides>
  <Notes>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2" baseType="lpstr">
      <vt:lpstr>Arial Unicode MS</vt:lpstr>
      <vt:lpstr>Monotype Sorts</vt:lpstr>
      <vt:lpstr>MS Gothic</vt:lpstr>
      <vt:lpstr>Arial</vt:lpstr>
      <vt:lpstr>Arial Black</vt:lpstr>
      <vt:lpstr>Calibri</vt:lpstr>
      <vt:lpstr>Times New Roman</vt:lpstr>
      <vt:lpstr>Office Theme</vt:lpstr>
      <vt:lpstr>Document</vt:lpstr>
      <vt:lpstr>TGax Teleconference 2019-12-13 Agenda</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Teleconference Agenda </vt:lpstr>
      <vt:lpstr>Accelerated Process</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September 2019 Meeting Agenda</dc:title>
  <dc:creator>Osama AboulMagd</dc:creator>
  <cp:lastModifiedBy>Osama AboulMagd</cp:lastModifiedBy>
  <cp:revision>54</cp:revision>
  <cp:lastPrinted>1601-01-01T00:00:00Z</cp:lastPrinted>
  <dcterms:created xsi:type="dcterms:W3CDTF">2019-08-14T12:42:27Z</dcterms:created>
  <dcterms:modified xsi:type="dcterms:W3CDTF">2019-12-12T13:03:43Z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1575475615</vt:lpwstr>
  </property>
</Properties>
</file>