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83" r:id="rId4"/>
    <p:sldId id="281" r:id="rId5"/>
    <p:sldId id="262" r:id="rId6"/>
    <p:sldId id="265" r:id="rId7"/>
    <p:sldId id="266" r:id="rId8"/>
    <p:sldId id="267" r:id="rId9"/>
    <p:sldId id="269" r:id="rId10"/>
    <p:sldId id="270" r:id="rId11"/>
    <p:sldId id="288" r:id="rId12"/>
    <p:sldId id="278" r:id="rId13"/>
    <p:sldId id="271" r:id="rId14"/>
    <p:sldId id="272" r:id="rId15"/>
    <p:sldId id="273" r:id="rId16"/>
    <p:sldId id="274" r:id="rId17"/>
    <p:sldId id="282" r:id="rId18"/>
    <p:sldId id="277" r:id="rId19"/>
    <p:sldId id="275" r:id="rId20"/>
    <p:sldId id="276" r:id="rId21"/>
    <p:sldId id="279" r:id="rId22"/>
    <p:sldId id="263" r:id="rId23"/>
    <p:sldId id="286" r:id="rId24"/>
    <p:sldId id="287" r:id="rId25"/>
    <p:sldId id="268"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08" autoAdjust="0"/>
    <p:restoredTop sz="94660"/>
  </p:normalViewPr>
  <p:slideViewPr>
    <p:cSldViewPr>
      <p:cViewPr varScale="1">
        <p:scale>
          <a:sx n="100" d="100"/>
          <a:sy n="100" d="100"/>
        </p:scale>
        <p:origin x="82"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23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2020</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2020</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2020</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2020</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2020</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2020</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2020</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2020</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802.11-19/2136r1</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09/11-09-1034-16-0000-802-11-editorial-style-guid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development.standards.ieee.org/myproject/Public/mytools/draft/styleman.pdf"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wi-fi.org/file/data-elements-draft-specification-package"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13" Type="http://schemas.openxmlformats.org/officeDocument/2006/relationships/hyperlink" Target="mailto:emily.h.qi@intel.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edward.ks.au@huawei.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RoyWant@google.com" TargetMode="External"/><Relationship Id="rId11" Type="http://schemas.openxmlformats.org/officeDocument/2006/relationships/hyperlink" Target="mailto:bahareh.sagedhi@intel.com" TargetMode="External"/><Relationship Id="rId5" Type="http://schemas.openxmlformats.org/officeDocument/2006/relationships/hyperlink" Target="mailto:chaochun.wang@mediatek.com" TargetMode="External"/><Relationship Id="rId10" Type="http://schemas.openxmlformats.org/officeDocument/2006/relationships/hyperlink" Target="mailto:carol.Ansley@arris.com" TargetMode="External"/><Relationship Id="rId4" Type="http://schemas.openxmlformats.org/officeDocument/2006/relationships/hyperlink" Target="mailto:carlos.cordeiro@intel.com" TargetMode="External"/><Relationship Id="rId9" Type="http://schemas.openxmlformats.org/officeDocument/2006/relationships/hyperlink" Target="mailto:harrybims@me.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(Jan 2020)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2020-01-14</a:t>
            </a:r>
          </a:p>
        </p:txBody>
      </p:sp>
      <p:sp>
        <p:nvSpPr>
          <p:cNvPr id="6" name="Date Placeholder 3"/>
          <p:cNvSpPr>
            <a:spLocks noGrp="1"/>
          </p:cNvSpPr>
          <p:nvPr>
            <p:ph type="dt" idx="10"/>
          </p:nvPr>
        </p:nvSpPr>
        <p:spPr/>
        <p:txBody>
          <a:bodyPr/>
          <a:lstStyle/>
          <a:p>
            <a:r>
              <a:rPr lang="en-US"/>
              <a:t>January 2020</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spid="_x0000_s3346" name="Document" r:id="rId4" imgW="10439485" imgH="2546686" progId="Word.Document.8">
                  <p:embed/>
                </p:oleObj>
              </mc:Choice>
              <mc:Fallback>
                <p:oleObj name="Document" r:id="rId4" imgW="10439485" imgH="2546686" progId="Word.Document.8">
                  <p:embed/>
                  <p:pic>
                    <p:nvPicPr>
                      <p:cNvPr id="0" name="Picture 3"/>
                      <p:cNvPicPr>
                        <a:picLocks noChangeAspect="1" noChangeArrowheads="1"/>
                      </p:cNvPicPr>
                      <p:nvPr/>
                    </p:nvPicPr>
                    <p:blipFill>
                      <a:blip r:embed="rId5"/>
                      <a:srcRect/>
                      <a:stretch>
                        <a:fillRect/>
                      </a:stretch>
                    </p:blipFill>
                    <p:spPr bwMode="auto">
                      <a:xfrm>
                        <a:off x="993775" y="2436813"/>
                        <a:ext cx="10123488" cy="24606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a:t>
            </a:r>
            <a:r>
              <a:rPr lang="en-GB" dirty="0" smtClean="0">
                <a:hlinkClick r:id="rId3"/>
              </a:rPr>
              <a:t>11-09-1034-16-0000-802-11-editorial-style-guide.docx</a:t>
            </a:r>
            <a:r>
              <a:rPr lang="en-GB" dirty="0" smtClean="0"/>
              <a:t>  </a:t>
            </a:r>
            <a:endParaRPr lang="en-GB" dirty="0"/>
          </a:p>
          <a:p>
            <a:r>
              <a:rPr lang="en-US" dirty="0"/>
              <a:t>We update 802.11 Style Guide based on 2012 IEEE Standards Style Manual and consistency changes in final publication of the 802.11 standard</a:t>
            </a:r>
            <a:endParaRPr lang="en-GB" dirty="0"/>
          </a:p>
          <a:p>
            <a:r>
              <a:rPr lang="en-US" b="0" dirty="0"/>
              <a:t>Editor’s responsibility includes checking the </a:t>
            </a:r>
            <a:r>
              <a:rPr lang="en-US" dirty="0"/>
              <a:t>2014 IEEE Standards Style Manual </a:t>
            </a:r>
            <a:r>
              <a:rPr lang="en-US" b="0" dirty="0"/>
              <a:t>when creating or updating drafts. </a:t>
            </a:r>
            <a:r>
              <a:rPr lang="en-GB" u="sng" dirty="0">
                <a:hlinkClick r:id="rId4"/>
              </a:rPr>
              <a:t>https://development.standards.ieee.org/myproject/Public/mytools/draft/styleman.pdf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a:t>
            </a:r>
          </a:p>
          <a:p>
            <a:r>
              <a:rPr lang="en-US" b="0" dirty="0"/>
              <a:t>see 2.4.3 Elements and 3.9 MIB</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REVmd</a:t>
            </a:r>
            <a:r>
              <a:rPr lang="en-GB" dirty="0"/>
              <a:t> practice</a:t>
            </a:r>
          </a:p>
        </p:txBody>
      </p:sp>
      <p:sp>
        <p:nvSpPr>
          <p:cNvPr id="9218" name="Rectangle 2"/>
          <p:cNvSpPr>
            <a:spLocks noGrp="1" noChangeArrowheads="1"/>
          </p:cNvSpPr>
          <p:nvPr>
            <p:ph idx="1"/>
          </p:nvPr>
        </p:nvSpPr>
        <p:spPr>
          <a:ln/>
        </p:spPr>
        <p:txBody>
          <a:bodyPr/>
          <a:lstStyle/>
          <a:p>
            <a:r>
              <a:rPr lang="en-US" dirty="0"/>
              <a:t>Two </a:t>
            </a:r>
            <a:r>
              <a:rPr lang="en-US" dirty="0" err="1"/>
              <a:t>TGmd</a:t>
            </a:r>
            <a:r>
              <a:rPr lang="en-US" dirty="0"/>
              <a:t> CIDs related to editorial style guideline:</a:t>
            </a:r>
            <a:br>
              <a:rPr lang="en-US" dirty="0"/>
            </a:br>
            <a:r>
              <a:rPr lang="en-US" sz="2000" dirty="0"/>
              <a:t>1. CID 4312:  The names of the following fields should have all initials upper-case, to avoid confusion: "Number of Channel Measurement Info" should be "Of".  Also "Number of RX DMG Antennas", "Number of Channels", "Number of Time Blocks", "Normal  Number  of Frames  per  Channel", "Number of ANQP OIs", "OI #1 and #2 Lengths"</a:t>
            </a:r>
            <a:br>
              <a:rPr lang="en-US" sz="2000" dirty="0"/>
            </a:br>
            <a:r>
              <a:rPr lang="en-US" sz="2000" dirty="0"/>
              <a:t>2.  CID 4202:  The name of fields should start with uppercase letters for each word, to avoid confusion (especially with fields with "And"</a:t>
            </a:r>
            <a:br>
              <a:rPr lang="en-US" sz="2000" dirty="0"/>
            </a:br>
            <a:r>
              <a:rPr lang="en-US" sz="2000" dirty="0"/>
              <a:t>or "Or" in their name)</a:t>
            </a:r>
            <a:r>
              <a:rPr lang="en-US" dirty="0"/>
              <a:t/>
            </a:r>
            <a:br>
              <a:rPr lang="en-US" dirty="0"/>
            </a:br>
            <a:endParaRPr lang="en-US" dirty="0"/>
          </a:p>
          <a:p>
            <a:r>
              <a:rPr lang="en-US" sz="2000" dirty="0"/>
              <a:t>Emily Qi says going forward prepositions nouns and conjunctions are uppercase, the legacy text will be changed at editors discretion. Emily will propose changes to 09/1034 802.11 Editorial Style Guide.</a:t>
            </a:r>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089704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ln/>
        </p:spPr>
        <p:txBody>
          <a:bodyPr/>
          <a:lstStyle/>
          <a:p>
            <a:r>
              <a:rPr lang="en-GB" sz="2000" dirty="0"/>
              <a:t>11-15/355r13 MIB </a:t>
            </a:r>
            <a:r>
              <a:rPr lang="en-GB" sz="2000" dirty="0" err="1"/>
              <a:t>TruthValue</a:t>
            </a:r>
            <a:r>
              <a:rPr lang="en-GB" sz="2000" dirty="0"/>
              <a:t> usage patterns</a:t>
            </a:r>
          </a:p>
          <a:p>
            <a:r>
              <a:rPr lang="en-GB" sz="2000" dirty="0"/>
              <a:t>MIB Style: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rgbClr val="FF0000"/>
                </a:solidFill>
              </a:rPr>
              <a:t>Two ways to format a figure &amp; its caption in frame:</a:t>
            </a:r>
            <a:endParaRPr lang="en-US" sz="2000" dirty="0">
              <a:solidFill>
                <a:srgbClr val="FF0000"/>
              </a:solidFill>
            </a:endParaRPr>
          </a:p>
          <a:p>
            <a:pPr lvl="1"/>
            <a:r>
              <a:rPr lang="en-GB" sz="1600" dirty="0">
                <a:solidFill>
                  <a:srgbClr val="FF0000"/>
                </a:solidFill>
              </a:rPr>
              <a:t>Insert a table.  Insert anchored frame inside table cell to hold graphics.  Use table caption as figure caption.</a:t>
            </a:r>
            <a:endParaRPr lang="en-US" sz="1600" dirty="0">
              <a:solidFill>
                <a:srgbClr val="FF0000"/>
              </a:solidFill>
            </a:endParaRPr>
          </a:p>
          <a:p>
            <a:pPr lvl="1"/>
            <a:r>
              <a:rPr lang="en-GB" sz="1600" dirty="0">
                <a:solidFill>
                  <a:srgbClr val="FF0000"/>
                </a:solidFill>
              </a:rPr>
              <a:t>Insert an anchored frame.  Insert caption inside a text frame inside the anchored frame.  Insert graphics inside the anchored frame.</a:t>
            </a:r>
            <a:endParaRPr lang="en-US" sz="1600" dirty="0">
              <a:solidFill>
                <a:srgbClr val="FF0000"/>
              </a:solidFill>
            </a:endParaRPr>
          </a:p>
          <a:p>
            <a:r>
              <a:rPr lang="en-GB" sz="2000" dirty="0"/>
              <a:t> Keep embedded figures using </a:t>
            </a:r>
            <a:r>
              <a:rPr lang="en-GB" sz="2000" dirty="0" err="1"/>
              <a:t>visio</a:t>
            </a:r>
            <a:r>
              <a:rPr lang="en-GB" sz="2000" dirty="0"/>
              <a:t> as long as possible (not in Word)</a:t>
            </a:r>
            <a:endParaRPr lang="en-US" sz="2000" dirty="0"/>
          </a:p>
          <a:p>
            <a:pPr lvl="1"/>
            <a:r>
              <a:rPr lang="en-GB" sz="1800" dirty="0"/>
              <a:t>Near the end of sponsor ballot, </a:t>
            </a:r>
            <a:r>
              <a:rPr lang="en-GB" sz="1800" dirty="0">
                <a:solidFill>
                  <a:schemeClr val="tx1"/>
                </a:solidFill>
              </a:rPr>
              <a:t>turn these all into .</a:t>
            </a:r>
            <a:r>
              <a:rPr lang="en-GB" sz="1800" dirty="0" err="1">
                <a:solidFill>
                  <a:schemeClr val="tx1"/>
                </a:solidFill>
              </a:rPr>
              <a:t>emf</a:t>
            </a:r>
            <a:r>
              <a:rPr lang="en-GB" sz="1800" dirty="0">
                <a:solidFill>
                  <a:schemeClr val="tx1"/>
                </a:solidFill>
              </a:rPr>
              <a:t> </a:t>
            </a:r>
            <a:r>
              <a:rPr lang="en-GB" sz="1800" dirty="0"/>
              <a:t>(windows meta file) format files (you can do this from </a:t>
            </a:r>
            <a:r>
              <a:rPr lang="en-GB" sz="1800" dirty="0" err="1"/>
              <a:t>visio</a:t>
            </a:r>
            <a:r>
              <a:rPr lang="en-GB" sz="1800" dirty="0"/>
              <a:t> using “save as”).   </a:t>
            </a:r>
            <a:r>
              <a:rPr lang="en-GB" sz="1800" dirty="0">
                <a:solidFill>
                  <a:srgbClr val="FF0000"/>
                </a:solidFill>
              </a:rPr>
              <a:t>Keep </a:t>
            </a:r>
            <a:r>
              <a:rPr lang="en-GB" sz="1800" dirty="0"/>
              <a:t>separate files for the .</a:t>
            </a:r>
            <a:r>
              <a:rPr lang="en-GB" sz="1800" dirty="0" err="1"/>
              <a:t>vsd</a:t>
            </a:r>
            <a:r>
              <a:rPr lang="en-GB" sz="1800" dirty="0"/>
              <a:t> source and the .</a:t>
            </a:r>
            <a:r>
              <a:rPr lang="en-GB" sz="1800" dirty="0" err="1"/>
              <a:t>emf</a:t>
            </a:r>
            <a:r>
              <a:rPr lang="en-GB" sz="1800" dirty="0"/>
              <a:t> file that is linked to from frame. There is high likelihood we should use .</a:t>
            </a:r>
            <a:r>
              <a:rPr lang="en-GB" sz="1800" dirty="0" err="1"/>
              <a:t>emf</a:t>
            </a:r>
            <a:endParaRPr lang="en-GB" sz="1800" dirty="0"/>
          </a:p>
          <a:p>
            <a:r>
              <a:rPr lang="en-GB" sz="2000" dirty="0"/>
              <a:t>Frame format figures are tables</a:t>
            </a:r>
          </a:p>
          <a:p>
            <a:r>
              <a:rPr lang="en-GB" sz="20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2017 is used at IEEE-SA.</a:t>
            </a:r>
            <a:endParaRPr lang="en-US" dirty="0"/>
          </a:p>
          <a:p>
            <a:r>
              <a:rPr lang="en-US" dirty="0"/>
              <a:t>Creating a Redline, Graphics, Numbering and ANA, Source Control. Subversion server for source control. Use </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Jan 2020</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March</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045147038"/>
              </p:ext>
            </p:extLst>
          </p:nvPr>
        </p:nvGraphicFramePr>
        <p:xfrm>
          <a:off x="1295400" y="2285999"/>
          <a:ext cx="9296400" cy="4874756"/>
        </p:xfrm>
        <a:graphic>
          <a:graphicData uri="http://schemas.openxmlformats.org/drawingml/2006/table">
            <a:tbl>
              <a:tblPr firstRow="1" bandRow="1">
                <a:tableStyleId>{5C22544A-7EE6-4342-B048-85BDC9FD1C3A}</a:tableStyleId>
              </a:tblPr>
              <a:tblGrid>
                <a:gridCol w="3098800">
                  <a:extLst>
                    <a:ext uri="{9D8B030D-6E8A-4147-A177-3AD203B41FA5}">
                      <a16:colId xmlns:a16="http://schemas.microsoft.com/office/drawing/2014/main" xmlns="" val="3336049185"/>
                    </a:ext>
                  </a:extLst>
                </a:gridCol>
                <a:gridCol w="3098800">
                  <a:extLst>
                    <a:ext uri="{9D8B030D-6E8A-4147-A177-3AD203B41FA5}">
                      <a16:colId xmlns:a16="http://schemas.microsoft.com/office/drawing/2014/main" xmlns="" val="1921072032"/>
                    </a:ext>
                  </a:extLst>
                </a:gridCol>
                <a:gridCol w="3098800">
                  <a:extLst>
                    <a:ext uri="{9D8B030D-6E8A-4147-A177-3AD203B41FA5}">
                      <a16:colId xmlns:a16="http://schemas.microsoft.com/office/drawing/2014/main" xmlns="" val="3834352144"/>
                    </a:ext>
                  </a:extLst>
                </a:gridCol>
              </a:tblGrid>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xmlns="" val="3578554141"/>
                  </a:ext>
                </a:extLst>
              </a:tr>
              <a:tr h="6272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chemeClr val="tx1">
                              <a:lumMod val="95000"/>
                              <a:lumOff val="5000"/>
                            </a:schemeClr>
                          </a:solidFill>
                          <a:effectLst/>
                          <a:latin typeface="Times New Roman" pitchFamily="18" charset="0"/>
                        </a:rPr>
                        <a:t>4647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780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Sep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Nov 2020*</a:t>
                      </a:r>
                    </a:p>
                  </a:txBody>
                  <a:tcPr horzOverflow="overflow">
                    <a:noFill/>
                  </a:tcPr>
                </a:tc>
                <a:extLst>
                  <a:ext uri="{0D108BD9-81ED-4DB2-BD59-A6C34878D82A}">
                    <a16:rowId xmlns:a16="http://schemas.microsoft.com/office/drawing/2014/main" xmlns="" val="216556490"/>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chemeClr val="tx1">
                              <a:lumMod val="95000"/>
                              <a:lumOff val="5000"/>
                            </a:schemeClr>
                          </a:solidFill>
                          <a:effectLst/>
                          <a:latin typeface="Times New Roman" pitchFamily="18" charset="0"/>
                        </a:rPr>
                        <a:t>790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Dec 2020*</a:t>
                      </a:r>
                    </a:p>
                  </a:txBody>
                  <a:tcPr horzOverflow="overflow">
                    <a:noFill/>
                  </a:tcPr>
                </a:tc>
                <a:extLst>
                  <a:ext uri="{0D108BD9-81ED-4DB2-BD59-A6C34878D82A}">
                    <a16:rowId xmlns:a16="http://schemas.microsoft.com/office/drawing/2014/main" xmlns="" val="2414023622"/>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rgbClr val="FF0000"/>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a:t>
                      </a:r>
                      <a:r>
                        <a:rPr kumimoji="0" lang="en-US" sz="2000" b="0" i="0" u="none" strike="noStrike" cap="none" normalizeH="0" baseline="0">
                          <a:ln>
                            <a:noFill/>
                          </a:ln>
                          <a:solidFill>
                            <a:schemeClr val="tx1"/>
                          </a:solidFill>
                          <a:effectLst/>
                          <a:latin typeface="Times New Roman" pitchFamily="18" charset="0"/>
                        </a:rPr>
                        <a:t>– </a:t>
                      </a:r>
                      <a:r>
                        <a:rPr kumimoji="0" lang="en-US" sz="2000" b="0" i="0" u="none" strike="noStrike" cap="none" normalizeH="0" baseline="0">
                          <a:ln>
                            <a:noFill/>
                          </a:ln>
                          <a:solidFill>
                            <a:srgbClr val="FF0000"/>
                          </a:solidFill>
                          <a:effectLst/>
                          <a:latin typeface="Times New Roman" pitchFamily="18" charset="0"/>
                        </a:rPr>
                        <a:t>186</a:t>
                      </a: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Sep 2020*</a:t>
                      </a:r>
                    </a:p>
                  </a:txBody>
                  <a:tcPr horzOverflow="overflow">
                    <a:noFill/>
                  </a:tcPr>
                </a:tc>
                <a:extLst>
                  <a:ext uri="{0D108BD9-81ED-4DB2-BD59-A6C34878D82A}">
                    <a16:rowId xmlns:a16="http://schemas.microsoft.com/office/drawing/2014/main" xmlns="" val="3227809256"/>
                  </a:ext>
                </a:extLst>
              </a:tr>
              <a:tr h="6272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rgbClr val="FF0000"/>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240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Mar 2021*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Jul 2021*</a:t>
                      </a:r>
                    </a:p>
                  </a:txBody>
                  <a:tcPr horzOverflow="overflow">
                    <a:noFill/>
                  </a:tcPr>
                </a:tc>
                <a:extLst>
                  <a:ext uri="{0D108BD9-81ED-4DB2-BD59-A6C34878D82A}">
                    <a16:rowId xmlns:a16="http://schemas.microsoft.com/office/drawing/2014/main" xmlns="" val="1982380037"/>
                  </a:ext>
                </a:extLst>
              </a:tr>
              <a:tr h="57707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rgbClr val="0070C0"/>
                          </a:solidFill>
                          <a:effectLst/>
                          <a:latin typeface="Times New Roman" pitchFamily="18" charset="0"/>
                        </a:rPr>
                        <a:t>*</a:t>
                      </a:r>
                      <a:r>
                        <a:rPr kumimoji="0" lang="en-US" sz="2000" b="0" i="0" u="none" strike="noStrike" cap="none" normalizeH="0" baseline="0" dirty="0" err="1">
                          <a:ln>
                            <a:noFill/>
                          </a:ln>
                          <a:solidFill>
                            <a:srgbClr val="0070C0"/>
                          </a:solidFill>
                          <a:effectLst/>
                          <a:latin typeface="Times New Roman" pitchFamily="18" charset="0"/>
                        </a:rPr>
                        <a:t>REVmd</a:t>
                      </a:r>
                      <a:r>
                        <a:rPr kumimoji="0" lang="en-US" sz="2000" b="0" i="0" u="none" strike="noStrike" cap="none" normalizeH="0" baseline="0" dirty="0">
                          <a:ln>
                            <a:noFill/>
                          </a:ln>
                          <a:solidFill>
                            <a:srgbClr val="0070C0"/>
                          </a:solidFill>
                          <a:effectLst/>
                          <a:latin typeface="Times New Roman" pitchFamily="18" charset="0"/>
                        </a:rPr>
                        <a:t> Sep, 2020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xmlns="" val="4167905179"/>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xmlns="" val="1182416159"/>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xmlns="" val="502494330"/>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xmlns="" val="3939065581"/>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xmlns=""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Thursday am2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116555117"/>
              </p:ext>
            </p:extLst>
          </p:nvPr>
        </p:nvGraphicFramePr>
        <p:xfrm>
          <a:off x="737392" y="1374227"/>
          <a:ext cx="9832832" cy="4948419"/>
        </p:xfrm>
        <a:graphic>
          <a:graphicData uri="http://schemas.openxmlformats.org/drawingml/2006/table">
            <a:tbl>
              <a:tblPr firstRow="1">
                <a:tableStyleId>{073A0DAA-6AF3-43AB-8588-CEC1D06C72B9}</a:tableStyleId>
              </a:tblPr>
              <a:tblGrid>
                <a:gridCol w="647601">
                  <a:extLst>
                    <a:ext uri="{9D8B030D-6E8A-4147-A177-3AD203B41FA5}">
                      <a16:colId xmlns:a16="http://schemas.microsoft.com/office/drawing/2014/main" xmlns="" val="4261970102"/>
                    </a:ext>
                  </a:extLst>
                </a:gridCol>
                <a:gridCol w="422231">
                  <a:extLst>
                    <a:ext uri="{9D8B030D-6E8A-4147-A177-3AD203B41FA5}">
                      <a16:colId xmlns:a16="http://schemas.microsoft.com/office/drawing/2014/main" xmlns="" val="78877518"/>
                    </a:ext>
                  </a:extLst>
                </a:gridCol>
                <a:gridCol w="457200">
                  <a:extLst>
                    <a:ext uri="{9D8B030D-6E8A-4147-A177-3AD203B41FA5}">
                      <a16:colId xmlns:a16="http://schemas.microsoft.com/office/drawing/2014/main" xmlns="" val="145119986"/>
                    </a:ext>
                  </a:extLst>
                </a:gridCol>
                <a:gridCol w="609600">
                  <a:extLst>
                    <a:ext uri="{9D8B030D-6E8A-4147-A177-3AD203B41FA5}">
                      <a16:colId xmlns:a16="http://schemas.microsoft.com/office/drawing/2014/main" xmlns="" val="3029749347"/>
                    </a:ext>
                  </a:extLst>
                </a:gridCol>
                <a:gridCol w="533400">
                  <a:extLst>
                    <a:ext uri="{9D8B030D-6E8A-4147-A177-3AD203B41FA5}">
                      <a16:colId xmlns:a16="http://schemas.microsoft.com/office/drawing/2014/main" xmlns="" val="948022760"/>
                    </a:ext>
                  </a:extLst>
                </a:gridCol>
                <a:gridCol w="381000">
                  <a:extLst>
                    <a:ext uri="{9D8B030D-6E8A-4147-A177-3AD203B41FA5}">
                      <a16:colId xmlns:a16="http://schemas.microsoft.com/office/drawing/2014/main" xmlns="" val="1543342895"/>
                    </a:ext>
                  </a:extLst>
                </a:gridCol>
                <a:gridCol w="609600">
                  <a:extLst>
                    <a:ext uri="{9D8B030D-6E8A-4147-A177-3AD203B41FA5}">
                      <a16:colId xmlns:a16="http://schemas.microsoft.com/office/drawing/2014/main" xmlns="" val="3821760127"/>
                    </a:ext>
                  </a:extLst>
                </a:gridCol>
                <a:gridCol w="533400">
                  <a:extLst>
                    <a:ext uri="{9D8B030D-6E8A-4147-A177-3AD203B41FA5}">
                      <a16:colId xmlns:a16="http://schemas.microsoft.com/office/drawing/2014/main" xmlns="" val="1625024730"/>
                    </a:ext>
                  </a:extLst>
                </a:gridCol>
                <a:gridCol w="457200">
                  <a:extLst>
                    <a:ext uri="{9D8B030D-6E8A-4147-A177-3AD203B41FA5}">
                      <a16:colId xmlns:a16="http://schemas.microsoft.com/office/drawing/2014/main" xmlns="" val="2849464904"/>
                    </a:ext>
                  </a:extLst>
                </a:gridCol>
                <a:gridCol w="457200">
                  <a:extLst>
                    <a:ext uri="{9D8B030D-6E8A-4147-A177-3AD203B41FA5}">
                      <a16:colId xmlns:a16="http://schemas.microsoft.com/office/drawing/2014/main" xmlns="" val="3784159027"/>
                    </a:ext>
                  </a:extLst>
                </a:gridCol>
                <a:gridCol w="1143000">
                  <a:extLst>
                    <a:ext uri="{9D8B030D-6E8A-4147-A177-3AD203B41FA5}">
                      <a16:colId xmlns:a16="http://schemas.microsoft.com/office/drawing/2014/main" xmlns="" val="309422106"/>
                    </a:ext>
                  </a:extLst>
                </a:gridCol>
                <a:gridCol w="457200">
                  <a:extLst>
                    <a:ext uri="{9D8B030D-6E8A-4147-A177-3AD203B41FA5}">
                      <a16:colId xmlns:a16="http://schemas.microsoft.com/office/drawing/2014/main" xmlns="" val="2746800865"/>
                    </a:ext>
                  </a:extLst>
                </a:gridCol>
                <a:gridCol w="1938583">
                  <a:extLst>
                    <a:ext uri="{9D8B030D-6E8A-4147-A177-3AD203B41FA5}">
                      <a16:colId xmlns:a16="http://schemas.microsoft.com/office/drawing/2014/main" xmlns="" val="664609411"/>
                    </a:ext>
                  </a:extLst>
                </a:gridCol>
                <a:gridCol w="1185617">
                  <a:extLst>
                    <a:ext uri="{9D8B030D-6E8A-4147-A177-3AD203B41FA5}">
                      <a16:colId xmlns:a16="http://schemas.microsoft.com/office/drawing/2014/main" xmlns=""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Documents</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md</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ax</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ay</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ba</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bd</a:t>
                      </a: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xmlns=""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Frame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14-Jan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02217997"/>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solidFill>
                          <a:effectLst/>
                          <a:latin typeface="+mn-lt"/>
                          <a:ea typeface="+mn-ea"/>
                          <a:cs typeface="+mn-cs"/>
                        </a:rPr>
                        <a:t>Framemaker</a:t>
                      </a:r>
                      <a:r>
                        <a:rPr lang="en-US" sz="1400" kern="1200" dirty="0">
                          <a:solidFill>
                            <a:schemeClr val="tx1"/>
                          </a:solidFill>
                          <a:effectLst/>
                          <a:latin typeface="+mn-lt"/>
                          <a:ea typeface="+mn-ea"/>
                          <a:cs typeface="+mn-cs"/>
                        </a:rPr>
                        <a:t> 2017 release</a:t>
                      </a:r>
                      <a:endParaRPr lang="en-US" sz="14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14-Jan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solidFill>
                          <a:effectLst/>
                          <a:latin typeface="+mn-lt"/>
                          <a:ea typeface="+mn-ea"/>
                          <a:cs typeface="+mn-cs"/>
                        </a:rPr>
                        <a:t>Word</a:t>
                      </a:r>
                      <a:endParaRPr lang="en-US" sz="14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Carlos </a:t>
                      </a:r>
                      <a:r>
                        <a:rPr kumimoji="0" lang="en-US" sz="1600" b="0" i="0" u="none" strike="noStrike" cap="none" normalizeH="0" baseline="0" dirty="0" err="1">
                          <a:ln>
                            <a:noFill/>
                          </a:ln>
                          <a:solidFill>
                            <a:schemeClr val="tx1"/>
                          </a:solidFill>
                          <a:effectLst/>
                          <a:latin typeface="Times New Roman" pitchFamily="18" charset="0"/>
                        </a:rPr>
                        <a:t>Cordeiro</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14-Jan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1"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Chao Chun Wang, Roy Want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14-Jan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ba</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1.4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solidFill>
                          <a:effectLst/>
                          <a:latin typeface="+mn-lt"/>
                          <a:ea typeface="+mn-ea"/>
                          <a:cs typeface="+mn-cs"/>
                        </a:rPr>
                        <a:t>Framemaker</a:t>
                      </a:r>
                      <a:r>
                        <a:rPr lang="en-US" sz="1400" kern="1200" dirty="0">
                          <a:solidFill>
                            <a:schemeClr val="tx1"/>
                          </a:solidFill>
                          <a:effectLst/>
                          <a:latin typeface="+mn-lt"/>
                          <a:ea typeface="+mn-ea"/>
                          <a:cs typeface="+mn-cs"/>
                        </a:rPr>
                        <a:t> 2017 release</a:t>
                      </a:r>
                      <a:endParaRPr lang="en-US" sz="14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600" dirty="0">
                          <a:solidFill>
                            <a:schemeClr val="tx1"/>
                          </a:solidFill>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14-Jan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Volker </a:t>
                      </a:r>
                      <a:r>
                        <a:rPr lang="en-US" sz="1600" dirty="0" err="1"/>
                        <a:t>Jungnickel</a:t>
                      </a:r>
                      <a:r>
                        <a:rPr lang="en-US" sz="1600" dirty="0"/>
                        <a:t>, </a:t>
                      </a:r>
                      <a:r>
                        <a:rPr lang="en-US" sz="1600" dirty="0">
                          <a:solidFill>
                            <a:srgbClr val="FF0000"/>
                          </a:solidFill>
                        </a:rPr>
                        <a:t>Harry </a:t>
                      </a:r>
                      <a:r>
                        <a:rPr lang="en-US" sz="1600" dirty="0" err="1">
                          <a:solidFill>
                            <a:srgbClr val="FF0000"/>
                          </a:solidFill>
                        </a:rPr>
                        <a:t>Bims</a:t>
                      </a:r>
                      <a:endParaRPr lang="en-US" sz="1600" dirty="0">
                        <a:solidFill>
                          <a:srgbClr val="FF000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14-Jan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CC"/>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FF0000"/>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15-Jan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11138465"/>
                  </a:ext>
                </a:extLst>
              </a:tr>
              <a:tr h="410503">
                <a:tc>
                  <a:txBody>
                    <a:bodyPr/>
                    <a:lstStyle/>
                    <a:p>
                      <a:pPr algn="ctr"/>
                      <a:r>
                        <a:rPr lang="en-US" sz="1600" dirty="0" err="1">
                          <a:solidFill>
                            <a:schemeClr val="tx1"/>
                          </a:solidFill>
                        </a:rPr>
                        <a:t>bd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rgbClr val="FF0000"/>
                          </a:solidFill>
                        </a:rPr>
                        <a:t>Framemaker</a:t>
                      </a:r>
                      <a:r>
                        <a:rPr lang="en-US" sz="1200" dirty="0">
                          <a:solidFill>
                            <a:srgbClr val="FF0000"/>
                          </a:solidFill>
                        </a:rPr>
                        <a:t> 2019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FF000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t>Bahar</a:t>
                      </a:r>
                      <a:r>
                        <a:rPr lang="en-US" sz="1600" dirty="0"/>
                        <a:t> Sadeghi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14-Jan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85866631"/>
                  </a:ext>
                </a:extLst>
              </a:tr>
              <a:tr h="410503">
                <a:tc>
                  <a:txBody>
                    <a:bodyPr/>
                    <a:lstStyle/>
                    <a:p>
                      <a:pPr algn="ctr"/>
                      <a:r>
                        <a:rPr lang="en-US" sz="1600" dirty="0">
                          <a:solidFill>
                            <a:srgbClr val="FF0000"/>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rgbClr val="FF0000"/>
                          </a:solidFill>
                        </a:rPr>
                        <a:t>Frame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FF000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FF0000"/>
                          </a:solidFill>
                        </a:rPr>
                        <a:t>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14-Jan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48918916"/>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Jan2020</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dirty="0"/>
              <a:t>YANG models to supplement MIB</a:t>
            </a:r>
          </a:p>
          <a:p>
            <a:r>
              <a:rPr lang="en-GB" dirty="0"/>
              <a:t>	Should we have a separate document for YANG models?</a:t>
            </a:r>
          </a:p>
          <a:p>
            <a:r>
              <a:rPr lang="en-GB" dirty="0"/>
              <a:t>	Note there is a YANG model from Wi-Fi Alliance publicly available, with ongoing work</a:t>
            </a:r>
          </a:p>
          <a:p>
            <a:r>
              <a:rPr lang="en-GB" dirty="0"/>
              <a:t>		</a:t>
            </a:r>
            <a:r>
              <a:rPr lang="en-US" u="sng" dirty="0">
                <a:hlinkClick r:id="rId3"/>
              </a:rPr>
              <a:t>https://www.wi-fi.org/file/data-elements-draft-specification-package</a:t>
            </a:r>
            <a:endParaRPr lang="en-US" dirty="0"/>
          </a:p>
          <a:p>
            <a:endParaRPr lang="en-GB" dirty="0"/>
          </a:p>
          <a:p>
            <a:r>
              <a:rPr lang="en-GB" dirty="0"/>
              <a:t>MIB normative text that should be in the main body? The default values are used outside the standard</a:t>
            </a:r>
          </a:p>
          <a:p>
            <a:r>
              <a:rPr lang="en-GB" dirty="0"/>
              <a:t>MIB deprecation topic – should be a project, how to proceed?</a:t>
            </a:r>
          </a:p>
          <a:p>
            <a:r>
              <a:rPr lang="en-GB" dirty="0"/>
              <a:t>We should make moves to remove Annex G? It has not been supported in 11ax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xmlns=""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xmlns=""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xmlns=""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xmlns="" id="{F0C11C0F-FD95-4686-A48B-EA1D999C93A5}"/>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2020-01-14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802.11 Mandatory Draft Review before SB</a:t>
            </a:r>
          </a:p>
          <a:p>
            <a:r>
              <a:rPr lang="en-US" dirty="0"/>
              <a:t>WG Style Guide for 802.11 draft 09/1034r15</a:t>
            </a:r>
          </a:p>
          <a:p>
            <a:r>
              <a:rPr lang="en-US" dirty="0"/>
              <a:t>Review WG Style Guide and </a:t>
            </a:r>
            <a:r>
              <a:rPr lang="en-US" dirty="0" err="1"/>
              <a:t>REVmd</a:t>
            </a:r>
            <a:r>
              <a:rPr lang="en-US" dirty="0"/>
              <a:t> practice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2020-01-14</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P802.11ax Amendment (HEW) – Robert Stacey</a:t>
            </a:r>
          </a:p>
          <a:p>
            <a:pPr lvl="1">
              <a:lnSpc>
                <a:spcPct val="80000"/>
              </a:lnSpc>
              <a:buFont typeface="Arial" panose="020B0604020202020204" pitchFamily="34" charset="0"/>
              <a:buChar char="•"/>
              <a:defRPr/>
            </a:pPr>
            <a:r>
              <a:rPr lang="en-US" sz="1600" dirty="0"/>
              <a:t>P802.11ay Amendment (NG60) – Carlos Cordeiro</a:t>
            </a:r>
          </a:p>
          <a:p>
            <a:pPr lvl="1">
              <a:lnSpc>
                <a:spcPct val="80000"/>
              </a:lnSpc>
              <a:buFontTx/>
              <a:buChar char="•"/>
              <a:defRPr/>
            </a:pPr>
            <a:r>
              <a:rPr lang="en-US" sz="1600" dirty="0"/>
              <a:t>P802.11az Amendment (NGP) – Roy Want</a:t>
            </a:r>
          </a:p>
          <a:p>
            <a:pPr lvl="1">
              <a:lnSpc>
                <a:spcPct val="80000"/>
              </a:lnSpc>
              <a:buFontTx/>
              <a:buChar char="•"/>
              <a:defRPr/>
            </a:pPr>
            <a:r>
              <a:rPr lang="en-US" sz="1600" dirty="0"/>
              <a:t>P802.11ba Amendment (WUR) – Po-kai Huang</a:t>
            </a:r>
          </a:p>
          <a:p>
            <a:pPr lvl="1">
              <a:lnSpc>
                <a:spcPct val="80000"/>
              </a:lnSpc>
              <a:buFontTx/>
              <a:buChar char="•"/>
              <a:defRPr/>
            </a:pPr>
            <a:r>
              <a:rPr lang="en-US" sz="1600" dirty="0"/>
              <a:t>P802.11bb Amendment (LC) – Volker </a:t>
            </a:r>
            <a:r>
              <a:rPr lang="en-US" sz="1600" dirty="0" err="1"/>
              <a:t>Jungnickel</a:t>
            </a:r>
            <a:r>
              <a:rPr lang="en-US" sz="1600" dirty="0"/>
              <a:t>, Harry </a:t>
            </a:r>
            <a:r>
              <a:rPr lang="en-US" sz="1600" dirty="0" err="1"/>
              <a:t>Bims</a:t>
            </a:r>
            <a:endParaRPr lang="en-US" sz="1600" dirty="0"/>
          </a:p>
          <a:p>
            <a:pPr lvl="1">
              <a:lnSpc>
                <a:spcPct val="80000"/>
              </a:lnSpc>
              <a:buFontTx/>
              <a:buChar char="•"/>
              <a:defRPr/>
            </a:pPr>
            <a:r>
              <a:rPr lang="en-US" sz="1600" dirty="0"/>
              <a:t>P802.11bd Amendment (NGV) – </a:t>
            </a:r>
            <a:r>
              <a:rPr lang="en-US" sz="1600" dirty="0" err="1"/>
              <a:t>Bahar</a:t>
            </a:r>
            <a:r>
              <a:rPr lang="en-US" sz="1600" dirty="0"/>
              <a:t> Sadeghi</a:t>
            </a:r>
          </a:p>
          <a:p>
            <a:pPr lvl="1">
              <a:lnSpc>
                <a:spcPct val="80000"/>
              </a:lnSpc>
              <a:buFontTx/>
              <a:buChar char="•"/>
              <a:defRPr/>
            </a:pPr>
            <a:r>
              <a:rPr lang="en-US" sz="1600" dirty="0" err="1"/>
              <a:t>REVmd</a:t>
            </a:r>
            <a:r>
              <a:rPr lang="en-US" sz="1600" dirty="0"/>
              <a:t> – Emily Qi</a:t>
            </a:r>
          </a:p>
          <a:p>
            <a:pPr>
              <a:lnSpc>
                <a:spcPct val="80000"/>
              </a:lnSpc>
              <a:buFontTx/>
              <a:buNone/>
              <a:defRPr/>
            </a:pPr>
            <a:endParaRPr lang="en-US" sz="1600" dirty="0"/>
          </a:p>
          <a:p>
            <a:pPr>
              <a:lnSpc>
                <a:spcPct val="80000"/>
              </a:lnSpc>
              <a:buFont typeface="Arial" panose="020B0604020202020204" pitchFamily="34" charset="0"/>
              <a:buChar char="•"/>
              <a:defRPr/>
            </a:pPr>
            <a:r>
              <a:rPr lang="en-US" sz="1800" dirty="0"/>
              <a:t>802.11 Editor’s Not Present</a:t>
            </a:r>
          </a:p>
          <a:p>
            <a:pPr lvl="1">
              <a:lnSpc>
                <a:spcPct val="80000"/>
              </a:lnSpc>
              <a:buFont typeface="Arial" panose="020B0604020202020204" pitchFamily="34" charset="0"/>
              <a:buChar char="•"/>
              <a:defRPr/>
            </a:pPr>
            <a:r>
              <a:rPr lang="en-US" sz="1400" dirty="0"/>
              <a:t>P802.11az Amendment (NGP) – Chao-Chun Wang</a:t>
            </a:r>
          </a:p>
          <a:p>
            <a:pPr lvl="1">
              <a:lnSpc>
                <a:spcPct val="80000"/>
              </a:lnSpc>
              <a:buFont typeface="Arial" panose="020B0604020202020204" pitchFamily="34" charset="0"/>
              <a:buChar char="•"/>
              <a:defRPr/>
            </a:pPr>
            <a:r>
              <a:rPr lang="en-US" sz="1400" dirty="0"/>
              <a:t>P802.11bc Amendment (</a:t>
            </a:r>
            <a:r>
              <a:rPr lang="en-US" sz="1400" dirty="0" err="1"/>
              <a:t>eBCS</a:t>
            </a:r>
            <a:r>
              <a:rPr lang="en-US" sz="1400" dirty="0"/>
              <a:t>) – Carol Ansley</a:t>
            </a:r>
          </a:p>
          <a:p>
            <a:pPr lvl="1">
              <a:lnSpc>
                <a:spcPct val="80000"/>
              </a:lnSpc>
              <a:buFontTx/>
              <a:buChar char="•"/>
              <a:defRPr/>
            </a:pPr>
            <a:r>
              <a:rPr lang="en-US" sz="1400" dirty="0"/>
              <a:t>P802.11be Amendment (EHT) – Edward Au</a:t>
            </a:r>
          </a:p>
          <a:p>
            <a:pPr lvl="1">
              <a:lnSpc>
                <a:spcPct val="80000"/>
              </a:lnSpc>
              <a:buFontTx/>
              <a:buChar char="•"/>
              <a:defRPr/>
            </a:pPr>
            <a:r>
              <a:rPr lang="en-US" sz="1400" dirty="0" err="1"/>
              <a:t>REVmd</a:t>
            </a:r>
            <a:r>
              <a:rPr lang="en-US" sz="1400" dirty="0"/>
              <a:t> – Edward Au</a:t>
            </a:r>
            <a:endParaRPr lang="en-US" sz="1600" dirty="0"/>
          </a:p>
          <a:p>
            <a:pPr>
              <a:lnSpc>
                <a:spcPct val="80000"/>
              </a:lnSpc>
              <a:defRPr/>
            </a:pPr>
            <a:r>
              <a:rPr lang="en-US" sz="1800" dirty="0"/>
              <a:t>Also present:</a:t>
            </a:r>
          </a:p>
          <a:p>
            <a:pPr lvl="1">
              <a:lnSpc>
                <a:spcPct val="80000"/>
              </a:lnSpc>
              <a:buFont typeface="Arial" panose="020B0604020202020204" pitchFamily="34" charset="0"/>
              <a:buChar char="•"/>
              <a:defRPr/>
            </a:pPr>
            <a:r>
              <a:rPr lang="en-US" sz="1600" dirty="0"/>
              <a:t>Al Petrick	Joseph Levy	Mark Hamilton</a:t>
            </a:r>
            <a:endParaRPr lang="en-US" sz="1800" dirty="0"/>
          </a:p>
          <a:p>
            <a:pPr>
              <a:lnSpc>
                <a:spcPct val="80000"/>
              </a:lnSpc>
              <a:buFont typeface="Arial" panose="020B0604020202020204" pitchFamily="34" charset="0"/>
              <a:buChar char="•"/>
              <a:defRPr/>
            </a:pPr>
            <a:r>
              <a:rPr lang="en-US" sz="1800" dirty="0"/>
              <a:t>IEEE Staff present and always welcome! </a:t>
            </a:r>
            <a:endParaRPr lang="en-US" sz="1400" dirty="0"/>
          </a:p>
          <a:p>
            <a:pPr lvl="1">
              <a:lnSpc>
                <a:spcPct val="80000"/>
              </a:lnSpc>
              <a:buFont typeface="Arial" panose="020B0604020202020204" pitchFamily="34" charset="0"/>
              <a:buChar char="•"/>
              <a:defRPr/>
            </a:pPr>
            <a:r>
              <a:rPr lang="en-US" sz="1400" dirty="0"/>
              <a:t>	</a:t>
            </a:r>
            <a:r>
              <a:rPr lang="en-US" sz="1800" dirty="0"/>
              <a:t>	</a:t>
            </a: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err="1"/>
              <a:t>TGax</a:t>
            </a:r>
            <a:r>
              <a:rPr lang="en-US" sz="1600" b="1" dirty="0"/>
              <a:t> – Robert Stacey </a:t>
            </a:r>
            <a:r>
              <a:rPr lang="en-US" sz="1600" dirty="0"/>
              <a:t>– </a:t>
            </a:r>
            <a:r>
              <a:rPr lang="en-US" sz="1600" dirty="0">
                <a:hlinkClick r:id="rId3"/>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4"/>
              </a:rPr>
              <a:t>carlos.cordeiro@intel.com</a:t>
            </a:r>
            <a:r>
              <a:rPr lang="en-US" sz="1600" dirty="0"/>
              <a:t>  </a:t>
            </a:r>
          </a:p>
          <a:p>
            <a:pPr marL="342900" lvl="1" indent="-342900">
              <a:buFontTx/>
              <a:buChar char="•"/>
            </a:pPr>
            <a:r>
              <a:rPr lang="en-US" sz="1600" b="1" dirty="0" err="1"/>
              <a:t>TGaz</a:t>
            </a:r>
            <a:r>
              <a:rPr lang="en-US" sz="1600" b="1" dirty="0"/>
              <a:t> – Chao Chun Wang </a:t>
            </a:r>
            <a:r>
              <a:rPr lang="en-US" sz="1600" dirty="0"/>
              <a:t>– </a:t>
            </a:r>
            <a:r>
              <a:rPr lang="en-US" sz="1600" dirty="0">
                <a:hlinkClick r:id="rId5"/>
              </a:rPr>
              <a:t>chaochun.wang@mediatek.com</a:t>
            </a:r>
            <a:r>
              <a:rPr lang="en-US" sz="1600" dirty="0"/>
              <a:t> , </a:t>
            </a:r>
            <a:r>
              <a:rPr lang="en-US" sz="1600" b="1" dirty="0"/>
              <a:t>Roy Want </a:t>
            </a:r>
            <a:r>
              <a:rPr lang="en-US" sz="1600" dirty="0">
                <a:hlinkClick r:id="rId6"/>
              </a:rPr>
              <a:t>RoyWant@google.com</a:t>
            </a:r>
            <a:r>
              <a:rPr lang="en-US" sz="1600" dirty="0"/>
              <a:t> </a:t>
            </a:r>
          </a:p>
          <a:p>
            <a:pPr marL="342900" lvl="1" indent="-342900">
              <a:buFontTx/>
              <a:buChar char="•"/>
            </a:pPr>
            <a:r>
              <a:rPr lang="en-US" sz="1600" b="1" dirty="0" err="1"/>
              <a:t>TGba</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TGbb</a:t>
            </a:r>
            <a:r>
              <a:rPr lang="en-US" sz="1600" b="1" dirty="0"/>
              <a:t> – Volker </a:t>
            </a:r>
            <a:r>
              <a:rPr lang="en-US" sz="1600" b="1" dirty="0" err="1"/>
              <a:t>Jungnickel</a:t>
            </a:r>
            <a:r>
              <a:rPr lang="en-US" sz="1600" b="1" dirty="0"/>
              <a:t> </a:t>
            </a:r>
            <a:r>
              <a:rPr lang="en-US" sz="1600" dirty="0"/>
              <a:t>– </a:t>
            </a:r>
            <a:r>
              <a:rPr lang="en-US" sz="1600" dirty="0">
                <a:hlinkClick r:id="rId8"/>
              </a:rPr>
              <a:t>volker.jungnickel@hhi.fraunhofer.de</a:t>
            </a:r>
            <a:r>
              <a:rPr lang="en-US" sz="1600" dirty="0"/>
              <a:t> , </a:t>
            </a:r>
            <a:r>
              <a:rPr lang="en-US" sz="1600" b="1" dirty="0"/>
              <a:t>Harry </a:t>
            </a:r>
            <a:r>
              <a:rPr lang="en-US" sz="1600" b="1" dirty="0" err="1"/>
              <a:t>Bims</a:t>
            </a:r>
            <a:r>
              <a:rPr lang="en-US" sz="1600" b="1" dirty="0"/>
              <a:t> </a:t>
            </a:r>
            <a:r>
              <a:rPr lang="en-US" sz="1600" dirty="0">
                <a:hlinkClick r:id="rId9"/>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10"/>
              </a:rPr>
              <a:t>carol.ansle</a:t>
            </a:r>
            <a:r>
              <a:rPr lang="en-US" sz="1600" dirty="0"/>
              <a:t>y</a:t>
            </a:r>
            <a:r>
              <a:rPr lang="en-US" sz="1600" dirty="0">
                <a:hlinkClick r:id="rId10"/>
              </a:rPr>
              <a:t>@commscope.com</a:t>
            </a:r>
            <a:r>
              <a:rPr lang="en-US" sz="1600" dirty="0"/>
              <a:t> </a:t>
            </a:r>
          </a:p>
          <a:p>
            <a:pPr marL="342900" lvl="1" indent="-342900">
              <a:buFontTx/>
              <a:buChar char="•"/>
            </a:pPr>
            <a:r>
              <a:rPr lang="en-US" sz="1600" b="1" dirty="0" err="1"/>
              <a:t>TGbd</a:t>
            </a:r>
            <a:r>
              <a:rPr lang="en-US" sz="1600" b="1" dirty="0"/>
              <a:t> – </a:t>
            </a:r>
            <a:r>
              <a:rPr lang="en-US" sz="1600" b="1" dirty="0" err="1"/>
              <a:t>Bahar</a:t>
            </a:r>
            <a:r>
              <a:rPr lang="en-US" sz="1600" b="1" dirty="0"/>
              <a:t> Sadeghi </a:t>
            </a:r>
            <a:r>
              <a:rPr lang="en-US" sz="1600" dirty="0"/>
              <a:t>–</a:t>
            </a:r>
            <a:r>
              <a:rPr lang="en-US" sz="1600" b="1" dirty="0"/>
              <a:t> </a:t>
            </a:r>
            <a:r>
              <a:rPr lang="en-US" sz="1600" dirty="0">
                <a:hlinkClick r:id="rId11"/>
              </a:rPr>
              <a:t>bahareh.sagedhi@intel.com</a:t>
            </a:r>
            <a:r>
              <a:rPr lang="en-US" sz="1600" dirty="0"/>
              <a:t> </a:t>
            </a:r>
          </a:p>
          <a:p>
            <a:pPr marL="342900" lvl="1" indent="-342900">
              <a:buFontTx/>
              <a:buChar char="•"/>
            </a:pPr>
            <a:r>
              <a:rPr lang="en-US" sz="1600" b="1" dirty="0" err="1"/>
              <a:t>TGbe</a:t>
            </a:r>
            <a:r>
              <a:rPr lang="en-US" sz="1600" b="1" dirty="0"/>
              <a:t> – Edward Au </a:t>
            </a:r>
            <a:r>
              <a:rPr lang="en-US" sz="1600" dirty="0"/>
              <a:t>– </a:t>
            </a:r>
            <a:r>
              <a:rPr lang="en-US" sz="1600" u="sng" dirty="0">
                <a:hlinkClick r:id="rId12"/>
              </a:rPr>
              <a:t>edward.ks.au@huawei.com</a:t>
            </a:r>
            <a:r>
              <a:rPr lang="en-US" sz="1600" dirty="0"/>
              <a:t> </a:t>
            </a:r>
          </a:p>
          <a:p>
            <a:pPr marL="342900" lvl="1" indent="-342900">
              <a:buFontTx/>
              <a:buChar char="•"/>
            </a:pPr>
            <a:r>
              <a:rPr lang="en-US" sz="1600" b="1" dirty="0" err="1"/>
              <a:t>REVmd</a:t>
            </a:r>
            <a:r>
              <a:rPr lang="en-US" sz="1600" b="1" dirty="0"/>
              <a:t> – Emily Qi </a:t>
            </a:r>
            <a:r>
              <a:rPr lang="en-US" sz="1600" dirty="0"/>
              <a:t>– </a:t>
            </a:r>
            <a:r>
              <a:rPr lang="en-US" sz="1600" b="0" dirty="0">
                <a:hlinkClick r:id="rId13"/>
              </a:rPr>
              <a:t>emily.h.qi@intel.com</a:t>
            </a:r>
            <a:r>
              <a:rPr lang="en-US" sz="1600" dirty="0"/>
              <a:t>, </a:t>
            </a:r>
            <a:r>
              <a:rPr lang="en-US" sz="1600" b="1" dirty="0"/>
              <a:t>Edward Au </a:t>
            </a:r>
            <a:r>
              <a:rPr lang="en-US" sz="1600" dirty="0"/>
              <a:t>– </a:t>
            </a:r>
            <a:r>
              <a:rPr lang="en-US" sz="1600" b="0" u="sng" dirty="0">
                <a:hlinkClick r:id="rId12"/>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Jan 14</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2000" dirty="0" err="1"/>
              <a:t>REVmd</a:t>
            </a:r>
            <a:r>
              <a:rPr lang="en-GB" sz="2000" dirty="0"/>
              <a:t> – SA1 received ~800 comments, ~300 editorial , working on comment resolution </a:t>
            </a:r>
          </a:p>
          <a:p>
            <a:r>
              <a:rPr lang="en-GB" sz="2000" dirty="0"/>
              <a:t>11ax </a:t>
            </a:r>
            <a:r>
              <a:rPr lang="en-US" sz="2000" dirty="0"/>
              <a:t>– in SA ballot with D6.0, closes 24 January  </a:t>
            </a:r>
          </a:p>
          <a:p>
            <a:r>
              <a:rPr lang="en-US" sz="2000" dirty="0"/>
              <a:t>11ay – completed initial SA ballot, received 135 comments with &gt; 75% approval,    </a:t>
            </a:r>
            <a:endParaRPr lang="en-GB" sz="2000" dirty="0"/>
          </a:p>
          <a:p>
            <a:r>
              <a:rPr lang="en-GB" sz="2000" dirty="0"/>
              <a:t>11az – finished WG recirc with 1022 comments, 86.9% approvals, 460 are</a:t>
            </a:r>
            <a:r>
              <a:rPr lang="en-US" sz="2000" dirty="0"/>
              <a:t> technical, hope to recirc out of July </a:t>
            </a:r>
            <a:endParaRPr lang="en-GB" sz="2000" dirty="0"/>
          </a:p>
          <a:p>
            <a:r>
              <a:rPr lang="en-GB" sz="2000" dirty="0"/>
              <a:t>11ba – finished WG recirc with 22 comments, 96% approval, hope for final WG recirc this week with final draft. SA ballot pool expires in Feb.  </a:t>
            </a:r>
            <a:endParaRPr lang="en-GB" sz="2000" dirty="0">
              <a:solidFill>
                <a:srgbClr val="FF0000"/>
              </a:solidFill>
            </a:endParaRPr>
          </a:p>
          <a:p>
            <a:r>
              <a:rPr lang="en-GB" sz="2000" dirty="0"/>
              <a:t>11bb – D0.1 PHY is in preparation and hope to be posted to members this week  </a:t>
            </a:r>
          </a:p>
          <a:p>
            <a:r>
              <a:rPr lang="en-GB" sz="2000" dirty="0"/>
              <a:t>11bc – working on specification framework, hope for D0.1 out of May meeting  </a:t>
            </a:r>
          </a:p>
          <a:p>
            <a:r>
              <a:rPr lang="en-GB" sz="2000" dirty="0"/>
              <a:t>11bd – D0.1 posted expect to have D0.2 after January meeting  </a:t>
            </a:r>
          </a:p>
          <a:p>
            <a:r>
              <a:rPr lang="en-GB" sz="2000" dirty="0"/>
              <a:t>11be – </a:t>
            </a:r>
            <a:r>
              <a:rPr lang="en-US" sz="2000" dirty="0"/>
              <a:t>are still working through submissions and the specification framework document.</a:t>
            </a:r>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802.11-2016 December 14, 2016</a:t>
            </a:r>
          </a:p>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19/1765r5 MDR complete</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2442</TotalTime>
  <Words>2071</Words>
  <Application>Microsoft Office PowerPoint</Application>
  <PresentationFormat>Widescreen</PresentationFormat>
  <Paragraphs>441</Paragraphs>
  <Slides>25</Slides>
  <Notes>22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 Unicode MS</vt:lpstr>
      <vt:lpstr>MS Gothic</vt:lpstr>
      <vt:lpstr>Arial</vt:lpstr>
      <vt:lpstr>Times New Roman</vt:lpstr>
      <vt:lpstr>Office Theme</vt:lpstr>
      <vt:lpstr>Document</vt:lpstr>
      <vt:lpstr>802.11 WG Editor’s Meeting (Jan 2020)</vt:lpstr>
      <vt:lpstr>Abstract</vt:lpstr>
      <vt:lpstr>Agenda for 2020-01-14 meeting</vt:lpstr>
      <vt:lpstr>Roll Call – 2020-01-14</vt:lpstr>
      <vt:lpstr>Volunteer Editor Contacts</vt:lpstr>
      <vt:lpstr>Jan 14th roundtable status report</vt:lpstr>
      <vt:lpstr>Reflector Updates</vt:lpstr>
      <vt:lpstr>IEEE Publication Status</vt:lpstr>
      <vt:lpstr>MDR Status</vt:lpstr>
      <vt:lpstr>802.11 Style Guide</vt:lpstr>
      <vt:lpstr>REVmd practice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MDR Status</vt:lpstr>
      <vt:lpstr>Update on numbering process</vt:lpstr>
    </vt:vector>
  </TitlesOfParts>
  <Company>Cisco Systems,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Stacey, Robert</cp:lastModifiedBy>
  <cp:revision>270</cp:revision>
  <cp:lastPrinted>1601-01-01T00:00:00Z</cp:lastPrinted>
  <dcterms:created xsi:type="dcterms:W3CDTF">2018-01-07T18:30:13Z</dcterms:created>
  <dcterms:modified xsi:type="dcterms:W3CDTF">2020-01-17T00:36:12Z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