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69" r:id="rId2"/>
    <p:sldId id="278" r:id="rId3"/>
    <p:sldId id="724" r:id="rId4"/>
    <p:sldId id="665" r:id="rId5"/>
    <p:sldId id="666" r:id="rId6"/>
    <p:sldId id="667" r:id="rId7"/>
    <p:sldId id="668" r:id="rId8"/>
    <p:sldId id="669" r:id="rId9"/>
    <p:sldId id="748" r:id="rId10"/>
    <p:sldId id="749" r:id="rId11"/>
    <p:sldId id="750" r:id="rId12"/>
    <p:sldId id="629" r:id="rId13"/>
    <p:sldId id="710" r:id="rId14"/>
    <p:sldId id="711" r:id="rId15"/>
    <p:sldId id="647" r:id="rId16"/>
    <p:sldId id="677" r:id="rId17"/>
    <p:sldId id="751" r:id="rId18"/>
    <p:sldId id="684" r:id="rId19"/>
    <p:sldId id="752" r:id="rId20"/>
    <p:sldId id="590" r:id="rId21"/>
    <p:sldId id="516" r:id="rId22"/>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8000"/>
    <a:srgbClr val="0066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5" autoAdjust="0"/>
    <p:restoredTop sz="94041" autoAdjust="0"/>
  </p:normalViewPr>
  <p:slideViewPr>
    <p:cSldViewPr>
      <p:cViewPr varScale="1">
        <p:scale>
          <a:sx n="101" d="100"/>
          <a:sy n="101" d="100"/>
        </p:scale>
        <p:origin x="1378" y="62"/>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802.11-19/2134r0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January 2020</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802.11-19/2134r0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January 2020</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601682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01953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20</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21</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4</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8</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802.11-19/2134r0</a:t>
            </a:r>
            <a:endParaRPr lang="en-US"/>
          </a:p>
        </p:txBody>
      </p:sp>
      <p:sp>
        <p:nvSpPr>
          <p:cNvPr id="5" name="Date Placeholder 4"/>
          <p:cNvSpPr>
            <a:spLocks noGrp="1"/>
          </p:cNvSpPr>
          <p:nvPr>
            <p:ph type="dt" idx="11"/>
          </p:nvPr>
        </p:nvSpPr>
        <p:spPr/>
        <p:txBody>
          <a:bodyPr/>
          <a:lstStyle/>
          <a:p>
            <a:pPr>
              <a:defRPr/>
            </a:pPr>
            <a:r>
              <a:rPr lang="en-US" smtClean="0"/>
              <a:t>January 2020</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14</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802.11-19/2134r0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2020</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January 2020</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977652" y="332601"/>
            <a:ext cx="32830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802.11-19/2134r0</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1760"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7" Type="http://schemas.openxmlformats.org/officeDocument/2006/relationships/hyperlink" Target="https://standards.ieee.org/develop/project/802.11.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mentor.ieee.org/802.11/dcn/18/11-18-0611" TargetMode="External"/><Relationship Id="rId5" Type="http://schemas.openxmlformats.org/officeDocument/2006/relationships/hyperlink" Target="https://mentor.ieee.org/802.11/dcn/17/11-17-0914-13-000m-revmd-wg-cc-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a:t>
            </a:r>
            <a:r>
              <a:rPr lang="en-US" altLang="en-US" dirty="0" smtClean="0"/>
              <a:t>January 2020 Agenda</a:t>
            </a:r>
            <a:endParaRPr lang="en-US" altLang="en-US" dirty="0" smtClean="0"/>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2019-12-11</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513"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a:t>
            </a:r>
            <a:r>
              <a:rPr lang="en-US" sz="2000" dirty="0" smtClean="0"/>
              <a:t>the IEEE </a:t>
            </a:r>
            <a:r>
              <a:rPr lang="en-US" sz="2000" dirty="0"/>
              <a:t>standards development individual process shall act based on </a:t>
            </a:r>
            <a:r>
              <a:rPr lang="en-US" sz="2000" dirty="0" smtClean="0"/>
              <a:t>their qualifications </a:t>
            </a:r>
            <a:r>
              <a:rPr lang="en-US" sz="2000" dirty="0"/>
              <a:t>and experience”</a:t>
            </a:r>
          </a:p>
          <a:p>
            <a:pPr>
              <a:buFont typeface="Arial" panose="020B0604020202020204" pitchFamily="34" charset="0"/>
              <a:buChar char="•"/>
            </a:pPr>
            <a:r>
              <a:rPr lang="en-US" sz="2000" dirty="0" smtClean="0"/>
              <a:t>This </a:t>
            </a:r>
            <a:r>
              <a:rPr lang="en-US" sz="2000" dirty="0"/>
              <a:t>means participants:</a:t>
            </a:r>
          </a:p>
          <a:p>
            <a:pPr lvl="1">
              <a:buFont typeface="Arial" panose="020B0604020202020204" pitchFamily="34" charset="0"/>
              <a:buChar char="•"/>
            </a:pPr>
            <a:r>
              <a:rPr lang="en-US" sz="1800" b="1" dirty="0" smtClean="0">
                <a:solidFill>
                  <a:srgbClr val="00B050"/>
                </a:solidFill>
              </a:rPr>
              <a:t>Shall </a:t>
            </a:r>
            <a:r>
              <a:rPr lang="en-US" sz="1800" b="1" dirty="0">
                <a:solidFill>
                  <a:srgbClr val="00B050"/>
                </a:solidFill>
              </a:rPr>
              <a:t>act &amp; vote </a:t>
            </a:r>
            <a:r>
              <a:rPr lang="en-US" sz="1800" dirty="0"/>
              <a:t>based on their personal &amp; independent opinions derived </a:t>
            </a:r>
            <a:r>
              <a:rPr lang="en-US" sz="1800" dirty="0" smtClean="0"/>
              <a:t>from their </a:t>
            </a:r>
            <a:r>
              <a:rPr lang="en-US" sz="1800" dirty="0"/>
              <a:t>expertise, knowledge, and qualifications</a:t>
            </a:r>
          </a:p>
          <a:p>
            <a:pPr lvl="1">
              <a:buFont typeface="Arial" panose="020B0604020202020204" pitchFamily="34" charset="0"/>
              <a:buChar char="•"/>
            </a:pPr>
            <a:r>
              <a:rPr lang="en-US" sz="1800" b="1" dirty="0" smtClean="0">
                <a:solidFill>
                  <a:srgbClr val="FF0000"/>
                </a:solidFill>
              </a:rPr>
              <a:t>Shall </a:t>
            </a:r>
            <a:r>
              <a:rPr lang="en-US" sz="1800" b="1" dirty="0">
                <a:solidFill>
                  <a:srgbClr val="FF0000"/>
                </a:solidFill>
              </a:rPr>
              <a:t>not act or vote </a:t>
            </a:r>
            <a:r>
              <a:rPr lang="en-US" sz="1800" dirty="0"/>
              <a:t>based on any obligation to or any direction from any </a:t>
            </a:r>
            <a:r>
              <a:rPr lang="en-US" sz="1800" dirty="0" smtClean="0"/>
              <a:t>other person </a:t>
            </a:r>
            <a:r>
              <a:rPr lang="en-US" sz="1800" dirty="0"/>
              <a:t>or organization, including an employer or client, regardless of </a:t>
            </a:r>
            <a:r>
              <a:rPr lang="en-US" sz="1800" dirty="0" smtClean="0"/>
              <a:t>any external </a:t>
            </a:r>
            <a:r>
              <a:rPr lang="en-US" sz="1800" dirty="0"/>
              <a:t>commitments, agreements, contracts, or orders</a:t>
            </a:r>
          </a:p>
          <a:p>
            <a:pPr lvl="1">
              <a:buFont typeface="Arial" panose="020B0604020202020204" pitchFamily="34" charset="0"/>
              <a:buChar char="•"/>
            </a:pPr>
            <a:r>
              <a:rPr lang="en-US" sz="1800" b="1" dirty="0" smtClean="0">
                <a:solidFill>
                  <a:srgbClr val="FF0000"/>
                </a:solidFill>
              </a:rPr>
              <a:t>Shall </a:t>
            </a:r>
            <a:r>
              <a:rPr lang="en-US" sz="1800" b="1" dirty="0">
                <a:solidFill>
                  <a:srgbClr val="FF0000"/>
                </a:solidFill>
              </a:rPr>
              <a:t>not direct </a:t>
            </a:r>
            <a:r>
              <a:rPr lang="en-US" sz="1800" dirty="0"/>
              <a:t>the actions or votes of other participants or retaliate </a:t>
            </a:r>
            <a:r>
              <a:rPr lang="en-US" sz="1800" dirty="0" smtClean="0"/>
              <a:t>against other </a:t>
            </a:r>
            <a:r>
              <a:rPr lang="en-US" sz="1800" dirty="0"/>
              <a:t>participants for fulfilling their responsibility to act &amp; vote based on </a:t>
            </a:r>
            <a:r>
              <a:rPr lang="en-US" sz="1800" dirty="0" smtClean="0"/>
              <a:t>their personal </a:t>
            </a:r>
            <a:r>
              <a:rPr lang="en-US" sz="1800" dirty="0"/>
              <a:t>&amp; independently developed opinions</a:t>
            </a:r>
          </a:p>
          <a:p>
            <a:pPr>
              <a:buFont typeface="Arial" panose="020B0604020202020204" pitchFamily="34" charset="0"/>
              <a:buChar char="•"/>
            </a:pPr>
            <a:r>
              <a:rPr lang="en-US" sz="2000" dirty="0" smtClean="0"/>
              <a:t>By </a:t>
            </a:r>
            <a:r>
              <a:rPr lang="en-US" sz="2000" dirty="0"/>
              <a:t>participating in standards activities using the “</a:t>
            </a:r>
            <a:r>
              <a:rPr lang="en-US" sz="2000" i="1" dirty="0"/>
              <a:t>individual process</a:t>
            </a:r>
            <a:r>
              <a:rPr lang="en-US" sz="2000" dirty="0"/>
              <a:t>”, </a:t>
            </a:r>
            <a:r>
              <a:rPr lang="en-US" sz="2000" dirty="0" smtClean="0"/>
              <a:t>you are </a:t>
            </a:r>
            <a:r>
              <a:rPr lang="en-US" sz="2000" dirty="0"/>
              <a:t>deemed to accept these requirements; if you are unable to </a:t>
            </a:r>
            <a:r>
              <a:rPr lang="en-US" sz="2000" dirty="0" smtClean="0"/>
              <a:t>satisfy these </a:t>
            </a:r>
            <a:r>
              <a:rPr lang="en-US" sz="2000" dirty="0"/>
              <a:t>requirements then you shall immediately cease any participation</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4294967295"/>
          </p:nvPr>
        </p:nvSpPr>
        <p:spPr>
          <a:xfrm>
            <a:off x="7143757" y="6475414"/>
            <a:ext cx="4246027" cy="180975"/>
          </a:xfrm>
          <a:prstGeom prst="rect">
            <a:avLst/>
          </a:prstGeom>
        </p:spPr>
        <p:txBody>
          <a:bodyPr/>
          <a:lstStyle/>
          <a:p>
            <a:r>
              <a:rPr lang="en-GB" smtClean="0"/>
              <a:t>Dorothy Stanley, HP Enterprise</a:t>
            </a:r>
            <a:endParaRPr lang="en-GB" dirty="0"/>
          </a:p>
        </p:txBody>
      </p:sp>
      <p:sp>
        <p:nvSpPr>
          <p:cNvPr id="6" name="Date Placeholder 5"/>
          <p:cNvSpPr>
            <a:spLocks noGrp="1"/>
          </p:cNvSpPr>
          <p:nvPr>
            <p:ph type="dt" idx="4294967295"/>
          </p:nvPr>
        </p:nvSpPr>
        <p:spPr>
          <a:xfrm>
            <a:off x="929217" y="333375"/>
            <a:ext cx="2499764" cy="273050"/>
          </a:xfrm>
          <a:prstGeom prst="rect">
            <a:avLst/>
          </a:prstGeom>
        </p:spPr>
        <p:txBody>
          <a:bodyPr/>
          <a:lstStyle/>
          <a:p>
            <a:r>
              <a:rPr lang="en-US" smtClean="0"/>
              <a:t>January 2020</a:t>
            </a:r>
            <a:endParaRPr lang="en-GB" dirty="0"/>
          </a:p>
        </p:txBody>
      </p:sp>
    </p:spTree>
    <p:extLst>
      <p:ext uri="{BB962C8B-B14F-4D97-AF65-F5344CB8AC3E}">
        <p14:creationId xmlns:p14="http://schemas.microsoft.com/office/powerpoint/2010/main" val="693701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smtClean="0"/>
              <a:t>(</a:t>
            </a:r>
            <a:r>
              <a:rPr lang="en-US" dirty="0"/>
              <a:t>clause 5.2.1.3) specifies </a:t>
            </a:r>
            <a:r>
              <a:rPr lang="en-US" dirty="0" smtClean="0"/>
              <a:t>that “</a:t>
            </a:r>
            <a:r>
              <a:rPr lang="en-US" i="1" dirty="0"/>
              <a:t>the standards development process shall not be dominated by </a:t>
            </a:r>
            <a:r>
              <a:rPr lang="en-US" i="1" dirty="0" smtClean="0"/>
              <a:t>any single </a:t>
            </a:r>
            <a:r>
              <a:rPr lang="en-US" i="1" dirty="0"/>
              <a:t>interest category, individual, or organization</a:t>
            </a:r>
            <a:r>
              <a:rPr lang="en-US" dirty="0"/>
              <a:t>”</a:t>
            </a:r>
          </a:p>
          <a:p>
            <a:pPr lvl="1">
              <a:buFont typeface="Arial" panose="020B0604020202020204" pitchFamily="34" charset="0"/>
              <a:buChar char="•"/>
            </a:pPr>
            <a:r>
              <a:rPr lang="en-US" sz="1800" dirty="0" smtClean="0"/>
              <a:t>This </a:t>
            </a:r>
            <a:r>
              <a:rPr lang="en-US" sz="1800" dirty="0"/>
              <a:t>means no participant may exercise “</a:t>
            </a:r>
            <a:r>
              <a:rPr lang="en-US" sz="1800" i="1" dirty="0"/>
              <a:t>authority, leadership, or influence </a:t>
            </a:r>
            <a:r>
              <a:rPr lang="en-US" sz="1800" i="1" dirty="0" smtClean="0"/>
              <a:t>by reason </a:t>
            </a:r>
            <a:r>
              <a:rPr lang="en-US" sz="1800" i="1" dirty="0"/>
              <a:t>of superior leverage, strength, or representation to the exclusion of </a:t>
            </a:r>
            <a:r>
              <a:rPr lang="en-US" sz="1800" i="1" dirty="0" smtClean="0"/>
              <a:t>fair and </a:t>
            </a:r>
            <a:r>
              <a:rPr lang="en-US" sz="1800" i="1" dirty="0"/>
              <a:t>equitable consideration of other viewpoints</a:t>
            </a:r>
            <a:r>
              <a:rPr lang="en-US" sz="1800" dirty="0"/>
              <a:t>” or “</a:t>
            </a:r>
            <a:r>
              <a:rPr lang="en-US" sz="1800" i="1" dirty="0"/>
              <a:t>to hinder the progress of </a:t>
            </a:r>
            <a:r>
              <a:rPr lang="en-US" sz="1800" i="1" dirty="0" smtClean="0"/>
              <a:t>the standards </a:t>
            </a:r>
            <a:r>
              <a:rPr lang="en-US" sz="1800" i="1" dirty="0"/>
              <a:t>development activity</a:t>
            </a:r>
            <a:r>
              <a:rPr lang="en-US" sz="1800" dirty="0"/>
              <a:t>”</a:t>
            </a:r>
          </a:p>
          <a:p>
            <a:pPr>
              <a:buFont typeface="Arial" panose="020B0604020202020204" pitchFamily="34" charset="0"/>
              <a:buChar char="•"/>
            </a:pPr>
            <a:r>
              <a:rPr lang="en-US" dirty="0" smtClean="0"/>
              <a:t>This </a:t>
            </a:r>
            <a:r>
              <a:rPr lang="en-US" dirty="0"/>
              <a:t>rule applies equally to those participating in a </a:t>
            </a:r>
            <a:r>
              <a:rPr lang="en-US" dirty="0" smtClean="0"/>
              <a:t>standards development </a:t>
            </a:r>
            <a:r>
              <a:rPr lang="en-US" dirty="0"/>
              <a:t>project and to that project’s leadership group</a:t>
            </a:r>
          </a:p>
          <a:p>
            <a:pPr>
              <a:buFont typeface="Arial" panose="020B0604020202020204" pitchFamily="34" charset="0"/>
              <a:buChar char="•"/>
            </a:pPr>
            <a:r>
              <a:rPr lang="en-US" dirty="0" smtClean="0"/>
              <a:t>Any </a:t>
            </a:r>
            <a:r>
              <a:rPr lang="en-US" dirty="0"/>
              <a:t>person who reasonably suspects that dominance is occurring in </a:t>
            </a:r>
            <a:r>
              <a:rPr lang="en-US" dirty="0" smtClean="0"/>
              <a:t>a standards </a:t>
            </a:r>
            <a:r>
              <a:rPr lang="en-US" dirty="0"/>
              <a:t>development project is encouraged to bring the issue to </a:t>
            </a:r>
            <a:r>
              <a:rPr lang="en-US" dirty="0" smtClean="0"/>
              <a:t>the attention </a:t>
            </a:r>
            <a:r>
              <a:rPr lang="en-US" dirty="0"/>
              <a:t>of the Standards Committee or the project’s IEEE-SA </a:t>
            </a:r>
            <a:r>
              <a:rPr lang="en-US" dirty="0" smtClean="0"/>
              <a:t>Program Manager</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4294967295"/>
          </p:nvPr>
        </p:nvSpPr>
        <p:spPr>
          <a:xfrm>
            <a:off x="7143757" y="6475414"/>
            <a:ext cx="4246027" cy="180975"/>
          </a:xfrm>
          <a:prstGeom prst="rect">
            <a:avLst/>
          </a:prstGeom>
        </p:spPr>
        <p:txBody>
          <a:bodyPr/>
          <a:lstStyle/>
          <a:p>
            <a:r>
              <a:rPr lang="en-GB" smtClean="0"/>
              <a:t>Dorothy Stanley, HP Enterprise</a:t>
            </a:r>
            <a:endParaRPr lang="en-GB" dirty="0"/>
          </a:p>
        </p:txBody>
      </p:sp>
      <p:sp>
        <p:nvSpPr>
          <p:cNvPr id="6" name="Date Placeholder 5"/>
          <p:cNvSpPr>
            <a:spLocks noGrp="1"/>
          </p:cNvSpPr>
          <p:nvPr>
            <p:ph type="dt" idx="4294967295"/>
          </p:nvPr>
        </p:nvSpPr>
        <p:spPr>
          <a:xfrm>
            <a:off x="929217" y="333375"/>
            <a:ext cx="2499764" cy="273050"/>
          </a:xfrm>
          <a:prstGeom prst="rect">
            <a:avLst/>
          </a:prstGeom>
        </p:spPr>
        <p:txBody>
          <a:bodyPr/>
          <a:lstStyle/>
          <a:p>
            <a:r>
              <a:rPr lang="en-US" smtClean="0"/>
              <a:t>January 2020</a:t>
            </a:r>
            <a:endParaRPr lang="en-GB" dirty="0"/>
          </a:p>
        </p:txBody>
      </p:sp>
    </p:spTree>
    <p:extLst>
      <p:ext uri="{BB962C8B-B14F-4D97-AF65-F5344CB8AC3E}">
        <p14:creationId xmlns:p14="http://schemas.microsoft.com/office/powerpoint/2010/main" val="3844790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160041590"/>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u="sng" dirty="0" smtClean="0"/>
                        <a:t>September</a:t>
                      </a:r>
                      <a:r>
                        <a:rPr 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u="sng" dirty="0" smtClean="0"/>
                        <a:t>August</a:t>
                      </a:r>
                      <a:r>
                        <a:rPr lang="en-US" alt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u="sng" dirty="0" smtClean="0"/>
                        <a:t>November 2019</a:t>
                      </a:r>
                      <a:r>
                        <a:rPr lang="en-US" sz="1400" b="1" dirty="0" smtClean="0"/>
                        <a:t>,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u="sng" dirty="0" smtClean="0"/>
                        <a:t>December</a:t>
                      </a:r>
                      <a:r>
                        <a:rPr lang="en-US" sz="1400" b="1" dirty="0" smtClean="0"/>
                        <a:t>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See 2020 SASB dates</a:t>
            </a:r>
            <a:endParaRPr kumimoji="0" lang="en-GB" sz="1200" b="0" i="0" u="none" strike="noStrike" cap="none" normalizeH="0" baseline="0" dirty="0" smtClean="0">
              <a:ln>
                <a:noFill/>
              </a:ln>
              <a:solidFill>
                <a:schemeClr val="tx1"/>
              </a:solidFill>
              <a:effectLst/>
              <a:latin typeface="Times New Roman"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937789242"/>
              </p:ext>
            </p:extLst>
          </p:nvPr>
        </p:nvGraphicFramePr>
        <p:xfrm>
          <a:off x="8749422" y="4747021"/>
          <a:ext cx="914400" cy="815975"/>
        </p:xfrm>
        <a:graphic>
          <a:graphicData uri="http://schemas.openxmlformats.org/presentationml/2006/ole">
            <mc:AlternateContent xmlns:mc="http://schemas.openxmlformats.org/markup-compatibility/2006">
              <mc:Choice xmlns:v="urn:schemas-microsoft-com:vml" Requires="v">
                <p:oleObj spid="_x0000_s5369" name="Acrobat Document" showAsIcon="1" r:id="rId4" imgW="914400" imgH="816480" progId="AcroExch.Document.11">
                  <p:embed/>
                </p:oleObj>
              </mc:Choice>
              <mc:Fallback>
                <p:oleObj name="Acrobat Document" showAsIcon="1" r:id="rId4" imgW="914400" imgH="816480" progId="AcroExch.Document.11">
                  <p:embed/>
                  <p:pic>
                    <p:nvPicPr>
                      <p:cNvPr id="0" name=""/>
                      <p:cNvPicPr/>
                      <p:nvPr/>
                    </p:nvPicPr>
                    <p:blipFill>
                      <a:blip r:embed="rId5"/>
                      <a:stretch>
                        <a:fillRect/>
                      </a:stretch>
                    </p:blipFill>
                    <p:spPr>
                      <a:xfrm>
                        <a:off x="8749422" y="4747021"/>
                        <a:ext cx="914400" cy="815975"/>
                      </a:xfrm>
                      <a:prstGeom prst="rect">
                        <a:avLst/>
                      </a:prstGeom>
                    </p:spPr>
                  </p:pic>
                </p:oleObj>
              </mc:Fallback>
            </mc:AlternateContent>
          </a:graphicData>
        </a:graphic>
      </p:graphicFrame>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July 2019</a:t>
            </a:r>
            <a:r>
              <a:rPr lang="en-US" dirty="0"/>
              <a:t/>
            </a:r>
            <a:br>
              <a:rPr lang="en-US" dirty="0"/>
            </a:br>
            <a:endParaRPr lang="en-US" dirty="0"/>
          </a:p>
        </p:txBody>
      </p:sp>
      <p:sp>
        <p:nvSpPr>
          <p:cNvPr id="3" name="Content Placeholder 2"/>
          <p:cNvSpPr>
            <a:spLocks noGrp="1"/>
          </p:cNvSpPr>
          <p:nvPr>
            <p:ph idx="1"/>
          </p:nvPr>
        </p:nvSpPr>
        <p:spPr>
          <a:xfrm>
            <a:off x="1943100" y="1828800"/>
            <a:ext cx="9258300" cy="3886200"/>
          </a:xfrm>
        </p:spPr>
        <p:txBody>
          <a:bodyPr/>
          <a:lstStyle/>
          <a:p>
            <a:pPr>
              <a:lnSpc>
                <a:spcPct val="80000"/>
              </a:lnSpc>
            </a:pPr>
            <a:r>
              <a:rPr lang="en-US" altLang="en-US" dirty="0"/>
              <a:t>January 2018 – Initial WGLB</a:t>
            </a:r>
          </a:p>
          <a:p>
            <a:pPr>
              <a:lnSpc>
                <a:spcPct val="80000"/>
              </a:lnSpc>
            </a:pPr>
            <a:r>
              <a:rPr lang="en-US" altLang="en-US" dirty="0"/>
              <a:t>November 2018 –D2.0 WGLB Recirculation LB</a:t>
            </a:r>
          </a:p>
          <a:p>
            <a:pPr>
              <a:lnSpc>
                <a:spcPct val="80000"/>
              </a:lnSpc>
            </a:pPr>
            <a:r>
              <a:rPr lang="en-US" altLang="en-US" dirty="0"/>
              <a:t>May 2019 – MEC/MDR done</a:t>
            </a:r>
          </a:p>
          <a:p>
            <a:pPr>
              <a:lnSpc>
                <a:spcPct val="80000"/>
              </a:lnSpc>
            </a:pPr>
            <a:r>
              <a:rPr lang="en-US" altLang="en-US" u="sng" dirty="0" smtClean="0"/>
              <a:t>September</a:t>
            </a:r>
            <a:r>
              <a:rPr lang="en-US" altLang="en-US" dirty="0" smtClean="0"/>
              <a:t> </a:t>
            </a:r>
            <a:r>
              <a:rPr lang="en-US" altLang="en-US" dirty="0"/>
              <a:t>2019 – D3.0 WGLB Recirculation LB </a:t>
            </a:r>
          </a:p>
          <a:p>
            <a:pPr>
              <a:lnSpc>
                <a:spcPct val="80000"/>
              </a:lnSpc>
            </a:pPr>
            <a:r>
              <a:rPr lang="en-US" altLang="en-US" u="sng" dirty="0" smtClean="0"/>
              <a:t>September</a:t>
            </a:r>
            <a:r>
              <a:rPr lang="en-US" altLang="en-US" dirty="0" smtClean="0"/>
              <a:t> </a:t>
            </a:r>
            <a:r>
              <a:rPr lang="en-US" altLang="en-US" dirty="0"/>
              <a:t>2019 – Form SB Pool </a:t>
            </a:r>
            <a:r>
              <a:rPr lang="en-US" altLang="en-US" dirty="0" smtClean="0"/>
              <a:t>– Closes 2019-10-11</a:t>
            </a:r>
            <a:endParaRPr lang="en-US" altLang="en-US" dirty="0"/>
          </a:p>
          <a:p>
            <a:pPr>
              <a:lnSpc>
                <a:spcPct val="80000"/>
              </a:lnSpc>
            </a:pPr>
            <a:r>
              <a:rPr lang="en-US" altLang="en-US" u="sng" dirty="0" smtClean="0"/>
              <a:t>November</a:t>
            </a:r>
            <a:r>
              <a:rPr lang="en-US" altLang="en-US" dirty="0" smtClean="0"/>
              <a:t> </a:t>
            </a:r>
            <a:r>
              <a:rPr lang="en-US" altLang="en-US" dirty="0"/>
              <a:t>2019 – D3.0 Recirculation (unchanged)</a:t>
            </a:r>
          </a:p>
          <a:p>
            <a:pPr>
              <a:lnSpc>
                <a:spcPct val="80000"/>
              </a:lnSpc>
            </a:pPr>
            <a:r>
              <a:rPr lang="en-US" altLang="en-US" u="sng" dirty="0" smtClean="0"/>
              <a:t>December </a:t>
            </a:r>
            <a:r>
              <a:rPr lang="en-US" altLang="en-US" dirty="0"/>
              <a:t>2019 – Initial SB D3.0</a:t>
            </a:r>
          </a:p>
          <a:p>
            <a:pPr>
              <a:lnSpc>
                <a:spcPct val="80000"/>
              </a:lnSpc>
            </a:pPr>
            <a:r>
              <a:rPr lang="en-US" altLang="en-US" dirty="0"/>
              <a:t>March 2020– Recirculation SB D4.0</a:t>
            </a:r>
          </a:p>
          <a:p>
            <a:pPr>
              <a:lnSpc>
                <a:spcPct val="80000"/>
              </a:lnSpc>
            </a:pPr>
            <a:r>
              <a:rPr lang="en-US" altLang="en-US" dirty="0"/>
              <a:t>July 2020 – WG/EC approval </a:t>
            </a:r>
          </a:p>
          <a:p>
            <a:pPr>
              <a:lnSpc>
                <a:spcPct val="80000"/>
              </a:lnSpc>
            </a:pPr>
            <a:r>
              <a:rPr lang="en-US" altLang="en-US" dirty="0"/>
              <a:t>Sept 2020 – </a:t>
            </a:r>
            <a:r>
              <a:rPr lang="en-US" altLang="en-US" dirty="0" err="1"/>
              <a:t>RevCom</a:t>
            </a:r>
            <a:r>
              <a:rPr lang="en-US" altLang="en-US" dirty="0"/>
              <a:t>/SASB approval</a:t>
            </a:r>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14</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a:t>
            </a:r>
            <a:r>
              <a:rPr lang="en-US" altLang="zh-CN" dirty="0" smtClean="0"/>
              <a:t>Initial Standards Association Ballot Completed</a:t>
            </a:r>
            <a:endParaRPr lang="en-US" altLang="zh-CN" dirty="0" smtClean="0"/>
          </a:p>
          <a:p>
            <a:pPr lvl="1">
              <a:lnSpc>
                <a:spcPct val="90000"/>
              </a:lnSpc>
            </a:pPr>
            <a:r>
              <a:rPr lang="en-US" altLang="zh-CN" dirty="0" smtClean="0"/>
              <a:t>Result: </a:t>
            </a:r>
            <a:r>
              <a:rPr lang="en-US" altLang="zh-CN" dirty="0" err="1" smtClean="0"/>
              <a:t>xx.x</a:t>
            </a:r>
            <a:r>
              <a:rPr lang="en-US" altLang="zh-CN" dirty="0" smtClean="0"/>
              <a:t>% </a:t>
            </a:r>
            <a:r>
              <a:rPr lang="en-US" altLang="zh-CN" dirty="0" smtClean="0"/>
              <a:t>approval</a:t>
            </a:r>
            <a:r>
              <a:rPr lang="en-US" altLang="zh-CN" dirty="0" smtClean="0"/>
              <a:t>, </a:t>
            </a:r>
            <a:r>
              <a:rPr lang="en-US" altLang="zh-CN" dirty="0" smtClean="0"/>
              <a:t>xxx</a:t>
            </a:r>
            <a:r>
              <a:rPr lang="en-US" altLang="zh-CN" dirty="0" smtClean="0"/>
              <a:t> </a:t>
            </a:r>
            <a:r>
              <a:rPr lang="en-US" altLang="zh-CN" dirty="0" smtClean="0"/>
              <a:t>comments received</a:t>
            </a:r>
          </a:p>
          <a:p>
            <a:pPr lvl="1">
              <a:lnSpc>
                <a:spcPct val="90000"/>
              </a:lnSpc>
            </a:pPr>
            <a:r>
              <a:rPr lang="en-US" altLang="zh-CN" dirty="0" smtClean="0"/>
              <a:t>D3.0 incorporates all approved amendments </a:t>
            </a:r>
            <a:endParaRPr lang="en-US" altLang="zh-CN" dirty="0"/>
          </a:p>
          <a:p>
            <a:pPr>
              <a:lnSpc>
                <a:spcPct val="90000"/>
              </a:lnSpc>
            </a:pPr>
            <a:r>
              <a:rPr lang="en-US" altLang="zh-CN" dirty="0"/>
              <a:t>Since </a:t>
            </a:r>
            <a:r>
              <a:rPr lang="en-US" altLang="zh-CN" dirty="0" smtClean="0"/>
              <a:t>November </a:t>
            </a:r>
            <a:r>
              <a:rPr lang="en-US" altLang="zh-CN" dirty="0"/>
              <a:t>2019 meeting</a:t>
            </a:r>
          </a:p>
          <a:p>
            <a:pPr lvl="1">
              <a:lnSpc>
                <a:spcPct val="90000"/>
              </a:lnSpc>
            </a:pPr>
            <a:r>
              <a:rPr lang="en-US" altLang="zh-CN" dirty="0" smtClean="0"/>
              <a:t>Two</a:t>
            </a:r>
            <a:r>
              <a:rPr lang="en-US" altLang="zh-CN" dirty="0" smtClean="0"/>
              <a:t> teleconferences </a:t>
            </a:r>
            <a:r>
              <a:rPr lang="en-US" altLang="zh-CN" dirty="0" smtClean="0"/>
              <a:t>held</a:t>
            </a:r>
          </a:p>
          <a:p>
            <a:pPr lvl="1">
              <a:lnSpc>
                <a:spcPct val="90000"/>
              </a:lnSpc>
            </a:pPr>
            <a:r>
              <a:rPr lang="en-US" altLang="zh-CN" dirty="0" smtClean="0"/>
              <a:t>EC approved proceeding to SA Ballot; Initial SA ballot </a:t>
            </a:r>
            <a:r>
              <a:rPr lang="en-US" altLang="zh-CN" dirty="0" smtClean="0"/>
              <a:t>held</a:t>
            </a:r>
            <a:endParaRPr lang="en-US" altLang="zh-CN" dirty="0"/>
          </a:p>
          <a:p>
            <a:pPr>
              <a:lnSpc>
                <a:spcPct val="90000"/>
              </a:lnSpc>
            </a:pPr>
            <a:r>
              <a:rPr lang="en-US" altLang="zh-CN" dirty="0" smtClean="0"/>
              <a:t>January 2020 meeting </a:t>
            </a:r>
            <a:r>
              <a:rPr lang="en-US" altLang="zh-CN" dirty="0"/>
              <a:t>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Progress initial SA ballot comment resolution</a:t>
            </a:r>
            <a:endParaRPr lang="en-US" dirty="0" smtClean="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for </a:t>
            </a:r>
            <a:r>
              <a:rPr lang="en-US" altLang="zh-CN" dirty="0" smtClean="0">
                <a:cs typeface="Arial" panose="020B0604020202020204" pitchFamily="34" charset="0"/>
                <a:sym typeface="Wingdings" panose="05000000000000000000" pitchFamily="2" charset="2"/>
              </a:rPr>
              <a:t>January – March 2020</a:t>
            </a:r>
            <a:r>
              <a:rPr lang="en-US" altLang="zh-CN" dirty="0" smtClean="0">
                <a:cs typeface="Arial" panose="020B0604020202020204" pitchFamily="34" charset="0"/>
                <a:sym typeface="Wingdings" panose="05000000000000000000" pitchFamily="2" charset="2"/>
              </a:rPr>
              <a:t>: </a:t>
            </a:r>
            <a:r>
              <a:rPr lang="en-US" altLang="zh-CN" dirty="0" smtClean="0">
                <a:cs typeface="Arial" panose="020B0604020202020204" pitchFamily="34" charset="0"/>
                <a:sym typeface="Wingdings" panose="05000000000000000000" pitchFamily="2" charset="2"/>
              </a:rPr>
              <a:t>teleconferences, February 18-20 ad-hoc meeting for continued comment resolution</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11-19-2134</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sz="2400" dirty="0" smtClean="0"/>
              <a:t>November </a:t>
            </a:r>
            <a:r>
              <a:rPr lang="en-US" altLang="en-US" sz="2400" dirty="0" smtClean="0"/>
              <a:t>meeting minutes: </a:t>
            </a:r>
          </a:p>
          <a:p>
            <a:pPr lvl="2">
              <a:lnSpc>
                <a:spcPct val="80000"/>
              </a:lnSpc>
            </a:pPr>
            <a:r>
              <a:rPr lang="en-US" altLang="en-US" sz="2000" dirty="0">
                <a:hlinkClick r:id="rId3"/>
              </a:rPr>
              <a:t>https://</a:t>
            </a:r>
            <a:r>
              <a:rPr lang="en-US" altLang="en-US" sz="2000" dirty="0" smtClean="0">
                <a:hlinkClick r:id="rId3"/>
              </a:rPr>
              <a:t>mentor.ieee.org/802.11/dcn/19/11-19-1760</a:t>
            </a:r>
            <a:endParaRPr lang="en-US" altLang="en-US" sz="2000" dirty="0" smtClean="0"/>
          </a:p>
          <a:p>
            <a:pPr lvl="1">
              <a:lnSpc>
                <a:spcPct val="80000"/>
              </a:lnSpc>
            </a:pPr>
            <a:r>
              <a:rPr lang="en-US" altLang="en-US" sz="2200" dirty="0" smtClean="0"/>
              <a:t>Teleconference minutes:</a:t>
            </a:r>
          </a:p>
          <a:p>
            <a:pPr lvl="2">
              <a:lnSpc>
                <a:spcPct val="80000"/>
              </a:lnSpc>
            </a:pPr>
            <a:r>
              <a:rPr lang="en-US" altLang="en-US" dirty="0" smtClean="0"/>
              <a:t>TBD</a:t>
            </a:r>
            <a:endParaRPr lang="en-US" altLang="en-US" dirty="0" smtClean="0"/>
          </a:p>
          <a:p>
            <a:pPr lvl="2">
              <a:lnSpc>
                <a:spcPct val="80000"/>
              </a:lnSpc>
            </a:pPr>
            <a:endParaRPr lang="en-US" altLang="en-US" dirty="0" smtClean="0"/>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a:t>
            </a:r>
            <a:r>
              <a:rPr lang="en-US" altLang="en-US" dirty="0" smtClean="0"/>
              <a:t>:</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xxx</a:t>
            </a:r>
            <a:r>
              <a:rPr lang="en-US" altLang="en-US" dirty="0" smtClean="0"/>
              <a:t>  </a:t>
            </a:r>
            <a:r>
              <a:rPr lang="en-US" altLang="en-US" dirty="0" smtClean="0"/>
              <a:t>– </a:t>
            </a:r>
            <a:r>
              <a:rPr lang="en-US" altLang="en-US" dirty="0" smtClean="0"/>
              <a:t>SA1 </a:t>
            </a:r>
            <a:r>
              <a:rPr lang="en-US" altLang="en-US" dirty="0" smtClean="0"/>
              <a:t>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800" dirty="0"/>
              <a:t>Approve the comment resolutions in the </a:t>
            </a:r>
            <a:endParaRPr lang="en-US" altLang="en-US" sz="2800" dirty="0" smtClean="0"/>
          </a:p>
          <a:p>
            <a:pPr marL="0" indent="0">
              <a:lnSpc>
                <a:spcPct val="80000"/>
              </a:lnSpc>
              <a:buNone/>
            </a:pPr>
            <a:endParaRPr lang="en-US" altLang="en-US" sz="2800" dirty="0"/>
          </a:p>
          <a:p>
            <a:pPr lvl="1">
              <a:lnSpc>
                <a:spcPct val="80000"/>
              </a:lnSpc>
            </a:pPr>
            <a:r>
              <a:rPr lang="en-US" altLang="en-US" sz="2400" dirty="0" smtClean="0"/>
              <a:t>“tab name” </a:t>
            </a:r>
            <a:r>
              <a:rPr lang="en-US" altLang="en-US" sz="2400" dirty="0" smtClean="0"/>
              <a:t>and </a:t>
            </a:r>
            <a:r>
              <a:rPr lang="en-US" altLang="en-US" sz="2400" dirty="0" smtClean="0"/>
              <a:t>“tab name” </a:t>
            </a:r>
            <a:r>
              <a:rPr lang="en-US" altLang="en-US" sz="2400" dirty="0" smtClean="0"/>
              <a:t>tabs in </a:t>
            </a:r>
            <a:r>
              <a:rPr lang="en-US" altLang="en-US" sz="2400" dirty="0" smtClean="0"/>
              <a:t>&lt;document name&gt;</a:t>
            </a:r>
            <a:r>
              <a:rPr lang="en-US" altLang="en-US" sz="2800" dirty="0" smtClean="0"/>
              <a:t/>
            </a:r>
            <a:br>
              <a:rPr lang="en-US" altLang="en-US" sz="2800" dirty="0" smtClean="0"/>
            </a:br>
            <a:endParaRPr lang="en-US" altLang="en-US" sz="2400" dirty="0" smtClean="0">
              <a:solidFill>
                <a:srgbClr val="006600"/>
              </a:solidFill>
            </a:endParaRPr>
          </a:p>
          <a:p>
            <a:pPr>
              <a:lnSpc>
                <a:spcPct val="80000"/>
              </a:lnSpc>
            </a:pPr>
            <a:endParaRPr lang="en-US" altLang="en-US" sz="2800" dirty="0"/>
          </a:p>
          <a:p>
            <a:pPr>
              <a:lnSpc>
                <a:spcPct val="80000"/>
              </a:lnSpc>
            </a:pPr>
            <a:r>
              <a:rPr lang="en-US" altLang="en-US" sz="2800" dirty="0" smtClean="0"/>
              <a:t>Moved</a:t>
            </a:r>
            <a:r>
              <a:rPr lang="en-US" altLang="en-US" sz="2800" dirty="0" smtClean="0"/>
              <a:t>:</a:t>
            </a:r>
            <a:endParaRPr lang="en-US" altLang="en-US" sz="2800" dirty="0" smtClean="0"/>
          </a:p>
          <a:p>
            <a:pPr>
              <a:lnSpc>
                <a:spcPct val="80000"/>
              </a:lnSpc>
            </a:pPr>
            <a:r>
              <a:rPr lang="en-US" altLang="en-US" sz="2800" dirty="0" smtClean="0"/>
              <a:t>Seconded: </a:t>
            </a:r>
          </a:p>
          <a:p>
            <a:pPr>
              <a:lnSpc>
                <a:spcPct val="80000"/>
              </a:lnSpc>
            </a:pPr>
            <a:r>
              <a:rPr lang="en-US" altLang="en-US" sz="2800" dirty="0" smtClean="0"/>
              <a:t>Result: </a:t>
            </a:r>
            <a:endParaRPr lang="en-US" altLang="en-US" sz="16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7894209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week </a:t>
            </a:r>
            <a:r>
              <a:rPr lang="en-US" altLang="en-US" sz="2800" dirty="0" smtClean="0"/>
              <a:t>&lt;dates&gt; in &lt;location&gt;, for </a:t>
            </a:r>
            <a:r>
              <a:rPr lang="en-US" altLang="en-US" sz="2800" dirty="0" smtClean="0"/>
              <a:t>the purpose of SA ballot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pPr lvl="1"/>
            <a:r>
              <a:rPr lang="en-US" altLang="en-US" dirty="0" smtClean="0"/>
              <a:t>Motion: </a:t>
            </a:r>
            <a:r>
              <a:rPr lang="en-GB" dirty="0"/>
              <a:t>CRC Approval of </a:t>
            </a:r>
            <a:r>
              <a:rPr lang="en-GB" dirty="0" smtClean="0"/>
              <a:t>SA </a:t>
            </a:r>
            <a:r>
              <a:rPr lang="en-GB" dirty="0"/>
              <a:t>Ballot comment resolutions and recirculation ballot</a:t>
            </a:r>
          </a:p>
        </p:txBody>
      </p:sp>
      <p:sp>
        <p:nvSpPr>
          <p:cNvPr id="9223" name="Rectangle 3"/>
          <p:cNvSpPr>
            <a:spLocks noGrp="1" noChangeArrowheads="1"/>
          </p:cNvSpPr>
          <p:nvPr>
            <p:ph type="body" idx="4294967295"/>
          </p:nvPr>
        </p:nvSpPr>
        <p:spPr>
          <a:xfrm>
            <a:off x="1981200" y="1995745"/>
            <a:ext cx="9479280" cy="4572001"/>
          </a:xfrm>
        </p:spPr>
        <p:txBody>
          <a:bodyPr/>
          <a:lstStyle/>
          <a:p>
            <a:pPr lvl="0"/>
            <a:r>
              <a:rPr lang="en-US" dirty="0"/>
              <a:t>Having approved comment resolutions for all of the comments received from </a:t>
            </a:r>
            <a:r>
              <a:rPr lang="en-US" dirty="0" smtClean="0"/>
              <a:t>the initial SA ballot </a:t>
            </a:r>
            <a:r>
              <a:rPr lang="en-US" dirty="0"/>
              <a:t>on </a:t>
            </a:r>
            <a:r>
              <a:rPr lang="en-US" dirty="0" smtClean="0"/>
              <a:t>P802.11REVmd as </a:t>
            </a:r>
            <a:r>
              <a:rPr lang="en-US" dirty="0"/>
              <a:t>contained in document &lt;resolution doc ref&gt;,</a:t>
            </a:r>
            <a:endParaRPr lang="en-GB" dirty="0"/>
          </a:p>
          <a:p>
            <a:pPr lvl="0"/>
            <a:r>
              <a:rPr lang="en-US" dirty="0" smtClean="0"/>
              <a:t>Instruct </a:t>
            </a:r>
            <a:r>
              <a:rPr lang="en-US" dirty="0"/>
              <a:t>the editor to prepare Draft </a:t>
            </a:r>
            <a:r>
              <a:rPr lang="en-US" dirty="0" smtClean="0"/>
              <a:t>4.0 </a:t>
            </a:r>
            <a:r>
              <a:rPr lang="en-US" dirty="0"/>
              <a:t>incorporating these resolutions </a:t>
            </a:r>
            <a:r>
              <a:rPr lang="en-US" dirty="0" smtClean="0"/>
              <a:t>and</a:t>
            </a:r>
            <a:endParaRPr lang="en-GB" dirty="0"/>
          </a:p>
          <a:p>
            <a:pPr lvl="0"/>
            <a:r>
              <a:rPr lang="en-US" dirty="0"/>
              <a:t>Approve a 15 day </a:t>
            </a:r>
            <a:r>
              <a:rPr lang="en-US" dirty="0" smtClean="0"/>
              <a:t>SA </a:t>
            </a:r>
            <a:r>
              <a:rPr lang="en-US" dirty="0"/>
              <a:t>Recirculation Ballot asking the question “Should </a:t>
            </a:r>
            <a:r>
              <a:rPr lang="en-US" dirty="0" smtClean="0"/>
              <a:t>P802.11REVmd D4.0 be </a:t>
            </a:r>
            <a:r>
              <a:rPr lang="en-US" dirty="0"/>
              <a:t>forwarded to </a:t>
            </a:r>
            <a:r>
              <a:rPr lang="en-US" dirty="0" err="1"/>
              <a:t>RevCom</a:t>
            </a:r>
            <a:r>
              <a:rPr lang="en-US" dirty="0"/>
              <a:t>?”</a:t>
            </a:r>
            <a:endParaRPr lang="en-GB" dirty="0"/>
          </a:p>
          <a:p>
            <a:r>
              <a:rPr lang="en-US" dirty="0"/>
              <a:t> </a:t>
            </a:r>
            <a:endParaRPr lang="en-GB" dirty="0"/>
          </a:p>
          <a:p>
            <a:pPr lvl="0"/>
            <a:r>
              <a:rPr lang="en-GB" dirty="0" smtClean="0"/>
              <a:t>Moved:</a:t>
            </a:r>
            <a:endParaRPr lang="en-GB" dirty="0"/>
          </a:p>
          <a:p>
            <a:pPr lvl="0"/>
            <a:r>
              <a:rPr lang="en-GB" dirty="0" smtClean="0"/>
              <a:t>Seconded:</a:t>
            </a:r>
          </a:p>
          <a:p>
            <a:pPr lvl="0"/>
            <a:r>
              <a:rPr lang="en-US" dirty="0" smtClean="0"/>
              <a:t>Result:</a:t>
            </a:r>
            <a:endParaRPr lang="en-GB" dirty="0"/>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837458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None/>
            </a:pPr>
            <a:r>
              <a:rPr lang="en-US" altLang="en-US" dirty="0" smtClean="0"/>
              <a:t>	This presentation contains the IEEE 802.11 </a:t>
            </a:r>
            <a:r>
              <a:rPr lang="en-US" altLang="en-US" dirty="0" err="1" smtClean="0"/>
              <a:t>TGmd</a:t>
            </a:r>
            <a:r>
              <a:rPr lang="en-US" altLang="en-US" dirty="0" smtClean="0"/>
              <a:t> agenda for the </a:t>
            </a:r>
            <a:r>
              <a:rPr lang="en-US" altLang="en-US" dirty="0" smtClean="0"/>
              <a:t>January 2020 session</a:t>
            </a:r>
            <a:r>
              <a:rPr lang="en-US" altLang="en-US" dirty="0"/>
              <a:t>. </a:t>
            </a:r>
            <a:r>
              <a:rPr lang="en-US" altLang="en-US" dirty="0" err="1" smtClean="0"/>
              <a:t>TGmd</a:t>
            </a:r>
            <a:r>
              <a:rPr lang="en-US" altLang="en-US" dirty="0" smtClean="0"/>
              <a:t> </a:t>
            </a:r>
            <a:r>
              <a:rPr lang="en-US" altLang="en-US" dirty="0"/>
              <a:t>is operating as the </a:t>
            </a:r>
            <a:r>
              <a:rPr lang="en-US" altLang="en-US" dirty="0" smtClean="0"/>
              <a:t>Comment Resolution Committee </a:t>
            </a:r>
            <a:r>
              <a:rPr lang="en-US" altLang="en-US" dirty="0"/>
              <a:t>for </a:t>
            </a:r>
            <a:r>
              <a:rPr lang="en-US" altLang="en-US" dirty="0" smtClean="0"/>
              <a:t>P802.11REVmd.</a:t>
            </a:r>
            <a:endParaRPr lang="en-US" altLang="en-US" dirty="0"/>
          </a:p>
          <a:p>
            <a:pPr>
              <a:buFontTx/>
              <a:buNone/>
            </a:pPr>
            <a:endParaRPr lang="en-US" alt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20</a:t>
            </a:fld>
            <a:endParaRPr lang="en-US" smtClean="0"/>
          </a:p>
        </p:txBody>
      </p:sp>
      <p:sp>
        <p:nvSpPr>
          <p:cNvPr id="25605" name="Rectangle 2"/>
          <p:cNvSpPr>
            <a:spLocks noGrp="1" noChangeArrowheads="1"/>
          </p:cNvSpPr>
          <p:nvPr>
            <p:ph type="title"/>
          </p:nvPr>
        </p:nvSpPr>
        <p:spPr/>
        <p:txBody>
          <a:bodyPr/>
          <a:lstStyle/>
          <a:p>
            <a:r>
              <a:rPr lang="en-US" altLang="en-US" dirty="0" smtClean="0"/>
              <a:t>January 2020 </a:t>
            </a:r>
            <a:r>
              <a:rPr lang="en-US" altLang="en-US" dirty="0" smtClean="0"/>
              <a:t>– </a:t>
            </a:r>
            <a:r>
              <a:rPr lang="en-US" altLang="en-US" dirty="0" smtClean="0"/>
              <a:t>March</a:t>
            </a:r>
            <a:r>
              <a:rPr lang="en-US" altLang="en-US" dirty="0" smtClean="0"/>
              <a:t> </a:t>
            </a:r>
            <a:r>
              <a:rPr lang="en-US" altLang="en-US" dirty="0" smtClean="0"/>
              <a:t>2020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a:t>
            </a:r>
            <a:r>
              <a:rPr lang="en-US" altLang="en-US" sz="2000" dirty="0" smtClean="0"/>
              <a:t>call TBD 10am Eastern 2 hours– </a:t>
            </a:r>
          </a:p>
          <a:p>
            <a:pPr lvl="1"/>
            <a:r>
              <a:rPr lang="en-US" altLang="en-US" sz="1600" dirty="0" smtClean="0"/>
              <a:t>January </a:t>
            </a:r>
            <a:r>
              <a:rPr lang="en-US" altLang="en-US" sz="1600" dirty="0"/>
              <a:t>3</a:t>
            </a:r>
            <a:r>
              <a:rPr lang="en-US" altLang="en-US" sz="1600" dirty="0" smtClean="0"/>
              <a:t>1</a:t>
            </a:r>
            <a:r>
              <a:rPr lang="en-US" altLang="en-US" sz="1600" dirty="0" smtClean="0"/>
              <a:t>, 2020, Feb 7, 14, 28 2020</a:t>
            </a:r>
            <a:endParaRPr lang="en-US" altLang="en-US" sz="1600" dirty="0"/>
          </a:p>
          <a:p>
            <a:r>
              <a:rPr lang="en-US" altLang="en-US" sz="2000" dirty="0" smtClean="0"/>
              <a:t>Next ad-hoc:  </a:t>
            </a:r>
          </a:p>
          <a:p>
            <a:pPr lvl="1"/>
            <a:r>
              <a:rPr lang="en-US" altLang="en-US" sz="1600" dirty="0" smtClean="0"/>
              <a:t>February 18-20, </a:t>
            </a:r>
            <a:r>
              <a:rPr lang="en-US" altLang="en-US" sz="1600" dirty="0" smtClean="0"/>
              <a:t>2020</a:t>
            </a:r>
          </a:p>
          <a:p>
            <a:pPr lvl="1"/>
            <a:r>
              <a:rPr lang="en-US" altLang="en-US" sz="1600" dirty="0" smtClean="0"/>
              <a:t>April 2020 - TBD</a:t>
            </a:r>
            <a:endParaRPr lang="en-US" altLang="en-US" sz="1600" dirty="0" smtClean="0"/>
          </a:p>
          <a:p>
            <a:r>
              <a:rPr lang="en-US" altLang="en-US" sz="2000" dirty="0" smtClean="0"/>
              <a:t>Schedule </a:t>
            </a:r>
            <a:r>
              <a:rPr lang="en-US" altLang="en-US" sz="2000" dirty="0"/>
              <a:t>review</a:t>
            </a:r>
          </a:p>
          <a:p>
            <a:r>
              <a:rPr lang="en-US" altLang="en-US" sz="2000" dirty="0"/>
              <a:t>Availability of 11md </a:t>
            </a:r>
            <a:r>
              <a:rPr lang="en-US" altLang="en-US" sz="2000" dirty="0" smtClean="0"/>
              <a:t>D3.0 </a:t>
            </a:r>
            <a:r>
              <a:rPr lang="en-US" altLang="en-US" sz="2000" dirty="0"/>
              <a:t>in the IEEE store</a:t>
            </a:r>
          </a:p>
          <a:p>
            <a:pPr lvl="1"/>
            <a:r>
              <a:rPr lang="en-US" altLang="en-US" sz="1800" dirty="0" smtClean="0"/>
              <a:t>Draft </a:t>
            </a:r>
            <a:r>
              <a:rPr lang="en-US" altLang="en-US" sz="1800" dirty="0"/>
              <a:t>3</a:t>
            </a:r>
            <a:r>
              <a:rPr lang="en-US" altLang="en-US" sz="1800" dirty="0" smtClean="0"/>
              <a:t>.0 </a:t>
            </a:r>
            <a:r>
              <a:rPr lang="en-US" altLang="en-US" sz="1800" dirty="0" smtClean="0"/>
              <a:t>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a:t>
            </a:r>
            <a:r>
              <a:rPr lang="en-US" altLang="en-US" sz="1800" dirty="0" smtClean="0"/>
              <a:t>SA Ballot</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21</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5"/>
              </a:rPr>
              <a:t>mentor.ieee.org/802.11/dcn/17/11-17-0914-06-000m-revmd-wg-cc-comments.xls </a:t>
            </a:r>
            <a:endParaRPr lang="en-US" altLang="en-US" sz="2000" dirty="0" smtClean="0"/>
          </a:p>
          <a:p>
            <a:r>
              <a:rPr lang="en-US" altLang="en-US" sz="2000" dirty="0" smtClean="0"/>
              <a:t>LB232, 236, 245 </a:t>
            </a:r>
            <a:r>
              <a:rPr lang="en-US" altLang="en-US" sz="2000" dirty="0"/>
              <a:t>comments </a:t>
            </a:r>
            <a:r>
              <a:rPr lang="en-US" altLang="en-US" sz="2000" dirty="0" smtClean="0">
                <a:hlinkClick r:id="rId6"/>
              </a:rPr>
              <a:t>https://mentor.ieee.org/802.11/dcn/18/11-18-0611</a:t>
            </a:r>
            <a:r>
              <a:rPr lang="en-US" altLang="en-US" sz="2000" dirty="0" smtClean="0"/>
              <a:t> </a:t>
            </a:r>
          </a:p>
          <a:p>
            <a:r>
              <a:rPr lang="en-US" altLang="en-US" sz="2000" dirty="0" smtClean="0"/>
              <a:t>Approved PAR: </a:t>
            </a:r>
            <a:r>
              <a:rPr lang="en-US" altLang="en-US" sz="2000" dirty="0">
                <a:hlinkClick r:id="rId7"/>
              </a:rPr>
              <a:t>https://</a:t>
            </a:r>
            <a:r>
              <a:rPr lang="en-US" altLang="en-US" sz="2000" dirty="0" smtClean="0">
                <a:hlinkClick r:id="rId7"/>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2020</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609600" y="1752600"/>
            <a:ext cx="575360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800" dirty="0"/>
              <a:t>Chair’s Welcome, Policy &amp; patent </a:t>
            </a:r>
            <a:r>
              <a:rPr lang="en-US" altLang="en-US" sz="1800" dirty="0" smtClean="0"/>
              <a:t>reminder, Approve agenda</a:t>
            </a:r>
            <a:endParaRPr lang="en-US" altLang="en-US" sz="1800" dirty="0"/>
          </a:p>
          <a:p>
            <a:pPr lvl="1"/>
            <a:r>
              <a:rPr lang="en-US" altLang="en-US" sz="1800" dirty="0"/>
              <a:t>Status, Review of </a:t>
            </a:r>
            <a:r>
              <a:rPr lang="en-US" altLang="en-US" sz="1800" dirty="0" smtClean="0"/>
              <a:t>Objectives, </a:t>
            </a:r>
            <a:r>
              <a:rPr lang="en-US" sz="1800" dirty="0" smtClean="0"/>
              <a:t>Editor Report 11-17-0920</a:t>
            </a:r>
            <a:endParaRPr lang="en-GB" sz="2400" dirty="0"/>
          </a:p>
          <a:p>
            <a:pPr lvl="1"/>
            <a:r>
              <a:rPr lang="en-US" sz="1800" dirty="0" smtClean="0"/>
              <a:t>Comment resolution</a:t>
            </a:r>
          </a:p>
          <a:p>
            <a:pPr lvl="1"/>
            <a:endParaRPr lang="en-US" sz="1600" dirty="0" smtClean="0"/>
          </a:p>
          <a:p>
            <a:pPr lvl="1"/>
            <a:endParaRPr lang="en-GB" sz="1600" dirty="0"/>
          </a:p>
          <a:p>
            <a:pPr lvl="1"/>
            <a:endParaRPr lang="en-US" sz="1600" dirty="0" smtClean="0"/>
          </a:p>
        </p:txBody>
      </p:sp>
      <p:sp>
        <p:nvSpPr>
          <p:cNvPr id="8" name="Rectangle 19"/>
          <p:cNvSpPr>
            <a:spLocks noChangeArrowheads="1"/>
          </p:cNvSpPr>
          <p:nvPr/>
        </p:nvSpPr>
        <p:spPr bwMode="auto">
          <a:xfrm>
            <a:off x="7155581" y="1808954"/>
            <a:ext cx="5156886" cy="987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Wednesday PM1</a:t>
            </a:r>
            <a:endParaRPr lang="en-US" altLang="en-US" sz="2400" b="1" dirty="0"/>
          </a:p>
          <a:p>
            <a:pPr lvl="1"/>
            <a:r>
              <a:rPr lang="en-US" sz="1800" dirty="0" smtClean="0"/>
              <a:t>Comment resolution</a:t>
            </a:r>
            <a:endParaRPr lang="en-US" sz="1800" dirty="0"/>
          </a:p>
          <a:p>
            <a:pPr lvl="1"/>
            <a:endParaRPr lang="en-GB" sz="1600" dirty="0"/>
          </a:p>
        </p:txBody>
      </p:sp>
      <p:sp>
        <p:nvSpPr>
          <p:cNvPr id="10" name="Rectangle 35"/>
          <p:cNvSpPr>
            <a:spLocks noChangeArrowheads="1"/>
          </p:cNvSpPr>
          <p:nvPr/>
        </p:nvSpPr>
        <p:spPr bwMode="auto">
          <a:xfrm>
            <a:off x="7162800" y="4495800"/>
            <a:ext cx="4724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a:t>Thursday PM1 </a:t>
            </a:r>
          </a:p>
          <a:p>
            <a:pPr lvl="1"/>
            <a:r>
              <a:rPr lang="en-US" sz="1800" dirty="0"/>
              <a:t>Motions</a:t>
            </a:r>
          </a:p>
          <a:p>
            <a:pPr lvl="1">
              <a:lnSpc>
                <a:spcPct val="80000"/>
              </a:lnSpc>
            </a:pPr>
            <a:r>
              <a:rPr lang="en-US" altLang="en-US" sz="1800" dirty="0"/>
              <a:t>Plans for </a:t>
            </a:r>
            <a:r>
              <a:rPr lang="en-US" altLang="en-US" sz="1800" dirty="0" smtClean="0"/>
              <a:t>January – March 2020</a:t>
            </a:r>
            <a:endParaRPr lang="en-US" altLang="en-US" sz="1800" dirty="0"/>
          </a:p>
          <a:p>
            <a:pPr lvl="1">
              <a:lnSpc>
                <a:spcPct val="80000"/>
              </a:lnSpc>
            </a:pPr>
            <a:r>
              <a:rPr lang="en-US" altLang="en-US" sz="1800" dirty="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9" name="Rectangle 19"/>
          <p:cNvSpPr>
            <a:spLocks noChangeArrowheads="1"/>
          </p:cNvSpPr>
          <p:nvPr/>
        </p:nvSpPr>
        <p:spPr bwMode="auto">
          <a:xfrm>
            <a:off x="609600" y="4343400"/>
            <a:ext cx="5156886" cy="987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PM2</a:t>
            </a:r>
            <a:endParaRPr lang="en-US" altLang="en-US" sz="2400" b="1" dirty="0"/>
          </a:p>
          <a:p>
            <a:pPr lvl="1"/>
            <a:r>
              <a:rPr lang="en-US" sz="1800" dirty="0" smtClean="0"/>
              <a:t>Comment resolution</a:t>
            </a:r>
            <a:endParaRPr lang="en-US" sz="1800" dirty="0"/>
          </a:p>
          <a:p>
            <a:pPr lvl="1"/>
            <a:endParaRPr lang="en-GB" sz="1600" dirty="0"/>
          </a:p>
        </p:txBody>
      </p:sp>
      <p:sp>
        <p:nvSpPr>
          <p:cNvPr id="11" name="Rectangle 19"/>
          <p:cNvSpPr>
            <a:spLocks noChangeArrowheads="1"/>
          </p:cNvSpPr>
          <p:nvPr/>
        </p:nvSpPr>
        <p:spPr bwMode="auto">
          <a:xfrm>
            <a:off x="7162800" y="3051218"/>
            <a:ext cx="5156886" cy="987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Wednesday </a:t>
            </a:r>
            <a:r>
              <a:rPr lang="en-US" altLang="en-US" sz="2400" b="1" dirty="0" smtClean="0"/>
              <a:t>PM2</a:t>
            </a:r>
            <a:endParaRPr lang="en-US" altLang="en-US" sz="2400" b="1" dirty="0"/>
          </a:p>
          <a:p>
            <a:pPr lvl="1"/>
            <a:r>
              <a:rPr lang="en-US" sz="1800" dirty="0" smtClean="0"/>
              <a:t>Comment resolution</a:t>
            </a:r>
            <a:endParaRPr lang="en-US" sz="1800" dirty="0"/>
          </a:p>
          <a:p>
            <a:pPr lvl="1"/>
            <a:endParaRPr lang="en-GB" sz="16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January 2020</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4</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January 2020</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January 2020</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January 2020</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January 2020</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a:t>
            </a:r>
            <a:r>
              <a:rPr lang="en-US" dirty="0" smtClean="0"/>
              <a:t>core principles </a:t>
            </a:r>
            <a:r>
              <a:rPr lang="en-US" dirty="0"/>
              <a:t>underlying the:</a:t>
            </a:r>
          </a:p>
          <a:p>
            <a:pPr lvl="1">
              <a:buFont typeface="Arial" panose="020B0604020202020204" pitchFamily="34" charset="0"/>
              <a:buChar char="•"/>
            </a:pPr>
            <a:r>
              <a:rPr lang="en-US" sz="1800" dirty="0" smtClean="0">
                <a:hlinkClick r:id="rId2"/>
              </a:rPr>
              <a:t>IEEE </a:t>
            </a:r>
            <a:r>
              <a:rPr lang="en-US" sz="1800" dirty="0">
                <a:hlinkClick r:id="rId2"/>
              </a:rPr>
              <a:t>Code of </a:t>
            </a:r>
            <a:r>
              <a:rPr lang="en-US" sz="1800" dirty="0" smtClean="0">
                <a:hlinkClick r:id="rId2"/>
              </a:rPr>
              <a:t>Ethics</a:t>
            </a:r>
            <a:endParaRPr lang="en-US" sz="1800" dirty="0"/>
          </a:p>
          <a:p>
            <a:pPr lvl="1">
              <a:buFont typeface="Arial" panose="020B0604020202020204" pitchFamily="34" charset="0"/>
              <a:buChar char="•"/>
            </a:pPr>
            <a:r>
              <a:rPr lang="en-US" sz="1800" dirty="0" smtClean="0">
                <a:hlinkClick r:id="rId3"/>
              </a:rPr>
              <a:t>IEEE </a:t>
            </a:r>
            <a:r>
              <a:rPr lang="en-US" sz="1800" dirty="0">
                <a:hlinkClick r:id="rId3"/>
              </a:rPr>
              <a:t>Code of Conduct</a:t>
            </a:r>
            <a:endParaRPr lang="en-US" sz="1800" dirty="0"/>
          </a:p>
          <a:p>
            <a:pPr>
              <a:buFont typeface="Arial" panose="020B0604020202020204" pitchFamily="34" charset="0"/>
              <a:buChar char="•"/>
            </a:pPr>
            <a:r>
              <a:rPr lang="en-US" dirty="0" smtClean="0"/>
              <a:t>The </a:t>
            </a:r>
            <a:r>
              <a:rPr lang="en-US" dirty="0"/>
              <a:t>core principles of the IEEE Codes of Ethics &amp; Conduct are to:</a:t>
            </a:r>
          </a:p>
          <a:p>
            <a:pPr lvl="1">
              <a:buFont typeface="Arial" panose="020B0604020202020204" pitchFamily="34" charset="0"/>
              <a:buChar char="•"/>
            </a:pPr>
            <a:r>
              <a:rPr lang="en-US" sz="1800" i="1" dirty="0" smtClean="0"/>
              <a:t>Uphold </a:t>
            </a:r>
            <a:r>
              <a:rPr lang="en-US" sz="1800" i="1" dirty="0"/>
              <a:t>the highest standards of integrity, responsible behavior, and ethical </a:t>
            </a:r>
            <a:r>
              <a:rPr lang="en-US" sz="1800" i="1" dirty="0" smtClean="0"/>
              <a:t>and professional </a:t>
            </a:r>
            <a:r>
              <a:rPr lang="en-US" sz="1800" i="1" dirty="0"/>
              <a:t>conduct</a:t>
            </a:r>
          </a:p>
          <a:p>
            <a:pPr lvl="1">
              <a:buFont typeface="Arial" panose="020B0604020202020204" pitchFamily="34" charset="0"/>
              <a:buChar char="•"/>
            </a:pPr>
            <a:r>
              <a:rPr lang="en-US" sz="1800" i="1" dirty="0" smtClean="0"/>
              <a:t>Treat </a:t>
            </a:r>
            <a:r>
              <a:rPr lang="en-US" sz="1800" i="1" dirty="0"/>
              <a:t>people fairly and with respect, to not engage in harassment</a:t>
            </a:r>
            <a:r>
              <a:rPr lang="en-US" sz="1800" i="1" dirty="0" smtClean="0"/>
              <a:t>, discrimination</a:t>
            </a:r>
            <a:r>
              <a:rPr lang="en-US" sz="1800" i="1" dirty="0"/>
              <a:t>, or retaliation, and to protect people's privacy.</a:t>
            </a:r>
          </a:p>
          <a:p>
            <a:pPr lvl="1">
              <a:buFont typeface="Arial" panose="020B0604020202020204" pitchFamily="34" charset="0"/>
              <a:buChar char="•"/>
            </a:pPr>
            <a:r>
              <a:rPr lang="en-US" sz="1800" i="1" dirty="0" smtClean="0"/>
              <a:t>Avoid </a:t>
            </a:r>
            <a:r>
              <a:rPr lang="en-US" sz="1800" i="1" dirty="0"/>
              <a:t>injuring others, their property, reputation, or employment by false </a:t>
            </a:r>
            <a:r>
              <a:rPr lang="en-US" sz="1800" i="1" dirty="0" smtClean="0"/>
              <a:t>or malicious </a:t>
            </a:r>
            <a:r>
              <a:rPr lang="en-US" sz="1800" i="1" dirty="0"/>
              <a:t>action</a:t>
            </a:r>
          </a:p>
          <a:p>
            <a:pPr>
              <a:buFont typeface="Arial" panose="020B0604020202020204" pitchFamily="34" charset="0"/>
              <a:buChar char="•"/>
            </a:pPr>
            <a:r>
              <a:rPr lang="en-US" dirty="0" smtClean="0"/>
              <a:t>The </a:t>
            </a:r>
            <a:r>
              <a:rPr lang="en-US" dirty="0"/>
              <a:t>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4294967295"/>
          </p:nvPr>
        </p:nvSpPr>
        <p:spPr>
          <a:xfrm>
            <a:off x="7143757" y="6475414"/>
            <a:ext cx="4246027" cy="180975"/>
          </a:xfrm>
          <a:prstGeom prst="rect">
            <a:avLst/>
          </a:prstGeom>
        </p:spPr>
        <p:txBody>
          <a:bodyPr/>
          <a:lstStyle/>
          <a:p>
            <a:r>
              <a:rPr lang="en-GB" smtClean="0"/>
              <a:t>Dorothy Stanley, HP Enterprise</a:t>
            </a:r>
            <a:endParaRPr lang="en-GB" dirty="0"/>
          </a:p>
        </p:txBody>
      </p:sp>
      <p:sp>
        <p:nvSpPr>
          <p:cNvPr id="6" name="Date Placeholder 5"/>
          <p:cNvSpPr>
            <a:spLocks noGrp="1"/>
          </p:cNvSpPr>
          <p:nvPr>
            <p:ph type="dt" idx="4294967295"/>
          </p:nvPr>
        </p:nvSpPr>
        <p:spPr>
          <a:xfrm>
            <a:off x="929217" y="333375"/>
            <a:ext cx="2499764" cy="273050"/>
          </a:xfrm>
          <a:prstGeom prst="rect">
            <a:avLst/>
          </a:prstGeom>
        </p:spPr>
        <p:txBody>
          <a:bodyPr/>
          <a:lstStyle/>
          <a:p>
            <a:r>
              <a:rPr lang="en-US" smtClean="0"/>
              <a:t>January 2020</a:t>
            </a:r>
            <a:endParaRPr lang="en-GB" dirty="0"/>
          </a:p>
        </p:txBody>
      </p:sp>
    </p:spTree>
    <p:extLst>
      <p:ext uri="{BB962C8B-B14F-4D97-AF65-F5344CB8AC3E}">
        <p14:creationId xmlns:p14="http://schemas.microsoft.com/office/powerpoint/2010/main" val="1933777147"/>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545053</TotalTime>
  <Words>1900</Words>
  <Application>Microsoft Office PowerPoint</Application>
  <PresentationFormat>Widescreen</PresentationFormat>
  <Paragraphs>377</Paragraphs>
  <Slides>21</Slides>
  <Notes>15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31" baseType="lpstr">
      <vt:lpstr>MS PGothic</vt:lpstr>
      <vt:lpstr>Arial</vt:lpstr>
      <vt:lpstr>Calibri</vt:lpstr>
      <vt:lpstr>Helvetica</vt:lpstr>
      <vt:lpstr>Monotype Sorts</vt:lpstr>
      <vt:lpstr>Times New Roman</vt:lpstr>
      <vt:lpstr>Wingdings</vt:lpstr>
      <vt:lpstr>802-11-Submission</vt:lpstr>
      <vt:lpstr>Document</vt:lpstr>
      <vt:lpstr>Acrobat Document</vt:lpstr>
      <vt:lpstr>IEEE 802.11 TGmd January 2020 Agenda</vt:lpstr>
      <vt:lpstr>Abstract</vt:lpstr>
      <vt:lpstr>TGmd Agenda  </vt:lpstr>
      <vt:lpstr>Instructions for the WG Chair</vt:lpstr>
      <vt:lpstr>Participants have a duty to inform the IEEE</vt:lpstr>
      <vt:lpstr>Ways to inform IEEE</vt:lpstr>
      <vt:lpstr>Other guidelines for IEEE WG meetings</vt:lpstr>
      <vt:lpstr>Patent-related information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Standard and Amendment Ratification</vt:lpstr>
      <vt:lpstr>TGmd Schedule Details – Need To Review</vt:lpstr>
      <vt:lpstr>TGmd schedule – updated July 2019 </vt:lpstr>
      <vt:lpstr>TGmd – Snapshot slide</vt:lpstr>
      <vt:lpstr>Approve prior TGmd minutes</vt:lpstr>
      <vt:lpstr>Motion xxx  – SA1 CIDs</vt:lpstr>
      <vt:lpstr>Motion: Ad-hoc</vt:lpstr>
      <vt:lpstr>Motion: CRC Approval of SA Ballot comment resolutions and recirculation ballot</vt:lpstr>
      <vt:lpstr>January 2020 – March 2020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January 2020</cp:keywords>
  <cp:lastModifiedBy>Stanley, Dorothy</cp:lastModifiedBy>
  <cp:revision>3942</cp:revision>
  <cp:lastPrinted>1998-02-10T13:28:06Z</cp:lastPrinted>
  <dcterms:created xsi:type="dcterms:W3CDTF">2005-01-04T21:26:55Z</dcterms:created>
  <dcterms:modified xsi:type="dcterms:W3CDTF">2019-12-11T16:45:20Z</dcterms:modified>
</cp:coreProperties>
</file>