
<file path=[Content_Types].xml><?xml version="1.0" encoding="utf-8"?>
<Types xmlns="http://schemas.openxmlformats.org/package/2006/content-types">
  <Default Extension="vml" ContentType="application/vnd.openxmlformats-officedocument.vmlDrawing"/>
  <Default Extension="bin" ContentType="application/vnd.openxmlformats-officedocument.oleObject"/>
  <Default Extension="emf" ContentType="image/x-e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27"/>
  </p:notesMasterIdLst>
  <p:handoutMasterIdLst>
    <p:handoutMasterId r:id="rId28"/>
  </p:handoutMasterIdLst>
  <p:sldIdLst>
    <p:sldId id="720" r:id="rId4"/>
    <p:sldId id="735" r:id="rId5"/>
    <p:sldId id="736" r:id="rId6"/>
    <p:sldId id="737" r:id="rId7"/>
    <p:sldId id="738" r:id="rId8"/>
    <p:sldId id="739" r:id="rId9"/>
    <p:sldId id="740" r:id="rId10"/>
    <p:sldId id="741" r:id="rId11"/>
    <p:sldId id="742" r:id="rId12"/>
    <p:sldId id="744" r:id="rId13"/>
    <p:sldId id="743" r:id="rId14"/>
    <p:sldId id="773" r:id="rId15"/>
    <p:sldId id="761" r:id="rId16"/>
    <p:sldId id="793" r:id="rId17"/>
    <p:sldId id="746" r:id="rId18"/>
    <p:sldId id="774" r:id="rId19"/>
    <p:sldId id="776" r:id="rId20"/>
    <p:sldId id="787" r:id="rId21"/>
    <p:sldId id="749" r:id="rId22"/>
    <p:sldId id="788" r:id="rId23"/>
    <p:sldId id="777" r:id="rId24"/>
    <p:sldId id="772" r:id="rId25"/>
    <p:sldId id="753" r:id="rId26"/>
  </p:sldIdLst>
  <p:sldSz cx="12192000" cy="6858000"/>
  <p:notesSz cx="6934200" cy="9280525"/>
  <p:defaultTextStyle>
    <a:defPPr>
      <a:defRPr lang="en-US"/>
    </a:defPPr>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vl6pPr marL="2286000" lvl="5"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6pPr>
    <a:lvl7pPr marL="2743200" lvl="6"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7pPr>
    <a:lvl8pPr marL="3200400" lvl="7"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8pPr>
    <a:lvl9pPr marL="3657600" lvl="8"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2FDB2607-1784-4EEB-B798-7EB5836EED8A}">
        <p14:showMediaCtrls xmlns:p14="http://schemas.microsoft.com/office/powerpoint/2010/main" val="1"/>
      </p:ext>
    </p:extLst>
  </p:showPr>
  <p:clrMru>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3529"/>
    <p:restoredTop sz="95405"/>
  </p:normalViewPr>
  <p:slideViewPr>
    <p:cSldViewPr showGuides="1">
      <p:cViewPr varScale="1">
        <p:scale>
          <a:sx n="86" d="100"/>
          <a:sy n="86" d="100"/>
        </p:scale>
        <p:origin x="198" y="84"/>
      </p:cViewPr>
      <p:guideLst>
        <p:guide orient="horz" pos="2160"/>
        <p:guide pos="3840"/>
      </p:guideLst>
    </p:cSldViewPr>
  </p:slideViewPr>
  <p:outlineViewPr>
    <p:cViewPr>
      <p:scale>
        <a:sx n="50" d="100"/>
        <a:sy n="50" d="100"/>
      </p:scale>
      <p:origin x="0" y="0"/>
    </p:cViewPr>
  </p:outlineViewPr>
  <p:notesTextViewPr>
    <p:cViewPr>
      <p:scale>
        <a:sx n="100" d="100"/>
        <a:sy n="100" d="100"/>
      </p:scale>
      <p:origin x="0" y="0"/>
    </p:cViewPr>
  </p:notesTextViewPr>
  <p:sorterViewPr showFormatting="0">
    <p:cViewPr varScale="1">
      <p:scale>
        <a:sx n="1" d="1"/>
        <a:sy n="1" d="1"/>
      </p:scale>
      <p:origin x="0" y="-3115"/>
    </p:cViewPr>
  </p:sorterViewPr>
  <p:gridSpacing cx="76199" cy="76199"/>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slide" Target="slides/slide2.xml"/><Relationship Id="rId4" Type="http://schemas.openxmlformats.org/officeDocument/2006/relationships/slide" Target="slides/slide1.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handoutMaster" Target="handoutMasters/handoutMaster1.xml"/><Relationship Id="rId27" Type="http://schemas.openxmlformats.org/officeDocument/2006/relationships/notesMaster" Target="notesMasters/notesMaster1.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3075" name="Rectangle 3"/>
          <p:cNvSpPr>
            <a:spLocks noGrp="1" noChangeArrowheads="1"/>
          </p:cNvSpPr>
          <p:nvPr>
            <p:ph type="dt" sz="quarter" idx="1"/>
          </p:nvPr>
        </p:nvSpPr>
        <p:spPr bwMode="auto">
          <a:xfrm>
            <a:off x="695325" y="174625"/>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6" name="Rectangle 4"/>
          <p:cNvSpPr>
            <a:spLocks noGrp="1" noChangeArrowheads="1"/>
          </p:cNvSpPr>
          <p:nvPr>
            <p:ph type="ftr" sz="quarter" idx="2"/>
          </p:nvPr>
        </p:nvSpPr>
        <p:spPr bwMode="auto">
          <a:xfrm>
            <a:off x="4143375" y="8982075"/>
            <a:ext cx="2174875" cy="184150"/>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ln>
          <a:effectLst/>
        </p:spPr>
        <p:txBody>
          <a:bodyPr vert="horz" wrap="none" lIns="0" tIns="0" rIns="0" bIns="0" numCol="1" anchor="t" anchorCtr="0" compatLnSpc="1">
            <a:spAutoFit/>
          </a:bodyPr>
          <a:lstStyle>
            <a:lvl1pPr algn="ctr" defTabSz="933450" eaLnBrk="0" hangingPunct="0">
              <a:defRPr/>
            </a:lvl1pPr>
          </a:lstStyle>
          <a:p>
            <a:pPr marL="0" marR="0" lvl="0" indent="0" algn="ct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5D062474-144A-4A62-B2E0-EADF5A3271D9}"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3" name="Line 6"/>
          <p:cNvSpPr/>
          <p:nvPr/>
        </p:nvSpPr>
        <p:spPr>
          <a:xfrm>
            <a:off x="693738" y="387350"/>
            <a:ext cx="5546725" cy="0"/>
          </a:xfrm>
          <a:prstGeom prst="line">
            <a:avLst/>
          </a:prstGeom>
          <a:ln w="12700" cap="flat" cmpd="sng">
            <a:solidFill>
              <a:schemeClr val="tx1"/>
            </a:solidFill>
            <a:prstDash val="solid"/>
            <a:round/>
            <a:headEnd type="none" w="sm" len="sm"/>
            <a:tailEnd type="none" w="sm" len="sm"/>
          </a:ln>
        </p:spPr>
      </p:sp>
      <p:sp>
        <p:nvSpPr>
          <p:cNvPr id="14342"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2295" name="Line 8"/>
          <p:cNvSpPr/>
          <p:nvPr/>
        </p:nvSpPr>
        <p:spPr>
          <a:xfrm>
            <a:off x="693738" y="8970963"/>
            <a:ext cx="5700712"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050" name="Rectangle 2"/>
          <p:cNvSpPr>
            <a:spLocks noGrp="1" noChangeArrowheads="1"/>
          </p:cNvSpPr>
          <p:nvPr>
            <p:ph type="hdr" sz="quarter"/>
          </p:nvPr>
        </p:nvSpPr>
        <p:spPr bwMode="auto">
          <a:xfrm>
            <a:off x="4086225" y="95250"/>
            <a:ext cx="2195513" cy="215900"/>
          </a:xfrm>
          <a:prstGeom prst="rect">
            <a:avLst/>
          </a:prstGeom>
          <a:noFill/>
          <a:ln w="9525">
            <a:noFill/>
            <a:miter lim="800000"/>
          </a:ln>
          <a:effectLst/>
        </p:spPr>
        <p:txBody>
          <a:bodyPr vert="horz" wrap="none" lIns="0" tIns="0" rIns="0" bIns="0" numCol="1" anchor="b" anchorCtr="0" compatLnSpc="1">
            <a:spAutoFit/>
          </a:bodyPr>
          <a:lstStyle>
            <a:lvl1pPr algn="r" defTabSz="933450" eaLnBrk="0" hangingPunct="0">
              <a:defRPr sz="1400" b="1">
                <a:latin typeface="Times New Roman" panose="02020603050405020304" pitchFamily="18" charset="0"/>
                <a:ea typeface="+mn-ea"/>
                <a:cs typeface="+mn-cs"/>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doc.: IEEE 802.11-15/1472r0</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1" name="Rectangle 3"/>
          <p:cNvSpPr>
            <a:spLocks noGrp="1" noChangeArrowheads="1"/>
          </p:cNvSpPr>
          <p:nvPr>
            <p:ph type="dt" idx="1"/>
          </p:nvPr>
        </p:nvSpPr>
        <p:spPr bwMode="auto">
          <a:xfrm>
            <a:off x="654050" y="95250"/>
            <a:ext cx="920750" cy="215900"/>
          </a:xfrm>
          <a:prstGeom prst="rect">
            <a:avLst/>
          </a:prstGeom>
          <a:noFill/>
          <a:ln w="9525">
            <a:noFill/>
            <a:miter lim="800000"/>
          </a:ln>
          <a:effectLst/>
        </p:spPr>
        <p:txBody>
          <a:bodyPr vert="horz" wrap="none" lIns="0" tIns="0" rIns="0" bIns="0" numCol="1" anchor="b" anchorCtr="0" compatLnSpc="1">
            <a:spAutoFit/>
          </a:bodyPr>
          <a:lstStyle>
            <a:lvl1pPr defTabSz="933450" eaLnBrk="0" hangingPunct="0">
              <a:defRPr sz="1400" b="1">
                <a:latin typeface="Times New Roman" panose="02020603050405020304" pitchFamily="18" charset="0"/>
                <a:ea typeface="+mn-ea"/>
                <a:cs typeface="+mn-cs"/>
              </a:defRPr>
            </a:lvl1pPr>
          </a:lstStyle>
          <a:p>
            <a:pPr marL="0" marR="0" lvl="0" indent="0" algn="l" defTabSz="933450" rtl="0" eaLnBrk="0" fontAlgn="base" latinLnBrk="0" hangingPunct="0">
              <a:lnSpc>
                <a:spcPct val="100000"/>
              </a:lnSpc>
              <a:spcBef>
                <a:spcPct val="0"/>
              </a:spcBef>
              <a:spcAft>
                <a:spcPct val="0"/>
              </a:spcAft>
              <a:buClrTx/>
              <a:buSzTx/>
              <a:buFontTx/>
              <a:buNone/>
              <a:defRPr/>
            </a:pPr>
            <a:r>
              <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March 2016</a:t>
            </a:r>
            <a:endParaRPr kumimoji="0" lang="en-US" sz="1400" b="1"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13316" name="Rectangle 4"/>
          <p:cNvSpPr>
            <a:spLocks noGrp="1" noRot="1" noChangeAspect="1" noTextEdit="1"/>
          </p:cNvSpPr>
          <p:nvPr>
            <p:ph type="sldImg"/>
          </p:nvPr>
        </p:nvSpPr>
        <p:spPr>
          <a:xfrm>
            <a:off x="384175" y="701675"/>
            <a:ext cx="6165850" cy="3468688"/>
          </a:xfrm>
          <a:prstGeom prst="rect">
            <a:avLst/>
          </a:prstGeom>
          <a:noFill/>
          <a:ln w="12700" cap="flat" cmpd="sng">
            <a:solidFill>
              <a:schemeClr val="tx1"/>
            </a:solidFill>
            <a:prstDash val="solid"/>
            <a:miter/>
            <a:headEnd type="none" w="med" len="med"/>
            <a:tailEnd type="none" w="med" len="med"/>
          </a:ln>
        </p:spPr>
      </p:sp>
      <p:sp>
        <p:nvSpPr>
          <p:cNvPr id="2053" name="Rectangle 5"/>
          <p:cNvSpPr>
            <a:spLocks noGrp="1" noChangeArrowheads="1"/>
          </p:cNvSpPr>
          <p:nvPr>
            <p:ph type="body" sz="quarter" idx="3"/>
          </p:nvPr>
        </p:nvSpPr>
        <p:spPr bwMode="auto">
          <a:xfrm>
            <a:off x="923925" y="4408488"/>
            <a:ext cx="5086350" cy="4176713"/>
          </a:xfrm>
          <a:prstGeom prst="rect">
            <a:avLst/>
          </a:prstGeom>
          <a:noFill/>
          <a:ln w="9525">
            <a:noFill/>
            <a:miter lim="800000"/>
          </a:ln>
          <a:effectLst/>
        </p:spPr>
        <p:txBody>
          <a:bodyPr vert="horz" wrap="square" lIns="93662" tIns="46038" rIns="93662" bIns="46038" numCol="1" anchor="t" anchorCtr="0" compatLnSpc="1"/>
          <a:lstStyle/>
          <a:p>
            <a:pPr marL="0" marR="0" lvl="0"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Click to edit Master text styles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114300" marR="0" lvl="1"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Second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228600" marR="0" lvl="2"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Third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342900" marR="0" lvl="3"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Fourth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a:p>
            <a:pPr marL="457200" marR="0" lvl="4" indent="0" algn="l" defTabSz="933450" rtl="0" eaLnBrk="0" fontAlgn="base" latinLnBrk="0" hangingPunct="0">
              <a:lnSpc>
                <a:spcPct val="100000"/>
              </a:lnSpc>
              <a:spcBef>
                <a:spcPct val="3000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rPr>
              <a:t>Fifth level</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S PGothic" panose="020B0600070205080204" pitchFamily="34" charset="-128"/>
            </a:endParaRPr>
          </a:p>
        </p:txBody>
      </p:sp>
      <p:sp>
        <p:nvSpPr>
          <p:cNvPr id="2054" name="Rectangle 6"/>
          <p:cNvSpPr>
            <a:spLocks noGrp="1" noChangeArrowheads="1"/>
          </p:cNvSpPr>
          <p:nvPr>
            <p:ph type="ftr" sz="quarter" idx="4"/>
          </p:nvPr>
        </p:nvSpPr>
        <p:spPr bwMode="auto">
          <a:xfrm>
            <a:off x="3646488" y="8985250"/>
            <a:ext cx="2635250" cy="184150"/>
          </a:xfrm>
          <a:prstGeom prst="rect">
            <a:avLst/>
          </a:prstGeom>
          <a:noFill/>
          <a:ln w="9525">
            <a:noFill/>
            <a:miter lim="800000"/>
          </a:ln>
          <a:effectLst/>
        </p:spPr>
        <p:txBody>
          <a:bodyPr vert="horz" wrap="none" lIns="0" tIns="0" rIns="0" bIns="0" numCol="1" anchor="t" anchorCtr="0" compatLnSpc="1">
            <a:spAutoFit/>
          </a:bodyPr>
          <a:lstStyle>
            <a:lvl5pPr marL="457200" lvl="4" algn="r" defTabSz="933450" eaLnBrk="0" hangingPunct="0">
              <a:defRPr>
                <a:latin typeface="Times New Roman" panose="02020603050405020304" pitchFamily="18" charset="0"/>
                <a:ea typeface="+mn-ea"/>
                <a:cs typeface="+mn-cs"/>
              </a:defRPr>
            </a:lvl5pPr>
          </a:lstStyle>
          <a:p>
            <a:pPr marL="457200" marR="0" lvl="4" indent="0" algn="r" defTabSz="933450" rtl="0" eaLnBrk="0" fontAlgn="base" latinLnBrk="0" hangingPunct="0">
              <a:lnSpc>
                <a:spcPct val="100000"/>
              </a:lnSpc>
              <a:spcBef>
                <a:spcPct val="0"/>
              </a:spcBef>
              <a:spcAft>
                <a:spcPct val="0"/>
              </a:spcAft>
              <a:buClrTx/>
              <a:buSzTx/>
              <a:buFontTx/>
              <a:buNone/>
              <a:defRPr/>
            </a:pPr>
            <a:r>
              <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rPr>
              <a:t>Edward Au (Huawei Technologies)</a:t>
            </a:r>
            <a:endParaRPr kumimoji="0" lang="en-US" sz="1200" b="0" i="0" u="none" strike="noStrike" kern="1200" cap="none" spc="0" normalizeH="0" baseline="0" noProof="0">
              <a:ln>
                <a:noFill/>
              </a:ln>
              <a:solidFill>
                <a:schemeClr val="tx1"/>
              </a:solidFill>
              <a:effectLst/>
              <a:uLnTx/>
              <a:uFillTx/>
              <a:latin typeface="Times New Roman" panose="02020603050405020304" pitchFamily="18" charset="0"/>
              <a:ea typeface="+mn-ea"/>
              <a:cs typeface="+mn-cs"/>
            </a:endParaRP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ln>
          <a:effectLst/>
        </p:spPr>
        <p:txBody>
          <a:bodyPr vert="horz" wrap="none" lIns="0" tIns="0" rIns="0" bIns="0" numCol="1" anchor="t" anchorCtr="0" compatLnSpc="1">
            <a:spAutoFit/>
          </a:bodyPr>
          <a:lstStyle>
            <a:lvl1pPr algn="r" defTabSz="933450" eaLnBrk="0" hangingPunct="0">
              <a:defRPr/>
            </a:lvl1pPr>
          </a:lstStyle>
          <a:p>
            <a:pPr marL="0" marR="0" lvl="0" indent="0" algn="r" defTabSz="93345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Page </a:t>
            </a:r>
            <a:fld id="{D25D3366-2BAB-4431-B995-A9FA48263B97}" type="slidenum">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fld>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0"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defRPr/>
            </a:pPr>
            <a:r>
              <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rPr>
              <a:t>Submission</a:t>
            </a:r>
            <a:endParaRPr kumimoji="0" lang="en-US" altLang="en-US" sz="1200" b="0" i="0" u="none" strike="noStrike" kern="1200" cap="none" spc="0" normalizeH="0" baseline="0" noProof="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13321" name="Line 9"/>
          <p:cNvSpPr/>
          <p:nvPr/>
        </p:nvSpPr>
        <p:spPr>
          <a:xfrm>
            <a:off x="723900" y="8983663"/>
            <a:ext cx="5486400" cy="0"/>
          </a:xfrm>
          <a:prstGeom prst="line">
            <a:avLst/>
          </a:prstGeom>
          <a:ln w="12700" cap="flat" cmpd="sng">
            <a:solidFill>
              <a:schemeClr val="tx1"/>
            </a:solidFill>
            <a:prstDash val="solid"/>
            <a:round/>
            <a:headEnd type="none" w="sm" len="sm"/>
            <a:tailEnd type="none" w="sm" len="sm"/>
          </a:ln>
        </p:spPr>
      </p:sp>
      <p:sp>
        <p:nvSpPr>
          <p:cNvPr id="13322" name="Line 10"/>
          <p:cNvSpPr/>
          <p:nvPr/>
        </p:nvSpPr>
        <p:spPr>
          <a:xfrm>
            <a:off x="647700" y="296863"/>
            <a:ext cx="5638800" cy="0"/>
          </a:xfrm>
          <a:prstGeom prst="line">
            <a:avLst/>
          </a:prstGeom>
          <a:ln w="12700" cap="flat" cmpd="sng">
            <a:solidFill>
              <a:schemeClr val="tx1"/>
            </a:solidFill>
            <a:prstDash val="solid"/>
            <a:round/>
            <a:headEnd type="none" w="sm" len="sm"/>
            <a:tailEnd type="none" w="sm" len="sm"/>
          </a:ln>
        </p:spPr>
      </p:sp>
    </p:spTree>
  </p:cSld>
  <p:clrMap bg1="lt1" tx1="dk1" bg2="lt2" tx2="dk2" accent1="accent1" accent2="accent2" accent3="accent3" accent4="accent4" accent5="accent5" accent6="accent6" hlink="hlink" folHlink="folHlink"/>
  <p:hf sldNum="0" hdr="0" ftr="0"/>
  <p:notesStyle>
    <a:lvl1pPr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1pPr>
    <a:lvl2pPr marL="1143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2pPr>
    <a:lvl3pPr marL="2286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3pPr>
    <a:lvl4pPr marL="3429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4pPr>
    <a:lvl5pPr marL="457200" algn="l" defTabSz="933450" rtl="0" eaLnBrk="0" fontAlgn="base" hangingPunct="0">
      <a:spcBef>
        <a:spcPct val="30000"/>
      </a:spcBef>
      <a:spcAft>
        <a:spcPct val="0"/>
      </a:spcAft>
      <a:defRPr sz="1200" kern="1200">
        <a:solidFill>
          <a:schemeClr val="tx1"/>
        </a:solidFill>
        <a:latin typeface="Times New Roman" panose="02020603050405020304" pitchFamily="18" charset="0"/>
        <a:ea typeface="MS PGothic" panose="020B0600070205080204" pitchFamily="34" charset="-128"/>
        <a:cs typeface="MS PGothic" panose="020B0600070205080204" pitchFamily="34" charset="-128"/>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Jan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p:txBody>
          <a:bodyPr/>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p:txBody>
          <a:bodyPr/>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8"/>
            <a:ext cx="10363200" cy="1470025"/>
          </a:xfrm>
        </p:spPr>
        <p:txBody>
          <a:bodyPr/>
          <a:lstStyle/>
          <a:p>
            <a:pPr fontAlgn="base"/>
            <a:r>
              <a:rPr lang="zh-CN" altLang="en-US" strike="noStrike" noProof="1" smtClean="0"/>
              <a:t>单击此处编辑母版标题样式</a:t>
            </a:r>
            <a:endParaRPr lang="en-GB" strike="noStrike" noProof="1"/>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342900" indent="0" algn="ctr">
              <a:buNone/>
              <a:defRPr/>
            </a:lvl2pPr>
            <a:lvl3pPr marL="685800" indent="0" algn="ctr">
              <a:buNone/>
              <a:defRPr/>
            </a:lvl3pPr>
            <a:lvl4pPr marL="1028700" indent="0" algn="ctr">
              <a:buNone/>
              <a:defRPr/>
            </a:lvl4pPr>
            <a:lvl5pPr marL="1371600" indent="0" algn="ctr">
              <a:buNone/>
              <a:defRPr/>
            </a:lvl5pPr>
            <a:lvl6pPr marL="1714500" indent="0" algn="ctr">
              <a:buNone/>
              <a:defRPr/>
            </a:lvl6pPr>
            <a:lvl7pPr marL="2057400" indent="0" algn="ctr">
              <a:buNone/>
              <a:defRPr/>
            </a:lvl7pPr>
            <a:lvl8pPr marL="2400300" indent="0" algn="ctr">
              <a:buNone/>
              <a:defRPr/>
            </a:lvl8pPr>
            <a:lvl9pPr marL="2743200" indent="0" algn="ctr">
              <a:buNone/>
              <a:defRPr/>
            </a:lvl9pPr>
          </a:lstStyle>
          <a:p>
            <a:pPr fontAlgn="base"/>
            <a:r>
              <a:rPr lang="zh-CN" altLang="en-US" strike="noStrike" noProof="1" smtClean="0"/>
              <a:t>单击此处编辑母版副标题样式</a:t>
            </a:r>
            <a:endParaRPr lang="en-GB" strike="noStrike" noProof="1"/>
          </a:p>
        </p:txBody>
      </p:sp>
      <p:sp>
        <p:nvSpPr>
          <p:cNvPr id="4" name="日期占位符 3"/>
          <p:cNvSpPr>
            <a:spLocks noGrp="1"/>
          </p:cNvSpPr>
          <p:nvPr>
            <p:ph type="dt" idx="10"/>
          </p:nvPr>
        </p:nvSpPr>
        <p:spPr/>
        <p:txBody>
          <a:bodyPr/>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Jan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p:txBody>
          <a:bodyPr/>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p:txBody>
          <a:bodyPr/>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35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35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Tree>
  </p:cSld>
  <p:clrMapOvr>
    <a:masterClrMapping/>
  </p:clrMapOvr>
  <p:hf hdr="0"/>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idx="1"/>
          </p:nvPr>
        </p:nvSpPr>
        <p:spPr/>
        <p:txBody>
          <a:body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Slide Number Placeholder 5"/>
          <p:cNvSpPr>
            <a:spLocks noGrp="1"/>
          </p:cNvSpPr>
          <p:nvPr>
            <p:ph type="sldNum"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E9C15F85-DFAF-4F66-8E7C-7A26E2644AD3}"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2" name="Rectangle 4"/>
          <p:cNvSpPr>
            <a:spLocks noGrp="1" noChangeArrowheads="1"/>
          </p:cNvSpPr>
          <p:nvPr>
            <p:ph type="ft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3"/>
          <p:cNvSpPr>
            <a:spLocks noGrp="1" noChangeArrowheads="1"/>
          </p:cNvSpPr>
          <p:nvPr>
            <p:ph type="dt"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35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35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35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Tree>
  </p:cSld>
  <p:clrMapOvr>
    <a:masterClrMapping/>
  </p:clrMapOvr>
  <p:hf hdr="0"/>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自定义版式">
    <p:bg>
      <p:bgPr>
        <a:solidFill>
          <a:srgbClr val="FFFFFF"/>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smtClean="0"/>
              <a:t>单击此处编辑母版标题样式</a:t>
            </a:r>
            <a:endParaRPr lang="zh-CN" altLang="en-US" strike="noStrike" noProof="1"/>
          </a:p>
        </p:txBody>
      </p:sp>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8C875BF7-C173-4CCF-AC34-148954E89FBB}"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_自定义版式">
    <p:bg>
      <p:bgPr>
        <a:solidFill>
          <a:srgbClr val="FFFFFF"/>
        </a:solidFill>
        <a:effectLst/>
      </p:bgPr>
    </p:bg>
    <p:spTree>
      <p:nvGrpSpPr>
        <p:cNvPr id="1" name=""/>
        <p:cNvGrpSpPr/>
        <p:nvPr/>
      </p:nvGrpSpPr>
      <p:grpSpPr>
        <a:xfrm>
          <a:off x="0" y="0"/>
          <a:ext cx="0" cy="0"/>
          <a:chOff x="0" y="0"/>
          <a:chExt cx="0" cy="0"/>
        </a:xfrm>
      </p:grpSpPr>
      <p:sp>
        <p:nvSpPr>
          <p:cNvPr id="11" name="Rectangle 4"/>
          <p:cNvSpPr>
            <a:spLocks noGrp="1" noChangeArrowheads="1"/>
          </p:cNvSpPr>
          <p:nvPr>
            <p:ph type="dt" sz="half" idx="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Rectangle 5"/>
          <p:cNvSpPr>
            <a:spLocks noGrp="1" noChangeArrowheads="1"/>
          </p:cNvSpPr>
          <p:nvPr>
            <p:ph type="ftr" sz="quarter" idx="3"/>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Rectangle 6"/>
          <p:cNvSpPr>
            <a:spLocks noGrp="1" noChangeArrowheads="1"/>
          </p:cNvSpPr>
          <p:nvPr>
            <p:ph type="sldNum" sz="quarter" idx="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B308A7B4-457D-4774-BFAA-BCE51FA4493E}"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3"/>
            <a:ext cx="10363200" cy="1362075"/>
          </a:xfrm>
        </p:spPr>
        <p:txBody>
          <a:bodyPr anchor="t"/>
          <a:lstStyle>
            <a:lvl1pPr algn="l">
              <a:defRPr sz="3000" b="1" cap="all"/>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1500"/>
            </a:lvl1pPr>
            <a:lvl2pPr marL="342900" indent="0">
              <a:buNone/>
              <a:defRPr sz="1350"/>
            </a:lvl2pPr>
            <a:lvl3pPr marL="685800" indent="0">
              <a:buNone/>
              <a:defRPr sz="1200"/>
            </a:lvl3pPr>
            <a:lvl4pPr marL="1028700" indent="0">
              <a:buNone/>
              <a:defRPr sz="1050"/>
            </a:lvl4pPr>
            <a:lvl5pPr marL="1371600" indent="0">
              <a:buNone/>
              <a:defRPr sz="1050"/>
            </a:lvl5pPr>
            <a:lvl6pPr marL="1714500" indent="0">
              <a:buNone/>
              <a:defRPr sz="1050"/>
            </a:lvl6pPr>
            <a:lvl7pPr marL="2057400" indent="0">
              <a:buNone/>
              <a:defRPr sz="1050"/>
            </a:lvl7pPr>
            <a:lvl8pPr marL="2400300" indent="0">
              <a:buNone/>
              <a:defRPr sz="1050"/>
            </a:lvl8pPr>
            <a:lvl9pPr marL="2743200" indent="0">
              <a:buNone/>
              <a:defRPr sz="1050"/>
            </a:lvl9pPr>
          </a:lstStyle>
          <a:p>
            <a:pPr lvl="0" fontAlgn="base"/>
            <a:r>
              <a:rPr lang="zh-CN" altLang="en-US" strike="noStrike" noProof="1" smtClean="0"/>
              <a:t>单击此处编辑母版文本样式</a:t>
            </a:r>
            <a:endParaRPr lang="zh-CN" altLang="en-US" strike="noStrike" noProof="1" smtClean="0"/>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Content Placeholder 2"/>
          <p:cNvSpPr>
            <a:spLocks noGrp="1"/>
          </p:cNvSpPr>
          <p:nvPr>
            <p:ph sz="half" idx="1"/>
          </p:nvPr>
        </p:nvSpPr>
        <p:spPr>
          <a:xfrm>
            <a:off x="914402" y="1981201"/>
            <a:ext cx="5077884"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4" name="Content Placeholder 3"/>
          <p:cNvSpPr>
            <a:spLocks noGrp="1"/>
          </p:cNvSpPr>
          <p:nvPr>
            <p:ph sz="half" idx="2"/>
          </p:nvPr>
        </p:nvSpPr>
        <p:spPr>
          <a:xfrm>
            <a:off x="6195484" y="1981201"/>
            <a:ext cx="5080000" cy="4113213"/>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z="1350" strike="noStrike" noProof="1" smtClean="0"/>
              <a:t>第四级</a:t>
            </a:r>
            <a:endParaRPr lang="zh-CN" altLang="en-US" strike="noStrike" noProof="1" smtClean="0"/>
          </a:p>
          <a:p>
            <a:pPr lvl="4" fontAlgn="base"/>
            <a:r>
              <a:rPr lang="zh-CN" altLang="en-US" sz="1350" strike="noStrike" noProof="1" smtClean="0"/>
              <a:t>第五级</a:t>
            </a:r>
            <a:endParaRPr lang="en-GB" strike="noStrike" noProof="1"/>
          </a:p>
        </p:txBody>
      </p:sp>
      <p:sp>
        <p:nvSpPr>
          <p:cNvPr id="5" name="日期占位符 4"/>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页脚占位符 5"/>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7" name="灯片编号占位符 6"/>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pPr fontAlgn="base"/>
            <a:r>
              <a:rPr lang="zh-CN" altLang="en-US" strike="noStrike" noProof="1" smtClean="0"/>
              <a:t>单击此处编辑母版标题样式</a:t>
            </a:r>
            <a:endParaRPr lang="en-GB" strike="noStrike" noProof="1"/>
          </a:p>
        </p:txBody>
      </p:sp>
      <p:sp>
        <p:nvSpPr>
          <p:cNvPr id="3" name="Text Placeholder 2"/>
          <p:cNvSpPr>
            <a:spLocks noGrp="1"/>
          </p:cNvSpPr>
          <p:nvPr>
            <p:ph type="body" idx="1"/>
          </p:nvPr>
        </p:nvSpPr>
        <p:spPr>
          <a:xfrm>
            <a:off x="609600" y="1535113"/>
            <a:ext cx="5386917"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4" name="Content Placeholder 3"/>
          <p:cNvSpPr>
            <a:spLocks noGrp="1"/>
          </p:cNvSpPr>
          <p:nvPr>
            <p:ph sz="half" idx="2"/>
          </p:nvPr>
        </p:nvSpPr>
        <p:spPr>
          <a:xfrm>
            <a:off x="609600" y="2174875"/>
            <a:ext cx="5386917"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5" name="Text Placeholder 4"/>
          <p:cNvSpPr>
            <a:spLocks noGrp="1"/>
          </p:cNvSpPr>
          <p:nvPr>
            <p:ph type="body" sz="quarter" idx="3"/>
          </p:nvPr>
        </p:nvSpPr>
        <p:spPr>
          <a:xfrm>
            <a:off x="6193369" y="1535113"/>
            <a:ext cx="5389033" cy="63976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base"/>
            <a:r>
              <a:rPr lang="zh-CN" altLang="en-US" strike="noStrike" noProof="1" smtClean="0"/>
              <a:t>单击此处编辑母版文本样式</a:t>
            </a:r>
            <a:endParaRPr lang="zh-CN" altLang="en-US" strike="noStrike" noProof="1" smtClean="0"/>
          </a:p>
        </p:txBody>
      </p:sp>
      <p:sp>
        <p:nvSpPr>
          <p:cNvPr id="6" name="Content Placeholder 5"/>
          <p:cNvSpPr>
            <a:spLocks noGrp="1"/>
          </p:cNvSpPr>
          <p:nvPr>
            <p:ph sz="quarter" idx="4"/>
          </p:nvPr>
        </p:nvSpPr>
        <p:spPr>
          <a:xfrm>
            <a:off x="6193369" y="2174875"/>
            <a:ext cx="5389033" cy="3951288"/>
          </a:xfrm>
        </p:spPr>
        <p:txBody>
          <a:bodyPr/>
          <a:lstStyle>
            <a:lvl1pPr>
              <a:defRPr sz="1800"/>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z="1350"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11" name="Date Placeholder 6"/>
          <p:cNvSpPr>
            <a:spLocks noGrp="1"/>
          </p:cNvSpPr>
          <p:nvPr>
            <p:ph type="dt" idx="12"/>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2" name="Footer Placeholder 7"/>
          <p:cNvSpPr>
            <a:spLocks noGrp="1"/>
          </p:cNvSpPr>
          <p:nvPr>
            <p:ph type="ftr" idx="13"/>
          </p:nvPr>
        </p:nvSpPr>
        <p:spPr bwMode="auto">
          <a:xfrm>
            <a:off x="7524750" y="6475413"/>
            <a:ext cx="3865563" cy="180975"/>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3" name="Slide Number Placeholder 8"/>
          <p:cNvSpPr>
            <a:spLocks noGrp="1"/>
          </p:cNvSpPr>
          <p:nvPr>
            <p:ph type="sldNum" idx="14"/>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01B27F1F-5774-44D3-A48B-91152BCFEF61}"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日期占位符 2"/>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页脚占位符 3"/>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灯片编号占位符 4"/>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rgbClr val="FFFFFF"/>
        </a:solidFill>
        <a:effectLst/>
      </p:bgPr>
    </p:bg>
    <p:spTree>
      <p:nvGrpSpPr>
        <p:cNvPr id="1" name=""/>
        <p:cNvGrpSpPr/>
        <p:nvPr/>
      </p:nvGrpSpPr>
      <p:grpSpPr>
        <a:xfrm>
          <a:off x="0" y="0"/>
          <a:ext cx="0" cy="0"/>
          <a:chOff x="0" y="0"/>
          <a:chExt cx="0" cy="0"/>
        </a:xfrm>
      </p:grpSpPr>
      <p:sp>
        <p:nvSpPr>
          <p:cNvPr id="2" name="日期占位符 1"/>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3" name="页脚占位符 2"/>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4" name="灯片编号占位符 3"/>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rgbClr val="FFFFFF"/>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bg>
      <p:bgPr>
        <a:solidFill>
          <a:srgbClr val="FFFFFF"/>
        </a:solid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2" y="685803"/>
            <a:ext cx="2588684" cy="5408613"/>
          </a:xfrm>
        </p:spPr>
        <p:txBody>
          <a:bodyPr vert="eaVert"/>
          <a:lstStyle/>
          <a:p>
            <a:pPr fontAlgn="base"/>
            <a:r>
              <a:rPr lang="zh-CN" altLang="en-US" strike="noStrike" noProof="1" smtClean="0"/>
              <a:t>单击此处编辑母版标题样式</a:t>
            </a:r>
            <a:endParaRPr lang="en-GB" strike="noStrike" noProof="1"/>
          </a:p>
        </p:txBody>
      </p:sp>
      <p:sp>
        <p:nvSpPr>
          <p:cNvPr id="3" name="Vertical Text Placeholder 2"/>
          <p:cNvSpPr>
            <a:spLocks noGrp="1"/>
          </p:cNvSpPr>
          <p:nvPr>
            <p:ph type="body" orient="vert" idx="1"/>
          </p:nvPr>
        </p:nvSpPr>
        <p:spPr>
          <a:xfrm>
            <a:off x="914400" y="685803"/>
            <a:ext cx="7569200" cy="5408613"/>
          </a:xfrm>
        </p:spPr>
        <p:txBody>
          <a:bodyPr vert="eaVert"/>
          <a:lstStyle/>
          <a:p>
            <a:pPr lvl="0" fontAlgn="base"/>
            <a:r>
              <a:rPr lang="zh-CN" altLang="en-US" strike="noStrike" noProof="1" smtClean="0"/>
              <a:t>单击此处编辑母版文本样式</a:t>
            </a:r>
            <a:endParaRPr lang="zh-CN" altLang="en-US" strike="noStrike" noProof="1" smtClean="0"/>
          </a:p>
          <a:p>
            <a:pPr lvl="1" fontAlgn="base"/>
            <a:r>
              <a:rPr lang="zh-CN" altLang="en-US" strike="noStrike" noProof="1" smtClean="0"/>
              <a:t>第二级</a:t>
            </a:r>
            <a:endParaRPr lang="zh-CN" altLang="en-US" strike="noStrike" noProof="1" smtClean="0"/>
          </a:p>
          <a:p>
            <a:pPr lvl="2" fontAlgn="base"/>
            <a:r>
              <a:rPr lang="zh-CN" altLang="en-US" strike="noStrike" noProof="1" smtClean="0"/>
              <a:t>第三级</a:t>
            </a:r>
            <a:endParaRPr lang="zh-CN" altLang="en-US" strike="noStrike" noProof="1" smtClean="0"/>
          </a:p>
          <a:p>
            <a:pPr lvl="3" fontAlgn="base"/>
            <a:r>
              <a:rPr lang="zh-CN" altLang="en-US" strike="noStrike" noProof="1" smtClean="0"/>
              <a:t>第四级</a:t>
            </a:r>
            <a:endParaRPr lang="zh-CN" altLang="en-US" strike="noStrike" noProof="1" smtClean="0"/>
          </a:p>
          <a:p>
            <a:pPr lvl="4" fontAlgn="base"/>
            <a:r>
              <a:rPr lang="zh-CN" altLang="en-US" strike="noStrike" noProof="1" smtClean="0"/>
              <a:t>第五级</a:t>
            </a:r>
            <a:endParaRPr lang="en-GB" strike="noStrike" noProof="1"/>
          </a:p>
        </p:txBody>
      </p:sp>
      <p:sp>
        <p:nvSpPr>
          <p:cNvPr id="4" name="日期占位符 3"/>
          <p:cNvSpPr>
            <a:spLocks noGrp="1"/>
          </p:cNvSpPr>
          <p:nvPr>
            <p:ph type="dt" idx="10"/>
          </p:nvPr>
        </p:nvSpPr>
        <p:spPr>
          <a:xfrm>
            <a:off x="928688" y="333375"/>
            <a:ext cx="2500313" cy="273050"/>
          </a:xfrm>
          <a:prstGeom prst="rect">
            <a:avLst/>
          </a:prstGeom>
          <a:noFill/>
          <a:ln w="9525">
            <a:noFill/>
            <a:round/>
          </a:ln>
          <a:effectLst/>
        </p:spPr>
        <p:txBody>
          <a:bodyPr vert="horz" wrap="square" lIns="0" tIns="0" rIns="0" bIns="0" numCol="1" anchor="b" anchorCtr="0" compatLnSpc="1"/>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Nov 2019</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5" name="页脚占位符 4"/>
          <p:cNvSpPr>
            <a:spLocks noGrp="1"/>
          </p:cNvSpPr>
          <p:nvPr>
            <p:ph type="ftr" idx="11"/>
          </p:nvPr>
        </p:nvSpPr>
        <p:spPr>
          <a:xfrm>
            <a:off x="7143750" y="6475413"/>
            <a:ext cx="4246563" cy="180975"/>
          </a:xfrm>
          <a:prstGeom prst="rect">
            <a:avLst/>
          </a:prstGeom>
          <a:noFill/>
          <a:ln w="9525">
            <a:noFill/>
            <a:round/>
          </a:ln>
          <a:effectLst/>
        </p:spPr>
        <p:txBody>
          <a:bodyPr vert="horz" wrap="square" lIns="0" tIns="0" rIns="0" bIns="0" numCol="1" anchor="t" anchorCtr="0" compatLnSpc="1"/>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6" name="灯片编号占位符 5"/>
          <p:cNvSpPr>
            <a:spLocks noGrp="1"/>
          </p:cNvSpPr>
          <p:nvPr>
            <p:ph type="sldNum" idx="12"/>
          </p:nvPr>
        </p:nvSpPr>
        <p:spPr>
          <a:xfrm>
            <a:off x="5792788" y="6475413"/>
            <a:ext cx="704850" cy="363538"/>
          </a:xfrm>
          <a:prstGeom prst="rect">
            <a:avLst/>
          </a:prstGeom>
          <a:noFill/>
          <a:ln w="9525">
            <a:noFill/>
            <a:round/>
          </a:ln>
          <a:effectLst/>
        </p:spPr>
        <p:txBody>
          <a:bodyPr vert="horz" wrap="square" lIns="0" tIns="0" rIns="0" bIns="0" numCol="1" anchor="t" anchorCtr="0" compatLnSpc="1"/>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Tree>
  </p:cSld>
  <p:clrMapOvr>
    <a:masterClrMapping/>
  </p:clrMapOvr>
  <p:hf hdr="0"/>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Jan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8" name="Rectangle 4"/>
          <p:cNvSpPr>
            <a:spLocks noGrp="1" noChangeArrowheads="1"/>
          </p:cNvSpPr>
          <p:nvPr>
            <p:ph type="ftr"/>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endPar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802.11-17/</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2126</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3</a:t>
            </a:r>
            <a:endPar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p:sp>
        <p:nvSpPr>
          <p:cNvPr id="1026" name="Rectangle 1"/>
          <p:cNvSpPr>
            <a:spLocks noGrp="1"/>
          </p:cNvSpPr>
          <p:nvPr>
            <p:ph type="title"/>
          </p:nvPr>
        </p:nvSpPr>
        <p:spPr>
          <a:xfrm>
            <a:off x="914400" y="685800"/>
            <a:ext cx="10361613" cy="1065213"/>
          </a:xfrm>
          <a:prstGeom prst="rect">
            <a:avLst/>
          </a:prstGeom>
          <a:noFill/>
          <a:ln w="9525">
            <a:noFill/>
          </a:ln>
        </p:spPr>
        <p:txBody>
          <a:bodyPr lIns="92160" tIns="46080" rIns="92160" bIns="46080" anchor="ctr" anchorCtr="0"/>
          <a:p>
            <a:pPr lvl="0"/>
            <a:r>
              <a:rPr lang="en-GB" altLang="zh-CN" dirty="0"/>
              <a:t>Click to edit the title text format</a:t>
            </a:r>
            <a:endParaRPr lang="en-GB" altLang="zh-CN" dirty="0"/>
          </a:p>
        </p:txBody>
      </p:sp>
      <p:sp>
        <p:nvSpPr>
          <p:cNvPr id="1027" name="Rectangle 2"/>
          <p:cNvSpPr>
            <a:spLocks noGrp="1"/>
          </p:cNvSpPr>
          <p:nvPr>
            <p:ph type="body"/>
          </p:nvPr>
        </p:nvSpPr>
        <p:spPr>
          <a:xfrm>
            <a:off x="914400" y="1981200"/>
            <a:ext cx="10361613" cy="4113213"/>
          </a:xfrm>
          <a:prstGeom prst="rect">
            <a:avLst/>
          </a:prstGeom>
          <a:noFill/>
          <a:ln w="9525">
            <a:noFill/>
          </a:ln>
        </p:spPr>
        <p:txBody>
          <a:bodyPr lIns="92160" tIns="46080" rIns="92160" bIns="46080" anchor="t" anchorCtr="0"/>
          <a:p>
            <a:pPr lvl="0"/>
            <a:r>
              <a:rPr lang="en-GB" altLang="zh-CN" dirty="0"/>
              <a:t>Click to edit the outline text format</a:t>
            </a:r>
            <a:endParaRPr lang="en-GB" altLang="zh-CN" dirty="0"/>
          </a:p>
          <a:p>
            <a:pPr lvl="1"/>
            <a:r>
              <a:rPr lang="en-GB" altLang="zh-CN" dirty="0"/>
              <a:t>Second Outline Level</a:t>
            </a:r>
            <a:endParaRPr lang="en-GB" altLang="zh-CN" dirty="0"/>
          </a:p>
          <a:p>
            <a:pPr lvl="2"/>
            <a:r>
              <a:rPr lang="en-GB" altLang="zh-CN" dirty="0"/>
              <a:t>Third Outline Level</a:t>
            </a:r>
            <a:endParaRPr lang="en-GB" altLang="zh-CN" dirty="0"/>
          </a:p>
          <a:p>
            <a:pPr lvl="3"/>
            <a:r>
              <a:rPr lang="en-GB" altLang="zh-CN" dirty="0"/>
              <a:t>Fourth Outline Level</a:t>
            </a:r>
            <a:endParaRPr lang="en-GB" altLang="zh-CN" dirty="0"/>
          </a:p>
          <a:p>
            <a:pPr lvl="4"/>
            <a:r>
              <a:rPr lang="en-GB" altLang="zh-CN" dirty="0"/>
              <a:t>Fifth Outline Level</a:t>
            </a:r>
            <a:endParaRPr lang="en-GB" altLang="zh-CN" dirty="0"/>
          </a:p>
          <a:p>
            <a:pPr lvl="4"/>
            <a:r>
              <a:rPr lang="en-GB" altLang="zh-CN" dirty="0"/>
              <a:t>Sixth Outline Level</a:t>
            </a:r>
            <a:endParaRPr lang="en-GB" altLang="zh-CN" dirty="0"/>
          </a:p>
          <a:p>
            <a:pPr lvl="4"/>
            <a:r>
              <a:rPr lang="en-GB" altLang="zh-CN" dirty="0"/>
              <a:t>Seventh Outline Level</a:t>
            </a:r>
            <a:endParaRPr lang="en-GB" altLang="zh-CN" dirty="0"/>
          </a:p>
          <a:p>
            <a:pPr lvl="4"/>
            <a:r>
              <a:rPr lang="en-GB" altLang="zh-CN" dirty="0"/>
              <a:t>Eighth Outline Level</a:t>
            </a:r>
            <a:endParaRPr lang="en-GB" altLang="zh-CN" dirty="0"/>
          </a:p>
          <a:p>
            <a:pPr lvl="4"/>
            <a:r>
              <a:rPr lang="en-GB" altLang="zh-CN" dirty="0"/>
              <a:t>Ninth Outline Level</a:t>
            </a:r>
            <a:endParaRPr lang="en-GB" altLang="zh-CN" dirty="0"/>
          </a:p>
        </p:txBody>
      </p:sp>
      <p:sp>
        <p:nvSpPr>
          <p:cNvPr id="2" name="Rectangle 3"/>
          <p:cNvSpPr>
            <a:spLocks noGrp="1" noChangeArrowheads="1"/>
          </p:cNvSpPr>
          <p:nvPr>
            <p:ph type="dt"/>
          </p:nvPr>
        </p:nvSpPr>
        <p:spPr bwMode="auto">
          <a:xfrm>
            <a:off x="928688" y="333375"/>
            <a:ext cx="2500313" cy="273050"/>
          </a:xfrm>
          <a:prstGeom prst="rect">
            <a:avLst/>
          </a:prstGeom>
          <a:noFill/>
          <a:ln w="9525">
            <a:noFill/>
            <a:round/>
          </a:ln>
          <a:effectLst/>
        </p:spPr>
        <p:txBody>
          <a:bodyPr vert="horz" wrap="square" lIns="0" tIns="0" rIns="0" bIns="0" numCol="1" anchor="b" anchorCtr="0" compatLnSpc="1"/>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800" b="1">
                <a:solidFill>
                  <a:srgbClr val="000000"/>
                </a:solidFill>
                <a:cs typeface="Arial Unicode MS" charset="0"/>
              </a:defRPr>
            </a:lvl1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800" b="1"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Jan 2020</a:t>
            </a:r>
            <a:endParaRPr kumimoji="0" lang="en-US" sz="1800" b="1" i="0" u="none" strike="noStrike" kern="1200" cap="none" spc="0" normalizeH="0" baseline="0" noProof="0" dirty="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8" name="Rectangle 4"/>
          <p:cNvSpPr>
            <a:spLocks noGrp="1" noChangeArrowheads="1"/>
          </p:cNvSpPr>
          <p:nvPr>
            <p:ph type="ftr"/>
          </p:nvPr>
        </p:nvSpPr>
        <p:spPr bwMode="auto">
          <a:xfrm>
            <a:off x="7143750" y="6475413"/>
            <a:ext cx="4246563" cy="180975"/>
          </a:xfrm>
          <a:prstGeom prst="rect">
            <a:avLst/>
          </a:prstGeom>
          <a:noFill/>
          <a:ln w="9525">
            <a:noFill/>
            <a:round/>
          </a:ln>
          <a:effectLst/>
        </p:spPr>
        <p:txBody>
          <a:bodyPr vert="horz" wrap="square" lIns="0" tIns="0" rIns="0" bIns="0" numCol="1" anchor="t" anchorCtr="0" compatLnSpc="1"/>
          <a:lstStyle>
            <a:lvl1pPr algn="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rgbClr val="000000"/>
                </a:solidFill>
                <a:cs typeface="Arial Unicode MS" charset="0"/>
              </a:defRPr>
            </a:lvl1pPr>
          </a:lstStyle>
          <a:p>
            <a:pPr marL="0" marR="0" lvl="0" indent="0" algn="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rPr>
              <a:t>Bo Sun (ZTE)</a:t>
            </a:r>
            <a:endParaRPr kumimoji="0" lang="en-US" sz="1200" b="0" i="0" u="none" strike="noStrike" kern="1200" cap="none" spc="0" normalizeH="0" baseline="0" noProof="0">
              <a:ln>
                <a:noFill/>
              </a:ln>
              <a:solidFill>
                <a:srgbClr val="000000"/>
              </a:solidFill>
              <a:effectLst/>
              <a:uLnTx/>
              <a:uFillTx/>
              <a:latin typeface="Times New Roman" panose="02020603050405020304" pitchFamily="18" charset="0"/>
              <a:ea typeface="MS PGothic" panose="020B0600070205080204" pitchFamily="34" charset="-128"/>
              <a:cs typeface="Arial Unicode MS" charset="0"/>
            </a:endParaRPr>
          </a:p>
        </p:txBody>
      </p:sp>
      <p:sp>
        <p:nvSpPr>
          <p:cNvPr id="1029" name="Rectangle 5"/>
          <p:cNvSpPr>
            <a:spLocks noGrp="1" noChangeArrowheads="1"/>
          </p:cNvSpPr>
          <p:nvPr>
            <p:ph type="sldNum"/>
          </p:nvPr>
        </p:nvSpPr>
        <p:spPr bwMode="auto">
          <a:xfrm>
            <a:off x="5792788" y="6475413"/>
            <a:ext cx="704850" cy="363538"/>
          </a:xfrm>
          <a:prstGeom prst="rect">
            <a:avLst/>
          </a:prstGeom>
          <a:noFill/>
          <a:ln w="9525">
            <a:noFill/>
            <a:round/>
          </a:ln>
          <a:effectLst/>
        </p:spPr>
        <p:txBody>
          <a:bodyPr vert="horz" wrap="square" lIns="0" tIns="0" rIns="0" bIns="0" numCol="1" anchor="t" anchorCtr="0" compatLnSpc="1"/>
          <a:lstStyle>
            <a:lvl1pPr algn="ct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solidFill>
                  <a:srgbClr val="000000"/>
                </a:solidFill>
                <a:ea typeface="Arial Unicode MS" pitchFamily="34" charset="-122"/>
                <a:cs typeface="Arial Unicode MS" pitchFamily="34" charset="-122"/>
              </a:defRPr>
            </a:lvl1pPr>
          </a:lstStyle>
          <a:p>
            <a:pPr marL="0" marR="0" lvl="0" indent="0" algn="ctr"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t>Slide </a:t>
            </a:r>
            <a:fld id="{407782E2-16EE-4879-A9BE-2CDBD44342C8}" type="slidenum">
              <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rPr>
            </a:fld>
            <a:endParaRPr kumimoji="0" lang="en-US" altLang="en-US" sz="1200" b="0" i="0" u="none" strike="noStrike" kern="1200" cap="none" spc="0" normalizeH="0" baseline="0" noProof="0">
              <a:ln>
                <a:noFill/>
              </a:ln>
              <a:solidFill>
                <a:srgbClr val="000000"/>
              </a:solidFill>
              <a:effectLst/>
              <a:uLnTx/>
              <a:uFillTx/>
              <a:latin typeface="Times New Roman" panose="02020603050405020304" pitchFamily="18" charset="0"/>
              <a:ea typeface="Arial Unicode MS" pitchFamily="34" charset="-122"/>
              <a:cs typeface="Arial Unicode MS" pitchFamily="34" charset="-122"/>
            </a:endParaRPr>
          </a:p>
        </p:txBody>
      </p:sp>
      <p:sp>
        <p:nvSpPr>
          <p:cNvPr id="1031" name="Line 6"/>
          <p:cNvSpPr/>
          <p:nvPr/>
        </p:nvSpPr>
        <p:spPr>
          <a:xfrm>
            <a:off x="914400" y="609600"/>
            <a:ext cx="10363200" cy="1588"/>
          </a:xfrm>
          <a:prstGeom prst="line">
            <a:avLst/>
          </a:prstGeom>
          <a:ln w="12600" cap="flat" cmpd="sng">
            <a:solidFill>
              <a:srgbClr val="000000"/>
            </a:solidFill>
            <a:prstDash val="solid"/>
            <a:miter/>
            <a:headEnd type="none" w="med" len="med"/>
            <a:tailEnd type="none" w="med" len="med"/>
          </a:ln>
        </p:spPr>
      </p:sp>
      <p:sp>
        <p:nvSpPr>
          <p:cNvPr id="1032" name="Rectangle 7"/>
          <p:cNvSpPr>
            <a:spLocks noChangeArrowheads="1"/>
          </p:cNvSpPr>
          <p:nvPr/>
        </p:nvSpPr>
        <p:spPr bwMode="auto">
          <a:xfrm>
            <a:off x="912813" y="6475413"/>
            <a:ext cx="717550"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14:hiddenLine>
            </a:ext>
          </a:extLst>
        </p:spPr>
        <p:txBody>
          <a:bodyPr wrap="none" lIns="0" tIns="0" rIns="0" bIns="0">
            <a:spAutoFit/>
          </a:bodyPr>
          <a:lstStyle>
            <a:lvl1pPr>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1pPr>
            <a:lvl2pPr marL="742950" indent="-28575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2pPr>
            <a:lvl3pPr marL="11430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3pPr>
            <a:lvl4pPr marL="16002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4pPr>
            <a:lvl5pPr marL="2057400" indent="-228600">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sz="12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0" fontAlgn="base" latinLnBrk="0" hangingPunct="0">
              <a:lnSpc>
                <a:spcPct val="100000"/>
              </a:lnSpc>
              <a:spcBef>
                <a:spcPct val="0"/>
              </a:spcBef>
              <a:spcAft>
                <a:spcPct val="0"/>
              </a:spcAft>
              <a:buClrTx/>
              <a:buSzTx/>
              <a:buFontTx/>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rPr>
              <a:t>Submission</a:t>
            </a:r>
            <a:endParaRPr kumimoji="0" lang="en-GB" altLang="zh-CN" sz="1200" b="0" i="0" u="none" strike="noStrike" kern="1200" cap="none" spc="0" normalizeH="0" baseline="0" noProof="0" smtClean="0">
              <a:ln>
                <a:noFill/>
              </a:ln>
              <a:solidFill>
                <a:srgbClr val="000000"/>
              </a:solidFill>
              <a:effectLst/>
              <a:uLnTx/>
              <a:uFillTx/>
              <a:latin typeface="Times New Roman" panose="02020603050405020304" pitchFamily="18" charset="0"/>
              <a:ea typeface="MS PGothic" panose="020B0600070205080204" pitchFamily="34" charset="-128"/>
              <a:cs typeface="+mn-cs"/>
            </a:endParaRPr>
          </a:p>
        </p:txBody>
      </p:sp>
      <p:sp>
        <p:nvSpPr>
          <p:cNvPr id="1033" name="Line 8"/>
          <p:cNvSpPr/>
          <p:nvPr/>
        </p:nvSpPr>
        <p:spPr>
          <a:xfrm>
            <a:off x="914400" y="6477000"/>
            <a:ext cx="10464800" cy="1588"/>
          </a:xfrm>
          <a:prstGeom prst="line">
            <a:avLst/>
          </a:prstGeom>
          <a:ln w="12600" cap="flat" cmpd="sng">
            <a:solidFill>
              <a:srgbClr val="000000"/>
            </a:solidFill>
            <a:prstDash val="solid"/>
            <a:miter/>
            <a:headEnd type="none" w="med" len="med"/>
            <a:tailEnd type="none" w="med" len="med"/>
          </a:ln>
        </p:spPr>
      </p:sp>
      <p:sp>
        <p:nvSpPr>
          <p:cNvPr id="10" name="Date Placeholder 3"/>
          <p:cNvSpPr txBox="1"/>
          <p:nvPr/>
        </p:nvSpPr>
        <p:spPr bwMode="auto">
          <a:xfrm>
            <a:off x="6667500" y="357188"/>
            <a:ext cx="4667250" cy="273050"/>
          </a:xfrm>
          <a:prstGeom prst="rect">
            <a:avLst/>
          </a:prstGeom>
          <a:noFill/>
          <a:ln w="9525">
            <a:noFill/>
            <a:round/>
          </a:ln>
          <a:effectLst/>
        </p:spPr>
        <p:txBody>
          <a:bodyPr lIns="0" tIns="0" rIns="0" bIns="0" anchor="b"/>
          <a:lstStyle>
            <a:lvl1pPr>
              <a:defRPr/>
            </a:lvl1pPr>
          </a:lstStyle>
          <a:p>
            <a:pPr marL="0" marR="0" lvl="0" indent="0" algn="r" defTabSz="337185" rtl="0" eaLnBrk="0" fontAlgn="base" latinLnBrk="0" hangingPunct="0">
              <a:lnSpc>
                <a:spcPct val="100000"/>
              </a:lnSpc>
              <a:spcBef>
                <a:spcPct val="0"/>
              </a:spcBef>
              <a:spcAft>
                <a:spcPct val="0"/>
              </a:spcAft>
              <a:buClr>
                <a:srgbClr val="000000"/>
              </a:buClr>
              <a:buSzTx/>
              <a:buFont typeface="Times New Roman" panose="02020603050405020304" pitchFamily="18" charset="0"/>
              <a:buNone/>
              <a:tabLst>
                <a:tab pos="0" algn="l"/>
                <a:tab pos="685800" algn="l"/>
                <a:tab pos="1371600" algn="l"/>
                <a:tab pos="2057400" algn="l"/>
                <a:tab pos="2743200" algn="l"/>
                <a:tab pos="3429000" algn="l"/>
                <a:tab pos="4114800" algn="l"/>
                <a:tab pos="4800600" algn="l"/>
                <a:tab pos="5486400" algn="l"/>
                <a:tab pos="6172200" algn="l"/>
                <a:tab pos="6858000" algn="l"/>
                <a:tab pos="7543800" algn="l"/>
              </a:tabLst>
              <a:defRPr/>
            </a:pP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doc.: IEEE 802.11-17/</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2126</a:t>
            </a:r>
            <a:r>
              <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r</a:t>
            </a:r>
            <a:r>
              <a:rPr kumimoji="0" lang="en-US" alt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rPr>
              <a:t>0</a:t>
            </a:r>
            <a:endParaRPr kumimoji="0" lang="en-GB" sz="1800" b="1" i="0" u="none" strike="noStrike" kern="1200" cap="none" spc="0" normalizeH="0" baseline="0" noProof="0" dirty="0" smtClean="0">
              <a:ln>
                <a:noFill/>
              </a:ln>
              <a:solidFill>
                <a:srgbClr val="000000"/>
              </a:solidFill>
              <a:effectLst/>
              <a:uLnTx/>
              <a:uFillTx/>
              <a:latin typeface="Times New Roman" panose="02020603050405020304" pitchFamily="18" charset="0"/>
              <a:ea typeface="MS Gothic" panose="020B0609070205080204" pitchFamily="49" charset="-128"/>
              <a:cs typeface="Arial Unicode MS" charset="0"/>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p:txStyles>
    <p:titleStyle>
      <a:lvl1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mj-lt"/>
          <a:ea typeface="+mj-ea"/>
          <a:cs typeface="+mj-cs"/>
        </a:defRPr>
      </a:lvl1pPr>
      <a:lvl2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2pPr>
      <a:lvl3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3pPr>
      <a:lvl4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4pPr>
      <a:lvl5pPr algn="ctr" defTabSz="336550" rtl="0" eaLnBrk="0" fontAlgn="base" hangingPunct="0">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5pPr>
      <a:lvl6pPr marL="18859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6pPr>
      <a:lvl7pPr marL="22288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7pPr>
      <a:lvl8pPr marL="25717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8pPr>
      <a:lvl9pPr marL="2914650" indent="-171450" algn="ctr" defTabSz="337185" rtl="0" eaLnBrk="1" fontAlgn="base" hangingPunct="1">
        <a:spcBef>
          <a:spcPct val="0"/>
        </a:spcBef>
        <a:spcAft>
          <a:spcPct val="0"/>
        </a:spcAft>
        <a:buClr>
          <a:srgbClr val="000000"/>
        </a:buClr>
        <a:buSzPct val="100000"/>
        <a:buFont typeface="Times New Roman" panose="02020603050405020304" pitchFamily="18" charset="0"/>
        <a:defRPr sz="2400" b="1">
          <a:solidFill>
            <a:srgbClr val="000000"/>
          </a:solidFill>
          <a:latin typeface="Times New Roman" panose="02020603050405020304" pitchFamily="18" charset="0"/>
          <a:ea typeface="MS Gothic" panose="020B0609070205080204" pitchFamily="49" charset="-128"/>
        </a:defRPr>
      </a:lvl9pPr>
    </p:titleStyle>
    <p:bodyStyle>
      <a:lvl1pPr marL="257175" indent="-257175" algn="l" defTabSz="336550" rtl="0" eaLnBrk="0" fontAlgn="base" hangingPunct="0">
        <a:spcBef>
          <a:spcPts val="450"/>
        </a:spcBef>
        <a:spcAft>
          <a:spcPct val="0"/>
        </a:spcAft>
        <a:buClr>
          <a:srgbClr val="000000"/>
        </a:buClr>
        <a:buSzPct val="100000"/>
        <a:buFont typeface="Times New Roman" panose="02020603050405020304" pitchFamily="18" charset="0"/>
        <a:defRPr b="1">
          <a:solidFill>
            <a:srgbClr val="000000"/>
          </a:solidFill>
          <a:latin typeface="+mn-lt"/>
          <a:ea typeface="+mn-ea"/>
          <a:cs typeface="+mn-cs"/>
        </a:defRPr>
      </a:lvl1pPr>
      <a:lvl2pPr marL="557530" indent="-214630" algn="l" defTabSz="336550" rtl="0" eaLnBrk="0" fontAlgn="base" hangingPunct="0">
        <a:spcBef>
          <a:spcPts val="375"/>
        </a:spcBef>
        <a:spcAft>
          <a:spcPct val="0"/>
        </a:spcAft>
        <a:buClr>
          <a:srgbClr val="000000"/>
        </a:buClr>
        <a:buSzPct val="100000"/>
        <a:buFont typeface="Times New Roman" panose="02020603050405020304" pitchFamily="18" charset="0"/>
        <a:defRPr sz="1500">
          <a:solidFill>
            <a:srgbClr val="000000"/>
          </a:solidFill>
          <a:latin typeface="+mn-lt"/>
          <a:ea typeface="+mn-ea"/>
        </a:defRPr>
      </a:lvl2pPr>
      <a:lvl3pPr marL="857250" indent="-171450" algn="l" defTabSz="336550" rtl="0" eaLnBrk="0" fontAlgn="base" hangingPunct="0">
        <a:spcBef>
          <a:spcPts val="340"/>
        </a:spcBef>
        <a:spcAft>
          <a:spcPct val="0"/>
        </a:spcAft>
        <a:buClr>
          <a:srgbClr val="000000"/>
        </a:buClr>
        <a:buSzPct val="100000"/>
        <a:buFont typeface="Times New Roman" panose="02020603050405020304" pitchFamily="18" charset="0"/>
        <a:defRPr>
          <a:solidFill>
            <a:srgbClr val="000000"/>
          </a:solidFill>
          <a:latin typeface="+mn-lt"/>
          <a:ea typeface="+mn-ea"/>
        </a:defRPr>
      </a:lvl3pPr>
      <a:lvl4pPr marL="12001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4pPr>
      <a:lvl5pPr marL="1543050" indent="-171450" algn="l" defTabSz="336550" rtl="0" eaLnBrk="0" fontAlgn="base" hangingPunct="0">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5pPr>
      <a:lvl6pPr marL="18859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6pPr>
      <a:lvl7pPr marL="22288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7pPr>
      <a:lvl8pPr marL="25717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8pPr>
      <a:lvl9pPr marL="2914650" indent="-171450" algn="l" defTabSz="337185" rtl="0" eaLnBrk="1" fontAlgn="base" hangingPunct="1">
        <a:spcBef>
          <a:spcPts val="300"/>
        </a:spcBef>
        <a:spcAft>
          <a:spcPct val="0"/>
        </a:spcAft>
        <a:buClr>
          <a:srgbClr val="000000"/>
        </a:buClr>
        <a:buSzPct val="100000"/>
        <a:buFont typeface="Times New Roman" panose="02020603050405020304" pitchFamily="18" charset="0"/>
        <a:defRPr sz="1200">
          <a:solidFill>
            <a:srgbClr val="000000"/>
          </a:solidFill>
          <a:latin typeface="+mn-lt"/>
          <a:ea typeface="+mn-ea"/>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1.xml"/><Relationship Id="rId2" Type="http://schemas.openxmlformats.org/officeDocument/2006/relationships/image" Target="../media/image1.emf"/><Relationship Id="rId1" Type="http://schemas.openxmlformats.org/officeDocument/2006/relationships/oleObject" Target="../embeddings/oleObject1.bin"/></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hyperlink" Target="https://mentor.ieee.org/802.11/dcn/19/11-19-2116-01-00bd-tgbd-dec-2019-teleconference-minutes.docx" TargetMode="External"/><Relationship Id="rId1" Type="http://schemas.openxmlformats.org/officeDocument/2006/relationships/hyperlink" Target="https://mentor.ieee.org/802.11/dcn/19/11-19-2014-00-00bd-tgbd-nov-2019-meeting-minutes.docx" TargetMode="Externa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s://mentor.ieee.org/802.11/dcn/19/11-19-0497-03-00bd-802-11bd-specification-framework-document.docx"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0.xml"/><Relationship Id="rId2" Type="http://schemas.openxmlformats.org/officeDocument/2006/relationships/hyperlink" Target="mailto:jrosdahl@ieee.org" TargetMode="External"/><Relationship Id="rId1" Type="http://schemas.openxmlformats.org/officeDocument/2006/relationships/hyperlink" Target="https://imat.ieee.or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hyperlink" Target="http://standards.ieee.org/about/sasb/patcom/materials.html" TargetMode="External"/><Relationship Id="rId2" Type="http://schemas.openxmlformats.org/officeDocument/2006/relationships/hyperlink" Target="http://standards.ieee.org/develop/policies/opman/sect6.html" TargetMode="External"/><Relationship Id="rId1" Type="http://schemas.openxmlformats.org/officeDocument/2006/relationships/hyperlink" Target="http://standards.ieee.org/develop/policies/bylaws/sect6-7.html" TargetMode="Externa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4" Type="http://schemas.openxmlformats.org/officeDocument/2006/relationships/slideLayout" Target="../slideLayouts/slideLayout11.xml"/><Relationship Id="rId3" Type="http://schemas.openxmlformats.org/officeDocument/2006/relationships/hyperlink" Target="https://standards.ieee.org/develop/policies/bylaws/sb_bylaws.pdf section 5.2.1.3" TargetMode="External"/><Relationship Id="rId2" Type="http://schemas.openxmlformats.org/officeDocument/2006/relationships/hyperlink" Target="http://ieee802.org/PNP/approved/IEEE_802_WG_PandP_v19.pdf" TargetMode="External"/><Relationship Id="rId1" Type="http://schemas.openxmlformats.org/officeDocument/2006/relationships/hyperlink" Target="https://standards.ieee.org/develop/policies/bylaws/sb_bylaw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4337"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ea typeface="Arial Unicode MS" pitchFamily="34" charset="-122"/>
              </a:rPr>
              <a:t>Jan 2020</a:t>
            </a:r>
            <a:endParaRPr lang="en-US" altLang="zh-CN" sz="1800" b="1" dirty="0">
              <a:solidFill>
                <a:srgbClr val="000000"/>
              </a:solidFill>
              <a:ea typeface="Arial Unicode MS" pitchFamily="34" charset="-122"/>
            </a:endParaRPr>
          </a:p>
        </p:txBody>
      </p:sp>
      <p:sp>
        <p:nvSpPr>
          <p:cNvPr id="14338" name="页脚占位符 5"/>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ea typeface="Arial Unicode MS" pitchFamily="34" charset="-122"/>
              </a:rPr>
              <a:t>Bo Sun (ZTE)</a:t>
            </a:r>
            <a:endParaRPr lang="en-US" altLang="zh-CN" dirty="0">
              <a:solidFill>
                <a:srgbClr val="000000"/>
              </a:solidFill>
              <a:ea typeface="Arial Unicode MS" pitchFamily="34" charset="-122"/>
            </a:endParaRPr>
          </a:p>
        </p:txBody>
      </p:sp>
      <p:sp>
        <p:nvSpPr>
          <p:cNvPr id="14339" name="灯片编号占位符 3"/>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ea typeface="Arial Unicode MS" pitchFamily="34" charset="-122"/>
              </a:rPr>
              <a:t>Slide </a:t>
            </a:r>
            <a:fld id="{9A0DB2DC-4C9A-4742-B13C-FB6460FD3503}" type="slidenum">
              <a:rPr lang="en-US" altLang="en-US" dirty="0">
                <a:ea typeface="Arial Unicode MS" pitchFamily="34" charset="-122"/>
              </a:rPr>
            </a:fld>
            <a:endParaRPr lang="en-US" altLang="en-US" dirty="0">
              <a:ea typeface="Arial Unicode MS" pitchFamily="34" charset="-122"/>
            </a:endParaRPr>
          </a:p>
        </p:txBody>
      </p:sp>
      <p:sp>
        <p:nvSpPr>
          <p:cNvPr id="7" name="Rectangle 2"/>
          <p:cNvSpPr txBox="1">
            <a:spLocks noChangeArrowheads="1"/>
          </p:cNvSpPr>
          <p:nvPr/>
        </p:nvSpPr>
        <p:spPr bwMode="auto">
          <a:xfrm>
            <a:off x="1801813" y="606425"/>
            <a:ext cx="8588375"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chor="ctr"/>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IEEE 802.11 </a:t>
            </a:r>
            <a:r>
              <a:rPr kumimoji="0" lang="en-US" altLang="en-US" sz="3200" b="1" i="0" u="none" strike="noStrike" kern="0" cap="none" spc="0" normalizeH="0" baseline="0" noProof="0" dirty="0" err="1">
                <a:ln>
                  <a:noFill/>
                </a:ln>
                <a:solidFill>
                  <a:schemeClr val="tx2"/>
                </a:solidFill>
                <a:effectLst/>
                <a:uLnTx/>
                <a:uFillTx/>
                <a:latin typeface="+mj-lt"/>
                <a:ea typeface="MS PGothic" panose="020B0600070205080204" pitchFamily="34" charset="-128"/>
                <a:cs typeface="MS PGothic" panose="020B0600070205080204" pitchFamily="34" charset="-128"/>
              </a:rPr>
              <a:t>TGbd</a:t>
            </a:r>
            <a:r>
              <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rPr>
              <a:t> Jan 2020 Meeting Agenda</a:t>
            </a:r>
            <a:endParaRPr kumimoji="0" lang="en-US"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8" name="Rectangle 6"/>
          <p:cNvSpPr txBox="1">
            <a:spLocks noChangeArrowheads="1"/>
          </p:cNvSpPr>
          <p:nvPr/>
        </p:nvSpPr>
        <p:spPr bwMode="auto">
          <a:xfrm>
            <a:off x="2209800" y="1768475"/>
            <a:ext cx="77724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0" indent="0" algn="ctr" rtl="0" eaLnBrk="0" fontAlgn="base" hangingPunct="0">
              <a:spcBef>
                <a:spcPct val="20000"/>
              </a:spcBef>
              <a:spcAft>
                <a:spcPct val="0"/>
              </a:spcAft>
              <a:buNone/>
              <a:defRPr sz="2400" b="1">
                <a:solidFill>
                  <a:schemeClr val="tx1"/>
                </a:solidFill>
                <a:latin typeface="+mn-lt"/>
                <a:ea typeface="MS PGothic" panose="020B0600070205080204" pitchFamily="34" charset="-128"/>
                <a:cs typeface="MS PGothic" panose="020B0600070205080204" pitchFamily="34" charset="-128"/>
              </a:defRPr>
            </a:lvl1pPr>
            <a:lvl2pPr marL="457200" indent="0" algn="ctr" rtl="0" eaLnBrk="0" fontAlgn="base" hangingPunct="0">
              <a:spcBef>
                <a:spcPct val="20000"/>
              </a:spcBef>
              <a:spcAft>
                <a:spcPct val="0"/>
              </a:spcAft>
              <a:buNone/>
              <a:defRPr sz="2000">
                <a:solidFill>
                  <a:schemeClr val="tx1"/>
                </a:solidFill>
                <a:latin typeface="+mn-lt"/>
                <a:ea typeface="MS PGothic" panose="020B0600070205080204" pitchFamily="34" charset="-128"/>
                <a:cs typeface="MS PGothic" panose="020B0600070205080204" pitchFamily="34" charset="-128"/>
              </a:defRPr>
            </a:lvl2pPr>
            <a:lvl3pPr marL="914400" indent="0" algn="ctr" rtl="0" eaLnBrk="0" fontAlgn="base" hangingPunct="0">
              <a:spcBef>
                <a:spcPct val="20000"/>
              </a:spcBef>
              <a:spcAft>
                <a:spcPct val="0"/>
              </a:spcAft>
              <a:buNone/>
              <a:defRPr>
                <a:solidFill>
                  <a:schemeClr val="tx1"/>
                </a:solidFill>
                <a:latin typeface="+mn-lt"/>
                <a:ea typeface="MS PGothic" panose="020B0600070205080204" pitchFamily="34" charset="-128"/>
                <a:cs typeface="MS PGothic" panose="020B0600070205080204" pitchFamily="34" charset="-128"/>
              </a:defRPr>
            </a:lvl3pPr>
            <a:lvl4pPr marL="13716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4pPr>
            <a:lvl5pPr marL="1828800" indent="0" algn="ctr" rtl="0" eaLnBrk="0" fontAlgn="base" hangingPunct="0">
              <a:spcBef>
                <a:spcPct val="20000"/>
              </a:spcBef>
              <a:spcAft>
                <a:spcPct val="0"/>
              </a:spcAft>
              <a:buNone/>
              <a:defRPr sz="1600">
                <a:solidFill>
                  <a:schemeClr val="tx1"/>
                </a:solidFill>
                <a:latin typeface="+mn-lt"/>
                <a:ea typeface="MS PGothic" panose="020B0600070205080204" pitchFamily="34" charset="-128"/>
                <a:cs typeface="MS PGothic" panose="020B0600070205080204" pitchFamily="34" charset="-128"/>
              </a:defRPr>
            </a:lvl5pPr>
            <a:lvl6pPr marL="2286000" indent="0" algn="ctr" rtl="0" eaLnBrk="0" fontAlgn="base" hangingPunct="0">
              <a:spcBef>
                <a:spcPct val="20000"/>
              </a:spcBef>
              <a:spcAft>
                <a:spcPct val="0"/>
              </a:spcAft>
              <a:buNone/>
              <a:defRPr sz="1600">
                <a:solidFill>
                  <a:schemeClr val="tx1"/>
                </a:solidFill>
                <a:latin typeface="+mn-lt"/>
              </a:defRPr>
            </a:lvl6pPr>
            <a:lvl7pPr marL="2743200" indent="0" algn="ctr" rtl="0" eaLnBrk="0" fontAlgn="base" hangingPunct="0">
              <a:spcBef>
                <a:spcPct val="20000"/>
              </a:spcBef>
              <a:spcAft>
                <a:spcPct val="0"/>
              </a:spcAft>
              <a:buNone/>
              <a:defRPr sz="1600">
                <a:solidFill>
                  <a:schemeClr val="tx1"/>
                </a:solidFill>
                <a:latin typeface="+mn-lt"/>
              </a:defRPr>
            </a:lvl7pPr>
            <a:lvl8pPr marL="3200400" indent="0" algn="ctr" rtl="0" eaLnBrk="0" fontAlgn="base" hangingPunct="0">
              <a:spcBef>
                <a:spcPct val="20000"/>
              </a:spcBef>
              <a:spcAft>
                <a:spcPct val="0"/>
              </a:spcAft>
              <a:buNone/>
              <a:defRPr sz="1600">
                <a:solidFill>
                  <a:schemeClr val="tx1"/>
                </a:solidFill>
                <a:latin typeface="+mn-lt"/>
              </a:defRPr>
            </a:lvl8pPr>
            <a:lvl9pPr marL="3657600" indent="0" algn="ctr" rtl="0" eaLnBrk="0" fontAlgn="base" hangingPunct="0">
              <a:spcBef>
                <a:spcPct val="20000"/>
              </a:spcBef>
              <a:spcAft>
                <a:spcPct val="0"/>
              </a:spcAft>
              <a:buNone/>
              <a:defRPr sz="1600">
                <a:solidFill>
                  <a:schemeClr val="tx1"/>
                </a:solidFill>
                <a:latin typeface="+mn-lt"/>
              </a:defRPr>
            </a:lvl9pPr>
          </a:lstStyle>
          <a:p>
            <a:pPr marL="0" marR="0" lvl="0" indent="0" algn="ctr" defTabSz="914400" rtl="0" eaLnBrk="0" fontAlgn="base" latinLnBrk="0" hangingPunct="0">
              <a:lnSpc>
                <a:spcPct val="10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Date:</a:t>
            </a:r>
            <a:r>
              <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2019-12-09</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graphicFrame>
        <p:nvGraphicFramePr>
          <p:cNvPr id="14342" name="Object 11"/>
          <p:cNvGraphicFramePr>
            <a:graphicFrameLocks noChangeAspect="1"/>
          </p:cNvGraphicFramePr>
          <p:nvPr/>
        </p:nvGraphicFramePr>
        <p:xfrm>
          <a:off x="1973263" y="3282950"/>
          <a:ext cx="9448800" cy="1120775"/>
        </p:xfrm>
        <a:graphic>
          <a:graphicData uri="http://schemas.openxmlformats.org/presentationml/2006/ole">
            <mc:AlternateContent xmlns:mc="http://schemas.openxmlformats.org/markup-compatibility/2006">
              <mc:Choice xmlns:v="urn:schemas-microsoft-com:vml" Requires="v">
                <p:oleObj spid="_x0000_s3076" name="" r:id="rId1" imgW="8290560" imgH="1017905" progId="Word.Document.8">
                  <p:embed/>
                </p:oleObj>
              </mc:Choice>
              <mc:Fallback>
                <p:oleObj name="" r:id="rId1" imgW="8290560" imgH="1017905" progId="Word.Document.8">
                  <p:embed/>
                  <p:pic>
                    <p:nvPicPr>
                      <p:cNvPr id="0" name="图片 3075"/>
                      <p:cNvPicPr/>
                      <p:nvPr/>
                    </p:nvPicPr>
                    <p:blipFill>
                      <a:blip r:embed="rId2"/>
                      <a:stretch>
                        <a:fillRect/>
                      </a:stretch>
                    </p:blipFill>
                    <p:spPr>
                      <a:xfrm>
                        <a:off x="1973263" y="3282950"/>
                        <a:ext cx="9448800" cy="1120775"/>
                      </a:xfrm>
                      <a:prstGeom prst="rect">
                        <a:avLst/>
                      </a:prstGeom>
                      <a:noFill/>
                      <a:ln w="38100">
                        <a:noFill/>
                        <a:miter/>
                      </a:ln>
                    </p:spPr>
                  </p:pic>
                </p:oleObj>
              </mc:Fallback>
            </mc:AlternateContent>
          </a:graphicData>
        </a:graphic>
      </p:graphicFrame>
      <p:sp>
        <p:nvSpPr>
          <p:cNvPr id="14343" name="Rectangle 12"/>
          <p:cNvSpPr/>
          <p:nvPr/>
        </p:nvSpPr>
        <p:spPr>
          <a:xfrm>
            <a:off x="1973263" y="2476500"/>
            <a:ext cx="1447800" cy="381000"/>
          </a:xfrm>
          <a:prstGeom prst="rect">
            <a:avLst/>
          </a:prstGeom>
          <a:noFill/>
          <a:ln w="9525">
            <a:noFill/>
          </a:ln>
        </p:spPr>
        <p:txBody>
          <a:bodyPr lIns="92075" tIns="46038" rIns="92075" bIns="46038" anchor="t" anchorCtr="0"/>
          <a:p>
            <a:pPr marL="342900" indent="-342900" eaLnBrk="0" hangingPunct="0">
              <a:spcBef>
                <a:spcPct val="20000"/>
              </a:spcBef>
            </a:pPr>
            <a:r>
              <a:rPr lang="en-US" altLang="en-US" sz="2000" b="1" dirty="0">
                <a:latin typeface="Times New Roman" panose="02020603050405020304" pitchFamily="18" charset="0"/>
              </a:rPr>
              <a:t> </a:t>
            </a:r>
            <a:r>
              <a:rPr lang="en-US" altLang="en-US" sz="2000" dirty="0">
                <a:latin typeface="Times New Roman" panose="02020603050405020304" pitchFamily="18" charset="0"/>
              </a:rPr>
              <a:t>Author:</a:t>
            </a:r>
            <a:endParaRPr lang="en-US" altLang="en-US" sz="2000" dirty="0">
              <a:latin typeface="Times New Roman" panose="02020603050405020304" pitchFamily="18" charset="0"/>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355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355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3556" name="Rectangle 2"/>
          <p:cNvSpPr txBox="1"/>
          <p:nvPr/>
        </p:nvSpPr>
        <p:spPr>
          <a:xfrm>
            <a:off x="2209800" y="606425"/>
            <a:ext cx="7772400" cy="9906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Agenda items for the week</a:t>
            </a:r>
            <a:endParaRPr lang="en-US" altLang="en-US" sz="3200" b="1" dirty="0">
              <a:solidFill>
                <a:schemeClr val="tx2"/>
              </a:solidFill>
              <a:latin typeface="Times New Roman" panose="02020603050405020304" pitchFamily="18" charset="0"/>
            </a:endParaRPr>
          </a:p>
        </p:txBody>
      </p:sp>
      <p:sp>
        <p:nvSpPr>
          <p:cNvPr id="13317" name="Rectangle 3"/>
          <p:cNvSpPr txBox="1">
            <a:spLocks noChangeArrowheads="1"/>
          </p:cNvSpPr>
          <p:nvPr/>
        </p:nvSpPr>
        <p:spPr bwMode="auto">
          <a:xfrm>
            <a:off x="1219200" y="1600200"/>
            <a:ext cx="9906000" cy="4752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Autofit/>
          </a:bodyPr>
          <a:lstStyle>
            <a:lvl1pPr marL="342900" indent="-342900">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Call for order and appoint secretary</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IEEE-SA policies and IPR policies</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Agenda Agreement</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Approve </a:t>
            </a:r>
            <a:r>
              <a:rPr kumimoji="0" lang="en-GB" altLang="en-US" sz="1600" b="1" i="0" u="none" strike="noStrike" kern="1200" cap="none" spc="0" normalizeH="0" baseline="0" noProof="0" dirty="0" err="1">
                <a:ln>
                  <a:noFill/>
                </a:ln>
                <a:solidFill>
                  <a:schemeClr val="tx1"/>
                </a:solidFill>
                <a:effectLst/>
                <a:uLnTx/>
                <a:uFillTx/>
                <a:latin typeface="Times New Roman" panose="02020603050405020304" pitchFamily="18" charset="0"/>
                <a:ea typeface="MS PGothic" panose="020B0600070205080204" pitchFamily="34" charset="-128"/>
                <a:cs typeface="+mn-cs"/>
              </a:rPr>
              <a:t>TGbd</a:t>
            </a: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 minutes </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Approve updated SFD documents</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Liaison update</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11bd spec draft development report</a:t>
            </a:r>
            <a:endParaRPr kumimoji="0" lang="en-US" altLang="en-GB"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TGbd's position on 5.9 GHz regulation discussion</a:t>
            </a:r>
            <a:endParaRPr kumimoji="0" lang="en-US" altLang="en-GB"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Presenting of technical submissions for the week</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742950" marR="0" lvl="1" indent="-285750" algn="just" defTabSz="914400" rtl="0" eaLnBrk="0" fontAlgn="base" latinLnBrk="0" hangingPunct="0">
              <a:lnSpc>
                <a:spcPct val="100000"/>
              </a:lnSpc>
              <a:spcBef>
                <a:spcPct val="20000"/>
              </a:spcBef>
              <a:spcAft>
                <a:spcPct val="0"/>
              </a:spcAft>
              <a:buClrTx/>
              <a:buSzTx/>
              <a:buFontTx/>
              <a:buChar char="–"/>
              <a:defRPr/>
            </a:pPr>
            <a:r>
              <a:rPr kumimoji="0" lang="en-US" altLang="en-GB" sz="1600" b="0"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Two</a:t>
            </a:r>
            <a:r>
              <a:rPr kumimoji="0" lang="en-GB" altLang="en-US" sz="1600" b="0"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 session</a:t>
            </a:r>
            <a:r>
              <a:rPr kumimoji="0" lang="en-US" altLang="en-GB" sz="1600" b="0"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s</a:t>
            </a:r>
            <a:r>
              <a:rPr kumimoji="0" lang="en-GB" altLang="en-US" sz="1600" b="0"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 for parallel PHY/MAC </a:t>
            </a:r>
            <a:r>
              <a:rPr kumimoji="0" lang="en-GB" altLang="en-US" sz="1600" b="0" i="0" u="none" strike="noStrike" kern="1200" cap="none" spc="0" normalizeH="0" baseline="0" noProof="0" dirty="0" err="1">
                <a:ln>
                  <a:noFill/>
                </a:ln>
                <a:solidFill>
                  <a:schemeClr val="tx1"/>
                </a:solidFill>
                <a:effectLst/>
                <a:uLnTx/>
                <a:uFillTx/>
                <a:latin typeface="Times New Roman" panose="02020603050405020304" pitchFamily="18" charset="0"/>
                <a:ea typeface="MS PGothic" panose="020B0600070205080204" pitchFamily="34" charset="-128"/>
                <a:cs typeface="+mn-cs"/>
              </a:rPr>
              <a:t>Adhocs</a:t>
            </a:r>
            <a:endParaRPr kumimoji="0" lang="en-GB" altLang="en-US" sz="1600" b="0"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Tech Motions for the </a:t>
            </a:r>
            <a:r>
              <a:rPr kumimoji="0" lang="en-GB" altLang="en-US"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week </a:t>
            </a:r>
            <a:r>
              <a:rPr kumimoji="0" lang="en-US" altLang="en-GB"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and m</a:t>
            </a:r>
            <a:r>
              <a:rPr kumimoji="0" lang="en-GB" altLang="en-US"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otion</a:t>
            </a:r>
            <a:r>
              <a:rPr kumimoji="0" lang="en-US" altLang="en-GB"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s</a:t>
            </a:r>
            <a:r>
              <a:rPr kumimoji="0" lang="en-GB" altLang="en-US"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 to update FRD/SFD</a:t>
            </a:r>
            <a:endParaRPr kumimoji="0" lang="en-GB" altLang="en-US"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Motion on generation of Spec Draft D0.</a:t>
            </a:r>
            <a:r>
              <a:rPr kumimoji="0" lang="en-US" altLang="en-GB" sz="16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2  </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TG timeline review</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Teleconference Plan</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Any other business</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Adjourn</a:t>
            </a:r>
            <a:endParaRPr kumimoji="0" lang="en-GB" alt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457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457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4580" name="Rectangle 2"/>
          <p:cNvSpPr txBox="1"/>
          <p:nvPr/>
        </p:nvSpPr>
        <p:spPr>
          <a:xfrm>
            <a:off x="2209800" y="609600"/>
            <a:ext cx="7772400" cy="10668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TGbd Sessions in the week</a:t>
            </a:r>
            <a:endParaRPr lang="en-US" altLang="en-US" sz="3200" b="1" dirty="0">
              <a:solidFill>
                <a:schemeClr val="tx2"/>
              </a:solidFill>
              <a:latin typeface="Times New Roman" panose="02020603050405020304" pitchFamily="18" charset="0"/>
            </a:endParaRPr>
          </a:p>
        </p:txBody>
      </p:sp>
      <p:graphicFrame>
        <p:nvGraphicFramePr>
          <p:cNvPr id="6" name="Table 1"/>
          <p:cNvGraphicFramePr>
            <a:graphicFrameLocks noGrp="1"/>
          </p:cNvGraphicFramePr>
          <p:nvPr/>
        </p:nvGraphicFramePr>
        <p:xfrm>
          <a:off x="2205038" y="2462213"/>
          <a:ext cx="7880985" cy="2706370"/>
        </p:xfrm>
        <a:graphic>
          <a:graphicData uri="http://schemas.openxmlformats.org/drawingml/2006/table">
            <a:tbl>
              <a:tblPr firstRow="1" bandRow="1">
                <a:tableStyleId>{21E4AEA4-8DFA-4A89-87EB-49C32662AFE0}</a:tableStyleId>
              </a:tblPr>
              <a:tblGrid>
                <a:gridCol w="1304925"/>
                <a:gridCol w="1354455"/>
                <a:gridCol w="838835"/>
                <a:gridCol w="817245"/>
                <a:gridCol w="1398905"/>
                <a:gridCol w="980440"/>
                <a:gridCol w="1186180"/>
              </a:tblGrid>
              <a:tr h="450850">
                <a:tc>
                  <a:txBody>
                    <a:bodyPr/>
                    <a:lstStyle/>
                    <a:p>
                      <a:endParaRPr lang="en-US" sz="1800" dirty="0"/>
                    </a:p>
                  </a:txBody>
                  <a:tcPr marT="45686" marB="45686"/>
                </a:tc>
                <a:tc>
                  <a:txBody>
                    <a:bodyPr/>
                    <a:lstStyle/>
                    <a:p>
                      <a:pPr algn="ctr"/>
                      <a:r>
                        <a:rPr lang="en-US" sz="1800" dirty="0"/>
                        <a:t>MON</a:t>
                      </a:r>
                      <a:endParaRPr lang="en-US" sz="1800" dirty="0"/>
                    </a:p>
                  </a:txBody>
                  <a:tcPr marT="45686" marB="45686"/>
                </a:tc>
                <a:tc gridSpan="2">
                  <a:txBody>
                    <a:bodyPr/>
                    <a:lstStyle/>
                    <a:p>
                      <a:pPr algn="ctr"/>
                      <a:r>
                        <a:rPr lang="en-US" sz="1800" dirty="0"/>
                        <a:t>TUE</a:t>
                      </a:r>
                      <a:endParaRPr lang="en-US" sz="1800" dirty="0"/>
                    </a:p>
                  </a:txBody>
                  <a:tcPr marT="45686" marB="45686"/>
                </a:tc>
                <a:tc hMerge="1">
                  <a:tcPr marT="45686" marB="45686"/>
                </a:tc>
                <a:tc gridSpan="2">
                  <a:txBody>
                    <a:bodyPr/>
                    <a:lstStyle/>
                    <a:p>
                      <a:pPr algn="ctr"/>
                      <a:r>
                        <a:rPr lang="en-US" sz="1800" dirty="0"/>
                        <a:t>WED</a:t>
                      </a:r>
                      <a:endParaRPr lang="en-US" sz="1800" dirty="0"/>
                    </a:p>
                  </a:txBody>
                  <a:tcPr marT="45686" marB="45686"/>
                </a:tc>
                <a:tc hMerge="1">
                  <a:tcPr/>
                </a:tc>
                <a:tc>
                  <a:txBody>
                    <a:bodyPr/>
                    <a:lstStyle/>
                    <a:p>
                      <a:pPr algn="ctr"/>
                      <a:r>
                        <a:rPr lang="en-US" sz="1800" dirty="0"/>
                        <a:t>THU</a:t>
                      </a:r>
                      <a:endParaRPr lang="en-US" sz="1800" dirty="0"/>
                    </a:p>
                  </a:txBody>
                  <a:tcPr marT="45686" marB="45686"/>
                </a:tc>
              </a:tr>
              <a:tr h="451115">
                <a:tc>
                  <a:txBody>
                    <a:bodyPr/>
                    <a:lstStyle/>
                    <a:p>
                      <a:pPr algn="ctr"/>
                      <a:r>
                        <a:rPr lang="en-US" sz="1800" dirty="0"/>
                        <a:t>AM1</a:t>
                      </a:r>
                      <a:endParaRPr lang="en-US" sz="1800" dirty="0"/>
                    </a:p>
                  </a:txBody>
                  <a:tcPr marT="45686" marB="4568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gridSpan="2">
                  <a:txBody>
                    <a:bodyPr/>
                    <a:lstStyle/>
                    <a:p>
                      <a:pPr algn="ctr"/>
                      <a:endParaRPr lang="en-US" sz="1800" dirty="0"/>
                    </a:p>
                  </a:txBody>
                  <a:tcPr marT="45686" marB="45686" anchor="ctr"/>
                </a:tc>
                <a:tc hMerge="1">
                  <a:tcPr marT="45686" marB="45686"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hMerge="1">
                  <a:tcPr/>
                </a:tc>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sz="1800" b="0" dirty="0">
                        <a:solidFill>
                          <a:schemeClr val="tx1"/>
                        </a:solidFill>
                      </a:endParaRPr>
                    </a:p>
                  </a:txBody>
                  <a:tcPr marT="45686" marB="45686" anchor="ctr"/>
                </a:tc>
              </a:tr>
              <a:tr h="451115">
                <a:tc>
                  <a:txBody>
                    <a:bodyPr/>
                    <a:lstStyle/>
                    <a:p>
                      <a:pPr algn="ctr"/>
                      <a:r>
                        <a:rPr lang="en-US" sz="1800" dirty="0"/>
                        <a:t>AM2</a:t>
                      </a:r>
                      <a:endParaRPr lang="en-US" sz="1800" dirty="0"/>
                    </a:p>
                  </a:txBody>
                  <a:tcPr marT="45686" marB="4568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hMerge="1">
                  <a:tcPr marT="45686" marB="45686" anchor="ctr"/>
                </a:tc>
                <a:tc gridSpan="2">
                  <a:txBody>
                    <a:bodyPr/>
                    <a:lstStyle/>
                    <a:p>
                      <a:pPr algn="ctr"/>
                      <a:endParaRPr lang="en-US" sz="1800" dirty="0"/>
                    </a:p>
                  </a:txBody>
                  <a:tcPr marT="45686" marB="45686" anchor="ctr"/>
                </a:tc>
                <a:tc hMerge="1">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sz="1800" dirty="0"/>
                        <a:t>TGbd</a:t>
                      </a:r>
                      <a:endParaRPr lang="en-US" sz="1800" dirty="0"/>
                    </a:p>
                  </a:txBody>
                  <a:tcPr marT="45686" marB="45686" anchor="ctr"/>
                </a:tc>
              </a:tr>
              <a:tr h="451115">
                <a:tc>
                  <a:txBody>
                    <a:bodyPr/>
                    <a:lstStyle/>
                    <a:p>
                      <a:pPr algn="ctr"/>
                      <a:r>
                        <a:rPr lang="en-US" sz="1800" dirty="0"/>
                        <a:t>PM1</a:t>
                      </a:r>
                      <a:endParaRPr lang="en-US" sz="1800" dirty="0"/>
                    </a:p>
                  </a:txBody>
                  <a:tcPr marT="45686" marB="45686"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sz="1800" dirty="0"/>
                        <a:t>TGbd</a:t>
                      </a:r>
                      <a:endParaRPr lang="en-US" sz="1800" dirty="0"/>
                    </a:p>
                  </a:txBody>
                  <a:tcPr marT="45686" marB="45686" anchor="ctr"/>
                </a:tc>
                <a:tc gridSpan="2">
                  <a:txBody>
                    <a:bodyPr/>
                    <a:lstStyle/>
                    <a:p>
                      <a:pPr algn="ctr"/>
                      <a:endParaRPr lang="en-US" sz="1800" dirty="0"/>
                    </a:p>
                  </a:txBody>
                  <a:tcPr marT="45686" marB="45686" anchor="ctr"/>
                </a:tc>
                <a:tc hMerge="1">
                  <a:tcPr marT="45686" marB="4568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sz="1800" strike="sngStrike" dirty="0" smtClean="0">
                          <a:solidFill>
                            <a:schemeClr val="accent4"/>
                          </a:solidFill>
                          <a:uFillTx/>
                        </a:rPr>
                        <a:t>MAC</a:t>
                      </a:r>
                      <a:r>
                        <a:rPr lang="en-US" sz="1800" dirty="0" smtClean="0"/>
                        <a:t>TGbd</a:t>
                      </a:r>
                      <a:endParaRPr lang="en-US" sz="1800" dirty="0"/>
                    </a:p>
                  </a:txBody>
                  <a:tcPr marT="45686" marB="4568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sz="1800" strike="sngStrike" dirty="0" smtClean="0">
                          <a:solidFill>
                            <a:schemeClr val="accent4"/>
                          </a:solidFill>
                          <a:uFillTx/>
                        </a:rPr>
                        <a:t>PHY</a:t>
                      </a:r>
                      <a:endParaRPr lang="en-US" sz="1800" strike="sngStrike" dirty="0" smtClean="0">
                        <a:solidFill>
                          <a:schemeClr val="accent4"/>
                        </a:solidFill>
                        <a:uFillTx/>
                      </a:endParaRPr>
                    </a:p>
                  </a:txBody>
                  <a:tcPr marT="45686" marB="45686" anchor="ctr"/>
                </a:tc>
                <a:tc>
                  <a:txBody>
                    <a:bodyPr/>
                    <a:lstStyle/>
                    <a:p>
                      <a:pPr algn="ctr"/>
                      <a:endParaRPr lang="en-US" sz="1800" dirty="0"/>
                    </a:p>
                  </a:txBody>
                  <a:tcPr marT="45686" marB="45686" anchor="ctr"/>
                </a:tc>
              </a:tr>
              <a:tr h="451115">
                <a:tc>
                  <a:txBody>
                    <a:bodyPr/>
                    <a:lstStyle/>
                    <a:p>
                      <a:pPr algn="ctr"/>
                      <a:r>
                        <a:rPr lang="en-US" sz="1800" dirty="0"/>
                        <a:t>PM2</a:t>
                      </a:r>
                      <a:endParaRPr lang="en-US" sz="1800" dirty="0"/>
                    </a:p>
                  </a:txBody>
                  <a:tcPr marT="45686" marB="45686"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r>
                        <a:rPr lang="en-US" sz="1800" dirty="0"/>
                        <a:t>MAC</a:t>
                      </a:r>
                      <a:endParaRPr lang="en-US" sz="1800" dirty="0"/>
                    </a:p>
                  </a:txBody>
                  <a:tcPr marT="45686" marB="45686" anchor="ctr"/>
                </a:tc>
                <a:tc>
                  <a:txBody>
                    <a:bodyPr/>
                    <a:p>
                      <a:pPr marL="0" marR="0" lvl="0" indent="0" algn="ctr" defTabSz="914400" rtl="0" eaLnBrk="1" fontAlgn="auto" latinLnBrk="0" hangingPunct="1">
                        <a:lnSpc>
                          <a:spcPct val="100000"/>
                        </a:lnSpc>
                        <a:spcBef>
                          <a:spcPts val="0"/>
                        </a:spcBef>
                        <a:spcAft>
                          <a:spcPts val="0"/>
                        </a:spcAft>
                        <a:buClrTx/>
                        <a:buSzTx/>
                        <a:buFontTx/>
                        <a:buNone/>
                        <a:defRPr/>
                      </a:pPr>
                      <a:r>
                        <a:rPr lang="en-US" altLang="en-US" sz="1800" dirty="0"/>
                        <a:t>PHY</a:t>
                      </a:r>
                      <a:endParaRPr lang="en-US" altLang="en-US" sz="1800" dirty="0"/>
                    </a:p>
                  </a:txBody>
                  <a:tcPr marT="45686" marB="45686"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hMerge="1">
                  <a:tcPr/>
                </a:tc>
                <a:tc>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solidFill>
                          <a:schemeClr val="tx1"/>
                        </a:solidFill>
                      </a:endParaRPr>
                    </a:p>
                  </a:txBody>
                  <a:tcPr marT="45686" marB="45686" anchor="ctr"/>
                </a:tc>
              </a:tr>
              <a:tr h="451115">
                <a:tc>
                  <a:txBody>
                    <a:bodyPr/>
                    <a:lstStyle/>
                    <a:p>
                      <a:pPr algn="ctr"/>
                      <a:r>
                        <a:rPr lang="en-US" sz="1800" dirty="0" smtClean="0"/>
                        <a:t>EVE</a:t>
                      </a:r>
                      <a:endParaRPr lang="en-US" sz="1800" dirty="0"/>
                    </a:p>
                  </a:txBody>
                  <a:tcPr marT="45686" marB="45686" anchor="ctr"/>
                </a:tc>
                <a:tc>
                  <a:txBody>
                    <a:bodyPr/>
                    <a:lstStyle/>
                    <a:p>
                      <a:pPr algn="ctr"/>
                      <a:r>
                        <a:rPr lang="en-US" sz="1800" dirty="0"/>
                        <a:t>TGbd</a:t>
                      </a:r>
                      <a:endParaRPr lang="en-US" sz="1800" dirty="0"/>
                    </a:p>
                  </a:txBody>
                  <a:tcPr marT="45686" marB="45686" anchor="ctr"/>
                </a:tc>
                <a:tc gridSpan="2">
                  <a:txBody>
                    <a:bodyPr/>
                    <a:lstStyle/>
                    <a:p>
                      <a:pPr marL="0" marR="0" lvl="0" indent="0" algn="ctr" defTabSz="914400" rtl="0" eaLnBrk="1" fontAlgn="auto" latinLnBrk="0" hangingPunct="1">
                        <a:lnSpc>
                          <a:spcPct val="100000"/>
                        </a:lnSpc>
                        <a:spcBef>
                          <a:spcPts val="0"/>
                        </a:spcBef>
                        <a:spcAft>
                          <a:spcPts val="0"/>
                        </a:spcAft>
                        <a:buClrTx/>
                        <a:buSzTx/>
                        <a:buFontTx/>
                        <a:buNone/>
                        <a:defRPr/>
                      </a:pPr>
                      <a:endParaRPr lang="en-US" sz="1800" dirty="0"/>
                    </a:p>
                  </a:txBody>
                  <a:tcPr marT="45686" marB="45686" anchor="ctr"/>
                </a:tc>
                <a:tc hMerge="1">
                  <a:tcPr marT="45686" marB="45686" anchor="ctr"/>
                </a:tc>
                <a:tc gridSpan="2">
                  <a:txBody>
                    <a:bodyPr/>
                    <a:lstStyle/>
                    <a:p>
                      <a:pPr algn="ctr"/>
                      <a:endParaRPr lang="en-US" sz="1800" dirty="0"/>
                    </a:p>
                  </a:txBody>
                  <a:tcPr marT="45686" marB="45686" anchor="ctr"/>
                </a:tc>
                <a:tc hMerge="1">
                  <a:tcPr/>
                </a:tc>
                <a:tc>
                  <a:txBody>
                    <a:bodyPr/>
                    <a:lstStyle/>
                    <a:p>
                      <a:pPr algn="ctr"/>
                      <a:endParaRPr lang="en-US" sz="1800" dirty="0"/>
                    </a:p>
                  </a:txBody>
                  <a:tcPr marT="45686" marB="45686" anchor="ctr"/>
                </a:tc>
              </a:tr>
            </a:tbl>
          </a:graphicData>
        </a:graphic>
      </p:graphicFrame>
      <p:sp>
        <p:nvSpPr>
          <p:cNvPr id="24629" name="文本框 1"/>
          <p:cNvSpPr txBox="1"/>
          <p:nvPr/>
        </p:nvSpPr>
        <p:spPr>
          <a:xfrm>
            <a:off x="1704975" y="5345113"/>
            <a:ext cx="8858250" cy="646112"/>
          </a:xfrm>
          <a:prstGeom prst="rect">
            <a:avLst/>
          </a:prstGeom>
          <a:noFill/>
          <a:ln w="9525">
            <a:noFill/>
          </a:ln>
        </p:spPr>
        <p:txBody>
          <a:bodyPr wrap="square" anchor="t" anchorCtr="0">
            <a:spAutoFit/>
          </a:bodyPr>
          <a:p>
            <a:r>
              <a:rPr lang="en-US" altLang="zh-CN" sz="1800">
                <a:solidFill>
                  <a:srgbClr val="0070C0"/>
                </a:solidFill>
                <a:latin typeface="Times New Roman" panose="02020603050405020304" pitchFamily="18" charset="0"/>
              </a:rPr>
              <a:t>Note, the MAC session in Tuesday PM2 is a joint session with IEEE 1609 experts and focuses on the issue of interface between 802.11bd and upper layer protocols.</a:t>
            </a:r>
            <a:endParaRPr lang="en-US" altLang="zh-CN" sz="1800">
              <a:solidFill>
                <a:srgbClr val="0070C0"/>
              </a:solidFill>
              <a:latin typeface="Times New Roman" panose="02020603050405020304" pitchFamily="18" charset="0"/>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General Flow of the Week</a:t>
            </a:r>
            <a:endParaRPr lang="en-US" altLang="zh-CN" sz="3200" dirty="0"/>
          </a:p>
        </p:txBody>
      </p:sp>
      <p:sp>
        <p:nvSpPr>
          <p:cNvPr id="25602" name="日期占位符 2"/>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560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560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6" name="Content Placeholder 6"/>
          <p:cNvSpPr txBox="1"/>
          <p:nvPr/>
        </p:nvSpPr>
        <p:spPr>
          <a:xfrm>
            <a:off x="1295400" y="1755140"/>
            <a:ext cx="4800600" cy="4719955"/>
          </a:xfrm>
          <a:prstGeom prst="rect">
            <a:avLst/>
          </a:prstGeom>
        </p:spPr>
        <p:txBody>
          <a:bodyPr>
            <a:normAutofit fontScale="900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80000"/>
              </a:lnSpc>
              <a:spcBef>
                <a:spcPct val="20000"/>
              </a:spcBef>
              <a:spcAft>
                <a:spcPct val="0"/>
              </a:spcAft>
              <a:buClrTx/>
              <a:buSzTx/>
              <a:buFontTx/>
              <a:buChar char="•"/>
              <a:defRPr/>
            </a:pPr>
            <a:r>
              <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Monday Jan 13, PM1, 13:30 – 15:30 </a:t>
            </a:r>
            <a:endPar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Call Meeting to order</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IEEE-SA IPR Policy and procedure.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Call for Submissions</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Approve </a:t>
            </a:r>
            <a:r>
              <a:rPr kumimoji="0" lang="en-US" altLang="en-US" sz="16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TGbd</a:t>
            </a: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minutes</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Approve updated SFD</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Liaison update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11bd spec draft development report</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TGbd's position on 5.9 GHz regulation</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Technical presentation of the week</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Recess</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80000"/>
              </a:lnSpc>
              <a:spcBef>
                <a:spcPct val="20000"/>
              </a:spcBef>
              <a:spcAft>
                <a:spcPct val="0"/>
              </a:spcAft>
              <a:buClrTx/>
              <a:buSzTx/>
              <a:buFontTx/>
              <a:buChar char="•"/>
              <a:defRPr/>
            </a:pPr>
            <a:r>
              <a:rPr lang="en-US" altLang="en-CA"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Monday Jan 13, EVE, 19:30 </a:t>
            </a:r>
            <a:r>
              <a:rPr lang="en-US" altLang="en-US"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 21:30</a:t>
            </a:r>
            <a:endPar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b="0" strike="noStrike" kern="0" noProof="0" dirty="0">
                <a:ln>
                  <a:noFill/>
                </a:ln>
                <a:effectLst/>
                <a:uLnTx/>
                <a:uFillTx/>
                <a:latin typeface="+mn-lt"/>
                <a:ea typeface="MS PGothic" panose="020B0600070205080204" pitchFamily="34" charset="-128"/>
                <a:cs typeface="MS PGothic" panose="020B0600070205080204" pitchFamily="34" charset="-128"/>
                <a:sym typeface="+mn-ea"/>
              </a:rPr>
              <a:t>Call Meeting to order</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b="0" strike="noStrike" kern="0" noProof="0" dirty="0">
                <a:ln>
                  <a:noFill/>
                </a:ln>
                <a:effectLst/>
                <a:uLnTx/>
                <a:uFillTx/>
                <a:latin typeface="+mn-lt"/>
                <a:ea typeface="MS PGothic" panose="020B0600070205080204" pitchFamily="34" charset="-128"/>
                <a:cs typeface="MS PGothic" panose="020B0600070205080204" pitchFamily="34" charset="-128"/>
                <a:sym typeface="+mn-ea"/>
              </a:rPr>
              <a:t>IEEE-SA IPR Policy and procedure.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smtClean="0">
                <a:ln>
                  <a:noFill/>
                </a:ln>
                <a:effectLst/>
                <a:uLnTx/>
                <a:uFillTx/>
                <a:sym typeface="+mn-ea"/>
              </a:rPr>
              <a:t>Technical presentation </a:t>
            </a:r>
            <a:r>
              <a:rPr lang="en-US" altLang="en-US" sz="1600" kern="0" noProof="0" dirty="0">
                <a:ln>
                  <a:noFill/>
                </a:ln>
                <a:effectLst/>
                <a:uLnTx/>
                <a:uFillTx/>
                <a:sym typeface="+mn-ea"/>
              </a:rPr>
              <a:t>of the week</a:t>
            </a:r>
            <a:endParaRPr lang="en-US" altLang="en-US" sz="1600" kern="0" noProof="0" dirty="0">
              <a:ln>
                <a:noFill/>
              </a:ln>
              <a:effectLst/>
              <a:uLnTx/>
              <a:uFillTx/>
              <a:sym typeface="+mn-ea"/>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b="0" strike="noStrike" kern="0" noProof="0" dirty="0" smtClean="0">
                <a:ln>
                  <a:noFill/>
                </a:ln>
                <a:effectLst/>
                <a:uLnTx/>
                <a:uFillTx/>
                <a:latin typeface="+mn-lt"/>
                <a:ea typeface="MS PGothic" panose="020B0600070205080204" pitchFamily="34" charset="-128"/>
                <a:cs typeface="MS PGothic" panose="020B0600070205080204" pitchFamily="34" charset="-128"/>
                <a:sym typeface="+mn-ea"/>
              </a:rPr>
              <a:t>TGbd's position on 5.9 GHz regulation</a:t>
            </a:r>
            <a:endParaRPr kumimoji="0" lang="en-US" altLang="en-US" sz="16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b="0" strike="noStrike" kern="0" noProof="0" dirty="0">
                <a:ln>
                  <a:noFill/>
                </a:ln>
                <a:effectLst/>
                <a:uLnTx/>
                <a:uFillTx/>
                <a:latin typeface="+mn-lt"/>
                <a:ea typeface="MS PGothic" panose="020B0600070205080204" pitchFamily="34" charset="-128"/>
                <a:cs typeface="MS PGothic" panose="020B0600070205080204" pitchFamily="34" charset="-128"/>
                <a:sym typeface="+mn-ea"/>
              </a:rPr>
              <a:t>Recess</a:t>
            </a:r>
            <a:endParaRPr lang="en-US" altLang="en-US" sz="1600" b="0" strike="noStrike" kern="0" noProof="0" dirty="0">
              <a:ln>
                <a:noFill/>
              </a:ln>
              <a:effectLst/>
              <a:uLnTx/>
              <a:uFillTx/>
              <a:latin typeface="+mn-lt"/>
              <a:ea typeface="MS PGothic" panose="020B0600070205080204" pitchFamily="34" charset="-128"/>
              <a:cs typeface="MS PGothic" panose="020B0600070205080204" pitchFamily="34" charset="-128"/>
              <a:sym typeface="+mn-ea"/>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endParaRPr kumimoji="0" lang="en-CA"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80000"/>
              </a:lnSpc>
              <a:spcBef>
                <a:spcPct val="20000"/>
              </a:spcBef>
              <a:spcAft>
                <a:spcPct val="0"/>
              </a:spcAft>
              <a:buClrTx/>
              <a:buSzTx/>
              <a:buFontTx/>
              <a:buChar char="•"/>
              <a:defRPr/>
            </a:pPr>
            <a:r>
              <a:rPr lang="en-US" altLang="en-CA" sz="1600" kern="0" noProof="0" dirty="0">
                <a:ln>
                  <a:noFill/>
                </a:ln>
                <a:effectLst/>
                <a:uLnTx/>
                <a:uFillTx/>
                <a:sym typeface="+mn-ea"/>
              </a:rPr>
              <a:t>Tuesday</a:t>
            </a:r>
            <a:r>
              <a:rPr lang="en-CA" altLang="en-US" sz="1600" kern="0" noProof="0" dirty="0">
                <a:ln>
                  <a:noFill/>
                </a:ln>
                <a:effectLst/>
                <a:uLnTx/>
                <a:uFillTx/>
                <a:sym typeface="+mn-ea"/>
              </a:rPr>
              <a:t> </a:t>
            </a:r>
            <a:r>
              <a:rPr lang="en-US" altLang="en-CA" sz="1600" kern="0" noProof="0" dirty="0">
                <a:ln>
                  <a:noFill/>
                </a:ln>
                <a:effectLst/>
                <a:uLnTx/>
                <a:uFillTx/>
                <a:sym typeface="+mn-ea"/>
              </a:rPr>
              <a:t>Jan 14</a:t>
            </a:r>
            <a:r>
              <a:rPr lang="en-CA" altLang="en-US" sz="1600" kern="0" noProof="0" dirty="0">
                <a:ln>
                  <a:noFill/>
                </a:ln>
                <a:effectLst/>
                <a:uLnTx/>
                <a:uFillTx/>
                <a:sym typeface="+mn-ea"/>
              </a:rPr>
              <a:t>, PM</a:t>
            </a:r>
            <a:r>
              <a:rPr lang="en-US" altLang="en-CA" sz="1600" kern="0" noProof="0" dirty="0">
                <a:ln>
                  <a:noFill/>
                </a:ln>
                <a:effectLst/>
                <a:uLnTx/>
                <a:uFillTx/>
                <a:sym typeface="+mn-ea"/>
              </a:rPr>
              <a:t>2</a:t>
            </a:r>
            <a:r>
              <a:rPr lang="en-US" altLang="en-US" sz="1600" kern="0" noProof="0" dirty="0">
                <a:ln>
                  <a:noFill/>
                </a:ln>
                <a:effectLst/>
                <a:uLnTx/>
                <a:uFillTx/>
                <a:sym typeface="+mn-ea"/>
              </a:rPr>
              <a:t>, 16:00 – 18:00</a:t>
            </a:r>
            <a:endPar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80000"/>
              </a:lnSpc>
              <a:spcBef>
                <a:spcPct val="20000"/>
              </a:spcBef>
              <a:spcAft>
                <a:spcPct val="0"/>
              </a:spcAft>
              <a:buClrTx/>
              <a:buSzTx/>
              <a:buFontTx/>
              <a:buNone/>
              <a:defRPr/>
            </a:pPr>
            <a:r>
              <a:rPr lang="en-US" altLang="en-US" sz="1600" kern="0" noProof="0" dirty="0" err="1">
                <a:ln>
                  <a:noFill/>
                </a:ln>
                <a:effectLst/>
                <a:uLnTx/>
                <a:uFillTx/>
                <a:sym typeface="+mn-ea"/>
              </a:rPr>
              <a:t>Adhoc</a:t>
            </a:r>
            <a:r>
              <a:rPr lang="en-US" altLang="en-US" sz="1600" kern="0" noProof="0" dirty="0">
                <a:ln>
                  <a:noFill/>
                </a:ln>
                <a:effectLst/>
                <a:uLnTx/>
                <a:uFillTx/>
                <a:sym typeface="+mn-ea"/>
              </a:rPr>
              <a:t> groups meeting</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CA" altLang="en-US" sz="1600" kern="0" noProof="0" dirty="0">
                <a:ln>
                  <a:noFill/>
                </a:ln>
                <a:effectLst/>
                <a:uLnTx/>
                <a:uFillTx/>
                <a:sym typeface="+mn-ea"/>
              </a:rPr>
              <a:t>PHY </a:t>
            </a:r>
            <a:r>
              <a:rPr lang="en-CA" altLang="en-US" sz="1600" kern="0" noProof="0" dirty="0" err="1">
                <a:ln>
                  <a:noFill/>
                </a:ln>
                <a:effectLst/>
                <a:uLnTx/>
                <a:uFillTx/>
                <a:sym typeface="+mn-ea"/>
              </a:rPr>
              <a:t>adhoc</a:t>
            </a:r>
            <a:r>
              <a:rPr lang="en-CA" altLang="en-US" sz="1600" kern="0" noProof="0" dirty="0">
                <a:ln>
                  <a:noFill/>
                </a:ln>
                <a:effectLst/>
                <a:uLnTx/>
                <a:uFillTx/>
                <a:sym typeface="+mn-ea"/>
              </a:rPr>
              <a:t> </a:t>
            </a:r>
            <a:r>
              <a:rPr lang="en-CA" altLang="en-US" sz="1600" kern="0" noProof="0" dirty="0">
                <a:ln>
                  <a:noFill/>
                </a:ln>
                <a:effectLst/>
                <a:uLnTx/>
                <a:uFillTx/>
                <a:sym typeface="Wingdings" panose="05000000000000000000" pitchFamily="2" charset="2"/>
              </a:rPr>
              <a:t> </a:t>
            </a:r>
            <a:r>
              <a:rPr lang="en-US" altLang="en-CA" sz="1600" kern="0" noProof="0" dirty="0" err="1" smtClean="0">
                <a:ln>
                  <a:noFill/>
                </a:ln>
                <a:effectLst/>
                <a:uLnTx/>
                <a:uFillTx/>
                <a:sym typeface="Wingdings" panose="05000000000000000000" pitchFamily="2" charset="2"/>
              </a:rPr>
              <a:t>Salon D</a:t>
            </a:r>
            <a:endParaRPr kumimoji="0" lang="en-CA"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sym typeface="Wingdings" panose="05000000000000000000" pitchFamily="2" charset="2"/>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CA" altLang="en-US" sz="1600" kern="0" noProof="0" dirty="0">
                <a:ln>
                  <a:noFill/>
                </a:ln>
                <a:effectLst/>
                <a:uLnTx/>
                <a:uFillTx/>
                <a:sym typeface="Wingdings" panose="05000000000000000000" pitchFamily="2" charset="2"/>
              </a:rPr>
              <a:t>MAC </a:t>
            </a:r>
            <a:r>
              <a:rPr lang="en-CA" altLang="en-US" sz="1600" kern="0" noProof="0" dirty="0" err="1">
                <a:ln>
                  <a:noFill/>
                </a:ln>
                <a:effectLst/>
                <a:uLnTx/>
                <a:uFillTx/>
                <a:sym typeface="Wingdings" panose="05000000000000000000" pitchFamily="2" charset="2"/>
              </a:rPr>
              <a:t>adhoc</a:t>
            </a:r>
            <a:r>
              <a:rPr lang="en-CA" altLang="en-US" sz="1600" kern="0" noProof="0" dirty="0">
                <a:ln>
                  <a:noFill/>
                </a:ln>
                <a:effectLst/>
                <a:uLnTx/>
                <a:uFillTx/>
                <a:sym typeface="Wingdings" panose="05000000000000000000" pitchFamily="2" charset="2"/>
              </a:rPr>
              <a:t>  </a:t>
            </a:r>
            <a:r>
              <a:rPr lang="en-US" altLang="en-CA" sz="1600" kern="0" noProof="0" dirty="0">
                <a:ln>
                  <a:noFill/>
                </a:ln>
                <a:effectLst/>
                <a:uLnTx/>
                <a:uFillTx/>
                <a:sym typeface="Wingdings" panose="05000000000000000000" pitchFamily="2" charset="2"/>
              </a:rPr>
              <a:t>Salon C</a:t>
            </a:r>
            <a:endParaRPr kumimoji="0" lang="en-CA"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7" name="Content Placeholder 7"/>
          <p:cNvSpPr txBox="1"/>
          <p:nvPr/>
        </p:nvSpPr>
        <p:spPr>
          <a:xfrm>
            <a:off x="6324600" y="1755775"/>
            <a:ext cx="4572000" cy="4721225"/>
          </a:xfrm>
          <a:prstGeom prst="rect">
            <a:avLst/>
          </a:prstGeom>
        </p:spPr>
        <p:txBody>
          <a:bodyPr>
            <a:noAutofit/>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80000"/>
              </a:lnSpc>
              <a:spcBef>
                <a:spcPct val="20000"/>
              </a:spcBef>
              <a:spcAft>
                <a:spcPct val="0"/>
              </a:spcAft>
              <a:buClrTx/>
              <a:buSzTx/>
              <a:buFontTx/>
              <a:buChar char="•"/>
              <a:defRPr/>
            </a:pPr>
            <a:r>
              <a:rPr lang="en-CA" altLang="en-US"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Wednesday </a:t>
            </a:r>
            <a:r>
              <a:rPr lang="en-US" altLang="en-CA"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Jan 15</a:t>
            </a:r>
            <a:r>
              <a:rPr lang="en-CA" altLang="en-US"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 PM1</a:t>
            </a:r>
            <a:r>
              <a:rPr lang="en-US" altLang="en-US" sz="1600" strike="noStrike" kern="0" noProof="0" dirty="0">
                <a:ln>
                  <a:noFill/>
                </a:ln>
                <a:effectLst/>
                <a:uLnTx/>
                <a:uFillTx/>
                <a:latin typeface="+mn-lt"/>
                <a:ea typeface="MS PGothic" panose="020B0600070205080204" pitchFamily="34" charset="-128"/>
                <a:cs typeface="MS PGothic" panose="020B0600070205080204" pitchFamily="34" charset="-128"/>
                <a:sym typeface="+mn-ea"/>
              </a:rPr>
              <a:t>, 13:30 – 15:30</a:t>
            </a:r>
            <a:endPar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a:ln>
                  <a:noFill/>
                </a:ln>
                <a:effectLst/>
                <a:uLnTx/>
                <a:uFillTx/>
                <a:sym typeface="+mn-ea"/>
              </a:rPr>
              <a:t>Call Meeting to order</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a:ln>
                  <a:noFill/>
                </a:ln>
                <a:effectLst/>
                <a:uLnTx/>
                <a:uFillTx/>
                <a:sym typeface="+mn-ea"/>
              </a:rPr>
              <a:t>IEEE-SA IPR Policy and procedure.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smtClean="0">
                <a:ln>
                  <a:noFill/>
                </a:ln>
                <a:effectLst/>
                <a:uLnTx/>
                <a:uFillTx/>
                <a:sym typeface="+mn-ea"/>
              </a:rPr>
              <a:t>Technical presentation </a:t>
            </a:r>
            <a:r>
              <a:rPr lang="en-US" altLang="en-US" sz="1600" kern="0" noProof="0" dirty="0">
                <a:ln>
                  <a:noFill/>
                </a:ln>
                <a:effectLst/>
                <a:uLnTx/>
                <a:uFillTx/>
                <a:sym typeface="+mn-ea"/>
              </a:rPr>
              <a:t>of the week</a:t>
            </a:r>
            <a:endParaRPr lang="en-US" altLang="en-US" sz="1600" kern="0" noProof="0" dirty="0">
              <a:ln>
                <a:noFill/>
              </a:ln>
              <a:effectLst/>
              <a:uLnTx/>
              <a:uFillTx/>
              <a:sym typeface="+mn-ea"/>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smtClean="0">
                <a:ln>
                  <a:noFill/>
                </a:ln>
                <a:effectLst/>
                <a:uLnTx/>
                <a:uFillTx/>
                <a:sym typeface="+mn-ea"/>
              </a:rPr>
              <a:t>TGbd's position on 5.9 GHz regulation</a:t>
            </a:r>
            <a:endParaRPr kumimoji="0" lang="en-US" altLang="en-US" sz="1600" b="0"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lang="en-US" altLang="en-US" sz="1600" kern="0" noProof="0" dirty="0">
                <a:ln>
                  <a:noFill/>
                </a:ln>
                <a:effectLst/>
                <a:uLnTx/>
                <a:uFillTx/>
                <a:sym typeface="+mn-ea"/>
              </a:rPr>
              <a:t>Recess</a:t>
            </a:r>
            <a:endParaRPr kumimoji="0" lang="en-CA"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457200" marR="0" lvl="1" indent="0" algn="l" defTabSz="914400" rtl="0" eaLnBrk="0" fontAlgn="base" latinLnBrk="0" hangingPunct="0">
              <a:lnSpc>
                <a:spcPct val="80000"/>
              </a:lnSpc>
              <a:spcBef>
                <a:spcPct val="20000"/>
              </a:spcBef>
              <a:spcAft>
                <a:spcPct val="0"/>
              </a:spcAft>
              <a:buClrTx/>
              <a:buSzTx/>
              <a:buFontTx/>
              <a:buNone/>
              <a:defRPr/>
            </a:pPr>
            <a:endParaRPr kumimoji="0" lang="en-CA"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80000"/>
              </a:lnSpc>
              <a:spcBef>
                <a:spcPct val="20000"/>
              </a:spcBef>
              <a:spcAft>
                <a:spcPct val="0"/>
              </a:spcAft>
              <a:buClrTx/>
              <a:buSzTx/>
              <a:buFontTx/>
              <a:buChar char="•"/>
              <a:defRPr/>
            </a:pPr>
            <a:r>
              <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Thursday Nov 164, AM2, 10:30 – 12:30</a:t>
            </a:r>
            <a:endParaRPr kumimoji="0" lang="en-US" altLang="en-US" sz="16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Call Meeting to order</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IEEE-SA IPR Policy and procedure.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TG Motions</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Timeline update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Telecon</a:t>
            </a: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Schedule</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Technical presentation of the week</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TGbd</a:t>
            </a: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closing report</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80000"/>
              </a:lnSpc>
              <a:spcBef>
                <a:spcPct val="20000"/>
              </a:spcBef>
              <a:spcAft>
                <a:spcPct val="0"/>
              </a:spcAft>
              <a:buClrTx/>
              <a:buSzTx/>
              <a:buFontTx/>
              <a:buChar char="–"/>
              <a:defRPr/>
            </a:pPr>
            <a:r>
              <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Adjourn</a:t>
            </a: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en-US" sz="16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662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662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6628" name="Rectangle 2"/>
          <p:cNvSpPr txBox="1"/>
          <p:nvPr/>
        </p:nvSpPr>
        <p:spPr>
          <a:xfrm>
            <a:off x="2209800" y="609600"/>
            <a:ext cx="7772400" cy="9906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Technical Submissions for the Week </a:t>
            </a:r>
            <a:endParaRPr lang="en-US" altLang="en-US" sz="3200" b="1" dirty="0">
              <a:solidFill>
                <a:schemeClr val="tx2"/>
              </a:solidFill>
              <a:latin typeface="Times New Roman" panose="02020603050405020304" pitchFamily="18" charset="0"/>
            </a:endParaRPr>
          </a:p>
        </p:txBody>
      </p:sp>
      <p:sp>
        <p:nvSpPr>
          <p:cNvPr id="9" name="TextBox 8"/>
          <p:cNvSpPr txBox="1"/>
          <p:nvPr/>
        </p:nvSpPr>
        <p:spPr>
          <a:xfrm>
            <a:off x="3162300" y="1677988"/>
            <a:ext cx="5867400" cy="914400"/>
          </a:xfrm>
          <a:prstGeom prst="rect">
            <a:avLst/>
          </a:prstGeom>
          <a:noFill/>
        </p:spPr>
        <p:txBody>
          <a:bodyPr>
            <a:normAutofit fontScale="77500" lnSpcReduction="20000"/>
          </a:bodyPr>
          <a:lstStyle/>
          <a:p>
            <a:pPr marR="0" defTabSz="914400" eaLnBrk="0" hangingPunct="0">
              <a:buClrTx/>
              <a:buSzTx/>
              <a:buFontTx/>
              <a:buNone/>
              <a:defRPr/>
            </a:pPr>
            <a:r>
              <a:rPr kumimoji="0" lang="en-US" sz="1600" b="1" kern="1200" cap="none" spc="0" normalizeH="0" baseline="0" noProof="0" dirty="0">
                <a:latin typeface="Times New Roman" panose="02020603050405020304" pitchFamily="18" charset="0"/>
                <a:ea typeface="MS PGothic" panose="020B0600070205080204" pitchFamily="34" charset="-128"/>
                <a:cs typeface="+mn-cs"/>
              </a:rPr>
              <a:t>Notes:  </a:t>
            </a:r>
            <a:endParaRPr kumimoji="0" lang="en-US" sz="1600" b="1" kern="1200" cap="none" spc="0" normalizeH="0" baseline="0" noProof="0" dirty="0">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rPr>
              <a:t>Docs in green have been presented.</a:t>
            </a:r>
            <a:endPar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rPr>
              <a:t>Docs in red have been withdrawn.</a:t>
            </a:r>
            <a:endPar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Docs in black have NOT been presented.</a:t>
            </a:r>
            <a:endPar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rPr>
              <a:t>Docs in yellow were presented but need more discussion or deferred</a:t>
            </a:r>
            <a:endPar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endParaRPr>
          </a:p>
        </p:txBody>
      </p:sp>
      <p:graphicFrame>
        <p:nvGraphicFramePr>
          <p:cNvPr id="11" name="表格 10"/>
          <p:cNvGraphicFramePr>
            <a:graphicFrameLocks noGrp="1"/>
          </p:cNvGraphicFramePr>
          <p:nvPr/>
        </p:nvGraphicFramePr>
        <p:xfrm>
          <a:off x="1306513" y="2897188"/>
          <a:ext cx="9677400" cy="2626360"/>
        </p:xfrm>
        <a:graphic>
          <a:graphicData uri="http://schemas.openxmlformats.org/drawingml/2006/table">
            <a:tbl>
              <a:tblPr firstRow="1" bandRow="1">
                <a:tableStyleId>{5C22544A-7EE6-4342-B048-85BDC9FD1C3A}</a:tableStyleId>
              </a:tblPr>
              <a:tblGrid>
                <a:gridCol w="914401"/>
                <a:gridCol w="2133600"/>
                <a:gridCol w="5382168"/>
                <a:gridCol w="1247231"/>
              </a:tblGrid>
              <a:tr h="219075">
                <a:tc>
                  <a:txBody>
                    <a:bodyPr/>
                    <a:lstStyle/>
                    <a:p>
                      <a:r>
                        <a:rPr lang="en-US" altLang="zh-CN" sz="1200" dirty="0" smtClean="0"/>
                        <a:t>DCN</a:t>
                      </a:r>
                      <a:endParaRPr lang="zh-CN" altLang="en-US" sz="1200" dirty="0"/>
                    </a:p>
                  </a:txBody>
                  <a:tcPr marL="36000" marR="36000" marT="17972" marB="17972"/>
                </a:tc>
                <a:tc>
                  <a:txBody>
                    <a:bodyPr/>
                    <a:lstStyle/>
                    <a:p>
                      <a:r>
                        <a:rPr lang="en-US" altLang="zh-CN" sz="1200" dirty="0" smtClean="0"/>
                        <a:t>Author</a:t>
                      </a:r>
                      <a:endParaRPr lang="zh-CN" altLang="en-US" sz="1200" dirty="0"/>
                    </a:p>
                  </a:txBody>
                  <a:tcPr marL="36000" marR="36000" marT="17972" marB="17972"/>
                </a:tc>
                <a:tc>
                  <a:txBody>
                    <a:bodyPr/>
                    <a:lstStyle/>
                    <a:p>
                      <a:r>
                        <a:rPr lang="en-US" altLang="zh-CN" sz="1200" dirty="0" smtClean="0"/>
                        <a:t>Title</a:t>
                      </a:r>
                      <a:endParaRPr lang="zh-CN" altLang="en-US" sz="1200" dirty="0"/>
                    </a:p>
                  </a:txBody>
                  <a:tcPr marL="36000" marR="36000" marT="17972" marB="17972"/>
                </a:tc>
                <a:tc>
                  <a:txBody>
                    <a:bodyPr/>
                    <a:lstStyle/>
                    <a:p>
                      <a:r>
                        <a:rPr lang="en-US" altLang="zh-CN" sz="1200" dirty="0" err="1" smtClean="0"/>
                        <a:t>Adhoc</a:t>
                      </a:r>
                      <a:r>
                        <a:rPr lang="en-US" altLang="zh-CN" sz="1200" dirty="0" smtClean="0"/>
                        <a:t> Group</a:t>
                      </a:r>
                      <a:endParaRPr lang="zh-CN" altLang="en-US" sz="1200" dirty="0"/>
                    </a:p>
                  </a:txBody>
                  <a:tcPr marL="36000" marR="36000" marT="17972" marB="17972"/>
                </a:tc>
              </a:tr>
              <a:tr h="218792">
                <a:tc>
                  <a:txBody>
                    <a:bodyPr/>
                    <a:lstStyle/>
                    <a:p>
                      <a:r>
                        <a:rPr lang="en-US" altLang="zh-CN" sz="1200" u="sng" dirty="0" smtClean="0"/>
                        <a:t>11-19/1299</a:t>
                      </a:r>
                      <a:endParaRPr lang="en-US" altLang="zh-CN" sz="1200" u="sng" dirty="0" smtClean="0"/>
                    </a:p>
                  </a:txBody>
                  <a:tcPr marL="36000" marR="36000" marT="17972" marB="17972"/>
                </a:tc>
                <a:tc>
                  <a:txBody>
                    <a:bodyPr/>
                    <a:lstStyle/>
                    <a:p>
                      <a:r>
                        <a:rPr lang="en-US" altLang="zh-CN" sz="1200" u="sng" dirty="0" smtClean="0"/>
                        <a:t>Sean</a:t>
                      </a:r>
                      <a:r>
                        <a:rPr lang="en-US" altLang="zh-CN" sz="1200" u="sng" baseline="0" dirty="0" smtClean="0"/>
                        <a:t> Coffey (</a:t>
                      </a:r>
                      <a:r>
                        <a:rPr lang="en-US" altLang="zh-CN" sz="1200" u="sng" baseline="0" dirty="0" err="1" smtClean="0"/>
                        <a:t>Realtek</a:t>
                      </a:r>
                      <a:r>
                        <a:rPr lang="en-US" altLang="zh-CN" sz="1200" u="sng" baseline="0" dirty="0" smtClean="0"/>
                        <a:t>)</a:t>
                      </a:r>
                      <a:endParaRPr lang="zh-CN" altLang="en-US" sz="1200" u="sng" dirty="0"/>
                    </a:p>
                  </a:txBody>
                  <a:tcPr marL="36000" marR="36000" marT="17972" marB="17972"/>
                </a:tc>
                <a:tc>
                  <a:txBody>
                    <a:bodyPr/>
                    <a:lstStyle/>
                    <a:p>
                      <a:r>
                        <a:rPr lang="en-US" altLang="zh-CN" sz="1200" u="sng" dirty="0" smtClean="0"/>
                        <a:t>Extended</a:t>
                      </a:r>
                      <a:r>
                        <a:rPr lang="en-US" altLang="zh-CN" sz="1200" u="sng" baseline="0" dirty="0" smtClean="0"/>
                        <a:t> rate modes in 11bd</a:t>
                      </a:r>
                      <a:endParaRPr lang="zh-CN" altLang="en-US" sz="1200" u="sng" dirty="0"/>
                    </a:p>
                  </a:txBody>
                  <a:tcPr marL="36000" marR="36000" marT="17972" marB="17972"/>
                </a:tc>
                <a:tc>
                  <a:txBody>
                    <a:bodyPr/>
                    <a:lstStyle/>
                    <a:p>
                      <a:r>
                        <a:rPr lang="en-US" altLang="zh-CN" sz="1200" u="sng" dirty="0" smtClean="0"/>
                        <a:t>PHY</a:t>
                      </a:r>
                      <a:endParaRPr lang="en-US" altLang="zh-CN" sz="1200" u="sng" dirty="0" smtClean="0"/>
                    </a:p>
                  </a:txBody>
                  <a:tcPr marL="36000" marR="36000" marT="17972" marB="17972"/>
                </a:tc>
              </a:tr>
              <a:tr h="218794">
                <a:tc>
                  <a:txBody>
                    <a:bodyPr/>
                    <a:p>
                      <a:pPr>
                        <a:buNone/>
                      </a:pPr>
                      <a:r>
                        <a:rPr lang="en-US" altLang="zh-CN" sz="1200" dirty="0">
                          <a:solidFill>
                            <a:srgbClr val="FFC000"/>
                          </a:solidFill>
                        </a:rPr>
                        <a:t>11-19/1845</a:t>
                      </a:r>
                      <a:endParaRPr lang="en-US" altLang="zh-CN" sz="1200" dirty="0">
                        <a:solidFill>
                          <a:srgbClr val="FFC000"/>
                        </a:solidFill>
                      </a:endParaRPr>
                    </a:p>
                  </a:txBody>
                  <a:tcPr marL="36000" marR="36000" marT="17972" marB="17972"/>
                </a:tc>
                <a:tc>
                  <a:txBody>
                    <a:bodyPr/>
                    <a:p>
                      <a:r>
                        <a:rPr lang="en-US" altLang="zh-CN" sz="1200" dirty="0" err="1" smtClean="0">
                          <a:solidFill>
                            <a:srgbClr val="FFC000"/>
                          </a:solidFill>
                        </a:rPr>
                        <a:t>Insun</a:t>
                      </a:r>
                      <a:r>
                        <a:rPr lang="en-US" altLang="zh-CN" sz="1200" dirty="0" smtClean="0">
                          <a:solidFill>
                            <a:srgbClr val="FFC000"/>
                          </a:solidFill>
                        </a:rPr>
                        <a:t> (LGE)</a:t>
                      </a:r>
                      <a:endParaRPr lang="en-US" altLang="zh-CN" sz="1200" dirty="0" smtClean="0">
                        <a:solidFill>
                          <a:srgbClr val="FFC000"/>
                        </a:solidFill>
                      </a:endParaRPr>
                    </a:p>
                  </a:txBody>
                  <a:tcPr marL="36000" marR="36000" marT="17972" marB="17972"/>
                </a:tc>
                <a:tc>
                  <a:txBody>
                    <a:bodyPr/>
                    <a:p>
                      <a:pPr marL="0" algn="l" defTabSz="914400" rtl="0" eaLnBrk="1" latinLnBrk="0" hangingPunct="1"/>
                      <a:r>
                        <a:rPr lang="en-US" altLang="zh-CN" sz="1200" kern="1200" dirty="0" smtClean="0">
                          <a:solidFill>
                            <a:srgbClr val="FFC000"/>
                          </a:solidFill>
                          <a:latin typeface="+mn-lt"/>
                          <a:ea typeface="+mn-ea"/>
                          <a:cs typeface="+mn-cs"/>
                        </a:rPr>
                        <a:t>Harmonization for 20MHz Channel Access: Follow-up</a:t>
                      </a:r>
                      <a:endParaRPr lang="en-US" altLang="zh-CN" sz="1200" kern="1200" dirty="0" smtClean="0">
                        <a:solidFill>
                          <a:srgbClr val="FFC000"/>
                        </a:solidFill>
                        <a:latin typeface="+mn-lt"/>
                        <a:ea typeface="+mn-ea"/>
                        <a:cs typeface="+mn-cs"/>
                      </a:endParaRPr>
                    </a:p>
                  </a:txBody>
                  <a:tcPr marL="36000" marR="36000" marT="17972" marB="17972"/>
                </a:tc>
                <a:tc>
                  <a:txBody>
                    <a:bodyPr/>
                    <a:p>
                      <a:r>
                        <a:rPr lang="en-US" altLang="zh-CN" sz="1200" dirty="0" smtClean="0">
                          <a:solidFill>
                            <a:srgbClr val="FFC000"/>
                          </a:solidFill>
                        </a:rPr>
                        <a:t>TG/MAC</a:t>
                      </a:r>
                      <a:endParaRPr lang="en-US" altLang="zh-CN" sz="1200" dirty="0" smtClean="0">
                        <a:solidFill>
                          <a:srgbClr val="FFC000"/>
                        </a:solidFill>
                      </a:endParaRPr>
                    </a:p>
                  </a:txBody>
                  <a:tcPr marL="36000" marR="36000" marT="17972" marB="17972"/>
                </a:tc>
              </a:tr>
              <a:tr h="218794">
                <a:tc>
                  <a:txBody>
                    <a:bodyPr/>
                    <a:p>
                      <a:r>
                        <a:rPr lang="en-US" altLang="zh-CN" sz="1200" dirty="0" smtClean="0">
                          <a:solidFill>
                            <a:srgbClr val="FFC000"/>
                          </a:solidFill>
                        </a:rPr>
                        <a:t>11-19/1969</a:t>
                      </a:r>
                      <a:endParaRPr lang="en-US" altLang="zh-CN" sz="1200" dirty="0" smtClean="0">
                        <a:solidFill>
                          <a:srgbClr val="FFC000"/>
                        </a:solidFill>
                      </a:endParaRPr>
                    </a:p>
                  </a:txBody>
                  <a:tcPr marL="35994" marR="35994" marT="17984" marB="17984"/>
                </a:tc>
                <a:tc>
                  <a:txBody>
                    <a:bodyPr/>
                    <a:p>
                      <a:r>
                        <a:rPr lang="en-US" altLang="en-US" sz="1200" b="0" dirty="0" err="1" smtClean="0">
                          <a:solidFill>
                            <a:srgbClr val="FFC000"/>
                          </a:solidFill>
                          <a:latin typeface="Calibri" panose="020F0502020204030204" pitchFamily="34" charset="0"/>
                        </a:rPr>
                        <a:t>Liwen</a:t>
                      </a:r>
                      <a:r>
                        <a:rPr lang="en-US" altLang="en-US" sz="1200" b="0" dirty="0" smtClean="0">
                          <a:solidFill>
                            <a:srgbClr val="FFC000"/>
                          </a:solidFill>
                          <a:latin typeface="Calibri" panose="020F0502020204030204" pitchFamily="34" charset="0"/>
                        </a:rPr>
                        <a:t> Chu (Marvell)</a:t>
                      </a:r>
                      <a:endParaRPr lang="en-US" altLang="en-US" sz="1200" b="0" dirty="0" smtClean="0">
                        <a:solidFill>
                          <a:srgbClr val="FFC000"/>
                        </a:solidFill>
                        <a:latin typeface="Calibri" panose="020F0502020204030204" pitchFamily="34" charset="0"/>
                      </a:endParaRPr>
                    </a:p>
                  </a:txBody>
                  <a:tcPr marL="35994" marR="35994" marT="17984" marB="17984"/>
                </a:tc>
                <a:tc>
                  <a:txBody>
                    <a:bodyPr/>
                    <a:p>
                      <a:r>
                        <a:rPr lang="en-US" altLang="zh-CN" sz="1200" b="0" i="0" kern="1200" dirty="0" smtClean="0">
                          <a:solidFill>
                            <a:srgbClr val="FFC000"/>
                          </a:solidFill>
                          <a:effectLst/>
                          <a:latin typeface="+mn-lt"/>
                          <a:ea typeface="+mn-ea"/>
                          <a:cs typeface="+mn-cs"/>
                        </a:rPr>
                        <a:t>20MHz operation follow up</a:t>
                      </a:r>
                      <a:endParaRPr lang="en-US" altLang="zh-CN" sz="1200" b="0" i="0" kern="1200" dirty="0" smtClean="0">
                        <a:solidFill>
                          <a:srgbClr val="FFC000"/>
                        </a:solidFill>
                        <a:effectLst/>
                        <a:latin typeface="+mn-lt"/>
                        <a:ea typeface="+mn-ea"/>
                        <a:cs typeface="+mn-cs"/>
                      </a:endParaRPr>
                    </a:p>
                  </a:txBody>
                  <a:tcPr marL="35994" marR="35994" marT="17984" marB="17984"/>
                </a:tc>
                <a:tc>
                  <a:txBody>
                    <a:bodyPr/>
                    <a:p>
                      <a:r>
                        <a:rPr lang="en-US" altLang="zh-CN" sz="1200" dirty="0" smtClean="0">
                          <a:solidFill>
                            <a:srgbClr val="FFC000"/>
                          </a:solidFill>
                        </a:rPr>
                        <a:t>TG/MAC</a:t>
                      </a:r>
                      <a:endParaRPr lang="en-US" altLang="zh-CN" sz="1200" dirty="0" smtClean="0">
                        <a:solidFill>
                          <a:srgbClr val="FFC000"/>
                        </a:solidFill>
                      </a:endParaRPr>
                    </a:p>
                  </a:txBody>
                  <a:tcPr marL="35994" marR="35994" marT="17984" marB="17984"/>
                </a:tc>
              </a:tr>
              <a:tr h="218794">
                <a:tc>
                  <a:txBody>
                    <a:bodyPr/>
                    <a:p>
                      <a:r>
                        <a:rPr lang="en-US" altLang="zh-CN" sz="1200" dirty="0" smtClean="0">
                          <a:solidFill>
                            <a:srgbClr val="FFC000"/>
                          </a:solidFill>
                        </a:rPr>
                        <a:t>11-19/1973</a:t>
                      </a:r>
                      <a:endParaRPr lang="en-US" altLang="zh-CN" sz="1200" dirty="0" smtClean="0">
                        <a:solidFill>
                          <a:srgbClr val="FFC000"/>
                        </a:solidFill>
                      </a:endParaRPr>
                    </a:p>
                  </a:txBody>
                  <a:tcPr marL="35994" marR="35994" marT="17984" marB="17984"/>
                </a:tc>
                <a:tc>
                  <a:txBody>
                    <a:bodyPr/>
                    <a:p>
                      <a:pPr marL="0" marR="0" lvl="0" indent="0" algn="l" defTabSz="914400" rtl="0" eaLnBrk="1" fontAlgn="auto" latinLnBrk="0" hangingPunct="1">
                        <a:lnSpc>
                          <a:spcPct val="100000"/>
                        </a:lnSpc>
                        <a:spcBef>
                          <a:spcPts val="0"/>
                        </a:spcBef>
                        <a:spcAft>
                          <a:spcPts val="0"/>
                        </a:spcAft>
                        <a:buClrTx/>
                        <a:buSzTx/>
                        <a:buFontTx/>
                        <a:buNone/>
                        <a:defRPr/>
                      </a:pPr>
                      <a:r>
                        <a:rPr lang="en-US" altLang="zh-CN" sz="1300" b="0" i="0" kern="1200" dirty="0" err="1" smtClean="0">
                          <a:solidFill>
                            <a:srgbClr val="FFC000"/>
                          </a:solidFill>
                          <a:effectLst/>
                          <a:latin typeface="+mn-lt"/>
                          <a:ea typeface="+mn-ea"/>
                          <a:cs typeface="+mn-cs"/>
                        </a:rPr>
                        <a:t>Hanseul</a:t>
                      </a:r>
                      <a:r>
                        <a:rPr lang="en-US" altLang="zh-CN" sz="1300" b="0" i="0" kern="1200" dirty="0" smtClean="0">
                          <a:solidFill>
                            <a:srgbClr val="FFC000"/>
                          </a:solidFill>
                          <a:effectLst/>
                          <a:latin typeface="+mn-lt"/>
                          <a:ea typeface="+mn-ea"/>
                          <a:cs typeface="+mn-cs"/>
                        </a:rPr>
                        <a:t> Hong (</a:t>
                      </a:r>
                      <a:r>
                        <a:rPr lang="en-US" altLang="zh-CN" sz="1300" b="0" i="0" kern="1200" dirty="0" err="1" smtClean="0">
                          <a:solidFill>
                            <a:srgbClr val="FFC000"/>
                          </a:solidFill>
                          <a:effectLst/>
                          <a:latin typeface="+mn-lt"/>
                          <a:ea typeface="+mn-ea"/>
                          <a:cs typeface="+mn-cs"/>
                        </a:rPr>
                        <a:t>Yonsei</a:t>
                      </a:r>
                      <a:r>
                        <a:rPr lang="en-US" altLang="zh-CN" sz="1300" b="0" i="0" kern="1200" dirty="0" smtClean="0">
                          <a:solidFill>
                            <a:srgbClr val="FFC000"/>
                          </a:solidFill>
                          <a:effectLst/>
                          <a:latin typeface="+mn-lt"/>
                          <a:ea typeface="+mn-ea"/>
                          <a:cs typeface="+mn-cs"/>
                        </a:rPr>
                        <a:t> Univ.)</a:t>
                      </a:r>
                      <a:endParaRPr lang="en-US" altLang="zh-CN" sz="1300" b="0" i="0" kern="1200" dirty="0" smtClean="0">
                        <a:solidFill>
                          <a:srgbClr val="FFC000"/>
                        </a:solidFill>
                        <a:effectLst/>
                        <a:latin typeface="+mn-lt"/>
                        <a:ea typeface="+mn-ea"/>
                        <a:cs typeface="+mn-cs"/>
                      </a:endParaRPr>
                    </a:p>
                  </a:txBody>
                  <a:tcPr marL="35994" marR="35994" marT="17984" marB="17984"/>
                </a:tc>
                <a:tc>
                  <a:txBody>
                    <a:bodyPr/>
                    <a:p>
                      <a:r>
                        <a:rPr lang="en-US" altLang="zh-CN" sz="1300" b="0" i="0" kern="1200" dirty="0" smtClean="0">
                          <a:solidFill>
                            <a:srgbClr val="FFC000"/>
                          </a:solidFill>
                          <a:effectLst/>
                          <a:latin typeface="+mn-lt"/>
                          <a:ea typeface="+mn-ea"/>
                          <a:cs typeface="+mn-cs"/>
                        </a:rPr>
                        <a:t>Further considerations on 20MHz channel access</a:t>
                      </a:r>
                      <a:endParaRPr lang="en-US" altLang="zh-CN" sz="1300" b="0" i="0" kern="1200" dirty="0" smtClean="0">
                        <a:solidFill>
                          <a:srgbClr val="FFC000"/>
                        </a:solidFill>
                        <a:effectLst/>
                        <a:latin typeface="+mn-lt"/>
                        <a:ea typeface="+mn-ea"/>
                        <a:cs typeface="+mn-cs"/>
                      </a:endParaRPr>
                    </a:p>
                  </a:txBody>
                  <a:tcPr marL="35994" marR="35994" marT="17984" marB="17984"/>
                </a:tc>
                <a:tc>
                  <a:txBody>
                    <a:bodyPr/>
                    <a:p>
                      <a:r>
                        <a:rPr lang="en-US" altLang="zh-CN" sz="1200" dirty="0" smtClean="0">
                          <a:solidFill>
                            <a:srgbClr val="FFC000"/>
                          </a:solidFill>
                        </a:rPr>
                        <a:t>TG/MAC</a:t>
                      </a:r>
                      <a:endParaRPr lang="en-US" altLang="zh-CN" sz="1200" dirty="0" smtClean="0">
                        <a:solidFill>
                          <a:srgbClr val="FFC000"/>
                        </a:solidFill>
                      </a:endParaRPr>
                    </a:p>
                  </a:txBody>
                  <a:tcPr marL="35994" marR="35994" marT="17984" marB="17984"/>
                </a:tc>
              </a:tr>
              <a:tr h="218794">
                <a:tc>
                  <a:txBody>
                    <a:bodyPr/>
                    <a:lstStyle/>
                    <a:p>
                      <a:r>
                        <a:rPr lang="en-US" altLang="zh-CN" sz="1200" dirty="0" smtClean="0">
                          <a:solidFill>
                            <a:srgbClr val="FFC000"/>
                          </a:solidFill>
                        </a:rPr>
                        <a:t>11-19/1847</a:t>
                      </a:r>
                      <a:endParaRPr lang="zh-CN" altLang="en-US" sz="1200" dirty="0">
                        <a:solidFill>
                          <a:srgbClr val="FFC000"/>
                        </a:solidFill>
                      </a:endParaRPr>
                    </a:p>
                  </a:txBody>
                  <a:tcPr marL="36000" marR="36000" marT="17972" marB="17972"/>
                </a:tc>
                <a:tc>
                  <a:txBody>
                    <a:bodyPr/>
                    <a:lstStyle/>
                    <a:p>
                      <a:r>
                        <a:rPr lang="en-US" altLang="zh-CN" sz="1200" dirty="0" err="1" smtClean="0">
                          <a:solidFill>
                            <a:srgbClr val="FFC000"/>
                          </a:solidFill>
                        </a:rPr>
                        <a:t>Insun</a:t>
                      </a:r>
                      <a:r>
                        <a:rPr lang="en-US" altLang="zh-CN" sz="1200" dirty="0" smtClean="0">
                          <a:solidFill>
                            <a:srgbClr val="FFC000"/>
                          </a:solidFill>
                        </a:rPr>
                        <a:t> (LGE)</a:t>
                      </a:r>
                      <a:endParaRPr lang="zh-CN" altLang="en-US" sz="1200" dirty="0">
                        <a:solidFill>
                          <a:srgbClr val="FFC000"/>
                        </a:solidFill>
                      </a:endParaRPr>
                    </a:p>
                  </a:txBody>
                  <a:tcPr marL="36000" marR="36000" marT="17972" marB="17972"/>
                </a:tc>
                <a:tc>
                  <a:txBody>
                    <a:bodyPr/>
                    <a:lstStyle/>
                    <a:p>
                      <a:r>
                        <a:rPr lang="en-US" altLang="zh-CN" sz="1200" kern="1200" dirty="0" smtClean="0">
                          <a:solidFill>
                            <a:srgbClr val="FFC000"/>
                          </a:solidFill>
                          <a:latin typeface="+mn-lt"/>
                          <a:ea typeface="+mn-ea"/>
                          <a:cs typeface="+mn-cs"/>
                        </a:rPr>
                        <a:t>Discussion on PHY/MAC Signaling for Adaptive Repetition of 11p PPDU in 11bd</a:t>
                      </a:r>
                      <a:endParaRPr lang="zh-CN" altLang="en-US" sz="1200" kern="1200" dirty="0">
                        <a:solidFill>
                          <a:srgbClr val="FFC000"/>
                        </a:solidFill>
                        <a:latin typeface="+mn-lt"/>
                        <a:ea typeface="+mn-ea"/>
                        <a:cs typeface="+mn-cs"/>
                      </a:endParaRPr>
                    </a:p>
                  </a:txBody>
                  <a:tcPr marL="36000" marR="36000" marT="17972" marB="17972"/>
                </a:tc>
                <a:tc>
                  <a:txBody>
                    <a:bodyPr/>
                    <a:lstStyle/>
                    <a:p>
                      <a:r>
                        <a:rPr lang="en-US" altLang="zh-CN" sz="1200" dirty="0" smtClean="0">
                          <a:solidFill>
                            <a:srgbClr val="FFC000"/>
                          </a:solidFill>
                        </a:rPr>
                        <a:t>TG</a:t>
                      </a:r>
                      <a:endParaRPr lang="zh-CN" altLang="en-US" sz="1200" dirty="0">
                        <a:solidFill>
                          <a:srgbClr val="FFC000"/>
                        </a:solidFill>
                      </a:endParaRPr>
                    </a:p>
                  </a:txBody>
                  <a:tcPr marL="36000" marR="36000" marT="17972" marB="17972"/>
                </a:tc>
              </a:tr>
              <a:tr h="218794">
                <a:tc>
                  <a:txBody>
                    <a:bodyPr/>
                    <a:lstStyle/>
                    <a:p>
                      <a:r>
                        <a:rPr lang="en-US" altLang="zh-CN" sz="1200" dirty="0" smtClean="0">
                          <a:solidFill>
                            <a:srgbClr val="00B050"/>
                          </a:solidFill>
                        </a:rPr>
                        <a:t>11-19/1863</a:t>
                      </a:r>
                      <a:endParaRPr lang="en-US" altLang="zh-CN" sz="1200" dirty="0" smtClean="0">
                        <a:solidFill>
                          <a:srgbClr val="00B050"/>
                        </a:solidFill>
                      </a:endParaRPr>
                    </a:p>
                  </a:txBody>
                  <a:tcPr marL="35994" marR="35994" marT="17984" marB="17984"/>
                </a:tc>
                <a:tc>
                  <a:txBody>
                    <a:bodyPr/>
                    <a:lstStyle/>
                    <a:p>
                      <a:r>
                        <a:rPr lang="en-US" altLang="zh-CN" sz="1200" dirty="0" err="1" smtClean="0">
                          <a:solidFill>
                            <a:srgbClr val="00B050"/>
                          </a:solidFill>
                        </a:rPr>
                        <a:t>Yujin</a:t>
                      </a:r>
                      <a:r>
                        <a:rPr lang="en-US" altLang="zh-CN" sz="1200" baseline="0" dirty="0" smtClean="0">
                          <a:solidFill>
                            <a:srgbClr val="00B050"/>
                          </a:solidFill>
                        </a:rPr>
                        <a:t> Noh (</a:t>
                      </a:r>
                      <a:r>
                        <a:rPr lang="en-US" altLang="zh-CN" sz="1200" baseline="0" dirty="0" err="1" smtClean="0">
                          <a:solidFill>
                            <a:srgbClr val="00B050"/>
                          </a:solidFill>
                        </a:rPr>
                        <a:t>Newracom</a:t>
                      </a:r>
                      <a:r>
                        <a:rPr lang="en-US" altLang="zh-CN" sz="1200" baseline="0" dirty="0" smtClean="0">
                          <a:solidFill>
                            <a:srgbClr val="00B050"/>
                          </a:solidFill>
                        </a:rPr>
                        <a:t>)</a:t>
                      </a:r>
                      <a:endParaRPr lang="en-US" altLang="zh-CN" sz="1200" baseline="0" dirty="0" smtClean="0">
                        <a:solidFill>
                          <a:srgbClr val="00B050"/>
                        </a:solidFill>
                      </a:endParaRPr>
                    </a:p>
                  </a:txBody>
                  <a:tcPr marL="35994" marR="35994" marT="17984" marB="17984"/>
                </a:tc>
                <a:tc>
                  <a:txBody>
                    <a:bodyPr/>
                    <a:lstStyle/>
                    <a:p>
                      <a:r>
                        <a:rPr lang="en-US" altLang="zh-CN" sz="1200" b="0" i="0" kern="1200" dirty="0" err="1" smtClean="0">
                          <a:solidFill>
                            <a:srgbClr val="00B050"/>
                          </a:solidFill>
                          <a:effectLst/>
                          <a:latin typeface="+mn-lt"/>
                          <a:ea typeface="+mn-ea"/>
                          <a:cs typeface="+mn-cs"/>
                        </a:rPr>
                        <a:t>midamble</a:t>
                      </a:r>
                      <a:r>
                        <a:rPr lang="en-US" altLang="zh-CN" sz="1200" b="0" i="0" kern="1200" dirty="0" smtClean="0">
                          <a:solidFill>
                            <a:srgbClr val="00B050"/>
                          </a:solidFill>
                          <a:effectLst/>
                          <a:latin typeface="+mn-lt"/>
                          <a:ea typeface="+mn-ea"/>
                          <a:cs typeface="+mn-cs"/>
                        </a:rPr>
                        <a:t> design continued</a:t>
                      </a:r>
                      <a:endParaRPr lang="en-US" altLang="zh-CN" sz="1200" b="0" i="0" kern="1200" dirty="0" smtClean="0">
                        <a:solidFill>
                          <a:srgbClr val="00B050"/>
                        </a:solidFill>
                        <a:effectLst/>
                        <a:latin typeface="+mn-lt"/>
                        <a:ea typeface="+mn-ea"/>
                        <a:cs typeface="+mn-cs"/>
                      </a:endParaRPr>
                    </a:p>
                  </a:txBody>
                  <a:tcPr marL="35994" marR="35994" marT="17984" marB="17984"/>
                </a:tc>
                <a:tc>
                  <a:txBody>
                    <a:bodyPr/>
                    <a:lstStyle/>
                    <a:p>
                      <a:r>
                        <a:rPr lang="en-US" altLang="zh-CN" sz="1200" dirty="0" smtClean="0">
                          <a:solidFill>
                            <a:srgbClr val="00B050"/>
                          </a:solidFill>
                        </a:rPr>
                        <a:t>PHY</a:t>
                      </a:r>
                      <a:endParaRPr lang="en-US" altLang="zh-CN" sz="1200" dirty="0" smtClean="0">
                        <a:solidFill>
                          <a:srgbClr val="00B050"/>
                        </a:solidFill>
                      </a:endParaRPr>
                    </a:p>
                  </a:txBody>
                  <a:tcPr marL="35994" marR="35994" marT="17984" marB="17984"/>
                </a:tc>
              </a:tr>
              <a:tr h="218792">
                <a:tc>
                  <a:txBody>
                    <a:bodyPr/>
                    <a:lstStyle/>
                    <a:p>
                      <a:r>
                        <a:rPr lang="en-US" altLang="zh-CN" sz="1200" dirty="0" smtClean="0">
                          <a:solidFill>
                            <a:srgbClr val="00B050"/>
                          </a:solidFill>
                        </a:rPr>
                        <a:t>11-19/1864</a:t>
                      </a:r>
                      <a:endParaRPr lang="en-US" altLang="zh-CN" sz="1200" dirty="0" smtClean="0">
                        <a:solidFill>
                          <a:srgbClr val="00B050"/>
                        </a:solidFill>
                      </a:endParaRPr>
                    </a:p>
                  </a:txBody>
                  <a:tcPr marL="35994" marR="35994" marT="17984" marB="17984"/>
                </a:tc>
                <a:tc>
                  <a:txBody>
                    <a:bodyPr/>
                    <a:lstStyle/>
                    <a:p>
                      <a:r>
                        <a:rPr lang="en-US" altLang="zh-CN" sz="1200" dirty="0" err="1" smtClean="0">
                          <a:solidFill>
                            <a:srgbClr val="00B050"/>
                          </a:solidFill>
                        </a:rPr>
                        <a:t>Yujin</a:t>
                      </a:r>
                      <a:r>
                        <a:rPr lang="en-US" altLang="zh-CN" sz="1200" baseline="0" dirty="0" smtClean="0">
                          <a:solidFill>
                            <a:srgbClr val="00B050"/>
                          </a:solidFill>
                        </a:rPr>
                        <a:t> Noh (</a:t>
                      </a:r>
                      <a:r>
                        <a:rPr lang="en-US" altLang="zh-CN" sz="1200" baseline="0" dirty="0" err="1" smtClean="0">
                          <a:solidFill>
                            <a:srgbClr val="00B050"/>
                          </a:solidFill>
                        </a:rPr>
                        <a:t>Newracom</a:t>
                      </a:r>
                      <a:r>
                        <a:rPr lang="en-US" altLang="zh-CN" sz="1200" baseline="0" dirty="0" smtClean="0">
                          <a:solidFill>
                            <a:srgbClr val="00B050"/>
                          </a:solidFill>
                        </a:rPr>
                        <a:t>)</a:t>
                      </a:r>
                      <a:endParaRPr lang="en-US" altLang="zh-CN" sz="1200" baseline="0" dirty="0" smtClean="0">
                        <a:solidFill>
                          <a:srgbClr val="00B050"/>
                        </a:solidFill>
                      </a:endParaRPr>
                    </a:p>
                  </a:txBody>
                  <a:tcPr marL="35994" marR="35994" marT="17984" marB="17984"/>
                </a:tc>
                <a:tc>
                  <a:txBody>
                    <a:bodyPr/>
                    <a:lstStyle/>
                    <a:p>
                      <a:r>
                        <a:rPr lang="en-US" altLang="zh-CN" sz="1200" b="0" i="0" kern="1200" dirty="0" smtClean="0">
                          <a:solidFill>
                            <a:srgbClr val="00B050"/>
                          </a:solidFill>
                          <a:effectLst/>
                          <a:latin typeface="+mn-lt"/>
                          <a:ea typeface="+mn-ea"/>
                          <a:cs typeface="+mn-cs"/>
                        </a:rPr>
                        <a:t>20MHz transmission in NGV </a:t>
                      </a:r>
                      <a:r>
                        <a:rPr lang="en-US" altLang="zh-CN" sz="1200" b="0" i="0" kern="1200" dirty="0" err="1" smtClean="0">
                          <a:solidFill>
                            <a:srgbClr val="00B050"/>
                          </a:solidFill>
                          <a:effectLst/>
                          <a:latin typeface="+mn-lt"/>
                          <a:ea typeface="+mn-ea"/>
                          <a:cs typeface="+mn-cs"/>
                        </a:rPr>
                        <a:t>contiued</a:t>
                      </a:r>
                      <a:endParaRPr lang="en-US" altLang="zh-CN" sz="1200" b="0" i="0" kern="1200" dirty="0" err="1" smtClean="0">
                        <a:solidFill>
                          <a:srgbClr val="00B050"/>
                        </a:solidFill>
                        <a:effectLst/>
                        <a:latin typeface="+mn-lt"/>
                        <a:ea typeface="+mn-ea"/>
                        <a:cs typeface="+mn-cs"/>
                      </a:endParaRPr>
                    </a:p>
                  </a:txBody>
                  <a:tcPr marL="35994" marR="35994" marT="17984" marB="17984"/>
                </a:tc>
                <a:tc>
                  <a:txBody>
                    <a:bodyPr/>
                    <a:lstStyle/>
                    <a:p>
                      <a:r>
                        <a:rPr lang="en-US" altLang="zh-CN" sz="1200" dirty="0">
                          <a:solidFill>
                            <a:srgbClr val="00B050"/>
                          </a:solidFill>
                        </a:rPr>
                        <a:t>PHY</a:t>
                      </a:r>
                      <a:endParaRPr lang="en-US" altLang="zh-CN" sz="1200" dirty="0">
                        <a:solidFill>
                          <a:srgbClr val="00B050"/>
                        </a:solidFill>
                      </a:endParaRPr>
                    </a:p>
                  </a:txBody>
                  <a:tcPr marL="35994" marR="35994" marT="17984" marB="17984"/>
                </a:tc>
              </a:tr>
              <a:tr h="218792">
                <a:tc>
                  <a:txBody>
                    <a:bodyPr/>
                    <a:lstStyle/>
                    <a:p>
                      <a:r>
                        <a:rPr lang="en-US" altLang="zh-CN" sz="1200" dirty="0" smtClean="0">
                          <a:solidFill>
                            <a:srgbClr val="00B050"/>
                          </a:solidFill>
                        </a:rPr>
                        <a:t>11-19/2011</a:t>
                      </a:r>
                      <a:endParaRPr lang="en-US" altLang="zh-CN" sz="1200" dirty="0" smtClean="0">
                        <a:solidFill>
                          <a:srgbClr val="00B050"/>
                        </a:solidFill>
                      </a:endParaRPr>
                    </a:p>
                  </a:txBody>
                  <a:tcPr marL="35994" marR="35994" marT="17984" marB="17984"/>
                </a:tc>
                <a:tc>
                  <a:txBody>
                    <a:bodyPr/>
                    <a:lstStyle/>
                    <a:p>
                      <a:r>
                        <a:rPr lang="en-US" altLang="zh-CN" sz="1200" dirty="0" smtClean="0">
                          <a:solidFill>
                            <a:srgbClr val="00B050"/>
                          </a:solidFill>
                        </a:rPr>
                        <a:t>Feng Jiang (Intel)</a:t>
                      </a:r>
                      <a:endParaRPr lang="en-US" altLang="zh-CN" sz="1200" dirty="0" smtClean="0">
                        <a:solidFill>
                          <a:srgbClr val="00B050"/>
                        </a:solidFill>
                      </a:endParaRPr>
                    </a:p>
                  </a:txBody>
                  <a:tcPr marL="35994" marR="35994" marT="17984" marB="17984"/>
                </a:tc>
                <a:tc>
                  <a:txBody>
                    <a:bodyPr/>
                    <a:lstStyle/>
                    <a:p>
                      <a:pPr marL="0" algn="l" defTabSz="914400" rtl="0" eaLnBrk="1" latinLnBrk="0" hangingPunct="1"/>
                      <a:r>
                        <a:rPr lang="en-US" altLang="zh-CN" sz="1200" kern="1200" dirty="0" smtClean="0">
                          <a:solidFill>
                            <a:srgbClr val="00B050"/>
                          </a:solidFill>
                          <a:latin typeface="+mn-lt"/>
                          <a:ea typeface="+mn-ea"/>
                          <a:cs typeface="+mn-cs"/>
                        </a:rPr>
                        <a:t>Ranging protocol in 11bd</a:t>
                      </a:r>
                      <a:endParaRPr lang="en-US" altLang="zh-CN" sz="1200" kern="1200" dirty="0" smtClean="0">
                        <a:solidFill>
                          <a:srgbClr val="00B050"/>
                        </a:solidFill>
                        <a:latin typeface="+mn-lt"/>
                        <a:ea typeface="+mn-ea"/>
                        <a:cs typeface="+mn-cs"/>
                      </a:endParaRPr>
                    </a:p>
                  </a:txBody>
                  <a:tcPr marL="35994" marR="35994" marT="17984" marB="17984"/>
                </a:tc>
                <a:tc>
                  <a:txBody>
                    <a:bodyPr/>
                    <a:lstStyle/>
                    <a:p>
                      <a:r>
                        <a:rPr lang="en-US" altLang="zh-CN" sz="1200" dirty="0" smtClean="0">
                          <a:solidFill>
                            <a:srgbClr val="00B050"/>
                          </a:solidFill>
                        </a:rPr>
                        <a:t>PHY</a:t>
                      </a:r>
                      <a:endParaRPr lang="en-US" altLang="zh-CN" sz="1200" dirty="0" smtClean="0">
                        <a:solidFill>
                          <a:srgbClr val="00B050"/>
                        </a:solidFill>
                      </a:endParaRPr>
                    </a:p>
                  </a:txBody>
                  <a:tcPr marL="35994" marR="35994" marT="17984" marB="17984"/>
                </a:tc>
              </a:tr>
              <a:tr h="218792">
                <a:tc>
                  <a:txBody>
                    <a:bodyPr/>
                    <a:lstStyle/>
                    <a:p>
                      <a:r>
                        <a:rPr lang="en-US" altLang="zh-CN" sz="1200" dirty="0" smtClean="0">
                          <a:solidFill>
                            <a:srgbClr val="FFC000"/>
                          </a:solidFill>
                        </a:rPr>
                        <a:t>11-19/1946</a:t>
                      </a:r>
                      <a:endParaRPr lang="en-US" altLang="zh-CN" sz="1200" dirty="0" smtClean="0">
                        <a:solidFill>
                          <a:srgbClr val="FFC000"/>
                        </a:solidFill>
                      </a:endParaRPr>
                    </a:p>
                  </a:txBody>
                  <a:tcPr marL="35994" marR="35994" marT="17984" marB="17984"/>
                </a:tc>
                <a:tc>
                  <a:txBody>
                    <a:bodyPr/>
                    <a:lstStyle/>
                    <a:p>
                      <a:r>
                        <a:rPr lang="en-US" altLang="zh-CN" sz="1200" dirty="0" err="1" smtClean="0">
                          <a:solidFill>
                            <a:srgbClr val="FFC000"/>
                          </a:solidFill>
                        </a:rPr>
                        <a:t>Alessio</a:t>
                      </a:r>
                      <a:r>
                        <a:rPr lang="en-US" altLang="zh-CN" sz="1200" dirty="0" smtClean="0">
                          <a:solidFill>
                            <a:srgbClr val="FFC000"/>
                          </a:solidFill>
                        </a:rPr>
                        <a:t> </a:t>
                      </a:r>
                      <a:r>
                        <a:rPr lang="en-US" altLang="zh-CN" sz="1200" dirty="0" err="1" smtClean="0">
                          <a:solidFill>
                            <a:srgbClr val="FFC000"/>
                          </a:solidFill>
                        </a:rPr>
                        <a:t>Filippi</a:t>
                      </a:r>
                      <a:r>
                        <a:rPr lang="en-US" altLang="zh-CN" sz="1200" baseline="0" dirty="0" smtClean="0">
                          <a:solidFill>
                            <a:srgbClr val="FFC000"/>
                          </a:solidFill>
                        </a:rPr>
                        <a:t> (NXP)</a:t>
                      </a:r>
                      <a:endParaRPr lang="en-US" altLang="zh-CN" sz="1200" baseline="0" dirty="0" smtClean="0">
                        <a:solidFill>
                          <a:srgbClr val="FFC000"/>
                        </a:solidFill>
                      </a:endParaRPr>
                    </a:p>
                  </a:txBody>
                  <a:tcPr marL="35994" marR="35994" marT="17984" marB="17984"/>
                </a:tc>
                <a:tc>
                  <a:txBody>
                    <a:bodyPr/>
                    <a:lstStyle/>
                    <a:p>
                      <a:pPr marL="0" algn="l" defTabSz="914400" rtl="0" eaLnBrk="1" latinLnBrk="0" hangingPunct="1"/>
                      <a:r>
                        <a:rPr lang="en-US" altLang="zh-CN" sz="1200" kern="1200" dirty="0" smtClean="0">
                          <a:solidFill>
                            <a:srgbClr val="FFC000"/>
                          </a:solidFill>
                          <a:latin typeface="+mn-lt"/>
                          <a:ea typeface="+mn-ea"/>
                          <a:cs typeface="+mn-cs"/>
                        </a:rPr>
                        <a:t>Detection of adaptive repetitions</a:t>
                      </a:r>
                      <a:endParaRPr lang="en-US" altLang="zh-CN" sz="1200" kern="1200" dirty="0" smtClean="0">
                        <a:solidFill>
                          <a:srgbClr val="FFC000"/>
                        </a:solidFill>
                        <a:latin typeface="+mn-lt"/>
                        <a:ea typeface="+mn-ea"/>
                        <a:cs typeface="+mn-cs"/>
                      </a:endParaRPr>
                    </a:p>
                  </a:txBody>
                  <a:tcPr marL="35994" marR="35994" marT="17984" marB="17984"/>
                </a:tc>
                <a:tc>
                  <a:txBody>
                    <a:bodyPr/>
                    <a:lstStyle/>
                    <a:p>
                      <a:r>
                        <a:rPr lang="en-US" altLang="zh-CN" sz="1200" dirty="0" smtClean="0">
                          <a:solidFill>
                            <a:srgbClr val="FFC000"/>
                          </a:solidFill>
                        </a:rPr>
                        <a:t>TG</a:t>
                      </a:r>
                      <a:endParaRPr lang="en-US" altLang="zh-CN" sz="1200" dirty="0" smtClean="0">
                        <a:solidFill>
                          <a:srgbClr val="FFC000"/>
                        </a:solidFill>
                      </a:endParaRPr>
                    </a:p>
                  </a:txBody>
                  <a:tcPr marL="35994" marR="35994" marT="17984" marB="17984"/>
                </a:tc>
              </a:tr>
              <a:tr h="219075">
                <a:tc>
                  <a:txBody>
                    <a:bodyPr/>
                    <a:lstStyle/>
                    <a:p>
                      <a:r>
                        <a:rPr lang="en-US" altLang="zh-CN" sz="1200" dirty="0" smtClean="0">
                          <a:solidFill>
                            <a:srgbClr val="00B050"/>
                          </a:solidFill>
                        </a:rPr>
                        <a:t>11-19/1929</a:t>
                      </a:r>
                      <a:endParaRPr lang="en-US" altLang="zh-CN" sz="1200" dirty="0" smtClean="0">
                        <a:solidFill>
                          <a:srgbClr val="00B050"/>
                        </a:solidFill>
                      </a:endParaRPr>
                    </a:p>
                  </a:txBody>
                  <a:tcPr marL="35994" marR="35994" marT="17984" marB="17984"/>
                </a:tc>
                <a:tc>
                  <a:txBody>
                    <a:bodyPr/>
                    <a:lstStyle/>
                    <a:p>
                      <a:r>
                        <a:rPr lang="en-US" altLang="zh-CN" sz="1200" dirty="0" smtClean="0">
                          <a:solidFill>
                            <a:srgbClr val="00B050"/>
                          </a:solidFill>
                        </a:rPr>
                        <a:t>Paul </a:t>
                      </a:r>
                      <a:r>
                        <a:rPr lang="en-US" altLang="zh-CN" sz="1200" dirty="0" err="1" smtClean="0">
                          <a:solidFill>
                            <a:srgbClr val="00B050"/>
                          </a:solidFill>
                        </a:rPr>
                        <a:t>Unterhuber</a:t>
                      </a:r>
                      <a:r>
                        <a:rPr lang="en-US" altLang="zh-CN" sz="1200" baseline="0" dirty="0" smtClean="0">
                          <a:solidFill>
                            <a:srgbClr val="00B050"/>
                          </a:solidFill>
                        </a:rPr>
                        <a:t> (DLR)</a:t>
                      </a:r>
                      <a:endParaRPr lang="en-US" altLang="zh-CN" sz="1200" baseline="0" dirty="0" smtClean="0">
                        <a:solidFill>
                          <a:srgbClr val="00B050"/>
                        </a:solidFill>
                      </a:endParaRPr>
                    </a:p>
                  </a:txBody>
                  <a:tcPr marL="35994" marR="35994" marT="17984" marB="17984"/>
                </a:tc>
                <a:tc>
                  <a:txBody>
                    <a:bodyPr/>
                    <a:lstStyle/>
                    <a:p>
                      <a:pPr marL="0" algn="l" defTabSz="914400" rtl="0" eaLnBrk="1" latinLnBrk="0" hangingPunct="1"/>
                      <a:r>
                        <a:rPr lang="en-US" altLang="zh-CN" sz="1200" b="0" i="0" kern="1200" dirty="0" smtClean="0">
                          <a:solidFill>
                            <a:srgbClr val="00B050"/>
                          </a:solidFill>
                          <a:effectLst/>
                          <a:latin typeface="+mn-lt"/>
                          <a:ea typeface="+mn-ea"/>
                          <a:cs typeface="+mn-cs"/>
                        </a:rPr>
                        <a:t>Influence of Delay-close Multi Path Components on FTM-RTT</a:t>
                      </a:r>
                      <a:endParaRPr lang="en-US" altLang="zh-CN" sz="1200" b="0" i="0" kern="1200" dirty="0" smtClean="0">
                        <a:solidFill>
                          <a:srgbClr val="00B050"/>
                        </a:solidFill>
                        <a:effectLst/>
                        <a:latin typeface="+mn-lt"/>
                        <a:ea typeface="+mn-ea"/>
                        <a:cs typeface="+mn-cs"/>
                      </a:endParaRPr>
                    </a:p>
                  </a:txBody>
                  <a:tcPr marL="35994" marR="35994" marT="17984" marB="17984"/>
                </a:tc>
                <a:tc>
                  <a:txBody>
                    <a:bodyPr/>
                    <a:lstStyle/>
                    <a:p>
                      <a:r>
                        <a:rPr lang="en-US" altLang="zh-CN" sz="1200" dirty="0" smtClean="0">
                          <a:solidFill>
                            <a:srgbClr val="00B050"/>
                          </a:solidFill>
                        </a:rPr>
                        <a:t>PHY</a:t>
                      </a:r>
                      <a:endParaRPr lang="en-US" altLang="zh-CN" sz="1200" dirty="0" smtClean="0">
                        <a:solidFill>
                          <a:srgbClr val="00B050"/>
                        </a:solidFill>
                      </a:endParaRPr>
                    </a:p>
                  </a:txBody>
                  <a:tcPr marL="35994" marR="35994" marT="17984" marB="17984"/>
                </a:tc>
              </a:tr>
              <a:tr h="218792">
                <a:tc>
                  <a:txBody>
                    <a:bodyPr/>
                    <a:p>
                      <a:pPr>
                        <a:buNone/>
                      </a:pPr>
                      <a:r>
                        <a:rPr lang="en-US" altLang="zh-CN" sz="1200" dirty="0">
                          <a:solidFill>
                            <a:srgbClr val="00B050"/>
                          </a:solidFill>
                        </a:rPr>
                        <a:t>11-19/2115</a:t>
                      </a:r>
                      <a:endParaRPr lang="en-US" altLang="zh-CN" sz="1200" dirty="0">
                        <a:solidFill>
                          <a:srgbClr val="00B050"/>
                        </a:solidFill>
                      </a:endParaRPr>
                    </a:p>
                  </a:txBody>
                  <a:tcPr marL="36000" marR="36000" marT="17972" marB="17972"/>
                </a:tc>
                <a:tc>
                  <a:txBody>
                    <a:bodyPr/>
                    <a:p>
                      <a:pPr>
                        <a:buNone/>
                      </a:pPr>
                      <a:r>
                        <a:rPr lang="en-US" altLang="zh-CN" sz="1200" dirty="0">
                          <a:solidFill>
                            <a:srgbClr val="00B050"/>
                          </a:solidFill>
                        </a:rPr>
                        <a:t>Yossi Shaul (AutoTalks)</a:t>
                      </a:r>
                      <a:endParaRPr lang="en-US" altLang="zh-CN" sz="1200" dirty="0">
                        <a:solidFill>
                          <a:srgbClr val="00B050"/>
                        </a:solidFill>
                      </a:endParaRPr>
                    </a:p>
                  </a:txBody>
                  <a:tcPr marL="36000" marR="36000" marT="17972" marB="17972"/>
                </a:tc>
                <a:tc>
                  <a:txBody>
                    <a:bodyPr/>
                    <a:p>
                      <a:pPr>
                        <a:buNone/>
                      </a:pPr>
                      <a:r>
                        <a:rPr lang="zh-CN" altLang="en-US" sz="1200" kern="1200" dirty="0">
                          <a:solidFill>
                            <a:srgbClr val="00B050"/>
                          </a:solidFill>
                          <a:latin typeface="+mn-lt"/>
                          <a:ea typeface="+mn-ea"/>
                          <a:cs typeface="+mn-cs"/>
                        </a:rPr>
                        <a:t>Broadcast ACK operation</a:t>
                      </a:r>
                      <a:endParaRPr lang="zh-CN" altLang="en-US" sz="1200" kern="1200" dirty="0">
                        <a:solidFill>
                          <a:srgbClr val="00B050"/>
                        </a:solidFill>
                        <a:latin typeface="+mn-lt"/>
                        <a:ea typeface="+mn-ea"/>
                        <a:cs typeface="+mn-cs"/>
                      </a:endParaRPr>
                    </a:p>
                  </a:txBody>
                  <a:tcPr marL="36000" marR="36000" marT="17972" marB="17972"/>
                </a:tc>
                <a:tc>
                  <a:txBody>
                    <a:bodyPr/>
                    <a:p>
                      <a:pPr>
                        <a:buNone/>
                      </a:pPr>
                      <a:r>
                        <a:rPr lang="en-US" altLang="zh-CN" sz="1200" dirty="0">
                          <a:solidFill>
                            <a:srgbClr val="00B050"/>
                          </a:solidFill>
                        </a:rPr>
                        <a:t>MAC</a:t>
                      </a:r>
                      <a:endParaRPr lang="en-US" altLang="zh-CN" sz="1200" dirty="0">
                        <a:solidFill>
                          <a:srgbClr val="00B050"/>
                        </a:solidFill>
                      </a:endParaRPr>
                    </a:p>
                  </a:txBody>
                  <a:tcPr marL="36000" marR="36000" marT="17972" marB="17972"/>
                </a:tc>
              </a:tr>
            </a:tbl>
          </a:graphicData>
        </a:graphic>
      </p:graphicFrame>
      <p:sp>
        <p:nvSpPr>
          <p:cNvPr id="26692" name="文本框 1"/>
          <p:cNvSpPr txBox="1"/>
          <p:nvPr/>
        </p:nvSpPr>
        <p:spPr>
          <a:xfrm>
            <a:off x="549910" y="5887085"/>
            <a:ext cx="11191875" cy="337185"/>
          </a:xfrm>
          <a:prstGeom prst="rect">
            <a:avLst/>
          </a:prstGeom>
          <a:noFill/>
          <a:ln w="9525">
            <a:noFill/>
          </a:ln>
        </p:spPr>
        <p:txBody>
          <a:bodyPr wrap="square" anchor="t" anchorCtr="0">
            <a:spAutoFit/>
          </a:bodyPr>
          <a:p>
            <a:pPr eaLnBrk="0" hangingPunct="0"/>
            <a:r>
              <a:rPr lang="en-US" altLang="zh-CN" sz="1600" b="1" dirty="0">
                <a:solidFill>
                  <a:srgbClr val="0070C0"/>
                </a:solidFill>
                <a:latin typeface="Times New Roman" panose="02020603050405020304" pitchFamily="18" charset="0"/>
              </a:rPr>
              <a:t>Note, please refer to the latest revision of Editor’s report (11-219/2045) for the up-to-date list of draft spec text proposals </a:t>
            </a:r>
            <a:endParaRPr lang="en-US" altLang="zh-CN" sz="1600" b="1" dirty="0">
              <a:solidFill>
                <a:srgbClr val="0070C0"/>
              </a:solidFill>
              <a:latin typeface="Times New Roman" panose="02020603050405020304" pitchFamily="18" charset="0"/>
              <a:ea typeface="MS PGothic" panose="020B0600070205080204" pitchFamily="34" charset="-128"/>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662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662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6628" name="Rectangle 2"/>
          <p:cNvSpPr txBox="1"/>
          <p:nvPr/>
        </p:nvSpPr>
        <p:spPr>
          <a:xfrm>
            <a:off x="2209800" y="609600"/>
            <a:ext cx="7772400" cy="990600"/>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Technical Submissions for the Week </a:t>
            </a:r>
            <a:endParaRPr lang="en-US" altLang="en-US" sz="3200" b="1" dirty="0">
              <a:solidFill>
                <a:schemeClr val="tx2"/>
              </a:solidFill>
              <a:latin typeface="Times New Roman" panose="02020603050405020304" pitchFamily="18" charset="0"/>
            </a:endParaRPr>
          </a:p>
        </p:txBody>
      </p:sp>
      <p:sp>
        <p:nvSpPr>
          <p:cNvPr id="9" name="TextBox 8"/>
          <p:cNvSpPr txBox="1"/>
          <p:nvPr/>
        </p:nvSpPr>
        <p:spPr>
          <a:xfrm>
            <a:off x="3162300" y="1677988"/>
            <a:ext cx="5867400" cy="914400"/>
          </a:xfrm>
          <a:prstGeom prst="rect">
            <a:avLst/>
          </a:prstGeom>
          <a:noFill/>
        </p:spPr>
        <p:txBody>
          <a:bodyPr>
            <a:normAutofit fontScale="77500" lnSpcReduction="20000"/>
          </a:bodyPr>
          <a:lstStyle/>
          <a:p>
            <a:pPr marR="0" defTabSz="914400" eaLnBrk="0" hangingPunct="0">
              <a:buClrTx/>
              <a:buSzTx/>
              <a:buFontTx/>
              <a:buNone/>
              <a:defRPr/>
            </a:pPr>
            <a:r>
              <a:rPr kumimoji="0" lang="en-US" sz="1600" b="1" kern="1200" cap="none" spc="0" normalizeH="0" baseline="0" noProof="0" dirty="0">
                <a:latin typeface="Times New Roman" panose="02020603050405020304" pitchFamily="18" charset="0"/>
                <a:ea typeface="MS PGothic" panose="020B0600070205080204" pitchFamily="34" charset="-128"/>
                <a:cs typeface="+mn-cs"/>
              </a:rPr>
              <a:t>Notes:  </a:t>
            </a:r>
            <a:endParaRPr kumimoji="0" lang="en-US" sz="1600" b="1" kern="1200" cap="none" spc="0" normalizeH="0" baseline="0" noProof="0" dirty="0">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rPr>
              <a:t>Docs in green have been presented.</a:t>
            </a:r>
            <a:endParaRPr kumimoji="0" lang="en-US" sz="1600" b="1" i="0" u="none" strike="noStrike" kern="1200" cap="none" spc="0" normalizeH="0" baseline="0" noProof="0" dirty="0">
              <a:ln>
                <a:noFill/>
              </a:ln>
              <a:solidFill>
                <a:srgbClr val="00B05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rPr>
              <a:t>Docs in red have been withdrawn.</a:t>
            </a:r>
            <a:endParaRPr kumimoji="0" lang="en-US" sz="1600" b="1" i="0" u="none" strike="noStrike" kern="1200" cap="none" spc="0" normalizeH="0" baseline="0" noProof="0" dirty="0">
              <a:ln>
                <a:noFill/>
              </a:ln>
              <a:solidFill>
                <a:srgbClr val="FF0000"/>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rPr>
              <a:t>Docs in black have NOT been presented.</a:t>
            </a:r>
            <a:endParaRPr kumimoji="0" lang="en-US" sz="1600" b="1" i="0" u="none" strike="noStrike" kern="1200" cap="none" spc="0" normalizeH="0" baseline="0" noProof="0" dirty="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742950" marR="0" lvl="1"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defRPr/>
            </a:pPr>
            <a:r>
              <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rPr>
              <a:t>Docs in yellow were presented but need more discussion or deferred</a:t>
            </a:r>
            <a:endParaRPr kumimoji="0" lang="en-US" sz="1600" b="1" i="0" u="none" strike="noStrike" kern="1200" cap="none" spc="0" normalizeH="0" baseline="0" noProof="0" dirty="0">
              <a:ln>
                <a:noFill/>
              </a:ln>
              <a:solidFill>
                <a:srgbClr val="FFC000"/>
              </a:solidFill>
              <a:effectLst/>
              <a:uLnTx/>
              <a:uFillTx/>
              <a:latin typeface="Times New Roman" panose="02020603050405020304" pitchFamily="18" charset="0"/>
              <a:ea typeface="MS PGothic" panose="020B0600070205080204" pitchFamily="34" charset="-128"/>
              <a:cs typeface="+mn-cs"/>
            </a:endParaRPr>
          </a:p>
        </p:txBody>
      </p:sp>
      <p:graphicFrame>
        <p:nvGraphicFramePr>
          <p:cNvPr id="11" name="表格 10"/>
          <p:cNvGraphicFramePr>
            <a:graphicFrameLocks noGrp="1"/>
          </p:cNvGraphicFramePr>
          <p:nvPr/>
        </p:nvGraphicFramePr>
        <p:xfrm>
          <a:off x="1378903" y="2862898"/>
          <a:ext cx="9677400" cy="3789045"/>
        </p:xfrm>
        <a:graphic>
          <a:graphicData uri="http://schemas.openxmlformats.org/drawingml/2006/table">
            <a:tbl>
              <a:tblPr firstRow="1" bandRow="1">
                <a:tableStyleId>{5C22544A-7EE6-4342-B048-85BDC9FD1C3A}</a:tableStyleId>
              </a:tblPr>
              <a:tblGrid>
                <a:gridCol w="914401"/>
                <a:gridCol w="2133600"/>
                <a:gridCol w="5382168"/>
                <a:gridCol w="1247231"/>
              </a:tblGrid>
              <a:tr h="219075">
                <a:tc>
                  <a:txBody>
                    <a:bodyPr/>
                    <a:lstStyle/>
                    <a:p>
                      <a:r>
                        <a:rPr lang="en-US" altLang="zh-CN" sz="1200" dirty="0" smtClean="0"/>
                        <a:t>DCN</a:t>
                      </a:r>
                      <a:endParaRPr lang="zh-CN" altLang="en-US" sz="1200" dirty="0"/>
                    </a:p>
                  </a:txBody>
                  <a:tcPr marL="36000" marR="36000" marT="17972" marB="17972"/>
                </a:tc>
                <a:tc>
                  <a:txBody>
                    <a:bodyPr/>
                    <a:lstStyle/>
                    <a:p>
                      <a:r>
                        <a:rPr lang="en-US" altLang="zh-CN" sz="1200" dirty="0" smtClean="0"/>
                        <a:t>Author</a:t>
                      </a:r>
                      <a:endParaRPr lang="zh-CN" altLang="en-US" sz="1200" dirty="0"/>
                    </a:p>
                  </a:txBody>
                  <a:tcPr marL="36000" marR="36000" marT="17972" marB="17972"/>
                </a:tc>
                <a:tc>
                  <a:txBody>
                    <a:bodyPr/>
                    <a:lstStyle/>
                    <a:p>
                      <a:r>
                        <a:rPr lang="en-US" altLang="zh-CN" sz="1200" dirty="0" smtClean="0"/>
                        <a:t>Title</a:t>
                      </a:r>
                      <a:endParaRPr lang="zh-CN" altLang="en-US" sz="1200" dirty="0"/>
                    </a:p>
                  </a:txBody>
                  <a:tcPr marL="36000" marR="36000" marT="17972" marB="17972"/>
                </a:tc>
                <a:tc>
                  <a:txBody>
                    <a:bodyPr/>
                    <a:lstStyle/>
                    <a:p>
                      <a:r>
                        <a:rPr lang="en-US" altLang="zh-CN" sz="1200" dirty="0" err="1" smtClean="0"/>
                        <a:t>Adhoc</a:t>
                      </a:r>
                      <a:r>
                        <a:rPr lang="en-US" altLang="zh-CN" sz="1200" dirty="0" smtClean="0"/>
                        <a:t> Group</a:t>
                      </a:r>
                      <a:endParaRPr lang="zh-CN" altLang="en-US" sz="1200" dirty="0"/>
                    </a:p>
                  </a:txBody>
                  <a:tcPr marL="36000" marR="36000" marT="17972" marB="17972"/>
                </a:tc>
              </a:tr>
              <a:tr h="219075">
                <a:tc>
                  <a:txBody>
                    <a:bodyPr/>
                    <a:p>
                      <a:pPr>
                        <a:buNone/>
                      </a:pPr>
                      <a:r>
                        <a:rPr lang="en-US" altLang="zh-CN" sz="1200" dirty="0">
                          <a:solidFill>
                            <a:srgbClr val="00B050"/>
                          </a:solidFill>
                        </a:rPr>
                        <a:t>11-20/0001</a:t>
                      </a:r>
                      <a:endParaRPr lang="en-US" altLang="zh-CN" sz="1200" dirty="0">
                        <a:solidFill>
                          <a:srgbClr val="00B050"/>
                        </a:solidFill>
                      </a:endParaRPr>
                    </a:p>
                  </a:txBody>
                  <a:tcPr marL="36000" marR="36000" marT="17972" marB="17972"/>
                </a:tc>
                <a:tc>
                  <a:txBody>
                    <a:bodyPr/>
                    <a:p>
                      <a:pPr>
                        <a:buNone/>
                      </a:pPr>
                      <a:r>
                        <a:rPr lang="en-US" altLang="zh-CN" sz="1200" dirty="0">
                          <a:solidFill>
                            <a:srgbClr val="00B050"/>
                          </a:solidFill>
                          <a:sym typeface="+mn-ea"/>
                        </a:rPr>
                        <a:t>Yossi Shaul (AutoTalks)</a:t>
                      </a:r>
                      <a:endParaRPr lang="en-US" altLang="zh-CN" sz="1200" dirty="0">
                        <a:solidFill>
                          <a:srgbClr val="00B050"/>
                        </a:solidFill>
                        <a:sym typeface="+mn-ea"/>
                      </a:endParaRPr>
                    </a:p>
                  </a:txBody>
                  <a:tcPr marL="36000" marR="36000" marT="17972" marB="17972"/>
                </a:tc>
                <a:tc>
                  <a:txBody>
                    <a:bodyPr/>
                    <a:p>
                      <a:pPr>
                        <a:buNone/>
                      </a:pPr>
                      <a:r>
                        <a:rPr lang="zh-CN" altLang="en-US" sz="1200" kern="1200" dirty="0">
                          <a:solidFill>
                            <a:srgbClr val="00B050"/>
                          </a:solidFill>
                          <a:latin typeface="+mn-lt"/>
                          <a:ea typeface="+mn-ea"/>
                          <a:cs typeface="+mn-cs"/>
                        </a:rPr>
                        <a:t>Considerations of FCC NRPM on 11bd</a:t>
                      </a:r>
                      <a:endParaRPr lang="zh-CN" altLang="en-US" sz="1200" kern="1200" dirty="0">
                        <a:solidFill>
                          <a:srgbClr val="00B050"/>
                        </a:solidFill>
                        <a:latin typeface="+mn-lt"/>
                        <a:ea typeface="+mn-ea"/>
                        <a:cs typeface="+mn-cs"/>
                      </a:endParaRPr>
                    </a:p>
                  </a:txBody>
                  <a:tcPr marL="36000" marR="36000" marT="17972" marB="17972"/>
                </a:tc>
                <a:tc>
                  <a:txBody>
                    <a:bodyPr/>
                    <a:p>
                      <a:pPr>
                        <a:buNone/>
                      </a:pPr>
                      <a:r>
                        <a:rPr lang="en-US" altLang="zh-CN" sz="1200" dirty="0">
                          <a:solidFill>
                            <a:srgbClr val="00B050"/>
                          </a:solidFill>
                        </a:rPr>
                        <a:t>TG</a:t>
                      </a:r>
                      <a:endParaRPr lang="en-US" altLang="zh-CN" sz="1200" dirty="0">
                        <a:solidFill>
                          <a:srgbClr val="00B050"/>
                        </a:solidFill>
                      </a:endParaRPr>
                    </a:p>
                  </a:txBody>
                  <a:tcPr marL="36000" marR="36000" marT="17972" marB="17972"/>
                </a:tc>
              </a:tr>
              <a:tr h="218792">
                <a:tc>
                  <a:txBody>
                    <a:bodyPr/>
                    <a:lstStyle/>
                    <a:p>
                      <a:r>
                        <a:rPr lang="en-US" altLang="zh-CN" sz="1200" dirty="0">
                          <a:solidFill>
                            <a:srgbClr val="00B050"/>
                          </a:solidFill>
                        </a:rPr>
                        <a:t>11-20/0044</a:t>
                      </a:r>
                      <a:endParaRPr lang="en-US" altLang="zh-CN" sz="1200" dirty="0">
                        <a:solidFill>
                          <a:srgbClr val="00B050"/>
                        </a:solidFill>
                      </a:endParaRPr>
                    </a:p>
                  </a:txBody>
                  <a:tcPr marL="36000" marR="36000" marT="17972" marB="17972"/>
                </a:tc>
                <a:tc>
                  <a:txBody>
                    <a:bodyPr/>
                    <a:lstStyle/>
                    <a:p>
                      <a:r>
                        <a:rPr lang="en-US" altLang="zh-CN" sz="1200" dirty="0">
                          <a:solidFill>
                            <a:srgbClr val="00B050"/>
                          </a:solidFill>
                        </a:rPr>
                        <a:t>Rui Cao (NXP)</a:t>
                      </a:r>
                      <a:endParaRPr lang="en-US" altLang="zh-CN" sz="1200" dirty="0">
                        <a:solidFill>
                          <a:srgbClr val="00B050"/>
                        </a:solidFill>
                      </a:endParaRPr>
                    </a:p>
                  </a:txBody>
                  <a:tcPr marL="36000" marR="36000" marT="17972" marB="17972"/>
                </a:tc>
                <a:tc>
                  <a:txBody>
                    <a:bodyPr/>
                    <a:lstStyle/>
                    <a:p>
                      <a:r>
                        <a:rPr lang="zh-CN" altLang="en-US" sz="1200" dirty="0">
                          <a:solidFill>
                            <a:srgbClr val="00B050"/>
                          </a:solidFill>
                          <a:sym typeface="+mn-ea"/>
                        </a:rPr>
                        <a:t>NGV-SIG-content-followup</a:t>
                      </a:r>
                      <a:endParaRPr lang="zh-CN" altLang="en-US" sz="1200" kern="1200" dirty="0">
                        <a:solidFill>
                          <a:srgbClr val="00B050"/>
                        </a:solidFill>
                        <a:latin typeface="+mn-lt"/>
                        <a:ea typeface="+mn-ea"/>
                        <a:cs typeface="+mn-cs"/>
                        <a:sym typeface="+mn-ea"/>
                      </a:endParaRPr>
                    </a:p>
                  </a:txBody>
                  <a:tcPr marL="36000" marR="36000" marT="17972" marB="17972"/>
                </a:tc>
                <a:tc>
                  <a:txBody>
                    <a:bodyPr/>
                    <a:lstStyle/>
                    <a:p>
                      <a:r>
                        <a:rPr lang="en-US" altLang="zh-CN" sz="1200" dirty="0">
                          <a:solidFill>
                            <a:srgbClr val="00B050"/>
                          </a:solidFill>
                        </a:rPr>
                        <a:t>PHY</a:t>
                      </a:r>
                      <a:endParaRPr lang="en-US" altLang="zh-CN" sz="1200" dirty="0">
                        <a:solidFill>
                          <a:srgbClr val="00B050"/>
                        </a:solidFill>
                      </a:endParaRPr>
                    </a:p>
                  </a:txBody>
                  <a:tcPr marL="36000" marR="36000" marT="17972" marB="17972"/>
                </a:tc>
              </a:tr>
              <a:tr h="219075">
                <a:tc>
                  <a:txBody>
                    <a:bodyPr/>
                    <a:p>
                      <a:pPr>
                        <a:buNone/>
                      </a:pPr>
                      <a:r>
                        <a:rPr lang="en-US" altLang="zh-CN" sz="1200" dirty="0">
                          <a:solidFill>
                            <a:srgbClr val="00B050"/>
                          </a:solidFill>
                        </a:rPr>
                        <a:t>11-20/0045</a:t>
                      </a:r>
                      <a:endParaRPr lang="en-US" altLang="zh-CN" sz="1200" dirty="0">
                        <a:solidFill>
                          <a:srgbClr val="00B050"/>
                        </a:solidFill>
                      </a:endParaRPr>
                    </a:p>
                  </a:txBody>
                  <a:tcPr marL="36000" marR="36000" marT="17972" marB="17972"/>
                </a:tc>
                <a:tc>
                  <a:txBody>
                    <a:bodyPr/>
                    <a:p>
                      <a:pPr>
                        <a:buNone/>
                      </a:pPr>
                      <a:r>
                        <a:rPr lang="en-US" altLang="zh-CN" sz="1200" dirty="0">
                          <a:solidFill>
                            <a:srgbClr val="00B050"/>
                          </a:solidFill>
                        </a:rPr>
                        <a:t>Rui Cao (NXP)</a:t>
                      </a:r>
                      <a:endParaRPr lang="en-US" altLang="zh-CN" sz="1200" dirty="0">
                        <a:solidFill>
                          <a:srgbClr val="00B050"/>
                        </a:solidFill>
                      </a:endParaRPr>
                    </a:p>
                  </a:txBody>
                  <a:tcPr marL="36000" marR="36000" marT="17972" marB="17972"/>
                </a:tc>
                <a:tc>
                  <a:txBody>
                    <a:bodyPr/>
                    <a:p>
                      <a:pPr marL="0" algn="l" defTabSz="914400" rtl="0" eaLnBrk="1" latinLnBrk="0" hangingPunct="1">
                        <a:buNone/>
                      </a:pPr>
                      <a:r>
                        <a:rPr lang="zh-CN" altLang="en-US" sz="1200" kern="1200" dirty="0">
                          <a:solidFill>
                            <a:srgbClr val="00B050"/>
                          </a:solidFill>
                          <a:latin typeface="+mn-lt"/>
                          <a:ea typeface="+mn-ea"/>
                          <a:cs typeface="+mn-cs"/>
                        </a:rPr>
                        <a:t>Discussion-on-NGV-PHY-modes</a:t>
                      </a:r>
                      <a:endParaRPr lang="zh-CN" altLang="en-US" sz="1200" kern="1200" dirty="0">
                        <a:solidFill>
                          <a:srgbClr val="00B050"/>
                        </a:solidFill>
                        <a:latin typeface="+mn-lt"/>
                        <a:ea typeface="+mn-ea"/>
                        <a:cs typeface="+mn-cs"/>
                      </a:endParaRPr>
                    </a:p>
                  </a:txBody>
                  <a:tcPr marL="36000" marR="36000" marT="17972" marB="17972"/>
                </a:tc>
                <a:tc>
                  <a:txBody>
                    <a:bodyPr/>
                    <a:p>
                      <a:pPr>
                        <a:buNone/>
                      </a:pPr>
                      <a:r>
                        <a:rPr lang="en-US" altLang="zh-CN" sz="1200" dirty="0">
                          <a:solidFill>
                            <a:srgbClr val="00B050"/>
                          </a:solidFill>
                        </a:rPr>
                        <a:t>PHY</a:t>
                      </a:r>
                      <a:endParaRPr lang="en-US" altLang="zh-CN" sz="1200" dirty="0">
                        <a:solidFill>
                          <a:srgbClr val="00B050"/>
                        </a:solidFill>
                      </a:endParaRPr>
                    </a:p>
                  </a:txBody>
                  <a:tcPr marL="36000" marR="36000" marT="17972" marB="17972"/>
                </a:tc>
              </a:tr>
              <a:tr h="218792">
                <a:tc>
                  <a:txBody>
                    <a:bodyPr/>
                    <a:p>
                      <a:pPr>
                        <a:buNone/>
                      </a:pPr>
                      <a:r>
                        <a:rPr lang="en-US" altLang="zh-CN" sz="1200" dirty="0">
                          <a:solidFill>
                            <a:schemeClr val="tx1"/>
                          </a:solidFill>
                        </a:rPr>
                        <a:t>11-20/0046</a:t>
                      </a:r>
                      <a:endParaRPr lang="en-US" altLang="zh-CN" sz="1200" dirty="0">
                        <a:solidFill>
                          <a:schemeClr val="tx1"/>
                        </a:solidFill>
                      </a:endParaRPr>
                    </a:p>
                  </a:txBody>
                  <a:tcPr marL="36000" marR="36000" marT="17972" marB="17972"/>
                </a:tc>
                <a:tc>
                  <a:txBody>
                    <a:bodyPr/>
                    <a:p>
                      <a:pPr>
                        <a:buNone/>
                      </a:pPr>
                      <a:r>
                        <a:rPr lang="en-US" altLang="zh-CN" sz="1200" dirty="0">
                          <a:solidFill>
                            <a:schemeClr val="tx1"/>
                          </a:solidFill>
                        </a:rPr>
                        <a:t>Rui Cao</a:t>
                      </a:r>
                      <a:r>
                        <a:rPr lang="zh-CN" altLang="en-US" sz="1200" dirty="0">
                          <a:solidFill>
                            <a:schemeClr val="tx1"/>
                          </a:solidFill>
                        </a:rPr>
                        <a:t> </a:t>
                      </a:r>
                      <a:r>
                        <a:rPr lang="en-US" altLang="zh-CN" sz="1200" dirty="0">
                          <a:solidFill>
                            <a:schemeClr val="tx1"/>
                          </a:solidFill>
                        </a:rPr>
                        <a:t>(NXP)</a:t>
                      </a:r>
                      <a:endParaRPr lang="en-US" altLang="zh-CN" sz="1200" dirty="0">
                        <a:solidFill>
                          <a:schemeClr val="tx1"/>
                        </a:solidFill>
                      </a:endParaRPr>
                    </a:p>
                  </a:txBody>
                  <a:tcPr marL="36000" marR="36000" marT="17972" marB="17972"/>
                </a:tc>
                <a:tc>
                  <a:txBody>
                    <a:bodyPr/>
                    <a:p>
                      <a:pPr marL="0" algn="l" defTabSz="914400" rtl="0" eaLnBrk="1" latinLnBrk="0" hangingPunct="1">
                        <a:buNone/>
                      </a:pPr>
                      <a:r>
                        <a:rPr lang="zh-CN" altLang="en-US" sz="1200" kern="1200" dirty="0">
                          <a:solidFill>
                            <a:schemeClr val="tx1"/>
                          </a:solidFill>
                          <a:latin typeface="+mn-lt"/>
                          <a:ea typeface="+mn-ea"/>
                          <a:cs typeface="+mn-cs"/>
                        </a:rPr>
                        <a:t>NGV-secondary-10MHz-detection-for-20MHz-operation</a:t>
                      </a:r>
                      <a:endParaRPr lang="zh-CN" altLang="en-US" sz="1200" kern="1200" dirty="0">
                        <a:solidFill>
                          <a:schemeClr val="tx1"/>
                        </a:solidFill>
                        <a:latin typeface="+mn-lt"/>
                        <a:ea typeface="+mn-ea"/>
                        <a:cs typeface="+mn-cs"/>
                      </a:endParaRPr>
                    </a:p>
                  </a:txBody>
                  <a:tcPr marL="36000" marR="36000" marT="17972" marB="17972"/>
                </a:tc>
                <a:tc>
                  <a:txBody>
                    <a:bodyPr/>
                    <a:p>
                      <a:pPr>
                        <a:buNone/>
                      </a:pPr>
                      <a:r>
                        <a:rPr lang="en-US" altLang="zh-CN" sz="1200" dirty="0">
                          <a:solidFill>
                            <a:schemeClr val="tx1"/>
                          </a:solidFill>
                        </a:rPr>
                        <a:t>TG</a:t>
                      </a:r>
                      <a:endParaRPr lang="en-US" altLang="zh-CN" sz="1200" dirty="0">
                        <a:solidFill>
                          <a:schemeClr val="tx1"/>
                        </a:solidFill>
                      </a:endParaRPr>
                    </a:p>
                  </a:txBody>
                  <a:tcPr marL="36000" marR="36000" marT="17972" marB="17972"/>
                </a:tc>
              </a:tr>
              <a:tr h="241514">
                <a:tc>
                  <a:txBody>
                    <a:bodyPr/>
                    <a:p>
                      <a:pPr>
                        <a:buNone/>
                      </a:pPr>
                      <a:r>
                        <a:rPr lang="en-US" altLang="zh-CN" sz="1200" dirty="0">
                          <a:solidFill>
                            <a:schemeClr val="tx1"/>
                          </a:solidFill>
                        </a:rPr>
                        <a:t>11-20/0100</a:t>
                      </a:r>
                      <a:endParaRPr lang="en-US" altLang="zh-CN" sz="1200" dirty="0">
                        <a:solidFill>
                          <a:schemeClr val="tx1"/>
                        </a:solidFill>
                      </a:endParaRPr>
                    </a:p>
                  </a:txBody>
                  <a:tcPr marL="36000" marR="36000" marT="17972" marB="17972"/>
                </a:tc>
                <a:tc>
                  <a:txBody>
                    <a:bodyPr/>
                    <a:p>
                      <a:pPr>
                        <a:buNone/>
                      </a:pPr>
                      <a:r>
                        <a:rPr lang="en-US" altLang="zh-CN" sz="1200" dirty="0">
                          <a:solidFill>
                            <a:schemeClr val="tx1"/>
                          </a:solidFill>
                        </a:rPr>
                        <a:t>Rui Yang (InterDigital)</a:t>
                      </a:r>
                      <a:endParaRPr lang="en-US" altLang="zh-CN" sz="1200" dirty="0">
                        <a:solidFill>
                          <a:schemeClr val="tx1"/>
                        </a:solidFill>
                      </a:endParaRPr>
                    </a:p>
                  </a:txBody>
                  <a:tcPr marL="36000" marR="36000" marT="17972" marB="17972"/>
                </a:tc>
                <a:tc>
                  <a:txBody>
                    <a:bodyPr/>
                    <a:p>
                      <a:pPr>
                        <a:buNone/>
                      </a:pPr>
                      <a:r>
                        <a:rPr lang="zh-CN" altLang="en-US" sz="1200" kern="1200" dirty="0">
                          <a:solidFill>
                            <a:schemeClr val="tx1"/>
                          </a:solidFill>
                          <a:latin typeface="+mn-lt"/>
                          <a:ea typeface="+mn-ea"/>
                          <a:cs typeface="+mn-cs"/>
                        </a:rPr>
                        <a:t>Follow-Up on PHY Signaling for Adaptive Repetition of 11p PPDU</a:t>
                      </a:r>
                      <a:endParaRPr lang="zh-CN" altLang="en-US" sz="1200" kern="1200" dirty="0">
                        <a:solidFill>
                          <a:schemeClr val="tx1"/>
                        </a:solidFill>
                        <a:latin typeface="+mn-lt"/>
                        <a:ea typeface="+mn-ea"/>
                        <a:cs typeface="+mn-cs"/>
                      </a:endParaRPr>
                    </a:p>
                  </a:txBody>
                  <a:tcPr marL="36000" marR="36000" marT="17972" marB="17972"/>
                </a:tc>
                <a:tc>
                  <a:txBody>
                    <a:bodyPr/>
                    <a:p>
                      <a:pPr>
                        <a:buNone/>
                      </a:pPr>
                      <a:r>
                        <a:rPr lang="en-US" altLang="zh-CN" sz="1200" dirty="0">
                          <a:solidFill>
                            <a:schemeClr val="tx1"/>
                          </a:solidFill>
                        </a:rPr>
                        <a:t>TG</a:t>
                      </a:r>
                      <a:endParaRPr lang="en-US" altLang="zh-CN" sz="1200" dirty="0">
                        <a:solidFill>
                          <a:schemeClr val="tx1"/>
                        </a:solidFill>
                      </a:endParaRPr>
                    </a:p>
                  </a:txBody>
                  <a:tcPr marL="36000" marR="36000" marT="17972" marB="17972"/>
                </a:tc>
              </a:tr>
              <a:tr h="241514">
                <a:tc>
                  <a:txBody>
                    <a:bodyPr/>
                    <a:p>
                      <a:pPr>
                        <a:buNone/>
                      </a:pPr>
                      <a:r>
                        <a:rPr lang="en-US" altLang="zh-CN" sz="1200" dirty="0">
                          <a:solidFill>
                            <a:schemeClr val="tx1"/>
                          </a:solidFill>
                        </a:rPr>
                        <a:t>11-20/0102</a:t>
                      </a:r>
                      <a:endParaRPr lang="en-US" altLang="zh-CN" sz="1200" dirty="0">
                        <a:solidFill>
                          <a:schemeClr val="tx1"/>
                        </a:solidFill>
                      </a:endParaRPr>
                    </a:p>
                  </a:txBody>
                  <a:tcPr marL="36000" marR="36000" marT="17972" marB="17972"/>
                </a:tc>
                <a:tc>
                  <a:txBody>
                    <a:bodyPr/>
                    <a:p>
                      <a:pPr>
                        <a:buNone/>
                      </a:pPr>
                      <a:r>
                        <a:rPr lang="en-US" altLang="zh-CN" sz="1200" dirty="0">
                          <a:solidFill>
                            <a:schemeClr val="tx1"/>
                          </a:solidFill>
                        </a:rPr>
                        <a:t>James Lepp (BlackBerry)</a:t>
                      </a:r>
                      <a:endParaRPr lang="en-US" altLang="zh-CN" sz="1200" dirty="0">
                        <a:solidFill>
                          <a:schemeClr val="tx1"/>
                        </a:solidFill>
                      </a:endParaRPr>
                    </a:p>
                  </a:txBody>
                  <a:tcPr marL="36000" marR="36000" marT="17972" marB="17972"/>
                </a:tc>
                <a:tc>
                  <a:txBody>
                    <a:bodyPr/>
                    <a:p>
                      <a:pPr>
                        <a:buNone/>
                      </a:pPr>
                      <a:r>
                        <a:rPr lang="zh-CN" altLang="en-US" sz="1200" kern="1200" dirty="0">
                          <a:solidFill>
                            <a:schemeClr val="tx1"/>
                          </a:solidFill>
                          <a:latin typeface="+mn-lt"/>
                          <a:ea typeface="+mn-ea"/>
                          <a:cs typeface="+mn-cs"/>
                        </a:rPr>
                        <a:t>802.11bd channelization for different regulatory domains</a:t>
                      </a:r>
                      <a:endParaRPr lang="zh-CN" altLang="en-US" sz="1200" kern="1200" dirty="0">
                        <a:solidFill>
                          <a:schemeClr val="tx1"/>
                        </a:solidFill>
                        <a:latin typeface="+mn-lt"/>
                        <a:ea typeface="+mn-ea"/>
                        <a:cs typeface="+mn-cs"/>
                      </a:endParaRPr>
                    </a:p>
                  </a:txBody>
                  <a:tcPr marL="36000" marR="36000" marT="17972" marB="17972"/>
                </a:tc>
                <a:tc>
                  <a:txBody>
                    <a:bodyPr/>
                    <a:p>
                      <a:pPr>
                        <a:buNone/>
                      </a:pPr>
                      <a:r>
                        <a:rPr lang="en-US" altLang="zh-CN" sz="1200" dirty="0">
                          <a:solidFill>
                            <a:schemeClr val="tx1"/>
                          </a:solidFill>
                        </a:rPr>
                        <a:t>TG</a:t>
                      </a:r>
                      <a:endParaRPr lang="en-US" altLang="zh-CN" sz="1200" dirty="0">
                        <a:solidFill>
                          <a:schemeClr val="tx1"/>
                        </a:solidFill>
                      </a:endParaRPr>
                    </a:p>
                  </a:txBody>
                  <a:tcPr marL="36000" marR="36000" marT="17972" marB="17972"/>
                </a:tc>
              </a:tr>
            </a:tbl>
          </a:graphicData>
        </a:graphic>
      </p:graphicFrame>
      <p:sp>
        <p:nvSpPr>
          <p:cNvPr id="26692" name="文本框 1"/>
          <p:cNvSpPr txBox="1"/>
          <p:nvPr/>
        </p:nvSpPr>
        <p:spPr>
          <a:xfrm>
            <a:off x="621665" y="5520055"/>
            <a:ext cx="11191875" cy="337185"/>
          </a:xfrm>
          <a:prstGeom prst="rect">
            <a:avLst/>
          </a:prstGeom>
          <a:noFill/>
          <a:ln w="9525">
            <a:noFill/>
          </a:ln>
        </p:spPr>
        <p:txBody>
          <a:bodyPr wrap="square" anchor="t" anchorCtr="0">
            <a:spAutoFit/>
          </a:bodyPr>
          <a:p>
            <a:pPr eaLnBrk="0" hangingPunct="0"/>
            <a:r>
              <a:rPr lang="en-US" altLang="zh-CN" sz="1600" b="1" dirty="0">
                <a:solidFill>
                  <a:srgbClr val="0070C0"/>
                </a:solidFill>
                <a:latin typeface="Times New Roman" panose="02020603050405020304" pitchFamily="18" charset="0"/>
              </a:rPr>
              <a:t>Note, please refer to the latest revision of Editor’s report (11-219/2045) for the up-to-date list of draft spec text proposals </a:t>
            </a:r>
            <a:endParaRPr lang="en-US" altLang="zh-CN" sz="1600" b="1" dirty="0">
              <a:solidFill>
                <a:srgbClr val="0070C0"/>
              </a:solidFill>
              <a:latin typeface="Times New Roman" panose="02020603050405020304" pitchFamily="18" charset="0"/>
              <a:ea typeface="MS PGothic" panose="020B0600070205080204" pitchFamily="34" charset="-128"/>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765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5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7652" name="Rectangle 2"/>
          <p:cNvSpPr txBox="1"/>
          <p:nvPr/>
        </p:nvSpPr>
        <p:spPr>
          <a:xfrm>
            <a:off x="2209800" y="606425"/>
            <a:ext cx="7772400" cy="1021715"/>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Meeting Slot #1 Agenda</a:t>
            </a:r>
            <a:endParaRPr lang="en-US" altLang="en-US" sz="3200" b="1" dirty="0">
              <a:solidFill>
                <a:schemeClr val="tx2"/>
              </a:solidFill>
              <a:latin typeface="Times New Roman" panose="02020603050405020304" pitchFamily="18" charset="0"/>
            </a:endParaRPr>
          </a:p>
          <a:p>
            <a:pPr algn="ctr" eaLnBrk="0" hangingPunct="0"/>
            <a:r>
              <a:rPr lang="en-US" altLang="en-US" sz="3200" b="1" dirty="0">
                <a:solidFill>
                  <a:schemeClr val="tx2"/>
                </a:solidFill>
                <a:latin typeface="Times New Roman" panose="02020603050405020304" pitchFamily="18" charset="0"/>
              </a:rPr>
              <a:t>Monday PM1, 13:30 ~ 15:30 </a:t>
            </a:r>
            <a:endParaRPr lang="en-US" altLang="en-US" sz="3200" b="1" dirty="0">
              <a:solidFill>
                <a:schemeClr val="tx2"/>
              </a:solidFill>
              <a:latin typeface="Times New Roman" panose="02020603050405020304" pitchFamily="18" charset="0"/>
            </a:endParaRPr>
          </a:p>
        </p:txBody>
      </p:sp>
      <p:sp>
        <p:nvSpPr>
          <p:cNvPr id="21510" name="Rectangle 3"/>
          <p:cNvSpPr txBox="1">
            <a:spLocks noChangeArrowheads="1"/>
          </p:cNvSpPr>
          <p:nvPr/>
        </p:nvSpPr>
        <p:spPr bwMode="auto">
          <a:xfrm>
            <a:off x="1676400" y="2019300"/>
            <a:ext cx="90678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fontScale="70000"/>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Call meeting for order</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IEEE-SA policies and IPR policies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Call for submissions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Agenda Agreement</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Approve </a:t>
            </a:r>
            <a:r>
              <a:rPr kumimoji="0" lang="en-GB" altLang="en-US" sz="2400" b="1" i="0" u="none" strike="noStrike" kern="1200" cap="none" spc="0" normalizeH="0" baseline="0" noProof="0" dirty="0" err="1" smtClean="0">
                <a:ln>
                  <a:noFill/>
                </a:ln>
                <a:solidFill>
                  <a:schemeClr val="tx1"/>
                </a:solidFill>
                <a:effectLst/>
                <a:uLnTx/>
                <a:uFillTx/>
                <a:latin typeface="Times New Roman" panose="02020603050405020304" pitchFamily="18" charset="0"/>
                <a:ea typeface="MS PGothic" panose="020B0600070205080204" pitchFamily="34" charset="-128"/>
                <a:cs typeface="+mn-cs"/>
              </a:rPr>
              <a:t>TGbd</a:t>
            </a: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 minutes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Approve updated SFD</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Liaison update</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11bd spec draft development report</a:t>
            </a:r>
            <a:endPar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TGbd's position on 5.9 GHz regulation discussion</a:t>
            </a:r>
            <a:endPar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800100" marR="0" lvl="1" indent="-342900" algn="just" defTabSz="914400" rtl="0" eaLnBrk="0" fontAlgn="base" latinLnBrk="0" hangingPunct="0">
              <a:lnSpc>
                <a:spcPct val="100000"/>
              </a:lnSpc>
              <a:spcBef>
                <a:spcPct val="20000"/>
              </a:spcBef>
              <a:spcAft>
                <a:spcPct val="0"/>
              </a:spcAft>
              <a:buClrTx/>
              <a:buSzTx/>
              <a:buFontTx/>
              <a:buChar char="•"/>
              <a:defRPr/>
            </a:pPr>
            <a:r>
              <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11-19/2157r1, Status: FCC NPRM for the 5.9 GHz Band for TGbd, Joseph Levy</a:t>
            </a:r>
            <a:endPar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800100" marR="0" lvl="1" indent="-342900" algn="just" defTabSz="914400" rtl="0" eaLnBrk="0" fontAlgn="base" latinLnBrk="0" hangingPunct="0">
              <a:lnSpc>
                <a:spcPct val="100000"/>
              </a:lnSpc>
              <a:spcBef>
                <a:spcPct val="20000"/>
              </a:spcBef>
              <a:spcAft>
                <a:spcPct val="0"/>
              </a:spcAft>
              <a:buClrTx/>
              <a:buSzTx/>
              <a:buFontTx/>
              <a:buChar char="•"/>
              <a:defRPr/>
            </a:pPr>
            <a:r>
              <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11-20/0104r0, Draft TGbd Comments on FCC NPRM Docket 19-138, Josephy Levy</a:t>
            </a:r>
            <a:endParaRPr kumimoji="0" lang="en-US" altLang="en-GB"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Presentation of the technical submissions for the week</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Recess</a:t>
            </a:r>
            <a:endParaRPr kumimoji="0" lang="en-US"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Approve TGbd Minutes</a:t>
            </a:r>
            <a:endParaRPr lang="en-US" altLang="zh-CN" sz="3200" dirty="0"/>
          </a:p>
        </p:txBody>
      </p:sp>
      <p:sp>
        <p:nvSpPr>
          <p:cNvPr id="28674" name="内容占位符 2"/>
          <p:cNvSpPr>
            <a:spLocks noGrp="1"/>
          </p:cNvSpPr>
          <p:nvPr>
            <p:ph idx="1"/>
          </p:nvPr>
        </p:nvSpPr>
        <p:spPr/>
        <p:txBody>
          <a:bodyPr vert="horz" wrap="square" lIns="92160" tIns="46080" rIns="92160" bIns="46080" anchor="t" anchorCtr="0"/>
          <a:p>
            <a:pPr eaLnBrk="1" hangingPunct="1">
              <a:buNone/>
            </a:pPr>
            <a:r>
              <a:rPr lang="en-US" altLang="zh-CN" sz="2400" dirty="0"/>
              <a:t>Approve the TGbd minutes for Nov-2019 meeting and TGbd TCs before Jan-2020 meeting as below:</a:t>
            </a:r>
            <a:endParaRPr lang="en-US" altLang="zh-CN" sz="2400" dirty="0"/>
          </a:p>
          <a:p>
            <a:pPr lvl="1" algn="just" eaLnBrk="1" hangingPunct="1">
              <a:buNone/>
            </a:pPr>
            <a:r>
              <a:rPr lang="en-US" altLang="en-US" sz="1800" dirty="0">
                <a:hlinkClick r:id="rId1" action="ppaction://hlinkfile"/>
              </a:rPr>
              <a:t>https://mentor.ieee.org/802.11/dcn/19/11-19-2014-00-00bd-tgbd-nov-2019-meeting-minutes.docx</a:t>
            </a:r>
            <a:endParaRPr lang="en-US" altLang="en-US" sz="1800" dirty="0"/>
          </a:p>
          <a:p>
            <a:pPr lvl="1" algn="just" eaLnBrk="1" hangingPunct="1">
              <a:buNone/>
            </a:pPr>
            <a:r>
              <a:rPr lang="en-US" altLang="en-US" sz="1800" dirty="0">
                <a:hlinkClick r:id="rId2" action="ppaction://hlinkfile"/>
              </a:rPr>
              <a:t>https://mentor.ieee.org/802.11/dcn/19/11-19-2116-01-00bd-tgbd-dec-2019-teleconference-minutes.docx</a:t>
            </a:r>
            <a:endParaRPr lang="en-US" altLang="en-US" sz="1800" dirty="0"/>
          </a:p>
          <a:p>
            <a:pPr lvl="1" algn="just" eaLnBrk="1" hangingPunct="1">
              <a:buNone/>
            </a:pPr>
            <a:endParaRPr lang="en-US" altLang="en-US" sz="1800" dirty="0"/>
          </a:p>
          <a:p>
            <a:pPr lvl="1" algn="just" eaLnBrk="1" hangingPunct="1">
              <a:buNone/>
            </a:pPr>
            <a:endParaRPr lang="en-US" altLang="zh-CN" sz="1800" dirty="0"/>
          </a:p>
          <a:p>
            <a:pPr eaLnBrk="1" hangingPunct="1">
              <a:buNone/>
            </a:pPr>
            <a:r>
              <a:rPr lang="en-US" altLang="zh-CN" sz="2400" dirty="0"/>
              <a:t>Moved: James Lepp				Seconded: Rui Cao</a:t>
            </a:r>
            <a:endParaRPr lang="en-US" altLang="zh-CN" sz="2400" dirty="0"/>
          </a:p>
          <a:p>
            <a:pPr eaLnBrk="1" hangingPunct="1">
              <a:buNone/>
            </a:pPr>
            <a:endParaRPr lang="en-US" altLang="zh-CN" sz="2400" dirty="0"/>
          </a:p>
          <a:p>
            <a:pPr eaLnBrk="1" hangingPunct="1">
              <a:buNone/>
            </a:pPr>
            <a:r>
              <a:rPr lang="en-US" altLang="zh-CN" sz="2400" dirty="0"/>
              <a:t>Passed unanimously</a:t>
            </a:r>
            <a:endParaRPr lang="en-US" altLang="zh-CN" sz="2400" dirty="0"/>
          </a:p>
          <a:p>
            <a:pPr eaLnBrk="1" hangingPunct="1">
              <a:buNone/>
            </a:pPr>
            <a:endParaRPr lang="en-US" altLang="zh-CN" sz="2400" dirty="0"/>
          </a:p>
          <a:p>
            <a:pPr eaLnBrk="1" hangingPunct="1">
              <a:buNone/>
            </a:pPr>
            <a:endParaRPr lang="en-US" altLang="zh-CN" sz="2400" dirty="0"/>
          </a:p>
        </p:txBody>
      </p:sp>
      <p:sp>
        <p:nvSpPr>
          <p:cNvPr id="28675"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8676"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Approve the updated SFD</a:t>
            </a:r>
            <a:endParaRPr lang="en-US" altLang="zh-CN" sz="3200" dirty="0"/>
          </a:p>
        </p:txBody>
      </p:sp>
      <p:sp>
        <p:nvSpPr>
          <p:cNvPr id="26627" name="内容占位符 2"/>
          <p:cNvSpPr>
            <a:spLocks noGrp="1"/>
          </p:cNvSpPr>
          <p:nvPr>
            <p:ph idx="1"/>
          </p:nvPr>
        </p:nvSpPr>
        <p:spPr/>
        <p:txBody>
          <a:bodyPr vert="horz" wrap="square" lIns="92160" tIns="46080" rIns="92160" bIns="46080" numCol="1" anchor="t" anchorCtr="0" compatLnSpc="1"/>
          <a:lstStyle/>
          <a:p>
            <a:pPr marL="257175" marR="0" lvl="0" indent="-257175"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r>
              <a:rPr kumimoji="0" lang="en-US" altLang="zh-CN" sz="2400" b="1" i="0" u="none" strike="noStrike" kern="0" cap="none" spc="0" normalizeH="0" baseline="0" noProof="0" dirty="0" smtClean="0">
                <a:ln>
                  <a:noFill/>
                </a:ln>
                <a:solidFill>
                  <a:srgbClr val="000000"/>
                </a:solidFill>
                <a:effectLst/>
                <a:uLnTx/>
                <a:uFillTx/>
                <a:latin typeface="+mn-lt"/>
                <a:ea typeface="+mn-ea"/>
                <a:cs typeface="+mn-cs"/>
              </a:rPr>
              <a:t>Approve the updated SFD document as in 11-19/0497r5:</a:t>
            </a:r>
            <a:endParaRPr kumimoji="0" lang="en-US" altLang="zh-CN" sz="2400" b="1" i="0" u="none" strike="noStrike" kern="0" cap="none" spc="0" normalizeH="0" baseline="0" noProof="0" dirty="0" smtClean="0">
              <a:ln>
                <a:noFill/>
              </a:ln>
              <a:solidFill>
                <a:srgbClr val="000000"/>
              </a:solidFill>
              <a:effectLst/>
              <a:uLnTx/>
              <a:uFillTx/>
              <a:latin typeface="+mn-lt"/>
              <a:ea typeface="+mn-ea"/>
              <a:cs typeface="+mn-cs"/>
            </a:endParaRPr>
          </a:p>
          <a:p>
            <a:pPr marL="557530" marR="0" lvl="1" indent="-214630" algn="just" defTabSz="337185" rtl="0" eaLnBrk="1" fontAlgn="base" latinLnBrk="0" hangingPunct="1">
              <a:lnSpc>
                <a:spcPct val="100000"/>
              </a:lnSpc>
              <a:spcBef>
                <a:spcPts val="375"/>
              </a:spcBef>
              <a:spcAft>
                <a:spcPct val="0"/>
              </a:spcAft>
              <a:buClr>
                <a:srgbClr val="000000"/>
              </a:buClr>
              <a:buSzTx/>
              <a:buFont typeface="Times New Roman" panose="02020603050405020304" pitchFamily="18" charset="0"/>
              <a:buNone/>
              <a:defRPr/>
            </a:pPr>
            <a:r>
              <a:rPr kumimoji="0" lang="en-US" altLang="en-US" sz="1800" b="0" i="0" u="none" strike="noStrike" kern="0" cap="none" spc="0" normalizeH="0" baseline="0" noProof="0" dirty="0" smtClean="0">
                <a:ln>
                  <a:noFill/>
                </a:ln>
                <a:solidFill>
                  <a:srgbClr val="000000"/>
                </a:solidFill>
                <a:effectLst/>
                <a:uLnTx/>
                <a:uFillTx/>
                <a:latin typeface="+mn-lt"/>
                <a:ea typeface="+mn-ea"/>
                <a:cs typeface="+mn-ea"/>
                <a:hlinkClick r:id="rId1"/>
              </a:rPr>
              <a:t>https://mentor.ieee.org/802.11/dcn/19/11-19-0497-05-00bd-802-11bd-specification-framework-document.docx</a:t>
            </a:r>
            <a:endParaRPr kumimoji="0" lang="en-US" altLang="en-US" sz="1800" b="0" i="0" u="none" strike="noStrike" kern="0" cap="none" spc="0" normalizeH="0" baseline="0" noProof="0" dirty="0" smtClean="0">
              <a:ln>
                <a:noFill/>
              </a:ln>
              <a:solidFill>
                <a:srgbClr val="000000"/>
              </a:solidFill>
              <a:effectLst/>
              <a:uLnTx/>
              <a:uFillTx/>
              <a:latin typeface="+mn-lt"/>
              <a:ea typeface="+mn-ea"/>
              <a:cs typeface="+mn-ea"/>
            </a:endParaRPr>
          </a:p>
          <a:p>
            <a:pPr marL="557530" marR="0" lvl="1" indent="-214630" algn="just" defTabSz="337185" rtl="0" eaLnBrk="1" fontAlgn="base" latinLnBrk="0" hangingPunct="1">
              <a:lnSpc>
                <a:spcPct val="100000"/>
              </a:lnSpc>
              <a:spcBef>
                <a:spcPts val="375"/>
              </a:spcBef>
              <a:spcAft>
                <a:spcPct val="0"/>
              </a:spcAft>
              <a:buClr>
                <a:srgbClr val="000000"/>
              </a:buClr>
              <a:buSzTx/>
              <a:buFont typeface="Times New Roman" panose="02020603050405020304" pitchFamily="18" charset="0"/>
              <a:buNone/>
              <a:defRPr/>
            </a:pPr>
            <a:endParaRPr kumimoji="0" lang="en-US" altLang="zh-CN" sz="1800" b="0" i="0" u="none" strike="noStrike" kern="0" cap="none" spc="0" normalizeH="0" baseline="0" noProof="0" dirty="0" smtClean="0">
              <a:ln>
                <a:noFill/>
              </a:ln>
              <a:solidFill>
                <a:srgbClr val="000000"/>
              </a:solidFill>
              <a:effectLst/>
              <a:uLnTx/>
              <a:uFillTx/>
              <a:latin typeface="+mn-lt"/>
              <a:ea typeface="+mn-ea"/>
              <a:cs typeface="+mn-ea"/>
            </a:endParaRPr>
          </a:p>
          <a:p>
            <a:pPr marL="0" marR="0" lvl="0" indent="0"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r>
              <a:rPr kumimoji="0" lang="en-US" altLang="zh-CN" sz="2400" b="1" i="0" u="none" strike="noStrike" kern="0" cap="none" spc="0" normalizeH="0" baseline="0" noProof="0" dirty="0" smtClean="0">
                <a:ln>
                  <a:noFill/>
                </a:ln>
                <a:solidFill>
                  <a:srgbClr val="000000"/>
                </a:solidFill>
                <a:effectLst/>
                <a:uLnTx/>
                <a:uFillTx/>
                <a:latin typeface="+mn-lt"/>
                <a:ea typeface="+mn-ea"/>
                <a:cs typeface="+mn-cs"/>
              </a:rPr>
              <a:t>Moved: </a:t>
            </a:r>
            <a:r>
              <a:rPr kumimoji="0" lang="en-US" altLang="zh-CN" sz="2400" b="1" i="0" u="none" strike="noStrike" kern="0" cap="none" spc="0" normalizeH="0" baseline="0" noProof="0" dirty="0" err="1" smtClean="0">
                <a:ln>
                  <a:noFill/>
                </a:ln>
                <a:solidFill>
                  <a:srgbClr val="000000"/>
                </a:solidFill>
                <a:effectLst/>
                <a:uLnTx/>
                <a:uFillTx/>
                <a:latin typeface="+mn-lt"/>
                <a:ea typeface="+mn-ea"/>
                <a:cs typeface="+mn-cs"/>
              </a:rPr>
              <a:t>Bahar</a:t>
            </a:r>
            <a:r>
              <a:rPr kumimoji="0" lang="en-US" altLang="zh-CN" sz="24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zh-CN" sz="2400" b="1" i="0" u="none" strike="noStrike" kern="0" cap="none" spc="0" normalizeH="0" baseline="0" noProof="0" dirty="0" err="1" smtClean="0">
                <a:ln>
                  <a:noFill/>
                </a:ln>
                <a:solidFill>
                  <a:srgbClr val="000000"/>
                </a:solidFill>
                <a:effectLst/>
                <a:uLnTx/>
                <a:uFillTx/>
                <a:latin typeface="+mn-lt"/>
                <a:ea typeface="+mn-ea"/>
                <a:cs typeface="+mn-cs"/>
              </a:rPr>
              <a:t>Sadeghi</a:t>
            </a:r>
            <a:r>
              <a:rPr kumimoji="0" lang="en-US" altLang="zh-CN" sz="2400" b="1" i="0" u="none" strike="noStrike" kern="0" cap="none" spc="0" normalizeH="0" baseline="0" noProof="0" dirty="0" smtClean="0">
                <a:ln>
                  <a:noFill/>
                </a:ln>
                <a:solidFill>
                  <a:srgbClr val="000000"/>
                </a:solidFill>
                <a:effectLst/>
                <a:uLnTx/>
                <a:uFillTx/>
                <a:latin typeface="+mn-lt"/>
                <a:ea typeface="+mn-ea"/>
                <a:cs typeface="+mn-cs"/>
              </a:rPr>
              <a:t>			Seconded: James Lepp</a:t>
            </a:r>
            <a:endParaRPr kumimoji="0" lang="en-US" altLang="zh-CN" sz="2400" b="1"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endParaRPr kumimoji="0" lang="en-US" altLang="zh-CN" sz="2400" b="1"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r>
              <a:rPr kumimoji="0" lang="en-US" altLang="zh-CN" sz="2400" b="1" i="0" u="none" strike="noStrike" kern="0" cap="none" spc="0" normalizeH="0" baseline="0" noProof="0" dirty="0" smtClean="0">
                <a:ln>
                  <a:noFill/>
                </a:ln>
                <a:solidFill>
                  <a:srgbClr val="000000"/>
                </a:solidFill>
                <a:effectLst/>
                <a:uLnTx/>
                <a:uFillTx/>
                <a:latin typeface="+mn-lt"/>
                <a:ea typeface="+mn-ea"/>
                <a:cs typeface="+mn-cs"/>
              </a:rPr>
              <a:t>Passed unanimously</a:t>
            </a:r>
            <a:endParaRPr kumimoji="0" lang="en-US" altLang="zh-CN" sz="2400" b="1" i="0" u="none" strike="noStrike" kern="0" cap="none" spc="0" normalizeH="0" baseline="0" noProof="0" dirty="0" smtClean="0">
              <a:ln>
                <a:noFill/>
              </a:ln>
              <a:solidFill>
                <a:srgbClr val="000000"/>
              </a:solidFill>
              <a:effectLst/>
              <a:uLnTx/>
              <a:uFillTx/>
              <a:latin typeface="+mn-lt"/>
              <a:ea typeface="+mn-ea"/>
              <a:cs typeface="+mn-cs"/>
            </a:endParaRPr>
          </a:p>
          <a:p>
            <a:pPr marL="0" marR="0" lvl="0" indent="0"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endParaRPr kumimoji="0" lang="en-US" altLang="zh-CN" sz="2400" b="1" i="0" u="none" strike="noStrike" kern="0" cap="none" spc="0" normalizeH="0" baseline="0" noProof="0" dirty="0">
              <a:ln>
                <a:noFill/>
              </a:ln>
              <a:solidFill>
                <a:srgbClr val="000000"/>
              </a:solidFill>
              <a:effectLst/>
              <a:uLnTx/>
              <a:uFillTx/>
              <a:latin typeface="+mn-lt"/>
              <a:ea typeface="+mn-ea"/>
              <a:cs typeface="+mn-cs"/>
            </a:endParaRPr>
          </a:p>
          <a:p>
            <a:pPr marL="0" marR="0" lvl="0" indent="0" algn="l" defTabSz="337185" rtl="0" eaLnBrk="1" fontAlgn="base" latinLnBrk="0" hangingPunct="1">
              <a:lnSpc>
                <a:spcPct val="100000"/>
              </a:lnSpc>
              <a:spcBef>
                <a:spcPts val="450"/>
              </a:spcBef>
              <a:spcAft>
                <a:spcPct val="0"/>
              </a:spcAft>
              <a:buClr>
                <a:srgbClr val="000000"/>
              </a:buClr>
              <a:buSzTx/>
              <a:buFont typeface="Times New Roman" panose="02020603050405020304" pitchFamily="18" charset="0"/>
              <a:buNone/>
              <a:defRPr/>
            </a:pPr>
            <a:endParaRPr kumimoji="0" lang="en-US" altLang="zh-CN" sz="2400" b="1" i="0" u="none" strike="noStrike" kern="0" cap="none" spc="0" normalizeH="0" baseline="0" noProof="0" dirty="0">
              <a:ln>
                <a:noFill/>
              </a:ln>
              <a:solidFill>
                <a:srgbClr val="000000"/>
              </a:solidFill>
              <a:effectLst/>
              <a:uLnTx/>
              <a:uFillTx/>
              <a:latin typeface="+mn-lt"/>
              <a:ea typeface="+mn-ea"/>
              <a:cs typeface="+mn-cs"/>
            </a:endParaRPr>
          </a:p>
        </p:txBody>
      </p:sp>
      <p:sp>
        <p:nvSpPr>
          <p:cNvPr id="30723"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0724"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5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5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27652" name="Rectangle 2"/>
          <p:cNvSpPr txBox="1"/>
          <p:nvPr/>
        </p:nvSpPr>
        <p:spPr>
          <a:xfrm>
            <a:off x="929005" y="606425"/>
            <a:ext cx="10460990" cy="1076325"/>
          </a:xfrm>
          <a:prstGeom prst="rect">
            <a:avLst/>
          </a:prstGeom>
          <a:noFill/>
          <a:ln w="9525">
            <a:noFill/>
          </a:ln>
        </p:spPr>
        <p:txBody>
          <a:bodyPr anchor="ctr" anchorCtr="0"/>
          <a:p>
            <a:pPr algn="ctr" eaLnBrk="0" hangingPunct="0"/>
            <a:r>
              <a:rPr lang="en-US" altLang="en-US" sz="3200" b="1" dirty="0">
                <a:solidFill>
                  <a:schemeClr val="tx2"/>
                </a:solidFill>
                <a:latin typeface="Times New Roman" panose="02020603050405020304" pitchFamily="18" charset="0"/>
              </a:rPr>
              <a:t>Meeting Slot #2 Agenda</a:t>
            </a:r>
            <a:endParaRPr lang="en-US" altLang="en-US" sz="3200" b="1" dirty="0">
              <a:solidFill>
                <a:schemeClr val="tx2"/>
              </a:solidFill>
              <a:latin typeface="Times New Roman" panose="02020603050405020304" pitchFamily="18" charset="0"/>
            </a:endParaRPr>
          </a:p>
          <a:p>
            <a:pPr algn="ctr" eaLnBrk="0" hangingPunct="0"/>
            <a:r>
              <a:rPr lang="en-US" altLang="en-US" sz="3200" b="1" dirty="0">
                <a:solidFill>
                  <a:schemeClr val="tx2"/>
                </a:solidFill>
                <a:latin typeface="Times New Roman" panose="02020603050405020304" pitchFamily="18" charset="0"/>
              </a:rPr>
              <a:t>Monday EVE, 19:30 ~ 21:30 </a:t>
            </a:r>
            <a:endParaRPr lang="en-US" altLang="en-US" sz="3200" b="1" dirty="0">
              <a:solidFill>
                <a:schemeClr val="tx2"/>
              </a:solidFill>
              <a:latin typeface="Times New Roman" panose="02020603050405020304" pitchFamily="18" charset="0"/>
            </a:endParaRPr>
          </a:p>
        </p:txBody>
      </p:sp>
      <p:sp>
        <p:nvSpPr>
          <p:cNvPr id="21510" name="Rectangle 3"/>
          <p:cNvSpPr txBox="1">
            <a:spLocks noChangeArrowheads="1"/>
          </p:cNvSpPr>
          <p:nvPr/>
        </p:nvSpPr>
        <p:spPr bwMode="auto">
          <a:xfrm>
            <a:off x="1676400" y="2019300"/>
            <a:ext cx="9067800" cy="4229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normAutofit lnSpcReduction="20000"/>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marL="342900" marR="0" lvl="0" indent="-342900" algn="just" defTabSz="914400" rtl="0" eaLnBrk="0" fontAlgn="base" latinLnBrk="0" hangingPunct="0">
              <a:lnSpc>
                <a:spcPct val="12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Call meeting for order</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IEEE-SA policies and IPR policies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Call for submissions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Presentation of the technical submissions for the week</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US" altLang="en-GB" sz="2400" b="1" noProof="0" dirty="0" smtClean="0">
                <a:ln>
                  <a:noFill/>
                </a:ln>
                <a:effectLst/>
                <a:uLnTx/>
                <a:uFillTx/>
                <a:sym typeface="+mn-ea"/>
              </a:rPr>
              <a:t>TGbd's position on 5.9 GHz regulation discussion</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kumimoji="0" lang="en-US"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rPr>
              <a:t>Recess</a:t>
            </a:r>
            <a:endParaRPr kumimoji="0" lang="en-US"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p:txBody>
      </p:sp>
      <p:sp>
        <p:nvSpPr>
          <p:cNvPr id="2"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9" name="Rectangle 3"/>
          <p:cNvSpPr txBox="1"/>
          <p:nvPr/>
        </p:nvSpPr>
        <p:spPr>
          <a:xfrm>
            <a:off x="2209800" y="2019300"/>
            <a:ext cx="7772400" cy="4229100"/>
          </a:xfrm>
          <a:prstGeom prst="rect">
            <a:avLst/>
          </a:prstGeom>
          <a:noFill/>
          <a:ln w="9525">
            <a:noFill/>
          </a:ln>
        </p:spPr>
        <p:txBody>
          <a:bodyPr lIns="92075" tIns="46038" rIns="92075" bIns="46038" anchor="t" anchorCtr="0"/>
          <a:p>
            <a:pPr marL="342900" indent="-342900" algn="just" eaLnBrk="0" hangingPunct="0">
              <a:lnSpc>
                <a:spcPct val="110000"/>
              </a:lnSpc>
              <a:spcBef>
                <a:spcPct val="20000"/>
              </a:spcBef>
              <a:buChar char="•"/>
            </a:pPr>
            <a:r>
              <a:rPr lang="en-US" altLang="en-US" sz="2400" b="1" dirty="0">
                <a:latin typeface="Times New Roman" panose="02020603050405020304" pitchFamily="18" charset="0"/>
              </a:rPr>
              <a:t>PHY/MAC Adhoc groups meeting</a:t>
            </a:r>
            <a:endParaRPr lang="en-US" altLang="en-US" sz="2400" b="1" dirty="0">
              <a:latin typeface="Times New Roman" panose="02020603050405020304" pitchFamily="18" charset="0"/>
            </a:endParaRPr>
          </a:p>
          <a:p>
            <a:pPr marL="742950" lvl="1" indent="-285750" algn="just" eaLnBrk="0" hangingPunct="0">
              <a:lnSpc>
                <a:spcPct val="110000"/>
              </a:lnSpc>
              <a:spcBef>
                <a:spcPct val="20000"/>
              </a:spcBef>
              <a:buChar char="–"/>
            </a:pPr>
            <a:r>
              <a:rPr lang="en-US" altLang="en-US" sz="2000" dirty="0">
                <a:latin typeface="Times New Roman" panose="02020603050405020304" pitchFamily="18" charset="0"/>
              </a:rPr>
              <a:t>PHY adhoc  </a:t>
            </a:r>
            <a:r>
              <a:rPr lang="en-US" altLang="en-US" sz="2000" dirty="0">
                <a:latin typeface="Times New Roman" panose="02020603050405020304" pitchFamily="18" charset="0"/>
                <a:sym typeface="Wingdings" panose="05000000000000000000" pitchFamily="2" charset="2"/>
              </a:rPr>
              <a:t> Salon D</a:t>
            </a:r>
            <a:endParaRPr lang="en-US" altLang="en-US" sz="2000" dirty="0">
              <a:latin typeface="Times New Roman" panose="02020603050405020304" pitchFamily="18" charset="0"/>
              <a:sym typeface="Wingdings" panose="05000000000000000000" pitchFamily="2" charset="2"/>
            </a:endParaRPr>
          </a:p>
          <a:p>
            <a:pPr marL="742950" lvl="1" indent="-285750" algn="just" eaLnBrk="0" hangingPunct="0">
              <a:lnSpc>
                <a:spcPct val="110000"/>
              </a:lnSpc>
              <a:spcBef>
                <a:spcPct val="20000"/>
              </a:spcBef>
              <a:buChar char="–"/>
            </a:pPr>
            <a:r>
              <a:rPr lang="en-US" altLang="en-US" sz="2000" dirty="0">
                <a:latin typeface="Times New Roman" panose="02020603050405020304" pitchFamily="18" charset="0"/>
                <a:sym typeface="Wingdings" panose="05000000000000000000" pitchFamily="2" charset="2"/>
              </a:rPr>
              <a:t>M</a:t>
            </a:r>
            <a:r>
              <a:rPr lang="en-US" altLang="en-US" sz="2000" dirty="0">
                <a:latin typeface="Times New Roman" panose="02020603050405020304" pitchFamily="18" charset="0"/>
              </a:rPr>
              <a:t>AC adhoc </a:t>
            </a:r>
            <a:r>
              <a:rPr lang="en-US" altLang="en-US" sz="2000" dirty="0">
                <a:latin typeface="Times New Roman" panose="02020603050405020304" pitchFamily="18" charset="0"/>
                <a:sym typeface="Wingdings" panose="05000000000000000000" pitchFamily="2" charset="2"/>
              </a:rPr>
              <a:t> Salon C</a:t>
            </a:r>
            <a:endParaRPr lang="en-US" altLang="en-US" sz="2400" b="1" dirty="0">
              <a:latin typeface="Times New Roman" panose="02020603050405020304" pitchFamily="18" charset="0"/>
            </a:endParaRPr>
          </a:p>
          <a:p>
            <a:pPr marL="742950" lvl="1" indent="-285750" eaLnBrk="0" hangingPunct="0">
              <a:lnSpc>
                <a:spcPct val="110000"/>
              </a:lnSpc>
              <a:spcBef>
                <a:spcPct val="20000"/>
              </a:spcBef>
              <a:buChar char="–"/>
            </a:pPr>
            <a:endParaRPr lang="en-US" altLang="en-US" sz="2000" dirty="0">
              <a:latin typeface="Times New Roman" panose="02020603050405020304" pitchFamily="18" charset="0"/>
            </a:endParaRPr>
          </a:p>
          <a:p>
            <a:pPr marL="742950" lvl="1" indent="-285750" eaLnBrk="0" hangingPunct="0">
              <a:spcBef>
                <a:spcPct val="20000"/>
              </a:spcBef>
              <a:buChar char="–"/>
            </a:pPr>
            <a:endParaRPr lang="en-US" altLang="en-US" sz="2000" dirty="0">
              <a:latin typeface="Times New Roman" panose="02020603050405020304" pitchFamily="18" charset="0"/>
            </a:endParaRPr>
          </a:p>
        </p:txBody>
      </p:sp>
      <p:sp>
        <p:nvSpPr>
          <p:cNvPr id="3174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3174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0721" name="标题 1"/>
          <p:cNvSpPr>
            <a:spLocks noGrp="1"/>
          </p:cNvSpPr>
          <p:nvPr>
            <p:ph type="title" idx="4294967295"/>
          </p:nvPr>
        </p:nvSpPr>
        <p:spPr>
          <a:xfrm>
            <a:off x="928370" y="610235"/>
            <a:ext cx="10462260" cy="1065530"/>
          </a:xfrm>
        </p:spPr>
        <p:txBody>
          <a:bodyPr vert="horz" wrap="square" lIns="92160" tIns="46080" rIns="92160" bIns="46080" anchor="ctr" anchorCtr="0"/>
          <a:p>
            <a:pPr eaLnBrk="1" hangingPunct="1"/>
            <a:r>
              <a:rPr lang="en-US" altLang="zh-CN" sz="3200" dirty="0"/>
              <a:t>Meeting Slot #3 Agenda</a:t>
            </a:r>
            <a:br>
              <a:rPr lang="en-US" altLang="zh-CN" sz="3200" dirty="0"/>
            </a:br>
            <a:r>
              <a:rPr lang="en-US" altLang="zh-CN" sz="3200" dirty="0"/>
              <a:t>Tuesday PM2, 16:00 ~ 18:00</a:t>
            </a:r>
            <a:endParaRPr lang="en-US" altLang="zh-CN" sz="3200" dirty="0"/>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Title 1"/>
          <p:cNvSpPr>
            <a:spLocks noGrp="1"/>
          </p:cNvSpPr>
          <p:nvPr>
            <p:ph type="title"/>
          </p:nvPr>
        </p:nvSpPr>
        <p:spPr>
          <a:xfrm>
            <a:off x="2209800" y="685800"/>
            <a:ext cx="7772400" cy="1525588"/>
          </a:xfrm>
        </p:spPr>
        <p:txBody>
          <a:bodyPr vert="horz" wrap="square" lIns="92160" tIns="46080" rIns="92160" bIns="46080" anchor="ctr" anchorCtr="0"/>
          <a:p>
            <a:pPr eaLnBrk="1" hangingPunct="1"/>
            <a:r>
              <a:rPr lang="en-US" altLang="en-US" sz="3200" dirty="0">
                <a:solidFill>
                  <a:srgbClr val="0000FF"/>
                </a:solidFill>
                <a:latin typeface="Arial Black" panose="020B0A04020102020204" pitchFamily="34" charset="0"/>
              </a:rPr>
              <a:t>IEEE 802.11 TGbd Meeting</a:t>
            </a:r>
            <a:endParaRPr lang="en-CA" altLang="en-US" sz="3200" dirty="0"/>
          </a:p>
        </p:txBody>
      </p:sp>
      <p:sp>
        <p:nvSpPr>
          <p:cNvPr id="15362" name="日期占位符 4"/>
          <p:cNvSpPr>
            <a:spLocks noGrp="1"/>
          </p:cNvSpPr>
          <p:nvPr>
            <p:ph type="dt" idx="10"/>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5363" name="页脚占位符 3"/>
          <p:cNvSpPr>
            <a:spLocks noGrp="1"/>
          </p:cNvSpPr>
          <p:nvPr>
            <p:ph type="ftr" idx="11"/>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5364" name="灯片编号占位符 4"/>
          <p:cNvSpPr>
            <a:spLocks noGrp="1"/>
          </p:cNvSpPr>
          <p:nvPr>
            <p:ph type="sldNum" idx="12"/>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7" name="Content Placeholder 2"/>
          <p:cNvSpPr txBox="1"/>
          <p:nvPr/>
        </p:nvSpPr>
        <p:spPr>
          <a:xfrm>
            <a:off x="1219200" y="2133600"/>
            <a:ext cx="9829800" cy="36576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kumimoji="0" lang="en-US" altLang="zh-CN"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Hotel Irvine, Irvine, CA, USA</a:t>
            </a:r>
            <a:endParaRPr kumimoji="0" lang="en-US" altLang="zh-CN"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r>
              <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Jan 13-16, 2020</a:t>
            </a:r>
            <a:endParaRPr kumimoji="0" lang="en-US" altLang="en-US" sz="36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ctr" defTabSz="914400" rtl="0" eaLnBrk="0" fontAlgn="base" latinLnBrk="0" hangingPunct="0">
              <a:lnSpc>
                <a:spcPct val="90000"/>
              </a:lnSpc>
              <a:spcBef>
                <a:spcPct val="20000"/>
              </a:spcBef>
              <a:spcAft>
                <a:spcPct val="0"/>
              </a:spcAft>
              <a:buClrTx/>
              <a:buSzTx/>
              <a:buFontTx/>
              <a:buNone/>
              <a:defRPr/>
            </a:pP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Chair: 		Bo Sun (ZTE)</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Vice Chair: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Hongyuan</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Zhang (NXP), </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Joseph Levy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InterDigital</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Secretary: 	James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Lepp</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(BlackBerry)</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90000"/>
              </a:lnSpc>
              <a:spcBef>
                <a:spcPct val="20000"/>
              </a:spcBef>
              <a:spcAft>
                <a:spcPct val="0"/>
              </a:spcAft>
              <a:buClrTx/>
              <a:buSzTx/>
              <a:buFontTx/>
              <a:buNone/>
              <a:defRPr/>
            </a:pP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Tech Editor: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Bahar</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a:t>
            </a:r>
            <a:r>
              <a:rPr kumimoji="0" lang="en-US" altLang="en-US" sz="2000" b="1" i="0" u="none" strike="noStrike" kern="0" cap="none" spc="0" normalizeH="0" baseline="0" noProof="0" dirty="0" err="1">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Sadeghi</a:t>
            </a:r>
            <a:r>
              <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rPr>
              <a:t> (Intel)</a:t>
            </a:r>
            <a:endParaRPr kumimoji="0" lang="en-US" altLang="en-US" sz="2000" b="1" i="0" u="none" strike="noStrike" kern="0" cap="none" spc="0" normalizeH="0" baseline="0" noProof="0" dirty="0">
              <a:ln>
                <a:noFill/>
              </a:ln>
              <a:solidFill>
                <a:schemeClr val="tx1"/>
              </a:solidFill>
              <a:effectLst/>
              <a:uLnTx/>
              <a:uFillTx/>
              <a:latin typeface="Arial" panose="020B0604020202020204" pitchFamily="34" charset="0"/>
              <a:ea typeface="MS PGothic" panose="020B0600070205080204" pitchFamily="34" charset="-128"/>
              <a:cs typeface="MS PGothic" panose="020B0600070205080204" pitchFamily="34" charset="-128"/>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9" name="Rectangle 3"/>
          <p:cNvSpPr txBox="1"/>
          <p:nvPr/>
        </p:nvSpPr>
        <p:spPr>
          <a:xfrm>
            <a:off x="2209800" y="2019300"/>
            <a:ext cx="7772400" cy="4229100"/>
          </a:xfrm>
          <a:prstGeom prst="rect">
            <a:avLst/>
          </a:prstGeom>
          <a:noFill/>
          <a:ln w="9525">
            <a:noFill/>
          </a:ln>
        </p:spPr>
        <p:txBody>
          <a:bodyPr lIns="92075" tIns="46038" rIns="92075" bIns="46038" anchor="t" anchorCtr="0"/>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GB" altLang="en-US" sz="2400" b="1" noProof="0" dirty="0" smtClean="0">
                <a:ln>
                  <a:noFill/>
                </a:ln>
                <a:effectLst/>
                <a:uLnTx/>
                <a:uFillTx/>
                <a:sym typeface="+mn-ea"/>
              </a:rPr>
              <a:t>Call meeting for order</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GB" altLang="en-US" sz="2400" b="1" noProof="0" dirty="0" smtClean="0">
                <a:ln>
                  <a:noFill/>
                </a:ln>
                <a:effectLst/>
                <a:uLnTx/>
                <a:uFillTx/>
                <a:sym typeface="+mn-ea"/>
              </a:rPr>
              <a:t>IEEE-SA policies and IPR policies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GB" altLang="en-US" sz="2400" b="1" noProof="0" dirty="0" smtClean="0">
                <a:ln>
                  <a:noFill/>
                </a:ln>
                <a:effectLst/>
                <a:uLnTx/>
                <a:uFillTx/>
                <a:sym typeface="+mn-ea"/>
              </a:rPr>
              <a:t>Call for submissions</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GB" altLang="en-US" sz="2400" b="1" noProof="0" dirty="0" smtClean="0">
                <a:ln>
                  <a:noFill/>
                </a:ln>
                <a:effectLst/>
                <a:uLnTx/>
                <a:uFillTx/>
                <a:sym typeface="+mn-ea"/>
              </a:rPr>
              <a:t>Presentation of the technical submissions for the week</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US" altLang="en-GB" sz="2400" b="1" noProof="0" dirty="0" smtClean="0">
                <a:ln>
                  <a:noFill/>
                </a:ln>
                <a:effectLst/>
                <a:uLnTx/>
                <a:uFillTx/>
                <a:sym typeface="+mn-ea"/>
              </a:rPr>
              <a:t>TGbd's position on 5.9 GHz regulation discussion</a:t>
            </a:r>
            <a:endParaRPr kumimoji="0" lang="en-GB"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marR="0" lvl="0" indent="-342900" algn="just" defTabSz="914400" rtl="0" eaLnBrk="0" fontAlgn="base" latinLnBrk="0" hangingPunct="0">
              <a:lnSpc>
                <a:spcPct val="120000"/>
              </a:lnSpc>
              <a:spcBef>
                <a:spcPct val="20000"/>
              </a:spcBef>
              <a:spcAft>
                <a:spcPct val="0"/>
              </a:spcAft>
              <a:buClrTx/>
              <a:buSzTx/>
              <a:buFontTx/>
              <a:buChar char="•"/>
              <a:defRPr/>
            </a:pPr>
            <a:r>
              <a:rPr lang="en-US" altLang="en-US" sz="2400" b="1" noProof="0" dirty="0" smtClean="0">
                <a:ln>
                  <a:noFill/>
                </a:ln>
                <a:effectLst/>
                <a:uLnTx/>
                <a:uFillTx/>
                <a:sym typeface="+mn-ea"/>
              </a:rPr>
              <a:t>Recess</a:t>
            </a:r>
            <a:endParaRPr kumimoji="0" lang="en-US" altLang="en-US" sz="2400" b="1" i="0" u="none" strike="noStrike" kern="1200" cap="none" spc="0" normalizeH="0" baseline="0" noProof="0" dirty="0" smtClean="0">
              <a:ln>
                <a:noFill/>
              </a:ln>
              <a:solidFill>
                <a:schemeClr val="tx1"/>
              </a:solidFill>
              <a:effectLst/>
              <a:uLnTx/>
              <a:uFillTx/>
              <a:latin typeface="Times New Roman" panose="02020603050405020304" pitchFamily="18" charset="0"/>
              <a:ea typeface="MS PGothic" panose="020B0600070205080204" pitchFamily="34" charset="-128"/>
              <a:cs typeface="+mn-cs"/>
            </a:endParaRPr>
          </a:p>
          <a:p>
            <a:pPr marL="342900" indent="-342900" algn="just" eaLnBrk="0" hangingPunct="0">
              <a:lnSpc>
                <a:spcPct val="110000"/>
              </a:lnSpc>
              <a:spcBef>
                <a:spcPct val="20000"/>
              </a:spcBef>
              <a:buChar char="•"/>
            </a:pPr>
            <a:endParaRPr lang="en-US" altLang="en-US" sz="2400" b="1" dirty="0">
              <a:latin typeface="Times New Roman" panose="02020603050405020304" pitchFamily="18" charset="0"/>
            </a:endParaRPr>
          </a:p>
          <a:p>
            <a:pPr marL="742950" lvl="1" indent="-285750" eaLnBrk="0" hangingPunct="0">
              <a:lnSpc>
                <a:spcPct val="110000"/>
              </a:lnSpc>
              <a:spcBef>
                <a:spcPct val="20000"/>
              </a:spcBef>
              <a:buChar char="–"/>
            </a:pPr>
            <a:endParaRPr lang="en-US" altLang="en-US" sz="2000" dirty="0">
              <a:latin typeface="Times New Roman" panose="02020603050405020304" pitchFamily="18" charset="0"/>
            </a:endParaRPr>
          </a:p>
          <a:p>
            <a:pPr marL="742950" lvl="1" indent="-285750" eaLnBrk="0" hangingPunct="0">
              <a:spcBef>
                <a:spcPct val="20000"/>
              </a:spcBef>
              <a:buChar char="–"/>
            </a:pPr>
            <a:endParaRPr lang="en-US" altLang="en-US" sz="2000" dirty="0">
              <a:latin typeface="Times New Roman" panose="02020603050405020304" pitchFamily="18" charset="0"/>
            </a:endParaRPr>
          </a:p>
        </p:txBody>
      </p:sp>
      <p:sp>
        <p:nvSpPr>
          <p:cNvPr id="3174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3174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0721" name="标题 1"/>
          <p:cNvSpPr>
            <a:spLocks noGrp="1"/>
          </p:cNvSpPr>
          <p:nvPr>
            <p:ph type="title" idx="4294967295"/>
          </p:nvPr>
        </p:nvSpPr>
        <p:spPr>
          <a:xfrm>
            <a:off x="928370" y="610235"/>
            <a:ext cx="10462260" cy="1065530"/>
          </a:xfrm>
        </p:spPr>
        <p:txBody>
          <a:bodyPr vert="horz" wrap="square" lIns="92160" tIns="46080" rIns="92160" bIns="46080" anchor="ctr" anchorCtr="0"/>
          <a:p>
            <a:pPr eaLnBrk="1" hangingPunct="1"/>
            <a:r>
              <a:rPr lang="en-US" altLang="zh-CN" sz="3200" dirty="0"/>
              <a:t>Meeting Slot #4 Agenda</a:t>
            </a:r>
            <a:br>
              <a:rPr lang="en-US" altLang="zh-CN" sz="3200" dirty="0"/>
            </a:br>
            <a:r>
              <a:rPr lang="en-US" altLang="zh-CN" sz="3200" dirty="0"/>
              <a:t>Wednesday PM1, 13:30 ~ 15:30</a:t>
            </a:r>
            <a:endParaRPr lang="en-US" altLang="zh-CN" sz="3200" dirty="0"/>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3379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3797" name="Rectangle 3"/>
          <p:cNvSpPr txBox="1"/>
          <p:nvPr/>
        </p:nvSpPr>
        <p:spPr>
          <a:xfrm>
            <a:off x="2209800" y="2019300"/>
            <a:ext cx="7772400" cy="4229100"/>
          </a:xfrm>
          <a:prstGeom prst="rect">
            <a:avLst/>
          </a:prstGeom>
          <a:noFill/>
          <a:ln w="9525">
            <a:noFill/>
          </a:ln>
        </p:spPr>
        <p:txBody>
          <a:bodyPr lIns="92075" tIns="46038" rIns="92075" bIns="46038" anchor="t" anchorCtr="0"/>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Call meeting to order</a:t>
            </a:r>
            <a:endParaRPr lang="en-US"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IEEE-SA meeting policies and Patent policy </a:t>
            </a:r>
            <a:endParaRPr lang="en-US"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TGbd Tech Motions for the week</a:t>
            </a:r>
            <a:endParaRPr lang="en-US"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Approve the editor to release spec draft D0.2 and a group comment plan</a:t>
            </a:r>
            <a:endParaRPr lang="en-US"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GB" altLang="en-US" sz="2400" b="1" dirty="0">
                <a:latin typeface="Times New Roman" panose="02020603050405020304" pitchFamily="18" charset="0"/>
              </a:rPr>
              <a:t>TG timeline review</a:t>
            </a:r>
            <a:endParaRPr lang="en-GB"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GB" altLang="en-US" sz="2400" b="1" dirty="0">
                <a:latin typeface="Times New Roman" panose="02020603050405020304" pitchFamily="18" charset="0"/>
              </a:rPr>
              <a:t>Teleconference plan</a:t>
            </a:r>
            <a:endParaRPr lang="en-GB"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GB" altLang="en-US" sz="2400" b="1" dirty="0">
                <a:latin typeface="Times New Roman" panose="02020603050405020304" pitchFamily="18" charset="0"/>
              </a:rPr>
              <a:t>Presentation of the technical submissions for the week</a:t>
            </a:r>
            <a:endParaRPr lang="en-GB"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TGbd closing report</a:t>
            </a:r>
            <a:endParaRPr lang="en-US" altLang="en-US" sz="2400" b="1" dirty="0">
              <a:latin typeface="Times New Roman" panose="02020603050405020304" pitchFamily="18" charset="0"/>
            </a:endParaRPr>
          </a:p>
          <a:p>
            <a:pPr marL="342900" indent="-342900" algn="just" eaLnBrk="0" hangingPunct="0">
              <a:lnSpc>
                <a:spcPct val="90000"/>
              </a:lnSpc>
              <a:spcBef>
                <a:spcPct val="20000"/>
              </a:spcBef>
              <a:buChar char="•"/>
            </a:pPr>
            <a:r>
              <a:rPr lang="en-US" altLang="en-US" sz="2400" b="1" dirty="0">
                <a:latin typeface="Times New Roman" panose="02020603050405020304" pitchFamily="18" charset="0"/>
              </a:rPr>
              <a:t>Adjourn</a:t>
            </a:r>
            <a:endParaRPr lang="en-US" altLang="en-US" sz="2400" b="1" dirty="0">
              <a:latin typeface="Times New Roman" panose="02020603050405020304" pitchFamily="18" charset="0"/>
            </a:endParaRPr>
          </a:p>
          <a:p>
            <a:pPr marL="742950" lvl="1" indent="-285750" eaLnBrk="0" hangingPunct="0">
              <a:lnSpc>
                <a:spcPct val="90000"/>
              </a:lnSpc>
              <a:spcBef>
                <a:spcPct val="20000"/>
              </a:spcBef>
              <a:buChar char="–"/>
            </a:pPr>
            <a:endParaRPr lang="en-US" altLang="en-US" sz="2000" dirty="0">
              <a:latin typeface="Times New Roman" panose="02020603050405020304" pitchFamily="18" charset="0"/>
            </a:endParaRPr>
          </a:p>
          <a:p>
            <a:pPr marL="742950" lvl="1" indent="-285750" eaLnBrk="0" hangingPunct="0">
              <a:spcBef>
                <a:spcPct val="20000"/>
              </a:spcBef>
              <a:buChar char="–"/>
            </a:pPr>
            <a:endParaRPr lang="en-US" altLang="en-US" sz="2000" dirty="0">
              <a:latin typeface="Times New Roman" panose="02020603050405020304" pitchFamily="18" charset="0"/>
            </a:endParaRPr>
          </a:p>
        </p:txBody>
      </p:sp>
      <p:sp>
        <p:nvSpPr>
          <p:cNvPr id="30721" name="标题 1"/>
          <p:cNvSpPr>
            <a:spLocks noGrp="1"/>
          </p:cNvSpPr>
          <p:nvPr>
            <p:ph type="title" idx="4294967295"/>
          </p:nvPr>
        </p:nvSpPr>
        <p:spPr>
          <a:xfrm>
            <a:off x="928370" y="610235"/>
            <a:ext cx="10462260" cy="1065530"/>
          </a:xfrm>
        </p:spPr>
        <p:txBody>
          <a:bodyPr vert="horz" wrap="square" lIns="92160" tIns="46080" rIns="92160" bIns="46080" anchor="ctr" anchorCtr="0"/>
          <a:p>
            <a:pPr eaLnBrk="1" hangingPunct="1"/>
            <a:r>
              <a:rPr lang="en-US" altLang="zh-CN" sz="3200" dirty="0"/>
              <a:t>Meeting Slot #5 Agenda</a:t>
            </a:r>
            <a:br>
              <a:rPr lang="en-US" altLang="zh-CN" sz="3200" dirty="0"/>
            </a:br>
            <a:r>
              <a:rPr lang="en-US" altLang="en-US" sz="3200" dirty="0">
                <a:solidFill>
                  <a:schemeClr val="tx2"/>
                </a:solidFill>
                <a:latin typeface="Times New Roman" panose="02020603050405020304" pitchFamily="18" charset="0"/>
                <a:sym typeface="+mn-ea"/>
              </a:rPr>
              <a:t>Thursday AM2, 10:30 ~ 12:30</a:t>
            </a:r>
            <a:endParaRPr lang="en-US" altLang="zh-CN" sz="3200" dirty="0"/>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Timeline (Unchanged)</a:t>
            </a:r>
            <a:endParaRPr lang="zh-CN" altLang="en-US" sz="3200" dirty="0"/>
          </a:p>
        </p:txBody>
      </p:sp>
      <p:sp>
        <p:nvSpPr>
          <p:cNvPr id="3" name="内容占位符 2"/>
          <p:cNvSpPr>
            <a:spLocks noGrp="1"/>
          </p:cNvSpPr>
          <p:nvPr>
            <p:ph idx="1"/>
          </p:nvPr>
        </p:nvSpPr>
        <p:spPr>
          <a:xfrm>
            <a:off x="1752600" y="1898650"/>
            <a:ext cx="8382000" cy="4264660"/>
          </a:xfrm>
        </p:spPr>
        <p:txBody>
          <a:bodyPr vert="horz" wrap="square" lIns="92160" tIns="46080" rIns="92160" bIns="46080" numCol="1" anchor="t" anchorCtr="0" compatLnSpc="1">
            <a:noAutofit/>
          </a:bodyPr>
          <a:lstStyle/>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B050"/>
                </a:solidFill>
                <a:effectLst/>
                <a:uLnTx/>
                <a:uFillTx/>
                <a:latin typeface="+mn-lt"/>
                <a:ea typeface="+mn-ea"/>
                <a:cs typeface="+mn-cs"/>
              </a:rPr>
              <a:t>PAR approved		</a:t>
            </a:r>
            <a:r>
              <a:rPr kumimoji="0" lang="en-US" altLang="en-US" sz="2200" b="1" i="0" u="none" strike="noStrike" kern="0" cap="none" spc="0" normalizeH="0" baseline="0" noProof="0" dirty="0" smtClean="0">
                <a:ln>
                  <a:noFill/>
                </a:ln>
                <a:solidFill>
                  <a:srgbClr val="00B050"/>
                </a:solidFill>
                <a:effectLst/>
                <a:uLnTx/>
                <a:uFillTx/>
                <a:latin typeface="+mn-lt"/>
                <a:ea typeface="+mn-ea"/>
                <a:cs typeface="+mn-cs"/>
              </a:rPr>
              <a:t>					Dec </a:t>
            </a:r>
            <a:r>
              <a:rPr kumimoji="0" lang="en-US" altLang="en-US" sz="2200" b="1" i="0" u="none" strike="noStrike" kern="0" cap="none" spc="0" normalizeH="0" baseline="0" noProof="0" dirty="0">
                <a:ln>
                  <a:noFill/>
                </a:ln>
                <a:solidFill>
                  <a:srgbClr val="00B050"/>
                </a:solidFill>
                <a:effectLst/>
                <a:uLnTx/>
                <a:uFillTx/>
                <a:latin typeface="+mn-lt"/>
                <a:ea typeface="+mn-ea"/>
                <a:cs typeface="+mn-cs"/>
              </a:rPr>
              <a:t>2018</a:t>
            </a:r>
            <a:endParaRPr kumimoji="0" lang="en-US" altLang="en-US" sz="2200" b="1" i="0" u="none" strike="noStrike" kern="0" cap="none" spc="0" normalizeH="0" baseline="0" noProof="0" dirty="0">
              <a:ln>
                <a:noFill/>
              </a:ln>
              <a:solidFill>
                <a:srgbClr val="00B05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B050"/>
                </a:solidFill>
                <a:effectLst/>
                <a:uLnTx/>
                <a:uFillTx/>
                <a:latin typeface="+mn-lt"/>
                <a:ea typeface="+mn-ea"/>
                <a:cs typeface="+mn-cs"/>
              </a:rPr>
              <a:t>First TG meeting		</a:t>
            </a:r>
            <a:r>
              <a:rPr kumimoji="0" lang="en-US" altLang="en-US" sz="2200" b="1" i="0" u="none" strike="noStrike" kern="0" cap="none" spc="0" normalizeH="0" baseline="0" noProof="0" dirty="0" smtClean="0">
                <a:ln>
                  <a:noFill/>
                </a:ln>
                <a:solidFill>
                  <a:srgbClr val="00B050"/>
                </a:solidFill>
                <a:effectLst/>
                <a:uLnTx/>
                <a:uFillTx/>
                <a:latin typeface="+mn-lt"/>
                <a:ea typeface="+mn-ea"/>
                <a:cs typeface="+mn-cs"/>
              </a:rPr>
              <a:t>					Jan </a:t>
            </a:r>
            <a:r>
              <a:rPr kumimoji="0" lang="en-US" altLang="en-US" sz="2200" b="1" i="0" u="none" strike="noStrike" kern="0" cap="none" spc="0" normalizeH="0" baseline="0" noProof="0" dirty="0">
                <a:ln>
                  <a:noFill/>
                </a:ln>
                <a:solidFill>
                  <a:srgbClr val="00B050"/>
                </a:solidFill>
                <a:effectLst/>
                <a:uLnTx/>
                <a:uFillTx/>
                <a:latin typeface="+mn-lt"/>
                <a:ea typeface="+mn-ea"/>
                <a:cs typeface="+mn-cs"/>
              </a:rPr>
              <a:t>2019</a:t>
            </a:r>
            <a:endParaRPr kumimoji="0" lang="en-US" altLang="en-US" sz="2200" b="1" i="0" u="none" strike="noStrike" kern="0" cap="none" spc="0" normalizeH="0" baseline="0" noProof="0" dirty="0">
              <a:ln>
                <a:noFill/>
              </a:ln>
              <a:solidFill>
                <a:srgbClr val="00B05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B050"/>
                </a:solidFill>
                <a:effectLst/>
                <a:uLnTx/>
                <a:uFillTx/>
                <a:latin typeface="+mn-lt"/>
                <a:ea typeface="+mn-ea"/>
                <a:cs typeface="+mn-cs"/>
              </a:rPr>
              <a:t>D0.1 				</a:t>
            </a:r>
            <a:r>
              <a:rPr kumimoji="0" lang="en-US" altLang="en-US" sz="2200" b="1" i="0" u="none" strike="noStrike" kern="0" cap="none" spc="0" normalizeH="0" baseline="0" noProof="0" dirty="0" smtClean="0">
                <a:ln>
                  <a:noFill/>
                </a:ln>
                <a:solidFill>
                  <a:srgbClr val="00B05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B050"/>
                </a:solidFill>
                <a:effectLst/>
                <a:uLnTx/>
                <a:uFillTx/>
                <a:latin typeface="+mn-lt"/>
                <a:ea typeface="+mn-ea"/>
                <a:cs typeface="+mn-cs"/>
                <a:sym typeface="Wingdings" panose="05000000000000000000" pitchFamily="2" charset="2"/>
              </a:rPr>
              <a:t>Nov </a:t>
            </a:r>
            <a:r>
              <a:rPr kumimoji="0" lang="en-US" altLang="en-US" sz="2200" b="1" i="0" u="none" strike="noStrike" kern="0" cap="none" spc="0" normalizeH="0" baseline="0" noProof="0" dirty="0">
                <a:ln>
                  <a:noFill/>
                </a:ln>
                <a:solidFill>
                  <a:srgbClr val="00B050"/>
                </a:solidFill>
                <a:effectLst/>
                <a:uLnTx/>
                <a:uFillTx/>
                <a:latin typeface="+mn-lt"/>
                <a:ea typeface="+mn-ea"/>
                <a:cs typeface="+mn-cs"/>
                <a:sym typeface="Wingdings" panose="05000000000000000000" pitchFamily="2" charset="2"/>
              </a:rPr>
              <a:t>2019</a:t>
            </a:r>
            <a:endParaRPr kumimoji="0" lang="en-US" altLang="en-US" sz="2200" b="1" i="0" u="none" strike="noStrike" kern="0" cap="none" spc="0" normalizeH="0" baseline="0" noProof="0" dirty="0">
              <a:ln>
                <a:noFill/>
              </a:ln>
              <a:solidFill>
                <a:srgbClr val="0070C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D1.0 Letter Ballot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Mar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2020</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D2.0 LB recirculation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Jul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2020</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Form Sponsor Ballot Pool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Sep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2020</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D3.0 LB recirculation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Sep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2020</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D3.0 unchanged recirculation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Nov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2020</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Initial Sponsor Ballot (D4.0)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Jan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2021</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Final 802.11 WG approval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Nov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2021</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a:ln>
                  <a:noFill/>
                </a:ln>
                <a:solidFill>
                  <a:srgbClr val="000000"/>
                </a:solidFill>
                <a:effectLst/>
                <a:uLnTx/>
                <a:uFillTx/>
                <a:latin typeface="+mn-lt"/>
                <a:ea typeface="+mn-ea"/>
                <a:cs typeface="+mn-cs"/>
              </a:rPr>
              <a:t>802 EC approval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Nov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2021</a:t>
            </a:r>
            <a:endParaRPr kumimoji="0" lang="en-US" altLang="en-US" sz="2200" b="1" i="0" u="none" strike="noStrike" kern="0" cap="none" spc="0" normalizeH="0" baseline="0" noProof="0" dirty="0">
              <a:ln>
                <a:noFill/>
              </a:ln>
              <a:solidFill>
                <a:srgbClr val="000000"/>
              </a:solidFill>
              <a:effectLst/>
              <a:uLnTx/>
              <a:uFillTx/>
              <a:latin typeface="+mn-lt"/>
              <a:ea typeface="+mn-ea"/>
              <a:cs typeface="+mn-cs"/>
            </a:endParaRPr>
          </a:p>
          <a:p>
            <a:pPr marL="257175" marR="0" lvl="0" indent="-257175" algn="l" defTabSz="337185" rtl="0" eaLnBrk="1" fontAlgn="base" latinLnBrk="0" hangingPunct="1">
              <a:lnSpc>
                <a:spcPct val="90000"/>
              </a:lnSpc>
              <a:spcBef>
                <a:spcPts val="450"/>
              </a:spcBef>
              <a:spcAft>
                <a:spcPct val="0"/>
              </a:spcAft>
              <a:buClr>
                <a:srgbClr val="000000"/>
              </a:buClr>
              <a:buSzTx/>
              <a:buFont typeface="Arial" panose="020B0604020202020204" pitchFamily="34" charset="0"/>
              <a:buChar char="•"/>
              <a:defRPr/>
            </a:pPr>
            <a:r>
              <a:rPr kumimoji="0" lang="en-US" altLang="en-US" sz="2200" b="1" i="0" u="none" strike="noStrike" kern="0" cap="none" spc="0" normalizeH="0" baseline="0" noProof="0" dirty="0" err="1">
                <a:ln>
                  <a:noFill/>
                </a:ln>
                <a:solidFill>
                  <a:srgbClr val="000000"/>
                </a:solidFill>
                <a:effectLst/>
                <a:uLnTx/>
                <a:uFillTx/>
                <a:latin typeface="+mn-lt"/>
                <a:ea typeface="+mn-ea"/>
                <a:cs typeface="+mn-cs"/>
              </a:rPr>
              <a:t>RevCom</a:t>
            </a:r>
            <a:r>
              <a:rPr kumimoji="0" lang="en-US" altLang="en-US" sz="2200" b="1" i="0" u="none" strike="noStrike" kern="0" cap="none" spc="0" normalizeH="0" baseline="0" noProof="0" dirty="0">
                <a:ln>
                  <a:noFill/>
                </a:ln>
                <a:solidFill>
                  <a:srgbClr val="000000"/>
                </a:solidFill>
                <a:effectLst/>
                <a:uLnTx/>
                <a:uFillTx/>
                <a:latin typeface="+mn-lt"/>
                <a:ea typeface="+mn-ea"/>
                <a:cs typeface="+mn-cs"/>
              </a:rPr>
              <a:t> and SASB approval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rPr>
              <a:t>	</a:t>
            </a:r>
            <a:r>
              <a:rPr kumimoji="0" lang="en-US" altLang="en-US" sz="2200" b="1" i="0" u="none" strike="noStrike" kern="0" cap="none" spc="0" normalizeH="0" baseline="0" noProof="0" dirty="0" smtClean="0">
                <a:ln>
                  <a:noFill/>
                </a:ln>
                <a:solidFill>
                  <a:srgbClr val="000000"/>
                </a:solidFill>
                <a:effectLst/>
                <a:uLnTx/>
                <a:uFillTx/>
                <a:latin typeface="+mn-lt"/>
                <a:ea typeface="+mn-ea"/>
                <a:cs typeface="+mn-cs"/>
                <a:sym typeface="Wingdings" panose="05000000000000000000" pitchFamily="2" charset="2"/>
              </a:rPr>
              <a:t>Dec </a:t>
            </a:r>
            <a:r>
              <a:rPr kumimoji="0" lang="en-US" altLang="en-US" sz="2200" b="1" i="0" u="none" strike="noStrike" kern="0" cap="none" spc="0" normalizeH="0" baseline="0" noProof="0" dirty="0">
                <a:ln>
                  <a:noFill/>
                </a:ln>
                <a:solidFill>
                  <a:srgbClr val="000000"/>
                </a:solidFill>
                <a:effectLst/>
                <a:uLnTx/>
                <a:uFillTx/>
                <a:latin typeface="+mn-lt"/>
                <a:ea typeface="+mn-ea"/>
                <a:cs typeface="+mn-cs"/>
                <a:sym typeface="Wingdings" panose="05000000000000000000" pitchFamily="2" charset="2"/>
              </a:rPr>
              <a:t>2021</a:t>
            </a:r>
            <a:endParaRPr kumimoji="0" lang="en-US" altLang="zh-CN" sz="2000" b="1" i="0" u="none" strike="noStrike" kern="0" cap="none" spc="0" normalizeH="0" baseline="0" noProof="0" dirty="0" smtClean="0">
              <a:ln>
                <a:noFill/>
              </a:ln>
              <a:solidFill>
                <a:srgbClr val="000000"/>
              </a:solidFill>
              <a:effectLst/>
              <a:uLnTx/>
              <a:uFillTx/>
              <a:latin typeface="+mn-lt"/>
              <a:ea typeface="+mn-ea"/>
              <a:cs typeface="+mn-cs"/>
            </a:endParaRPr>
          </a:p>
        </p:txBody>
      </p:sp>
      <p:sp>
        <p:nvSpPr>
          <p:cNvPr id="35843"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5844"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zh-CN" sz="3200" dirty="0"/>
              <a:t>Teleconference Plan</a:t>
            </a:r>
            <a:endParaRPr lang="zh-CN" altLang="en-US" sz="3200" dirty="0"/>
          </a:p>
        </p:txBody>
      </p:sp>
      <p:sp>
        <p:nvSpPr>
          <p:cNvPr id="36866" name="内容占位符 2"/>
          <p:cNvSpPr>
            <a:spLocks noGrp="1"/>
          </p:cNvSpPr>
          <p:nvPr>
            <p:ph idx="1"/>
          </p:nvPr>
        </p:nvSpPr>
        <p:spPr>
          <a:xfrm>
            <a:off x="1600200" y="2057400"/>
            <a:ext cx="8915400" cy="3886200"/>
          </a:xfrm>
        </p:spPr>
        <p:txBody>
          <a:bodyPr vert="horz" wrap="square" lIns="92160" tIns="46080" rIns="92160" bIns="46080" anchor="t" anchorCtr="0"/>
          <a:p>
            <a:pPr eaLnBrk="1" hangingPunct="1"/>
            <a:r>
              <a:rPr lang="en-US" altLang="zh-CN" sz="2800" dirty="0"/>
              <a:t>New TC plan proposal:</a:t>
            </a:r>
            <a:endParaRPr lang="en-US" altLang="zh-CN" sz="2800" dirty="0"/>
          </a:p>
          <a:p>
            <a:pPr lvl="1" eaLnBrk="1" hangingPunct="1"/>
            <a:endParaRPr lang="en-US" altLang="zh-CN" sz="2500" dirty="0"/>
          </a:p>
          <a:p>
            <a:pPr lvl="1" eaLnBrk="1" hangingPunct="1"/>
            <a:r>
              <a:rPr lang="en-US" altLang="zh-CN" sz="2500" dirty="0"/>
              <a:t>Data: 	Feb 4, 18; Mar 3, 2020</a:t>
            </a:r>
            <a:endParaRPr lang="en-US" altLang="zh-CN" sz="2500" dirty="0"/>
          </a:p>
          <a:p>
            <a:pPr lvl="1" eaLnBrk="1" hangingPunct="1"/>
            <a:endParaRPr lang="en-US" altLang="zh-CN" sz="2500" dirty="0"/>
          </a:p>
          <a:p>
            <a:pPr lvl="1" eaLnBrk="1" hangingPunct="1"/>
            <a:r>
              <a:rPr lang="en-US" altLang="zh-CN" sz="2500" dirty="0"/>
              <a:t>Time: 	9:00am ~ 11:00am, EST</a:t>
            </a:r>
            <a:endParaRPr lang="en-US" altLang="zh-CN" sz="2500" dirty="0"/>
          </a:p>
          <a:p>
            <a:pPr lvl="1" eaLnBrk="1" hangingPunct="1"/>
            <a:endParaRPr lang="en-US" altLang="zh-CN" sz="2500" b="1" u="sng" dirty="0"/>
          </a:p>
          <a:p>
            <a:pPr lvl="1" eaLnBrk="1" hangingPunct="1"/>
            <a:endParaRPr lang="en-US" altLang="zh-CN" sz="2500" dirty="0"/>
          </a:p>
          <a:p>
            <a:pPr lvl="1" eaLnBrk="1" hangingPunct="1"/>
            <a:endParaRPr lang="en-US" altLang="zh-CN" sz="2500" dirty="0"/>
          </a:p>
          <a:p>
            <a:pPr eaLnBrk="1" hangingPunct="1"/>
            <a:endParaRPr lang="en-US" altLang="zh-CN" dirty="0"/>
          </a:p>
        </p:txBody>
      </p:sp>
      <p:sp>
        <p:nvSpPr>
          <p:cNvPr id="36867" name="灯片编号占位符 5"/>
          <p:cNvSpPr>
            <a:spLocks noGrp="1"/>
          </p:cNvSpPr>
          <p:nvPr>
            <p:ph type="sldNum"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36868" name="页脚占位符 4"/>
          <p:cNvSpPr>
            <a:spLocks noGrp="1"/>
          </p:cNvSpPr>
          <p:nvPr>
            <p:ph type="ft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764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xfrm>
            <a:off x="914400" y="610235"/>
            <a:ext cx="10361613" cy="1065213"/>
          </a:xfrm>
        </p:spPr>
        <p:txBody>
          <a:bodyPr vert="horz" wrap="square" lIns="92160" tIns="46080" rIns="92160" bIns="46080" anchor="ctr" anchorCtr="0"/>
          <a:p>
            <a:pPr eaLnBrk="1" hangingPunct="1"/>
            <a:r>
              <a:rPr lang="en-US" altLang="en-US" sz="3200" dirty="0"/>
              <a:t>Meeting Protocol, Attendance, Voting &amp; Document Status</a:t>
            </a:r>
            <a:endParaRPr lang="zh-CN" altLang="en-US" sz="3200" dirty="0"/>
          </a:p>
        </p:txBody>
      </p:sp>
      <p:sp>
        <p:nvSpPr>
          <p:cNvPr id="16386"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6387" name="页脚占位符 3"/>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6388" name="灯片编号占位符 4"/>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7" name="内容占位符 2"/>
          <p:cNvSpPr txBox="1"/>
          <p:nvPr/>
        </p:nvSpPr>
        <p:spPr>
          <a:xfrm>
            <a:off x="1219200" y="1981200"/>
            <a:ext cx="9829800" cy="4114800"/>
          </a:xfrm>
          <a:prstGeom prst="rect">
            <a:avLst/>
          </a:prstGeom>
        </p:spPr>
        <p:txBody>
          <a:bodyPr>
            <a:normAutofit fontScale="92500"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Please announce your affiliation when you first address the group during a meeting slot</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Cell Phones to be silent or Off</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Register your attendance via </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https://imat.ieee.org</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while on meeting SSID (e.g. </a:t>
            </a:r>
            <a:r>
              <a:rPr kumimoji="0" lang="en-US" altLang="en-US" sz="2400" b="1"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Verilan</a:t>
            </a: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-secure)</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Make sure your badges are correct </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If you plan to make a submission be sure it does not contain company logos or advertising</a:t>
            </a:r>
            <a:endPar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Questions on Voting status, Ballot pool, Access to Reflector, Documentation,  Member</a:t>
            </a:r>
            <a:r>
              <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’s Area</a:t>
            </a:r>
            <a:endParaRPr kumimoji="0" lang="en-US" altLang="ja-JP"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Char char="–"/>
              <a:defRPr/>
            </a:pP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Contact Jon </a:t>
            </a:r>
            <a:r>
              <a:rPr kumimoji="0" lang="en-US" altLang="en-US" sz="2400" b="0" i="0" u="none" strike="noStrike" kern="0" cap="none" spc="0" normalizeH="0" baseline="0" noProof="0" dirty="0" err="1">
                <a:ln>
                  <a:noFill/>
                </a:ln>
                <a:solidFill>
                  <a:schemeClr val="tx1"/>
                </a:solidFill>
                <a:effectLst/>
                <a:uLnTx/>
                <a:uFillTx/>
                <a:latin typeface="+mn-lt"/>
                <a:ea typeface="MS PGothic" panose="020B0600070205080204" pitchFamily="34" charset="-128"/>
                <a:cs typeface="MS PGothic" panose="020B0600070205080204" pitchFamily="34" charset="-128"/>
              </a:rPr>
              <a:t>Rosdahl</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  </a:t>
            </a:r>
            <a:r>
              <a:rPr kumimoji="0" lang="en-US" altLang="en-US" sz="24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jrosdahl@ieee.org</a:t>
            </a:r>
            <a:endParaRPr kumimoji="0" lang="en-US" altLang="en-US"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741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741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1219200" y="610235"/>
            <a:ext cx="97536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Patent Policy and Other Guidelines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981200"/>
            <a:ext cx="9753600" cy="4114800"/>
          </a:xfrm>
          <a:prstGeom prst="rect">
            <a:avLst/>
          </a:prstGeom>
        </p:spPr>
        <p:txBody>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Following 5 slides</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8434"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8435"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Participants, Patents, and Duty to Inform</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71650"/>
            <a:ext cx="9753600" cy="4114800"/>
          </a:xfrm>
          <a:prstGeom prst="rect">
            <a:avLst/>
          </a:prstGeom>
        </p:spPr>
        <p:txBody>
          <a:bodyPr>
            <a:normAutofit fontScale="925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shall</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Participants </a:t>
            </a:r>
            <a:r>
              <a:rPr kumimoji="0" lang="en-US" altLang="en-US" sz="2400" b="1" i="0" u="sng"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should </a:t>
            </a:r>
            <a:r>
              <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inform the IEEE (or cause the IEEE to be informed) of the identity of any other holders of potential Essential Patent Claims</a:t>
            </a:r>
            <a:endParaRPr kumimoji="0" lang="en-US" altLang="en-US" sz="24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742950" marR="0" lvl="1" indent="-285750" algn="l" defTabSz="914400" rtl="0" eaLnBrk="0" fontAlgn="base" latinLnBrk="0" hangingPunct="0">
              <a:lnSpc>
                <a:spcPct val="100000"/>
              </a:lnSpc>
              <a:spcBef>
                <a:spcPct val="20000"/>
              </a:spcBef>
              <a:spcAft>
                <a:spcPct val="0"/>
              </a:spcAft>
              <a:buClrTx/>
              <a:buSzPct val="150000"/>
              <a:buFont typeface="Arial" panose="020B0604020202020204" pitchFamily="34" charset="0"/>
              <a:buChar char="•"/>
              <a:defRPr/>
            </a:pPr>
            <a:endParaRPr kumimoji="0" lang="en-US" altLang="en-US" sz="20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457200" marR="0" lvl="1" indent="0" algn="ctr" defTabSz="914400" rtl="0" eaLnBrk="0" fontAlgn="base" latinLnBrk="0" hangingPunct="0">
              <a:lnSpc>
                <a:spcPct val="100000"/>
              </a:lnSpc>
              <a:spcBef>
                <a:spcPct val="20000"/>
              </a:spcBef>
              <a:spcAft>
                <a:spcPct val="0"/>
              </a:spcAft>
              <a:buClrTx/>
              <a:buSzTx/>
              <a:buFontTx/>
              <a:buNone/>
              <a:defRPr/>
            </a:pPr>
            <a:r>
              <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rPr>
              <a:t>Early identification of holders of potential Essential Patent Claims is encouraged</a:t>
            </a:r>
            <a:endParaRPr kumimoji="0" lang="en-US" altLang="en-US" sz="3200" b="1" i="0" u="none" strike="noStrike" kern="0" cap="none" spc="0" normalizeH="0" baseline="0" noProof="0" dirty="0">
              <a:ln>
                <a:noFill/>
              </a:ln>
              <a:solidFill>
                <a:schemeClr val="tx1"/>
              </a:solidFill>
              <a:effectLst/>
              <a:uLnTx/>
              <a:uFillTx/>
              <a:latin typeface="Calibri" panose="020F0502020204030204" pitchFamily="34" charset="0"/>
              <a:ea typeface="MS PGothic" panose="020B0600070205080204" pitchFamily="34" charset="-128"/>
              <a:cs typeface="Calibri" panose="020F0502020204030204" pitchFamily="34" charset="0"/>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18438" name="Text Box 5"/>
          <p:cNvSpPr txBox="1"/>
          <p:nvPr/>
        </p:nvSpPr>
        <p:spPr>
          <a:xfrm>
            <a:off x="838200" y="609600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#1</a:t>
            </a:r>
            <a:endParaRPr lang="en-US" altLang="en-US" sz="2400" dirty="0">
              <a:latin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19458"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19459"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GB" altLang="en-US" b="1" i="0" u="sng" strike="noStrike" kern="0" cap="none" spc="0" normalizeH="0" baseline="0" noProof="0">
                <a:ln>
                  <a:noFill/>
                </a:ln>
                <a:solidFill>
                  <a:schemeClr val="accent2"/>
                </a:solidFill>
                <a:effectLst/>
                <a:uLnTx/>
                <a:uFillTx/>
                <a:latin typeface="+mj-lt"/>
                <a:ea typeface="MS PGothic" panose="020B0600070205080204" pitchFamily="34" charset="-128"/>
                <a:cs typeface="MS PGothic" panose="020B0600070205080204" pitchFamily="34" charset="-128"/>
              </a:rPr>
              <a:t>Ways to Inform IEEE</a:t>
            </a:r>
            <a:endParaRPr kumimoji="0" lang="en-GB" altLang="en-US" b="1" i="0" u="sng" strike="noStrike" kern="0" cap="none" spc="0" normalizeH="0" baseline="0" noProof="0" dirty="0">
              <a:ln>
                <a:noFill/>
              </a:ln>
              <a:solidFill>
                <a:schemeClr val="accent2"/>
              </a:solidFill>
              <a:effectLst/>
              <a:uLnTx/>
              <a:uFillTx/>
              <a:latin typeface="+mj-lt"/>
              <a:ea typeface="MS PGothic" panose="020B0600070205080204" pitchFamily="34" charset="-128"/>
              <a:cs typeface="MS PGothic" panose="020B0600070205080204" pitchFamily="34" charset="-128"/>
            </a:endParaRPr>
          </a:p>
        </p:txBody>
      </p:sp>
      <p:sp>
        <p:nvSpPr>
          <p:cNvPr id="19461" name="内容占位符 2"/>
          <p:cNvSpPr txBox="1"/>
          <p:nvPr/>
        </p:nvSpPr>
        <p:spPr>
          <a:xfrm>
            <a:off x="1219200" y="1676400"/>
            <a:ext cx="9753600" cy="4267200"/>
          </a:xfrm>
          <a:prstGeom prst="rect">
            <a:avLst/>
          </a:prstGeom>
          <a:noFill/>
          <a:ln w="9525">
            <a:noFill/>
          </a:ln>
        </p:spPr>
        <p:txBody>
          <a:bodyPr anchor="t" anchorCtr="0"/>
          <a:p>
            <a:pPr marL="342900" indent="-342900" eaLnBrk="0" hangingPunct="0">
              <a:spcBef>
                <a:spcPct val="20000"/>
              </a:spcBef>
              <a:buSzPct val="150000"/>
              <a:buChar char="•"/>
            </a:pPr>
            <a:r>
              <a:rPr lang="en-US" altLang="en-US" sz="2400" dirty="0">
                <a:latin typeface="Calibri" panose="020F0502020204030204" pitchFamily="34" charset="0"/>
              </a:rPr>
              <a:t>Cause an LOA to be submitted to the IEEE-SA (patcom@ieee.org); or</a:t>
            </a:r>
            <a:endParaRPr lang="en-US" altLang="en-US" sz="2400" dirty="0">
              <a:latin typeface="Calibri" panose="020F0502020204030204" pitchFamily="34" charset="0"/>
            </a:endParaRPr>
          </a:p>
          <a:p>
            <a:pPr marL="342900" indent="-342900" eaLnBrk="0" hangingPunct="0">
              <a:spcBef>
                <a:spcPct val="20000"/>
              </a:spcBef>
              <a:buSzPct val="150000"/>
              <a:buChar char="•"/>
            </a:pPr>
            <a:r>
              <a:rPr lang="en-US" altLang="en-US" sz="2400" dirty="0">
                <a:latin typeface="Calibri" panose="020F0502020204030204" pitchFamily="34" charset="0"/>
              </a:rPr>
              <a:t>Provide the chair of this group with the identity of the holder(s) of any and all such claims as soon as possible; or</a:t>
            </a:r>
            <a:endParaRPr lang="en-US" altLang="en-US" sz="2400" dirty="0">
              <a:latin typeface="Calibri" panose="020F0502020204030204" pitchFamily="34" charset="0"/>
            </a:endParaRPr>
          </a:p>
          <a:p>
            <a:pPr marL="342900" indent="-342900" eaLnBrk="0" hangingPunct="0">
              <a:spcBef>
                <a:spcPct val="20000"/>
              </a:spcBef>
              <a:buSzPct val="150000"/>
              <a:buChar char="•"/>
            </a:pPr>
            <a:r>
              <a:rPr lang="en-US" altLang="en-US" sz="2400" dirty="0">
                <a:latin typeface="Calibri" panose="020F0502020204030204" pitchFamily="34" charset="0"/>
              </a:rPr>
              <a:t>Speak up now and respond to this Call for Potentially Essential Patents</a:t>
            </a:r>
            <a:endParaRPr lang="en-US" altLang="en-US" sz="2400" dirty="0">
              <a:latin typeface="Calibri" panose="020F0502020204030204" pitchFamily="34" charset="0"/>
            </a:endParaRPr>
          </a:p>
          <a:p>
            <a:pPr marL="342900" indent="-342900" eaLnBrk="0" hangingPunct="0">
              <a:spcBef>
                <a:spcPct val="20000"/>
              </a:spcBef>
              <a:buFont typeface="Monotype Sorts" charset="2"/>
            </a:pPr>
            <a:endParaRPr lang="en-US" altLang="en-US" sz="2400" dirty="0">
              <a:latin typeface="Calibri" panose="020F0502020204030204" pitchFamily="34" charset="0"/>
            </a:endParaRPr>
          </a:p>
          <a:p>
            <a:pPr marL="342900" indent="-342900" eaLnBrk="0" hangingPunct="0">
              <a:spcBef>
                <a:spcPct val="20000"/>
              </a:spcBef>
              <a:buFont typeface="Monotype Sorts" charset="2"/>
            </a:pPr>
            <a:r>
              <a:rPr lang="en-US" altLang="en-US" sz="2400" dirty="0">
                <a:latin typeface="Calibri" panose="020F0502020204030204" pitchFamily="34" charset="0"/>
              </a:rPr>
              <a:t>If anyone in this meeting is personally aware of the holder of any patent claims that are potentially essential to implementation of the proposed standard(s) under consideration by this group and that are not already the subject of an Accepted Letter of Assurance, please respond at this time by providing relevant information to the WG Chair.</a:t>
            </a:r>
            <a:endParaRPr lang="en-US" altLang="en-US" sz="2400" dirty="0">
              <a:latin typeface="Calibri" panose="020F0502020204030204" pitchFamily="34" charset="0"/>
            </a:endParaRPr>
          </a:p>
        </p:txBody>
      </p:sp>
      <p:sp>
        <p:nvSpPr>
          <p:cNvPr id="19462" name="Text Box 5"/>
          <p:cNvSpPr txBox="1"/>
          <p:nvPr/>
        </p:nvSpPr>
        <p:spPr>
          <a:xfrm>
            <a:off x="838200" y="6105525"/>
            <a:ext cx="960438" cy="369888"/>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#2</a:t>
            </a:r>
            <a:endParaRPr lang="en-US" altLang="en-US" sz="2400" dirty="0">
              <a:latin typeface="Times New Roman" panose="02020603050405020304" pitchFamily="18" charset="0"/>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0482"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0483"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none"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Patent Related Information</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20485" name="内容占位符 2"/>
          <p:cNvSpPr txBox="1"/>
          <p:nvPr/>
        </p:nvSpPr>
        <p:spPr>
          <a:xfrm>
            <a:off x="1219200" y="1752600"/>
            <a:ext cx="9753600" cy="4267200"/>
          </a:xfrm>
          <a:prstGeom prst="rect">
            <a:avLst/>
          </a:prstGeom>
          <a:noFill/>
          <a:ln w="9525">
            <a:noFill/>
          </a:ln>
        </p:spPr>
        <p:txBody>
          <a:bodyPr anchor="t" anchorCtr="0"/>
          <a:p>
            <a:pPr marL="342900" indent="-342900" eaLnBrk="0" hangingPunct="0">
              <a:lnSpc>
                <a:spcPct val="90000"/>
              </a:lnSpc>
              <a:buFont typeface="Monotype Sorts" charset="2"/>
            </a:pPr>
            <a:r>
              <a:rPr lang="en-US" altLang="en-US" sz="2400" b="1" noProof="1" dirty="0">
                <a:latin typeface="Calibri" panose="020F0502020204030204" pitchFamily="34" charset="0"/>
                <a:ea typeface="MS PGothic" panose="020B0600070205080204" pitchFamily="34" charset="-128"/>
                <a:cs typeface="+mn-cs"/>
              </a:rPr>
              <a:t>The patent policy and the procedures used to execute that policy are documented in the:</a:t>
            </a:r>
            <a:endParaRPr lang="en-US" altLang="en-US" sz="2400" b="1"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rPr>
              <a:t>IEEE-SA Standards Board Bylaws</a:t>
            </a:r>
            <a:r>
              <a:rPr lang="en-US" altLang="en-US" sz="2000" b="1" strike="noStrike" noProof="1" dirty="0">
                <a:latin typeface="Calibri" panose="020F0502020204030204" pitchFamily="34" charset="0"/>
                <a:ea typeface="MS PGothic" panose="020B0600070205080204" pitchFamily="34" charset="-128"/>
                <a:cs typeface="+mn-cs"/>
              </a:rPr>
              <a:t> (</a:t>
            </a:r>
            <a:r>
              <a:rPr lang="en-US" altLang="en-US" sz="2000" b="1" strike="noStrike" noProof="1" dirty="0">
                <a:latin typeface="Calibri" panose="020F0502020204030204" pitchFamily="34" charset="0"/>
                <a:ea typeface="MS PGothic" panose="020B0600070205080204" pitchFamily="34" charset="-128"/>
                <a:cs typeface="+mn-cs"/>
                <a:hlinkClick r:id="rId1"/>
              </a:rPr>
              <a:t>http://standards.ieee.org/develop/policies/bylaws/sect6-7.html#6</a:t>
            </a:r>
            <a:r>
              <a:rPr lang="en-US" altLang="en-US" sz="2000" b="1" strike="noStrike" noProof="1" dirty="0">
                <a:latin typeface="Calibri" panose="020F0502020204030204" pitchFamily="34" charset="0"/>
                <a:ea typeface="MS PGothic" panose="020B0600070205080204" pitchFamily="34" charset="-128"/>
                <a:cs typeface="+mn-cs"/>
              </a:rPr>
              <a:t>)</a:t>
            </a:r>
            <a:endParaRPr lang="en-US" altLang="en-US" sz="2000" b="1" strike="noStrike"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rPr>
              <a:t>IEEE-SA Standards Board Operations Manual</a:t>
            </a:r>
            <a:r>
              <a:rPr lang="en-US" altLang="en-US" sz="2000" b="1" strike="noStrike" noProof="1" dirty="0">
                <a:latin typeface="Calibri" panose="020F0502020204030204" pitchFamily="34" charset="0"/>
                <a:ea typeface="MS PGothic" panose="020B0600070205080204" pitchFamily="34" charset="-128"/>
                <a:cs typeface="+mn-cs"/>
              </a:rPr>
              <a:t> (</a:t>
            </a:r>
            <a:r>
              <a:rPr lang="en-US" altLang="en-US" sz="2000" b="1" strike="noStrike" noProof="1" dirty="0">
                <a:latin typeface="Calibri" panose="020F0502020204030204" pitchFamily="34" charset="0"/>
                <a:ea typeface="MS PGothic" panose="020B0600070205080204" pitchFamily="34" charset="-128"/>
                <a:cs typeface="+mn-cs"/>
                <a:hlinkClick r:id="rId2"/>
              </a:rPr>
              <a:t>http://standards.ieee.org/develop/policies/opman/sect6.html#6.3</a:t>
            </a:r>
            <a:r>
              <a:rPr lang="en-US" altLang="en-US" sz="2000" b="1" strike="noStrike" noProof="1" dirty="0">
                <a:latin typeface="Calibri" panose="020F0502020204030204" pitchFamily="34" charset="0"/>
                <a:ea typeface="MS PGothic" panose="020B0600070205080204" pitchFamily="34" charset="-128"/>
                <a:cs typeface="+mn-cs"/>
              </a:rPr>
              <a:t>)</a:t>
            </a:r>
            <a:endParaRPr lang="en-US" altLang="en-US" sz="2000" b="1" strike="noStrike" noProof="1" dirty="0">
              <a:latin typeface="Calibri" panose="020F0502020204030204" pitchFamily="34" charset="0"/>
            </a:endParaRPr>
          </a:p>
          <a:p>
            <a:pPr marL="342900" indent="-342900" eaLnBrk="0" hangingPunct="0">
              <a:lnSpc>
                <a:spcPct val="90000"/>
              </a:lnSpc>
              <a:spcBef>
                <a:spcPct val="20000"/>
              </a:spcBef>
              <a:buFont typeface="Monotype Sorts" charset="2"/>
            </a:pPr>
            <a:endParaRPr lang="en-US" altLang="en-US" sz="2400" b="1" noProof="1" dirty="0">
              <a:latin typeface="Times New Roman" panose="02020603050405020304" pitchFamily="18" charset="0"/>
            </a:endParaRPr>
          </a:p>
          <a:p>
            <a:pPr marL="342900" indent="-342900" eaLnBrk="0" hangingPunct="0">
              <a:lnSpc>
                <a:spcPct val="90000"/>
              </a:lnSpc>
              <a:buFont typeface="Monotype Sorts" charset="2"/>
            </a:pPr>
            <a:r>
              <a:rPr lang="en-US" altLang="en-US" sz="2400" b="1" noProof="1" dirty="0">
                <a:latin typeface="Calibri" panose="020F0502020204030204" pitchFamily="34" charset="0"/>
                <a:ea typeface="MS PGothic" panose="020B0600070205080204" pitchFamily="34" charset="-128"/>
                <a:cs typeface="+mn-cs"/>
              </a:rPr>
              <a:t>Material about the patent policy is available at</a:t>
            </a:r>
            <a:endParaRPr lang="en-US" altLang="en-US" sz="2400" b="1" noProof="1" dirty="0">
              <a:latin typeface="Calibri" panose="020F0502020204030204" pitchFamily="34" charset="0"/>
            </a:endParaRPr>
          </a:p>
          <a:p>
            <a:pPr marL="742950" lvl="1" indent="-285750" eaLnBrk="0" fontAlgn="base" hangingPunct="0">
              <a:lnSpc>
                <a:spcPct val="90000"/>
              </a:lnSpc>
              <a:buFont typeface="Arial" panose="020B0604020202020204" pitchFamily="34" charset="0"/>
              <a:buChar char="•"/>
            </a:pPr>
            <a:r>
              <a:rPr lang="en-US" altLang="en-US" sz="2000" b="1" i="1" strike="noStrike" noProof="1" dirty="0">
                <a:latin typeface="Calibri" panose="020F0502020204030204" pitchFamily="34" charset="0"/>
                <a:ea typeface="MS PGothic" panose="020B0600070205080204" pitchFamily="34" charset="-128"/>
                <a:cs typeface="+mn-cs"/>
                <a:hlinkClick r:id="rId3"/>
              </a:rPr>
              <a:t>http://standards.ieee.org/about/sasb/patcom/materials.html</a:t>
            </a:r>
            <a:endParaRPr lang="en-US" altLang="en-US" sz="2000" b="1" i="1" strike="noStrike" noProof="1" dirty="0">
              <a:latin typeface="Calibri" panose="020F0502020204030204" pitchFamily="34" charset="0"/>
            </a:endParaRPr>
          </a:p>
          <a:p>
            <a:pPr marL="742950" lvl="1" indent="-285750" eaLnBrk="0" fontAlgn="base" hangingPunct="0">
              <a:lnSpc>
                <a:spcPct val="90000"/>
              </a:lnSpc>
              <a:buFont typeface="Monotype Sorts" charset="2"/>
            </a:pPr>
            <a:endParaRPr lang="en-US" altLang="en-US" sz="3200" b="1" strike="noStrike" noProof="1" dirty="0">
              <a:latin typeface="Calibri" panose="020F0502020204030204" pitchFamily="34" charset="0"/>
            </a:endParaRPr>
          </a:p>
          <a:p>
            <a:pPr marL="285750" indent="-285750" algn="ctr" eaLnBrk="0" hangingPunct="0">
              <a:lnSpc>
                <a:spcPct val="90000"/>
              </a:lnSpc>
              <a:buFont typeface="Monotype Sorts" charset="2"/>
            </a:pPr>
            <a:r>
              <a:rPr lang="en-US" altLang="en-US" sz="2800" b="1" noProof="1" dirty="0">
                <a:latin typeface="Calibri" panose="020F0502020204030204" pitchFamily="34" charset="0"/>
                <a:ea typeface="MS PGothic" panose="020B0600070205080204" pitchFamily="34" charset="-128"/>
                <a:cs typeface="+mn-cs"/>
              </a:rPr>
              <a:t>If you have questions, contact the IEEE-SA Standards Board Patent Committee Administrator at patcom@ieee.org</a:t>
            </a:r>
            <a:endParaRPr lang="en-US" altLang="en-US" sz="2800" b="1" noProof="1" dirty="0">
              <a:latin typeface="Calibri" panose="020F0502020204030204" pitchFamily="34" charset="0"/>
            </a:endParaRPr>
          </a:p>
        </p:txBody>
      </p:sp>
      <p:sp>
        <p:nvSpPr>
          <p:cNvPr id="20486" name="Text Box 4"/>
          <p:cNvSpPr txBox="1"/>
          <p:nvPr/>
        </p:nvSpPr>
        <p:spPr>
          <a:xfrm>
            <a:off x="838200" y="610870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#3</a:t>
            </a:r>
            <a:endParaRPr lang="en-US" altLang="en-US" sz="1800" b="1" u="sng" dirty="0">
              <a:latin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1506"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1507"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zh-CN" sz="3200" b="1" i="0" u="sng" strike="noStrike" kern="0" cap="none" spc="0" normalizeH="0" baseline="0" noProof="0">
                <a:ln>
                  <a:noFill/>
                </a:ln>
                <a:solidFill>
                  <a:schemeClr val="accent2">
                    <a:lumMod val="75000"/>
                  </a:schemeClr>
                </a:solidFill>
                <a:effectLst/>
                <a:uLnTx/>
                <a:uFillTx/>
                <a:latin typeface="+mj-lt"/>
                <a:ea typeface="MS PGothic" panose="020B0600070205080204" pitchFamily="34" charset="-128"/>
                <a:cs typeface="MS PGothic" panose="020B0600070205080204" pitchFamily="34" charset="-128"/>
              </a:rPr>
              <a:t>Other Guidelines for IEEE WG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831975"/>
            <a:ext cx="9753600" cy="4264025"/>
          </a:xfrm>
          <a:prstGeom prst="rect">
            <a:avLst/>
          </a:prstGeom>
        </p:spPr>
        <p:txBody>
          <a:bodyPr>
            <a:normAutofit lnSpcReduction="1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230505" marR="0" lvl="0" indent="-230505" algn="l" defTabSz="914400" rtl="0" eaLnBrk="0" fontAlgn="base" latinLnBrk="0" hangingPunct="0">
              <a:lnSpc>
                <a:spcPct val="80000"/>
              </a:lnSpc>
              <a:spcBef>
                <a:spcPct val="20000"/>
              </a:spcBef>
              <a:spcAft>
                <a:spcPct val="0"/>
              </a:spcAft>
              <a:buClr>
                <a:srgbClr val="CC3300"/>
              </a:buClr>
              <a:buSzPct val="50000"/>
              <a:buFont typeface="Monotype Sorts"/>
              <a:buChar char="l"/>
              <a:defRPr/>
            </a:pPr>
            <a:endParaRPr kumimoji="0" lang="en-US" altLang="en-US" sz="700" b="1" i="0" u="sng" strike="noStrike" kern="0" cap="none" spc="0" normalizeH="0" baseline="0" noProof="0" dirty="0">
              <a:ln>
                <a:noFill/>
              </a:ln>
              <a:solidFill>
                <a:srgbClr val="FF0000"/>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l" defTabSz="914400" rtl="0" eaLnBrk="0" fontAlgn="base" latinLnBrk="0" hangingPunct="0">
              <a:lnSpc>
                <a:spcPct val="80000"/>
              </a:lnSpc>
              <a:spcBef>
                <a:spcPct val="20000"/>
              </a:spcBef>
              <a:spcAft>
                <a:spcPct val="40000"/>
              </a:spcAft>
              <a:buClr>
                <a:srgbClr val="CC3300"/>
              </a:buClr>
              <a:buSzPct val="50000"/>
              <a:buFontTx/>
              <a:buChar char="•"/>
              <a:defRPr/>
            </a:pPr>
            <a:r>
              <a:rPr kumimoji="0" lang="en-US" altLang="en-US" sz="18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All IEEE-SA standards meetings shall be conducted in compliance with all applicable laws, including antitrust and competition laws. </a:t>
            </a:r>
            <a:endParaRPr kumimoji="0" lang="en-US" altLang="en-US" sz="18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the interpretation, validity, or essentiality of patents/patent claims. </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specific license rates, terms, or conditions.</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1143000" marR="0" lvl="2" indent="-228600" algn="l" defTabSz="914400" rtl="0" eaLnBrk="0" fontAlgn="base" latinLnBrk="0" hangingPunct="0">
              <a:lnSpc>
                <a:spcPct val="80000"/>
              </a:lnSpc>
              <a:spcBef>
                <a:spcPct val="20000"/>
              </a:spcBef>
              <a:spcAft>
                <a:spcPct val="40000"/>
              </a:spcAft>
              <a:buClr>
                <a:srgbClr val="CC3300"/>
              </a:buClr>
              <a:buSzPct val="50000"/>
              <a:buFontTx/>
              <a:buChar char="•"/>
              <a:defRPr/>
            </a:pPr>
            <a:r>
              <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Relative costs, including licensing costs of essential patent claims, of different technical approaches January be discussed in standards development meetings. </a:t>
            </a:r>
            <a:endPar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1600200" marR="0" lvl="3" indent="-22860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GB"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Technical considerations remain primary focus</a:t>
            </a:r>
            <a:endParaRPr kumimoji="0" lang="en-US" altLang="en-US" sz="1400" b="0"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or engage in the fixing of product prices, allocation of customers, or division of sales markets.</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discuss the status or substance of ongoing or threatened litigation.</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630555" marR="0" lvl="1" indent="-285750" algn="l" defTabSz="914400" rtl="0" eaLnBrk="0" fontAlgn="base" latinLnBrk="0" hangingPunct="0">
              <a:lnSpc>
                <a:spcPct val="80000"/>
              </a:lnSpc>
              <a:spcBef>
                <a:spcPct val="20000"/>
              </a:spcBef>
              <a:spcAft>
                <a:spcPct val="40000"/>
              </a:spcAft>
              <a:buClr>
                <a:srgbClr val="CC3300"/>
              </a:buClr>
              <a:buSzPct val="50000"/>
              <a:buFont typeface="Arial" panose="020B0604020202020204" pitchFamily="34" charset="0"/>
              <a:buChar char="•"/>
              <a:defRPr/>
            </a:pPr>
            <a:r>
              <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Don’t be silent if inappropriate topics are discussed … do formally object.</a:t>
            </a:r>
            <a:endParaRPr kumimoji="0" lang="en-US" altLang="en-US" sz="16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r>
              <a:rPr kumimoji="0" lang="en-US" altLang="en-US" sz="10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a:t>
            </a:r>
            <a:endParaRPr kumimoji="0" lang="en-US" altLang="en-US" sz="10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endParaRPr kumimoji="0" lang="en-US" altLang="en-US" sz="24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230505" marR="0" lvl="0" indent="-230505" algn="ctr" defTabSz="914400" rtl="0" eaLnBrk="0" fontAlgn="base" latinLnBrk="0" hangingPunct="0">
              <a:lnSpc>
                <a:spcPct val="80000"/>
              </a:lnSpc>
              <a:spcBef>
                <a:spcPct val="20000"/>
              </a:spcBef>
              <a:spcAft>
                <a:spcPct val="0"/>
              </a:spcAft>
              <a:buClr>
                <a:srgbClr val="CC3300"/>
              </a:buClr>
              <a:buSzPct val="50000"/>
              <a:buFontTx/>
              <a:buNone/>
              <a:defRPr/>
            </a:pP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See </a:t>
            </a:r>
            <a:r>
              <a:rPr kumimoji="0" lang="en-US" altLang="en-US" sz="1500" b="1" i="1"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IEEE-SA Standards Board Operations Manual</a:t>
            </a: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clause 5.3.10 and </a:t>
            </a:r>
            <a:r>
              <a:rPr kumimoji="0" lang="en-GB"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“Promoting Competition and Innovation: What You Need to Know about the IEEE Standards Association's Antitrust and Competition Policy”</a:t>
            </a:r>
            <a:r>
              <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rPr>
              <a:t> for more details.</a:t>
            </a:r>
            <a:endParaRPr kumimoji="0" lang="en-US" altLang="en-US" sz="1500" b="1" i="0" u="none" strike="noStrike" kern="0" cap="none" spc="0" normalizeH="0" baseline="0" noProof="0" dirty="0">
              <a:ln>
                <a:noFill/>
              </a:ln>
              <a:solidFill>
                <a:srgbClr val="000099"/>
              </a:solidFill>
              <a:effectLst/>
              <a:uLnTx/>
              <a:uFillTx/>
              <a:latin typeface="Arial" panose="020B0604020202020204" pitchFamily="34" charset="0"/>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1510" name="Text Box 5"/>
          <p:cNvSpPr txBox="1"/>
          <p:nvPr/>
        </p:nvSpPr>
        <p:spPr>
          <a:xfrm>
            <a:off x="838200" y="6102350"/>
            <a:ext cx="952500" cy="366713"/>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#4</a:t>
            </a:r>
            <a:endParaRPr lang="en-US" altLang="en-US" sz="2400" dirty="0">
              <a:latin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日期占位符 4"/>
          <p:cNvSpPr>
            <a:spLocks noGrp="1"/>
          </p:cNvSpPr>
          <p:nvPr>
            <p:ph type="dt" sz="half" idx="2"/>
          </p:nvPr>
        </p:nvSpPr>
        <p:spPr>
          <a:xfrm>
            <a:off x="928688" y="333375"/>
            <a:ext cx="2500312" cy="273050"/>
          </a:xfrm>
        </p:spPr>
        <p:txBody>
          <a:bodyPr wrap="square" lIns="0" tIns="0" rIns="0" bIns="0" anchor="b"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sz="1800" b="1" dirty="0">
                <a:solidFill>
                  <a:srgbClr val="000000"/>
                </a:solidFill>
                <a:latin typeface="Times New Roman" panose="02020603050405020304" pitchFamily="18" charset="0"/>
                <a:ea typeface="Arial Unicode MS" pitchFamily="34" charset="-122"/>
              </a:rPr>
              <a:t>Jan 2020</a:t>
            </a:r>
            <a:endParaRPr lang="en-US" altLang="zh-CN" sz="1800" b="1" dirty="0">
              <a:solidFill>
                <a:srgbClr val="000000"/>
              </a:solidFill>
              <a:latin typeface="Times New Roman" panose="02020603050405020304" pitchFamily="18" charset="0"/>
              <a:ea typeface="Arial Unicode MS" pitchFamily="34" charset="-122"/>
            </a:endParaRPr>
          </a:p>
        </p:txBody>
      </p:sp>
      <p:sp>
        <p:nvSpPr>
          <p:cNvPr id="22530" name="页脚占位符 2"/>
          <p:cNvSpPr>
            <a:spLocks noGrp="1"/>
          </p:cNvSpPr>
          <p:nvPr>
            <p:ph type="ftr" sz="quarter" idx="3"/>
          </p:nvPr>
        </p:nvSpPr>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zh-CN" dirty="0">
                <a:solidFill>
                  <a:srgbClr val="000000"/>
                </a:solidFill>
                <a:latin typeface="Times New Roman" panose="02020603050405020304" pitchFamily="18" charset="0"/>
                <a:ea typeface="Arial Unicode MS" pitchFamily="34" charset="-122"/>
              </a:rPr>
              <a:t>Bo Sun (ZTE)</a:t>
            </a:r>
            <a:endParaRPr lang="en-US" altLang="zh-CN" dirty="0">
              <a:solidFill>
                <a:srgbClr val="000000"/>
              </a:solidFill>
              <a:latin typeface="Times New Roman" panose="02020603050405020304" pitchFamily="18" charset="0"/>
              <a:ea typeface="Arial Unicode MS" pitchFamily="34" charset="-122"/>
            </a:endParaRPr>
          </a:p>
        </p:txBody>
      </p:sp>
      <p:sp>
        <p:nvSpPr>
          <p:cNvPr id="22531" name="灯片编号占位符 3"/>
          <p:cNvSpPr>
            <a:spLocks noGrp="1"/>
          </p:cNvSpPr>
          <p:nvPr>
            <p:ph type="sldNum" sz="quarter" idx="4"/>
          </p:nvPr>
        </p:nvSpPr>
        <p:spPr>
          <a:xfrm>
            <a:off x="5792788" y="6475413"/>
            <a:ext cx="704850" cy="363537"/>
          </a:xfrm>
        </p:spPr>
        <p:txBody>
          <a:bodyPr wrap="square" lIns="0" tIns="0" rIns="0" bIns="0" anchor="t" anchorCtr="0"/>
          <a:lstStyle>
            <a:lvl1pPr marL="0" lvl="0"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defRPr>
            </a:lvl1pPr>
            <a:lvl2pPr marL="457200" lvl="1"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2pPr>
            <a:lvl3pPr marL="914400" lvl="2"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3pPr>
            <a:lvl4pPr marL="1371600" lvl="3"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4pPr>
            <a:lvl5pPr marL="1828800" lvl="4" indent="0" algn="l" defTabSz="914400" rtl="0" eaLnBrk="1" fontAlgn="base" latinLnBrk="0" hangingPunct="1">
              <a:lnSpc>
                <a:spcPct val="100000"/>
              </a:lnSpc>
              <a:spcBef>
                <a:spcPct val="0"/>
              </a:spcBef>
              <a:spcAft>
                <a:spcPct val="0"/>
              </a:spcAft>
              <a:buNone/>
              <a:defRPr sz="1200" b="0" i="0" u="none" kern="1200" baseline="0">
                <a:solidFill>
                  <a:schemeClr val="tx1"/>
                </a:solidFill>
                <a:latin typeface="Times New Roman" panose="02020603050405020304" pitchFamily="18" charset="0"/>
                <a:ea typeface="MS PGothic" panose="020B0600070205080204" pitchFamily="34" charset="-128"/>
                <a:cs typeface="+mn-cs"/>
              </a:defRPr>
            </a:lvl5pPr>
          </a:lstStyle>
          <a:p>
            <a:pPr lvl="0" algn="ctr" eaLnBrk="0" hangingPunct="0">
              <a:tabLst>
                <a:tab pos="0" algn="l"/>
                <a:tab pos="685800" algn="l"/>
                <a:tab pos="1371600" algn="l"/>
                <a:tab pos="2057400" algn="l"/>
                <a:tab pos="2743200" algn="l"/>
                <a:tab pos="3429000" algn="l"/>
                <a:tab pos="4114800" algn="l"/>
                <a:tab pos="4800600" algn="l"/>
                <a:tab pos="5486400" algn="l"/>
                <a:tab pos="6172200" algn="l"/>
                <a:tab pos="6858000" algn="l"/>
                <a:tab pos="7543800" algn="l"/>
              </a:tabLst>
            </a:pPr>
            <a:r>
              <a:rPr lang="en-US" altLang="en-US" dirty="0">
                <a:latin typeface="Times New Roman" panose="02020603050405020304" pitchFamily="18" charset="0"/>
                <a:ea typeface="Arial Unicode MS" pitchFamily="34" charset="-122"/>
              </a:rPr>
              <a:t>Slide </a:t>
            </a:r>
            <a:fld id="{9A0DB2DC-4C9A-4742-B13C-FB6460FD3503}" type="slidenum">
              <a:rPr lang="en-US" altLang="en-US" dirty="0">
                <a:latin typeface="Times New Roman" panose="02020603050405020304" pitchFamily="18" charset="0"/>
                <a:ea typeface="Arial Unicode MS" pitchFamily="34" charset="-122"/>
              </a:rPr>
            </a:fld>
            <a:endParaRPr lang="en-US" altLang="en-US" dirty="0">
              <a:latin typeface="Times New Roman" panose="02020603050405020304" pitchFamily="18" charset="0"/>
              <a:ea typeface="Arial Unicode MS" pitchFamily="34" charset="-122"/>
            </a:endParaRPr>
          </a:p>
        </p:txBody>
      </p:sp>
      <p:sp>
        <p:nvSpPr>
          <p:cNvPr id="5" name="标题 1"/>
          <p:cNvSpPr txBox="1"/>
          <p:nvPr/>
        </p:nvSpPr>
        <p:spPr>
          <a:xfrm>
            <a:off x="2209800" y="610235"/>
            <a:ext cx="7772400" cy="1066800"/>
          </a:xfrm>
          <a:prstGeom prst="rect">
            <a:avLst/>
          </a:prstGeom>
        </p:spPr>
        <p:txBody>
          <a:bodyPr anchor="ctr" anchorCtr="0"/>
          <a:lstStyle>
            <a:lvl1pPr algn="ctr" rtl="0" eaLnBrk="0" fontAlgn="base" hangingPunct="0">
              <a:spcBef>
                <a:spcPct val="0"/>
              </a:spcBef>
              <a:spcAft>
                <a:spcPct val="0"/>
              </a:spcAft>
              <a:defRPr sz="3200" b="1">
                <a:solidFill>
                  <a:schemeClr val="tx2"/>
                </a:solidFill>
                <a:latin typeface="+mj-lt"/>
                <a:ea typeface="MS PGothic" panose="020B0600070205080204" pitchFamily="34" charset="-128"/>
                <a:cs typeface="MS PGothic" panose="020B0600070205080204" pitchFamily="34" charset="-128"/>
              </a:defRPr>
            </a:lvl1pPr>
            <a:lvl2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2pPr>
            <a:lvl3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3pPr>
            <a:lvl4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4pPr>
            <a:lvl5pPr algn="ctr" rtl="0" eaLnBrk="0" fontAlgn="base" hangingPunct="0">
              <a:spcBef>
                <a:spcPct val="0"/>
              </a:spcBef>
              <a:spcAft>
                <a:spcPct val="0"/>
              </a:spcAft>
              <a:defRPr sz="3200" b="1">
                <a:solidFill>
                  <a:schemeClr val="tx2"/>
                </a:solidFill>
                <a:latin typeface="Times New Roman" panose="02020603050405020304" pitchFamily="18" charset="0"/>
                <a:ea typeface="MS PGothic" panose="020B0600070205080204" pitchFamily="34" charset="-128"/>
                <a:cs typeface="MS PGothic" panose="020B0600070205080204" pitchFamily="34" charset="-128"/>
              </a:defRPr>
            </a:lvl5pPr>
            <a:lvl6pPr marL="457200" algn="ctr" rtl="0" eaLnBrk="0" fontAlgn="base" hangingPunct="0">
              <a:spcBef>
                <a:spcPct val="0"/>
              </a:spcBef>
              <a:spcAft>
                <a:spcPct val="0"/>
              </a:spcAft>
              <a:defRPr sz="3200" b="1">
                <a:solidFill>
                  <a:schemeClr val="tx2"/>
                </a:solidFill>
                <a:latin typeface="Times New Roman" panose="02020603050405020304" pitchFamily="18" charset="0"/>
              </a:defRPr>
            </a:lvl6pPr>
            <a:lvl7pPr marL="914400" algn="ctr" rtl="0" eaLnBrk="0" fontAlgn="base" hangingPunct="0">
              <a:spcBef>
                <a:spcPct val="0"/>
              </a:spcBef>
              <a:spcAft>
                <a:spcPct val="0"/>
              </a:spcAft>
              <a:defRPr sz="3200" b="1">
                <a:solidFill>
                  <a:schemeClr val="tx2"/>
                </a:solidFill>
                <a:latin typeface="Times New Roman" panose="02020603050405020304" pitchFamily="18" charset="0"/>
              </a:defRPr>
            </a:lvl7pPr>
            <a:lvl8pPr marL="1371600" algn="ctr" rtl="0" eaLnBrk="0" fontAlgn="base" hangingPunct="0">
              <a:spcBef>
                <a:spcPct val="0"/>
              </a:spcBef>
              <a:spcAft>
                <a:spcPct val="0"/>
              </a:spcAft>
              <a:defRPr sz="3200" b="1">
                <a:solidFill>
                  <a:schemeClr val="tx2"/>
                </a:solidFill>
                <a:latin typeface="Times New Roman" panose="02020603050405020304" pitchFamily="18" charset="0"/>
              </a:defRPr>
            </a:lvl8pPr>
            <a:lvl9pPr marL="1828800" algn="ctr" rtl="0" eaLnBrk="0" fontAlgn="base" hangingPunct="0">
              <a:spcBef>
                <a:spcPct val="0"/>
              </a:spcBef>
              <a:spcAft>
                <a:spcPct val="0"/>
              </a:spcAft>
              <a:defRPr sz="3200" b="1">
                <a:solidFill>
                  <a:schemeClr val="tx2"/>
                </a:solidFill>
                <a:latin typeface="Times New Roman" panose="02020603050405020304" pitchFamily="18" charset="0"/>
              </a:defRPr>
            </a:lvl9pPr>
          </a:lstStyle>
          <a:p>
            <a:pPr marL="0" marR="0" lvl="0" indent="0" algn="ctr" defTabSz="914400" rtl="0" eaLnBrk="0" fontAlgn="base" latinLnBrk="0" hangingPunct="0">
              <a:lnSpc>
                <a:spcPct val="100000"/>
              </a:lnSpc>
              <a:spcBef>
                <a:spcPct val="0"/>
              </a:spcBef>
              <a:spcAft>
                <a:spcPct val="0"/>
              </a:spcAft>
              <a:buClrTx/>
              <a:buSzTx/>
              <a:buFontTx/>
              <a:buNone/>
              <a:defRPr/>
            </a:pPr>
            <a:r>
              <a:rPr kumimoji="0" lang="en-US" altLang="en-US" sz="3200" b="1" i="0" u="none" strike="noStrike" kern="0" cap="none" spc="0" normalizeH="0" baseline="0" noProof="0">
                <a:ln>
                  <a:noFill/>
                </a:ln>
                <a:solidFill>
                  <a:schemeClr val="tx2"/>
                </a:solidFill>
                <a:effectLst/>
                <a:uLnTx/>
                <a:uFillTx/>
                <a:latin typeface="+mj-lt"/>
                <a:ea typeface="MS PGothic" panose="020B0600070205080204" pitchFamily="34" charset="-128"/>
                <a:cs typeface="MS PGothic" panose="020B0600070205080204" pitchFamily="34" charset="-128"/>
              </a:rPr>
              <a:t>Participation in IEEE 802 Meetings</a:t>
            </a:r>
            <a:endParaRPr kumimoji="0" lang="zh-CN" altLang="en-US" sz="3200" b="1" i="0" u="none" strike="noStrike" kern="0" cap="none" spc="0" normalizeH="0" baseline="0" noProof="0" dirty="0">
              <a:ln>
                <a:noFill/>
              </a:ln>
              <a:solidFill>
                <a:schemeClr val="tx2"/>
              </a:solidFill>
              <a:effectLst/>
              <a:uLnTx/>
              <a:uFillTx/>
              <a:latin typeface="+mj-lt"/>
              <a:ea typeface="MS PGothic" panose="020B0600070205080204" pitchFamily="34" charset="-128"/>
              <a:cs typeface="MS PGothic" panose="020B0600070205080204" pitchFamily="34" charset="-128"/>
            </a:endParaRPr>
          </a:p>
        </p:txBody>
      </p:sp>
      <p:sp>
        <p:nvSpPr>
          <p:cNvPr id="6" name="内容占位符 2"/>
          <p:cNvSpPr txBox="1"/>
          <p:nvPr/>
        </p:nvSpPr>
        <p:spPr>
          <a:xfrm>
            <a:off x="1219200" y="1752600"/>
            <a:ext cx="9829800" cy="4352925"/>
          </a:xfrm>
          <a:prstGeom prst="rect">
            <a:avLst/>
          </a:prstGeom>
        </p:spPr>
        <p:txBody>
          <a:bodyPr>
            <a:normAutofit fontScale="70000" lnSpcReduction="20000"/>
          </a:bodyPr>
          <a:lstStyle>
            <a:lvl1pPr marL="342900" indent="-342900" algn="l" rtl="0" eaLnBrk="0" fontAlgn="base" hangingPunct="0">
              <a:spcBef>
                <a:spcPct val="20000"/>
              </a:spcBef>
              <a:spcAft>
                <a:spcPct val="0"/>
              </a:spcAft>
              <a:buChar char="•"/>
              <a:defRPr sz="2400" b="1">
                <a:solidFill>
                  <a:schemeClr val="tx1"/>
                </a:solidFill>
                <a:latin typeface="+mn-lt"/>
                <a:ea typeface="MS PGothic" panose="020B0600070205080204" pitchFamily="34" charset="-128"/>
                <a:cs typeface="MS PGothic" panose="020B0600070205080204" pitchFamily="34" charset="-128"/>
              </a:defRPr>
            </a:lvl1pPr>
            <a:lvl2pPr marL="742950" indent="-285750" algn="l" rtl="0" eaLnBrk="0" fontAlgn="base" hangingPunct="0">
              <a:spcBef>
                <a:spcPct val="20000"/>
              </a:spcBef>
              <a:spcAft>
                <a:spcPct val="0"/>
              </a:spcAft>
              <a:buChar char="–"/>
              <a:defRPr sz="2000">
                <a:solidFill>
                  <a:schemeClr val="tx1"/>
                </a:solidFill>
                <a:latin typeface="+mn-lt"/>
                <a:ea typeface="MS PGothic" panose="020B0600070205080204" pitchFamily="34" charset="-128"/>
                <a:cs typeface="MS PGothic" panose="020B0600070205080204" pitchFamily="34" charset="-128"/>
              </a:defRPr>
            </a:lvl2pPr>
            <a:lvl3pPr marL="1085850" indent="-228600" algn="l" rtl="0" eaLnBrk="0" fontAlgn="base" hangingPunct="0">
              <a:spcBef>
                <a:spcPct val="20000"/>
              </a:spcBef>
              <a:spcAft>
                <a:spcPct val="0"/>
              </a:spcAft>
              <a:buChar char="•"/>
              <a:defRPr>
                <a:solidFill>
                  <a:schemeClr val="tx1"/>
                </a:solidFill>
                <a:latin typeface="+mn-lt"/>
                <a:ea typeface="MS PGothic" panose="020B0600070205080204" pitchFamily="34" charset="-128"/>
                <a:cs typeface="MS PGothic" panose="020B0600070205080204" pitchFamily="34" charset="-128"/>
              </a:defRPr>
            </a:lvl3pPr>
            <a:lvl4pPr marL="14287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4pPr>
            <a:lvl5pPr marL="1771650" indent="-228600" algn="l" rtl="0" eaLnBrk="0" fontAlgn="base" hangingPunct="0">
              <a:spcBef>
                <a:spcPct val="20000"/>
              </a:spcBef>
              <a:spcAft>
                <a:spcPct val="0"/>
              </a:spcAft>
              <a:buChar char="•"/>
              <a:defRPr sz="1600">
                <a:solidFill>
                  <a:schemeClr val="tx1"/>
                </a:solidFill>
                <a:latin typeface="+mn-lt"/>
                <a:ea typeface="MS PGothic" panose="020B0600070205080204" pitchFamily="34" charset="-128"/>
                <a:cs typeface="MS PGothic" panose="020B0600070205080204" pitchFamily="34" charset="-128"/>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a:lstStyle>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All participation in IEEE 802 Working Group meetings is on an individual basis</a:t>
            </a:r>
            <a:endPar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Participants in the IEEE standards development individual process shall act based on their qualifications and experience. (</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1"/>
              </a:rPr>
              <a:t>https://standards.ieee.org/develop/policies/bylaws/sb_bylaws.pdf</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5.2.1)</a:t>
            </a:r>
            <a:endParaRPr kumimoji="0" lang="en-US" altLang="zh-CN"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742950" marR="0" lvl="1" indent="-285750" algn="l" defTabSz="914400" rtl="0" eaLnBrk="0" fontAlgn="base" latinLnBrk="0" hangingPunct="0">
              <a:lnSpc>
                <a:spcPct val="100000"/>
              </a:lnSpc>
              <a:spcBef>
                <a:spcPct val="20000"/>
              </a:spcBef>
              <a:spcAft>
                <a:spcPct val="0"/>
              </a:spcAft>
              <a:buClrTx/>
              <a:buSzTx/>
              <a:buFontTx/>
              <a:buNone/>
              <a:defRPr/>
            </a:pPr>
            <a:r>
              <a:rPr kumimoji="0" lang="en-US" altLang="zh-CN"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a:t>
            </a:r>
            <a:r>
              <a:rPr kumimoji="0" lang="en-US"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IEEE 802 </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Working Group membership is by individual; “Working Group members shall participate in the consensus process in a manner consistent with their professional expert opinion as individuals, and not as organizational representatives”. (</a:t>
            </a:r>
            <a:r>
              <a:rPr kumimoji="0" lang="en-GB" altLang="zh-CN" b="0" i="1"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http://ieee802.org/PNP/approved/IEEE_802_WG_PandP_v19.pdf</a:t>
            </a:r>
            <a:r>
              <a:rPr kumimoji="0" lang="en-GB" altLang="zh-CN" b="0" i="1"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4.2.1)</a:t>
            </a:r>
            <a:endParaRPr kumimoji="0" lang="en-US" altLang="zh-CN" sz="2000" b="0"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 have an obligation to act and vote as an individual and not under the direction of any other individual or group. Your obligation to act and vote as an individual applies in all cases, regardless of any external commitments, agreements, contracts, or orders. </a:t>
            </a: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You shall not direct the actions or votes of any other member of an IEEE 802 Working Group or retaliate against any other member for their actions or votes within IEEE 802 Working Group meetings, see </a:t>
            </a:r>
            <a:r>
              <a:rPr kumimoji="0" lang="en-US" altLang="zh-CN" sz="24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3"/>
              </a:rPr>
              <a:t>https://standards.ieee.org/develop/policies/bylaws/sb_bylaws.pdf </a:t>
            </a:r>
            <a:r>
              <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5.2.1.3 and </a:t>
            </a:r>
            <a:r>
              <a:rPr kumimoji="0" lang="en-GB" altLang="zh-CN" sz="2400" b="1" i="0" u="sng"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hlinkClick r:id="rId2"/>
              </a:rPr>
              <a:t>http://ieee802.org/PNP/approved/IEEE_802_WG_PandP_v19.pdf</a:t>
            </a:r>
            <a:r>
              <a:rPr kumimoji="0" lang="en-GB"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  section 3.4.1, list item </a:t>
            </a:r>
            <a:r>
              <a:rPr kumimoji="0" lang="en-GB" altLang="zh-CN" sz="2400" b="1" i="0" u="none" strike="noStrike" kern="0" cap="none" spc="0" normalizeH="0" baseline="0" noProof="0" dirty="0" smtClean="0">
                <a:ln>
                  <a:noFill/>
                </a:ln>
                <a:solidFill>
                  <a:schemeClr val="tx1"/>
                </a:solidFill>
                <a:effectLst/>
                <a:uLnTx/>
                <a:uFillTx/>
                <a:latin typeface="+mn-lt"/>
                <a:ea typeface="MS PGothic" panose="020B0600070205080204" pitchFamily="34" charset="-128"/>
                <a:cs typeface="MS PGothic" panose="020B0600070205080204" pitchFamily="34" charset="-128"/>
              </a:rPr>
              <a:t>x</a:t>
            </a:r>
            <a:endParaRPr kumimoji="0" lang="en-GB"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Char char="•"/>
              <a:defRPr/>
            </a:pPr>
            <a:endParaRPr kumimoji="0" lang="en-US" altLang="zh-CN"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a:p>
            <a:pPr marL="342900" marR="0" lvl="0" indent="-342900" algn="l" defTabSz="914400" rtl="0" eaLnBrk="0" fontAlgn="base" latinLnBrk="0" hangingPunct="0">
              <a:lnSpc>
                <a:spcPct val="100000"/>
              </a:lnSpc>
              <a:spcBef>
                <a:spcPct val="20000"/>
              </a:spcBef>
              <a:spcAft>
                <a:spcPct val="0"/>
              </a:spcAft>
              <a:buClrTx/>
              <a:buSzTx/>
              <a:buFontTx/>
              <a:buNone/>
              <a:defRPr/>
            </a:pPr>
            <a:r>
              <a:rPr kumimoji="0" lang="en-US" altLang="zh-CN" sz="28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rPr>
              <a:t>By participating in IEEE 802 meetings, you accept these requirements.  If you do not agree to these policies then you shall not participate.</a:t>
            </a:r>
            <a:endParaRPr kumimoji="0" lang="zh-CN" altLang="en-US" sz="2400" b="1" i="0" u="none" strike="noStrike" kern="0" cap="none" spc="0" normalizeH="0" baseline="0" noProof="0" dirty="0">
              <a:ln>
                <a:noFill/>
              </a:ln>
              <a:solidFill>
                <a:schemeClr val="tx1"/>
              </a:solidFill>
              <a:effectLst/>
              <a:uLnTx/>
              <a:uFillTx/>
              <a:latin typeface="+mn-lt"/>
              <a:ea typeface="MS PGothic" panose="020B0600070205080204" pitchFamily="34" charset="-128"/>
              <a:cs typeface="MS PGothic" panose="020B0600070205080204" pitchFamily="34" charset="-128"/>
            </a:endParaRPr>
          </a:p>
        </p:txBody>
      </p:sp>
      <p:sp>
        <p:nvSpPr>
          <p:cNvPr id="22534" name="Text Box 5"/>
          <p:cNvSpPr txBox="1"/>
          <p:nvPr/>
        </p:nvSpPr>
        <p:spPr>
          <a:xfrm>
            <a:off x="838200" y="6105525"/>
            <a:ext cx="960438" cy="369888"/>
          </a:xfrm>
          <a:prstGeom prst="rect">
            <a:avLst/>
          </a:prstGeom>
          <a:noFill/>
          <a:ln w="9525">
            <a:noFill/>
          </a:ln>
        </p:spPr>
        <p:txBody>
          <a:bodyPr wrap="none" anchor="t" anchorCtr="0">
            <a:spAutoFit/>
          </a:bodyPr>
          <a:p>
            <a:pPr eaLnBrk="0" hangingPunct="0"/>
            <a:r>
              <a:rPr lang="en-US" altLang="en-US" sz="1800" b="1" u="sng" dirty="0">
                <a:latin typeface="Times New Roman" panose="02020603050405020304" pitchFamily="18" charset="0"/>
              </a:rPr>
              <a:t>Slide #5</a:t>
            </a:r>
            <a:endParaRPr lang="en-US" altLang="en-US" sz="2400" dirty="0">
              <a:latin typeface="Times New Roman" panose="02020603050405020304" pitchFamily="18" charset="0"/>
            </a:endParaRPr>
          </a:p>
        </p:txBody>
      </p:sp>
    </p:spTree>
  </p:cSld>
  <p:clrMapOvr>
    <a:masterClrMapping/>
  </p:clrMapOvr>
</p:sld>
</file>

<file path=ppt/theme/theme1.xml><?xml version="1.0" encoding="utf-8"?>
<a:theme xmlns:a="http://schemas.openxmlformats.org/drawingml/2006/main" name="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802-11-Submission-16-9">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主题">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449580" rtl="0" eaLnBrk="0" fontAlgn="base" latinLnBrk="0" hangingPunct="0">
          <a:lnSpc>
            <a:spcPct val="100000"/>
          </a:lnSpc>
          <a:spcBef>
            <a:spcPct val="0"/>
          </a:spcBef>
          <a:spcAft>
            <a:spcPct val="0"/>
          </a:spcAft>
          <a:buClr>
            <a:srgbClr val="000000"/>
          </a:buClr>
          <a:buSzPct val="100000"/>
          <a:buFont typeface="Times New Roman" panose="02020603050405020304" pitchFamily="18" charset="0"/>
          <a:buNone/>
          <a:defRPr kumimoji="0" lang="en-GB" sz="2400" b="0" i="0" u="none" strike="noStrike" cap="none" normalizeH="0" baseline="0" smtClean="0">
            <a:ln>
              <a:noFill/>
            </a:ln>
            <a:solidFill>
              <a:schemeClr val="bg1"/>
            </a:solidFill>
            <a:effectLst/>
            <a:latin typeface="Times New Roman" panose="02020603050405020304" pitchFamily="18" charset="0"/>
            <a:ea typeface="MS Gothic" panose="020B0609070205080204" pitchFamily="49"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802-11-Submission-16-9</Template>
  <TotalTime>0</TotalTime>
  <Words>11838</Words>
  <Application>WPS 演示</Application>
  <PresentationFormat>宽屏</PresentationFormat>
  <Paragraphs>622</Paragraphs>
  <Slides>23</Slides>
  <Notes>0</Notes>
  <HiddenSlides>0</HiddenSlides>
  <MMClips>0</MMClips>
  <ScaleCrop>false</ScaleCrop>
  <HeadingPairs>
    <vt:vector size="8" baseType="variant">
      <vt:variant>
        <vt:lpstr>已用的字体</vt:lpstr>
      </vt:variant>
      <vt:variant>
        <vt:i4>14</vt:i4>
      </vt:variant>
      <vt:variant>
        <vt:lpstr>主题</vt:lpstr>
      </vt:variant>
      <vt:variant>
        <vt:i4>2</vt:i4>
      </vt:variant>
      <vt:variant>
        <vt:lpstr>嵌入 OLE 服务器</vt:lpstr>
      </vt:variant>
      <vt:variant>
        <vt:i4>1</vt:i4>
      </vt:variant>
      <vt:variant>
        <vt:lpstr>幻灯片标题</vt:lpstr>
      </vt:variant>
      <vt:variant>
        <vt:i4>23</vt:i4>
      </vt:variant>
    </vt:vector>
  </HeadingPairs>
  <TitlesOfParts>
    <vt:vector size="40" baseType="lpstr">
      <vt:lpstr>Arial</vt:lpstr>
      <vt:lpstr>宋体</vt:lpstr>
      <vt:lpstr>Wingdings</vt:lpstr>
      <vt:lpstr>Times New Roman</vt:lpstr>
      <vt:lpstr>MS PGothic</vt:lpstr>
      <vt:lpstr>MS Gothic</vt:lpstr>
      <vt:lpstr>Arial Unicode MS</vt:lpstr>
      <vt:lpstr>Arial Unicode MS</vt:lpstr>
      <vt:lpstr>Arial Black</vt:lpstr>
      <vt:lpstr>Calibri</vt:lpstr>
      <vt:lpstr>Monotype Sorts</vt:lpstr>
      <vt:lpstr>Monotype Sorts</vt:lpstr>
      <vt:lpstr>微软雅黑</vt:lpstr>
      <vt:lpstr>Wingdings</vt:lpstr>
      <vt:lpstr>802-11-Submission-16-9</vt:lpstr>
      <vt:lpstr>1_802-11-Submission-16-9</vt:lpstr>
      <vt:lpstr>Word.Document.8</vt:lpstr>
      <vt:lpstr>PowerPoint 演示文稿</vt:lpstr>
      <vt:lpstr>IEEE 802.11 TGbd Meeting</vt:lpstr>
      <vt:lpstr>Meeting Protocol, Attendance, Voting &amp; Document Status</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General Flow of the Week</vt:lpstr>
      <vt:lpstr>PowerPoint 演示文稿</vt:lpstr>
      <vt:lpstr>PowerPoint 演示文稿</vt:lpstr>
      <vt:lpstr>PowerPoint 演示文稿</vt:lpstr>
      <vt:lpstr>Approve TGbd Minutes</vt:lpstr>
      <vt:lpstr>Approve the updated SFD</vt:lpstr>
      <vt:lpstr>PowerPoint 演示文稿</vt:lpstr>
      <vt:lpstr>Meeting Slot #3 Agenda Tuesday PM2, 16:00 ~ 18:00</vt:lpstr>
      <vt:lpstr>Meeting Slot #4 Agenda Wednesday PM1, 13:30 ~ 15:30</vt:lpstr>
      <vt:lpstr>Meeting Slot #5 Agenda Thursday AM2, 10:30 ~ 12:30</vt:lpstr>
      <vt:lpstr>Timeline (Unchanged)</vt:lpstr>
      <vt:lpstr>Teleconference Plan</vt:lpstr>
    </vt:vector>
  </TitlesOfParts>
  <Company>Marvell Semiconductor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11-16/1584r0</dc:title>
  <dc:creator>Nikola Serafimovski</dc:creator>
  <cp:keywords>March 2018</cp:keywords>
  <dc:subject>Task Group AY November 2015 Meeting Agenda</dc:subject>
  <cp:lastModifiedBy>10013985</cp:lastModifiedBy>
  <cp:revision>4190</cp:revision>
  <cp:lastPrinted>2014-11-04T15:04:00Z</cp:lastPrinted>
  <dcterms:created xsi:type="dcterms:W3CDTF">2007-04-17T18:10:00Z</dcterms:created>
  <dcterms:modified xsi:type="dcterms:W3CDTF">2020-01-15T04:12:07Z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y fmtid="{D5CDD505-2E9C-101B-9397-08002B2CF9AE}" pid="26" name="sflag">
    <vt:lpwstr>1431634268</vt:lpwstr>
  </property>
  <property fmtid="{D5CDD505-2E9C-101B-9397-08002B2CF9AE}" pid="27" name="KSOProductBuildVer">
    <vt:lpwstr>2052-11.8.2.8411</vt:lpwstr>
  </property>
</Properties>
</file>