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1"/>
  </p:notesMasterIdLst>
  <p:handoutMasterIdLst>
    <p:handoutMasterId r:id="rId172"/>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343" r:id="rId18"/>
    <p:sldId id="2073" r:id="rId19"/>
    <p:sldId id="1101" r:id="rId20"/>
    <p:sldId id="1581" r:id="rId21"/>
    <p:sldId id="2279" r:id="rId22"/>
    <p:sldId id="2062" r:id="rId23"/>
    <p:sldId id="2280" r:id="rId24"/>
    <p:sldId id="1981" r:id="rId25"/>
    <p:sldId id="2074" r:id="rId26"/>
    <p:sldId id="2102" r:id="rId27"/>
    <p:sldId id="2107" r:id="rId28"/>
    <p:sldId id="2075" r:id="rId29"/>
    <p:sldId id="1657" r:id="rId30"/>
    <p:sldId id="2292" r:id="rId31"/>
    <p:sldId id="1965" r:id="rId32"/>
    <p:sldId id="1967" r:id="rId33"/>
    <p:sldId id="1968" r:id="rId34"/>
    <p:sldId id="1969" r:id="rId35"/>
    <p:sldId id="2357" r:id="rId36"/>
    <p:sldId id="2358" r:id="rId37"/>
    <p:sldId id="2359" r:id="rId38"/>
    <p:sldId id="2361" r:id="rId39"/>
    <p:sldId id="2360" r:id="rId40"/>
    <p:sldId id="2362" r:id="rId41"/>
    <p:sldId id="2104" r:id="rId42"/>
    <p:sldId id="2112" r:id="rId43"/>
    <p:sldId id="2113" r:id="rId44"/>
    <p:sldId id="2114" r:id="rId45"/>
    <p:sldId id="2167" r:id="rId46"/>
    <p:sldId id="2317" r:id="rId47"/>
    <p:sldId id="2331" r:id="rId48"/>
    <p:sldId id="2332" r:id="rId49"/>
    <p:sldId id="2351" r:id="rId50"/>
    <p:sldId id="2008" r:id="rId51"/>
    <p:sldId id="2291" r:id="rId52"/>
    <p:sldId id="1945" r:id="rId53"/>
    <p:sldId id="2036" r:id="rId54"/>
    <p:sldId id="2037" r:id="rId55"/>
    <p:sldId id="2071" r:id="rId56"/>
    <p:sldId id="2218" r:id="rId57"/>
    <p:sldId id="2323" r:id="rId58"/>
    <p:sldId id="2333" r:id="rId59"/>
    <p:sldId id="2334" r:id="rId60"/>
    <p:sldId id="2335" r:id="rId61"/>
    <p:sldId id="2352" r:id="rId62"/>
    <p:sldId id="2353" r:id="rId63"/>
    <p:sldId id="1688" r:id="rId64"/>
    <p:sldId id="2322" r:id="rId65"/>
    <p:sldId id="2293" r:id="rId66"/>
    <p:sldId id="1705" r:id="rId67"/>
    <p:sldId id="1706" r:id="rId68"/>
    <p:sldId id="1707" r:id="rId69"/>
    <p:sldId id="1708" r:id="rId70"/>
    <p:sldId id="1709" r:id="rId71"/>
    <p:sldId id="1710" r:id="rId72"/>
    <p:sldId id="1790" r:id="rId73"/>
    <p:sldId id="2199" r:id="rId74"/>
    <p:sldId id="2319" r:id="rId75"/>
    <p:sldId id="2320" r:id="rId76"/>
    <p:sldId id="2321" r:id="rId77"/>
    <p:sldId id="2355" r:id="rId78"/>
    <p:sldId id="2354" r:id="rId79"/>
    <p:sldId id="2294" r:id="rId80"/>
    <p:sldId id="1679" r:id="rId81"/>
    <p:sldId id="2336" r:id="rId82"/>
    <p:sldId id="2328" r:id="rId83"/>
    <p:sldId id="2363" r:id="rId84"/>
    <p:sldId id="2364" r:id="rId85"/>
    <p:sldId id="2365" r:id="rId86"/>
    <p:sldId id="2367" r:id="rId87"/>
    <p:sldId id="2368" r:id="rId88"/>
    <p:sldId id="2369" r:id="rId89"/>
    <p:sldId id="2370" r:id="rId90"/>
    <p:sldId id="2337" r:id="rId91"/>
    <p:sldId id="2304" r:id="rId92"/>
    <p:sldId id="2339" r:id="rId93"/>
    <p:sldId id="2340" r:id="rId94"/>
    <p:sldId id="2341" r:id="rId95"/>
    <p:sldId id="2338" r:id="rId96"/>
    <p:sldId id="2324" r:id="rId97"/>
    <p:sldId id="1375" r:id="rId98"/>
    <p:sldId id="1376" r:id="rId99"/>
    <p:sldId id="1400" r:id="rId100"/>
    <p:sldId id="2004" r:id="rId101"/>
    <p:sldId id="619" r:id="rId102"/>
    <p:sldId id="621" r:id="rId103"/>
    <p:sldId id="1561" r:id="rId104"/>
    <p:sldId id="1555" r:id="rId105"/>
    <p:sldId id="1601" r:id="rId106"/>
    <p:sldId id="1585" r:id="rId107"/>
    <p:sldId id="1586" r:id="rId108"/>
    <p:sldId id="1587" r:id="rId109"/>
    <p:sldId id="1588" r:id="rId110"/>
    <p:sldId id="1589" r:id="rId111"/>
    <p:sldId id="1590" r:id="rId112"/>
    <p:sldId id="1771" r:id="rId113"/>
    <p:sldId id="1772" r:id="rId114"/>
    <p:sldId id="1591" r:id="rId115"/>
    <p:sldId id="1592" r:id="rId116"/>
    <p:sldId id="1593" r:id="rId117"/>
    <p:sldId id="1594" r:id="rId118"/>
    <p:sldId id="1595" r:id="rId119"/>
    <p:sldId id="1596" r:id="rId120"/>
    <p:sldId id="1597" r:id="rId121"/>
    <p:sldId id="1598" r:id="rId122"/>
    <p:sldId id="1599" r:id="rId123"/>
    <p:sldId id="1600" r:id="rId124"/>
    <p:sldId id="1628" r:id="rId125"/>
    <p:sldId id="1638" r:id="rId126"/>
    <p:sldId id="1725" r:id="rId127"/>
    <p:sldId id="1726" r:id="rId128"/>
    <p:sldId id="1947" r:id="rId129"/>
    <p:sldId id="1975" r:id="rId130"/>
    <p:sldId id="1976" r:id="rId131"/>
    <p:sldId id="1977" r:id="rId132"/>
    <p:sldId id="2039" r:id="rId133"/>
    <p:sldId id="2060" r:id="rId134"/>
    <p:sldId id="2061" r:id="rId135"/>
    <p:sldId id="2097" r:id="rId136"/>
    <p:sldId id="2103" r:id="rId137"/>
    <p:sldId id="2063" r:id="rId138"/>
    <p:sldId id="2064" r:id="rId139"/>
    <p:sldId id="2065" r:id="rId140"/>
    <p:sldId id="2066" r:id="rId141"/>
    <p:sldId id="2067" r:id="rId142"/>
    <p:sldId id="2068" r:id="rId143"/>
    <p:sldId id="2069" r:id="rId144"/>
    <p:sldId id="2146" r:id="rId145"/>
    <p:sldId id="2147" r:id="rId146"/>
    <p:sldId id="2148" r:id="rId147"/>
    <p:sldId id="2158" r:id="rId148"/>
    <p:sldId id="2159" r:id="rId149"/>
    <p:sldId id="2157" r:id="rId150"/>
    <p:sldId id="2160" r:id="rId151"/>
    <p:sldId id="2216" r:id="rId152"/>
    <p:sldId id="2217" r:id="rId153"/>
    <p:sldId id="2219" r:id="rId154"/>
    <p:sldId id="2238" r:id="rId155"/>
    <p:sldId id="2239" r:id="rId156"/>
    <p:sldId id="2240" r:id="rId157"/>
    <p:sldId id="2242" r:id="rId158"/>
    <p:sldId id="2263" r:id="rId159"/>
    <p:sldId id="2276" r:id="rId160"/>
    <p:sldId id="2277" r:id="rId161"/>
    <p:sldId id="2278" r:id="rId162"/>
    <p:sldId id="2281" r:id="rId163"/>
    <p:sldId id="2282" r:id="rId164"/>
    <p:sldId id="2283" r:id="rId165"/>
    <p:sldId id="2284" r:id="rId166"/>
    <p:sldId id="2318" r:id="rId167"/>
    <p:sldId id="2329" r:id="rId168"/>
    <p:sldId id="2356" r:id="rId169"/>
    <p:sldId id="1701" r:id="rId17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660" autoAdjust="0"/>
  </p:normalViewPr>
  <p:slideViewPr>
    <p:cSldViewPr>
      <p:cViewPr varScale="1">
        <p:scale>
          <a:sx n="64" d="100"/>
          <a:sy n="64" d="100"/>
        </p:scale>
        <p:origin x="1588" y="4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802.11-19/2102r2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9/11-19-2059-00-0jtc-minutes-of-hawaii-meeting-in-nov-2019.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8.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 2020 agenda in Irvine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6 January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 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September 2019 in Hanoi</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2"/>
            <a:r>
              <a:rPr lang="en-AU" dirty="0"/>
              <a:t>Preparation for SC6 meeting in Feb 2020 in London</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3833330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a:t>
            </a:r>
            <a:r>
              <a:rPr lang="en-US" i="1" dirty="0"/>
              <a:t>Irvine </a:t>
            </a:r>
            <a:r>
              <a:rPr lang="en-AU" i="1" dirty="0"/>
              <a:t>in January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332331781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3176505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2852344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meeting in Irvine in January 2020, as documented on slide 7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119</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meeting in Hawaii, in Nov 2019, as documented in </a:t>
            </a:r>
            <a:r>
              <a:rPr lang="en-AU" i="1" dirty="0">
                <a:hlinkClick r:id="rId3"/>
              </a:rPr>
              <a:t>11-19-2059-00</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120</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959"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84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183927055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366322165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224"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16893043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23739555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28463028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167686202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83684516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87947344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426850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a:t>
            </a:r>
            <a:r>
              <a:rPr lang="en-AU" dirty="0" err="1"/>
              <a:t>N</a:t>
            </a:r>
            <a:r>
              <a:rPr lang="en-AU" dirty="0" err="1">
                <a:solidFill>
                  <a:srgbClr val="FF0000"/>
                </a:solidFill>
              </a:rPr>
              <a:t>xxxxx</a:t>
            </a:r>
            <a:r>
              <a:rPr lang="en-AU" dirty="0"/>
              <a:t>)</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endParaRPr lang="en-AU" b="0" dirty="0"/>
          </a:p>
          <a:p>
            <a:pPr lvl="2"/>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088947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142018839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42516791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336761449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7708579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422320007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340587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new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964958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4006628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02925854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1530012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413894898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77131772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140662244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87047836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357531377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23652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issues highlighted in Hawaii related to the balloting process have probably been resolved</a:t>
            </a:r>
          </a:p>
        </p:txBody>
      </p:sp>
      <p:sp>
        <p:nvSpPr>
          <p:cNvPr id="8" name="Content Placeholder 7"/>
          <p:cNvSpPr>
            <a:spLocks noGrp="1"/>
          </p:cNvSpPr>
          <p:nvPr>
            <p:ph idx="1"/>
          </p:nvPr>
        </p:nvSpPr>
        <p:spPr/>
        <p:txBody>
          <a:bodyPr/>
          <a:lstStyle/>
          <a:p>
            <a:pPr lvl="1"/>
            <a:r>
              <a:rPr lang="en-AU" dirty="0"/>
              <a:t>In recent months a number of 60-day and FDIS ballots have not started as expected</a:t>
            </a:r>
          </a:p>
          <a:p>
            <a:pPr lvl="1"/>
            <a:r>
              <a:rPr lang="en-AU" dirty="0"/>
              <a:t>(Update on 15 Nov 2019) It is believed the procedural issues between IEEE-SA staff and ISO staff that have caused a slowdown in ballot handling have now been resolved and that ballots will restart in next 6-8 weeks.</a:t>
            </a:r>
          </a:p>
          <a:p>
            <a:pPr lvl="1"/>
            <a:r>
              <a:rPr lang="en-AU" dirty="0"/>
              <a:t>(Update on 17 Dec 2019) The first FDIS (802.1Q) has started after the procedural issues</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a:t>
            </a:fld>
            <a:endParaRPr lang="en-US"/>
          </a:p>
        </p:txBody>
      </p:sp>
    </p:spTree>
    <p:extLst>
      <p:ext uri="{BB962C8B-B14F-4D97-AF65-F5344CB8AC3E}">
        <p14:creationId xmlns:p14="http://schemas.microsoft.com/office/powerpoint/2010/main" val="1273078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62 standards through to PSDO ratification with 36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8217640"/>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29</a:t>
                      </a:r>
                    </a:p>
                  </a:txBody>
                  <a:tcPr/>
                </a:tc>
                <a:tc>
                  <a:txBody>
                    <a:bodyPr/>
                    <a:lstStyle/>
                    <a:p>
                      <a:pPr algn="ctr"/>
                      <a:r>
                        <a:rPr lang="en-AU" dirty="0"/>
                        <a:t>13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62</a:t>
                      </a:r>
                    </a:p>
                  </a:txBody>
                  <a:tcPr>
                    <a:lnT w="12700" cap="flat" cmpd="sng" algn="ctr">
                      <a:solidFill>
                        <a:schemeClr val="tx1"/>
                      </a:solidFill>
                      <a:prstDash val="solid"/>
                      <a:round/>
                      <a:headEnd type="none" w="med" len="med"/>
                      <a:tailEnd type="none" w="med" len="med"/>
                    </a:lnT>
                  </a:tcPr>
                </a:tc>
                <a:tc>
                  <a:txBody>
                    <a:bodyPr/>
                    <a:lstStyle/>
                    <a:p>
                      <a:pPr algn="ctr"/>
                      <a:r>
                        <a:rPr lang="en-AU" b="1" dirty="0"/>
                        <a:t>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run the IEEE 802 JTC1 SC meetings in Irvine in Jan 2020</a:t>
            </a:r>
          </a:p>
        </p:txBody>
      </p:sp>
      <p:sp>
        <p:nvSpPr>
          <p:cNvPr id="3075" name="Rectangle 5"/>
          <p:cNvSpPr>
            <a:spLocks noGrp="1" noChangeArrowheads="1"/>
          </p:cNvSpPr>
          <p:nvPr>
            <p:ph idx="1"/>
          </p:nvPr>
        </p:nvSpPr>
        <p:spPr/>
        <p:txBody>
          <a:bodyPr/>
          <a:lstStyle/>
          <a:p>
            <a:pPr lvl="1"/>
            <a:r>
              <a:rPr lang="en-US" dirty="0"/>
              <a:t>This presentation contains a proposed running order for the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918794"/>
              </p:ext>
            </p:extLst>
          </p:nvPr>
        </p:nvGraphicFramePr>
        <p:xfrm>
          <a:off x="761999" y="1712149"/>
          <a:ext cx="7696200" cy="22555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921075702"/>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.1Q-2018</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Jul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.1AR-Rev</a:t>
                      </a:r>
                    </a:p>
                  </a:txBody>
                  <a:tcPr marL="115147" marR="0"/>
                </a:tc>
                <a:tc>
                  <a:txBody>
                    <a:bodyPr/>
                    <a:lstStyle/>
                    <a:p>
                      <a:pPr algn="ctr"/>
                      <a:r>
                        <a:rPr lang="en-AU" sz="1600" b="0" dirty="0">
                          <a:solidFill>
                            <a:schemeClr val="tx1"/>
                          </a:solidFill>
                          <a:latin typeface="+mj-lt"/>
                          <a:cs typeface="Arial" panose="020B0604020202020204" pitchFamily="34" charset="0"/>
                        </a:rPr>
                        <a:t>D2.6</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a:t>
                      </a:r>
                      <a:r>
                        <a:rPr lang="en-AU" sz="1600" b="0" kern="1200" baseline="0" dirty="0">
                          <a:solidFill>
                            <a:schemeClr val="tx1"/>
                          </a:solidFill>
                          <a:latin typeface="+mn-lt"/>
                          <a:ea typeface="+mn-ea"/>
                          <a:cs typeface="+mn-cs"/>
                        </a:rPr>
                        <a:t> Oct 18</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14</a:t>
                      </a:r>
                      <a:r>
                        <a:rPr lang="en-AU" sz="1600" b="0" baseline="0" dirty="0">
                          <a:solidFill>
                            <a:schemeClr val="tx1"/>
                          </a:solidFill>
                          <a:latin typeface="+mj-lt"/>
                        </a:rPr>
                        <a:t> Nov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a:t>.</a:t>
                      </a:r>
                      <a:r>
                        <a:rPr lang="en-AU" sz="1600" dirty="0">
                          <a:cs typeface="Arial" panose="020B0604020202020204" pitchFamily="34" charset="0"/>
                        </a:rPr>
                        <a:t>1AC/Cor-1</a:t>
                      </a:r>
                      <a:r>
                        <a:rPr lang="en-AU" sz="1600" dirty="0"/>
                        <a:t> </a:t>
                      </a:r>
                      <a:endParaRPr lang="en-AU" sz="1600" dirty="0">
                        <a:latin typeface="+mj-lt"/>
                        <a:cs typeface="Arial" panose="020B0604020202020204" pitchFamily="34" charset="0"/>
                      </a:endParaRP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a:t>
                      </a:r>
                      <a:r>
                        <a:rPr lang="en-AU" sz="1600" b="0" baseline="0" dirty="0">
                          <a:solidFill>
                            <a:schemeClr val="tx1"/>
                          </a:solidFill>
                          <a:latin typeface="+mj-lt"/>
                        </a:rPr>
                        <a:t> Mar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.1AE-Rev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a:latin typeface="+mj-lt"/>
                          <a:cs typeface="Arial" panose="020B0604020202020204" pitchFamily="34" charset="0"/>
                        </a:rPr>
                        <a:t>.1X-REV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Karen Randall</a:t>
            </a:r>
          </a:p>
          <a:p>
            <a:pPr lvl="1"/>
            <a:r>
              <a:rPr lang="en-AU" dirty="0"/>
              <a:t>John Messenger</a:t>
            </a:r>
          </a:p>
          <a:p>
            <a:pPr lvl="1"/>
            <a:r>
              <a:rPr lang="en-AU" dirty="0"/>
              <a:t>Paul Congdon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FDIS ballot closes in May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pPr lvl="1"/>
            <a:r>
              <a:rPr lang="en-GB" dirty="0"/>
              <a:t>802.1Q-2018 was </a:t>
            </a:r>
            <a:r>
              <a:rPr lang="en-AU" dirty="0"/>
              <a:t>published in June 2018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chemeClr val="accent2"/>
                </a:solidFill>
              </a:rPr>
              <a:t>closes 4 May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spTree>
    <p:extLst>
      <p:ext uri="{BB962C8B-B14F-4D97-AF65-F5344CB8AC3E}">
        <p14:creationId xmlns:p14="http://schemas.microsoft.com/office/powerpoint/2010/main" val="58370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chemeClr val="accent2"/>
                </a:solidFill>
              </a:rPr>
              <a:t>on hold</a:t>
            </a:r>
          </a:p>
          <a:p>
            <a:pPr marL="174625" lvl="1" indent="-174625"/>
            <a:r>
              <a:rPr lang="en-AU" dirty="0"/>
              <a:t>PSDO start will be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chemeClr val="accent2"/>
                </a:solidFill>
              </a:rPr>
              <a:t>on hold</a:t>
            </a:r>
            <a:endParaRPr lang="en-AU" dirty="0"/>
          </a:p>
          <a:p>
            <a:pPr marL="174625" lvl="1" indent="-174625"/>
            <a:r>
              <a:rPr lang="en-AU" dirty="0"/>
              <a:t>PSDO start is on hold until 802.1Q-2018 is approved</a:t>
            </a:r>
          </a:p>
          <a:p>
            <a:pPr marL="357187" lvl="2" indent="-174625"/>
            <a:r>
              <a:rPr lang="en-AU" dirty="0"/>
              <a:t>Submission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passed FDIS ballot but requires a response</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China NB provided comments</a:t>
            </a:r>
          </a:p>
          <a:p>
            <a:pPr lvl="2"/>
            <a:r>
              <a:rPr lang="en-AU" dirty="0"/>
              <a:t>Response were sent in Jan 2019 (N16912)</a:t>
            </a:r>
          </a:p>
          <a:p>
            <a:r>
              <a:rPr lang="en-AU" dirty="0"/>
              <a:t>FDIS ballot: </a:t>
            </a:r>
            <a:r>
              <a:rPr lang="en-AU" dirty="0">
                <a:solidFill>
                  <a:srgbClr val="00B050"/>
                </a:solidFill>
              </a:rPr>
              <a:t>passed </a:t>
            </a:r>
            <a:r>
              <a:rPr lang="en-AU" dirty="0">
                <a:solidFill>
                  <a:schemeClr val="accent6"/>
                </a:solidFill>
              </a:rPr>
              <a:t>&amp; responses required</a:t>
            </a:r>
          </a:p>
          <a:p>
            <a:pPr lvl="1"/>
            <a:r>
              <a:rPr lang="en-AU" dirty="0"/>
              <a:t>802.1AR-Rev FDIS ballot passed on 14 Nov 2019</a:t>
            </a:r>
          </a:p>
          <a:p>
            <a:pPr lvl="2"/>
            <a:r>
              <a:rPr lang="en-AU" dirty="0"/>
              <a:t>Passed 11/1/7, </a:t>
            </a:r>
            <a:r>
              <a:rPr lang="en-AU"/>
              <a:t>with China </a:t>
            </a:r>
            <a:r>
              <a:rPr lang="en-AU" dirty="0"/>
              <a:t>NB voting no with </a:t>
            </a:r>
            <a:r>
              <a:rPr lang="en-AU"/>
              <a:t>2 comments (N17067)</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977917025"/>
              </p:ext>
            </p:extLst>
          </p:nvPr>
        </p:nvGraphicFramePr>
        <p:xfrm>
          <a:off x="5181600" y="4419600"/>
          <a:ext cx="914400" cy="806450"/>
        </p:xfrm>
        <a:graphic>
          <a:graphicData uri="http://schemas.openxmlformats.org/presentationml/2006/ole">
            <mc:AlternateContent xmlns:mc="http://schemas.openxmlformats.org/markup-compatibility/2006">
              <mc:Choice xmlns:v="urn:schemas-microsoft-com:vml" Requires="v">
                <p:oleObj spid="_x0000_s287787"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82670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CN1</a:t>
            </a:r>
          </a:p>
          <a:p>
            <a:pPr lvl="1"/>
            <a:r>
              <a:rPr lang="en-GB" i="1" dirty="0"/>
              <a:t>The text specifies cryptographic algorithm combinations such as RSA-2048/SHA-256, ECDSA P-256/SHA-256, ECDSA P-384/SHA-384, which are used </a:t>
            </a:r>
            <a:r>
              <a:rPr lang="en-US" i="1" dirty="0"/>
              <a:t>as signature suites.</a:t>
            </a:r>
            <a:endParaRPr lang="en-AU" i="1" dirty="0"/>
          </a:p>
          <a:p>
            <a:pPr lvl="1"/>
            <a:r>
              <a:rPr lang="en-US" i="1" dirty="0"/>
              <a:t>The specific </a:t>
            </a:r>
            <a:r>
              <a:rPr lang="en-GB" i="1" dirty="0"/>
              <a:t>algorithm(s) shall not be limited, because:</a:t>
            </a:r>
            <a:endParaRPr lang="en-AU" i="1" dirty="0"/>
          </a:p>
          <a:p>
            <a:pPr marL="527050" lvl="2" indent="-342900">
              <a:buFont typeface="+mj-lt"/>
              <a:buAutoNum type="arabicPeriod"/>
            </a:pPr>
            <a:r>
              <a:rPr lang="en-US" i="1" dirty="0"/>
              <a:t>There are many other international algorithms for choice, which have been specified in ISO/IEC international standards. </a:t>
            </a:r>
            <a:endParaRPr lang="en-AU" i="1" dirty="0"/>
          </a:p>
          <a:p>
            <a:pPr marL="527050" lvl="2" indent="-342900">
              <a:buFont typeface="+mj-lt"/>
              <a:buAutoNum type="arabicPeriod"/>
            </a:pPr>
            <a:r>
              <a:rPr lang="en-GB" i="1" dirty="0"/>
              <a:t>The policy and regulation requirements on application of cryptographic algorithms differ from countries and regions.</a:t>
            </a:r>
            <a:endParaRPr lang="en-AU" i="1" dirty="0"/>
          </a:p>
          <a:p>
            <a:pPr lvl="1"/>
            <a:r>
              <a:rPr lang="en-GB" i="1" dirty="0"/>
              <a:t>Therefore, </a:t>
            </a:r>
            <a:r>
              <a:rPr lang="en-US" i="1" dirty="0"/>
              <a:t>it is unreasonable to specify cryptographic algorithms such as RSA-2048, ECDSA P-256, ECDSA P-384, SHA-256 and SHA-384 as mandatory implementation in this proposal.</a:t>
            </a:r>
            <a:endParaRPr lang="en-AU" i="1"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515751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In 60-day ballot, China NB referenced TMB Resolution 70/2018 and proposed a statement that does not violate it: “Cryptographic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 This statement is reasonable and can solve the problem China mentioned easily. Unfortunately, IEEE 802 did not accepted this proposal in 6N16912. </a:t>
            </a:r>
          </a:p>
          <a:p>
            <a:pPr lvl="1"/>
            <a:r>
              <a:rPr lang="en-AU" i="1" dirty="0"/>
              <a: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4052140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a:t>
            </a:r>
          </a:p>
          <a:p>
            <a:pPr lvl="1"/>
            <a:r>
              <a:rPr lang="en-AU" i="1" dirty="0"/>
              <a:t>However, the proposal given by IEEE 802 in 6N16912 about making amendments cannot solve the issues effectively. Besides, choosing well-vetted, internationally designed, and recognized signature suites should reasonably include other algorithms defined in International Standards.</a:t>
            </a:r>
          </a:p>
          <a:p>
            <a:pPr lvl="1"/>
            <a:r>
              <a:rPr lang="en-AU" i="1" dirty="0"/>
              <a:t>To conclude, China would like to propose again to add a statement in the text of 802.1AR: “Cryptographic algorithms to be applied to information security mechanism may be subject to national and regional regulations. In this International Standard, cryptographic algorithms are instantiated, and other internationally designed and recognized cryptographic algorithms may be chosen according to specific requirements in different countries and regions.”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73913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CN1</a:t>
            </a:r>
          </a:p>
          <a:p>
            <a:pPr lvl="1"/>
            <a:r>
              <a:rPr lang="en-AU" dirty="0">
                <a:solidFill>
                  <a:srgbClr val="FF0000"/>
                </a:solidFill>
              </a:rPr>
              <a:t>802.1 WG will discuss in Jan 2019</a:t>
            </a:r>
          </a:p>
          <a:p>
            <a:pPr lvl="1"/>
            <a:r>
              <a:rPr lang="en-AU" dirty="0">
                <a:solidFill>
                  <a:srgbClr val="FF0000"/>
                </a:solidFill>
              </a:rPr>
              <a:t>This comment is an extension on comment during 60-day </a:t>
            </a:r>
            <a:r>
              <a:rPr lang="en-AU" dirty="0" err="1">
                <a:solidFill>
                  <a:srgbClr val="FF0000"/>
                </a:solidFill>
              </a:rPr>
              <a:t>ballt</a:t>
            </a:r>
            <a:r>
              <a:rPr lang="en-AU" dirty="0">
                <a:solidFill>
                  <a:srgbClr val="FF0000"/>
                </a:solidFill>
              </a:rPr>
              <a:t> and will require a new response </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498120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CN2</a:t>
            </a:r>
          </a:p>
          <a:p>
            <a:pPr lvl="1"/>
            <a:r>
              <a:rPr lang="en-AU" i="1" dirty="0"/>
              <a:t>This proposal is based on and implemented with IEEE 802.1X-2010, on which China NB has expressed sustained oppositions and submitted detailed comments on substantial issues </a:t>
            </a:r>
            <a:r>
              <a:rPr lang="en-US" i="1" dirty="0"/>
              <a:t>(including 6N15555 etc.). IEEE has acknowledged the receiving of China NB’s comments, but there has not been any technical improvements made on IEEE </a:t>
            </a:r>
            <a:r>
              <a:rPr lang="en-US" i="1" dirty="0" err="1"/>
              <a:t>Std</a:t>
            </a:r>
            <a:r>
              <a:rPr lang="en-US" i="1" dirty="0"/>
              <a:t> 802.1X and hence the defects still exist. China has noticed the reply in 6N16912, but the reply did not solve the technical problem mentioned about 802.1X.</a:t>
            </a:r>
            <a:endParaRPr lang="en-AU" i="1" dirty="0"/>
          </a:p>
          <a:p>
            <a:r>
              <a:rPr lang="en-AU" dirty="0"/>
              <a:t>Change CN2</a:t>
            </a:r>
          </a:p>
          <a:p>
            <a:pPr lvl="1"/>
            <a:r>
              <a:rPr lang="en-AU" dirty="0"/>
              <a:t>&lt;none&gt;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38294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CN2</a:t>
            </a:r>
          </a:p>
          <a:p>
            <a:pPr lvl="1"/>
            <a:r>
              <a:rPr lang="en-AU" dirty="0">
                <a:solidFill>
                  <a:srgbClr val="FF0000"/>
                </a:solidFill>
              </a:rPr>
              <a:t>802.1 WG will discuss in Jan 2019</a:t>
            </a:r>
          </a:p>
          <a:p>
            <a:pPr lvl="1"/>
            <a:r>
              <a:rPr lang="en-AU" dirty="0">
                <a:solidFill>
                  <a:srgbClr val="FF0000"/>
                </a:solidFill>
              </a:rPr>
              <a:t>Probably will use same response as for 60-day ballot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666912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a:t>
            </a:r>
            <a:r>
              <a:rPr lang="en-AU" dirty="0"/>
              <a:t>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702511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90-day is waiting for publication</a:t>
            </a:r>
          </a:p>
        </p:txBody>
      </p:sp>
      <p:sp>
        <p:nvSpPr>
          <p:cNvPr id="10" name="Content Placeholder 9"/>
          <p:cNvSpPr>
            <a:spLocks noGrp="1"/>
          </p:cNvSpPr>
          <p:nvPr>
            <p:ph idx="1"/>
          </p:nvPr>
        </p:nvSpPr>
        <p:spPr>
          <a:xfrm>
            <a:off x="519037" y="2360613"/>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passed</a:t>
            </a:r>
            <a:r>
              <a:rPr lang="en-AU" dirty="0">
                <a:solidFill>
                  <a:schemeClr val="accent2"/>
                </a:solidFill>
              </a:rPr>
              <a:t> &amp; waiting for publication</a:t>
            </a: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Publication is expected in about 8 weeks (as of end of Oct 2019)</a:t>
            </a:r>
          </a:p>
          <a:p>
            <a:pPr lvl="1"/>
            <a:r>
              <a:rPr lang="en-AU" dirty="0"/>
              <a:t>IEEE 802.1AC/</a:t>
            </a:r>
            <a:r>
              <a:rPr lang="en-AU" dirty="0" err="1"/>
              <a:t>Cor</a:t>
            </a:r>
            <a:r>
              <a:rPr lang="en-AU" dirty="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3468548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is waiting for start of FDIS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chemeClr val="accent2"/>
                </a:solidFill>
              </a:rPr>
              <a:t>waiting</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8 weeks</a:t>
            </a:r>
          </a:p>
          <a:p>
            <a:pPr lvl="2"/>
            <a:r>
              <a:rPr lang="en-AU" dirty="0">
                <a:solidFill>
                  <a:srgbClr val="FF0000"/>
                </a:solidFill>
              </a:rPr>
              <a:t>(6 Jan 2020) Asked Jodi about status</a:t>
            </a:r>
          </a:p>
          <a:p>
            <a:pPr lvl="1"/>
            <a:r>
              <a:rPr lang="en-AU" dirty="0"/>
              <a:t>Will be called ISO/IEC/IEEE 8802-1X:2013/AMD2-2019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835615193"/>
              </p:ext>
            </p:extLst>
          </p:nvPr>
        </p:nvGraphicFramePr>
        <p:xfrm>
          <a:off x="5181600" y="4572000"/>
          <a:ext cx="914400" cy="806450"/>
        </p:xfrm>
        <a:graphic>
          <a:graphicData uri="http://schemas.openxmlformats.org/presentationml/2006/ole">
            <mc:AlternateContent xmlns:mc="http://schemas.openxmlformats.org/markup-compatibility/2006">
              <mc:Choice xmlns:v="urn:schemas-microsoft-com:vml" Requires="v">
                <p:oleObj spid="_x0000_s284771"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62172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is waiting for start of FDIS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chemeClr val="accent2"/>
                </a:solidFill>
              </a:rPr>
              <a:t>waiting</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8 weeks</a:t>
            </a:r>
          </a:p>
          <a:p>
            <a:pPr lvl="2"/>
            <a:r>
              <a:rPr lang="en-AU" dirty="0">
                <a:solidFill>
                  <a:srgbClr val="FF0000"/>
                </a:solidFill>
              </a:rPr>
              <a:t>(6 Jan 2020) Asked Jodi about status</a:t>
            </a:r>
          </a:p>
          <a:p>
            <a:pPr lvl="1"/>
            <a:r>
              <a:rPr lang="en-AU" dirty="0"/>
              <a:t>Will be known as ISO/IEC/IEEE 8802-1AE:20</a:t>
            </a:r>
            <a:r>
              <a:rPr lang="en-AU" dirty="0">
                <a:solidFill>
                  <a:srgbClr val="FF0000"/>
                </a:solidFill>
              </a:rPr>
              <a:t>20</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97962196"/>
              </p:ext>
            </p:extLst>
          </p:nvPr>
        </p:nvGraphicFramePr>
        <p:xfrm>
          <a:off x="5257800" y="4419600"/>
          <a:ext cx="914400" cy="806450"/>
        </p:xfrm>
        <a:graphic>
          <a:graphicData uri="http://schemas.openxmlformats.org/presentationml/2006/ole">
            <mc:AlternateContent xmlns:mc="http://schemas.openxmlformats.org/markup-compatibility/2006">
              <mc:Choice xmlns:v="urn:schemas-microsoft-com:vml" Requires="v">
                <p:oleObj spid="_x0000_s285796"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2578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0459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a:t>
            </a:r>
            <a:endParaRPr lang="en-AU"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in Hawaii in Nov 2019</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427551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in Hawaii in Nov 2019</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94887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SA Ballot</a:t>
            </a:r>
          </a:p>
          <a:p>
            <a:pPr lvl="2"/>
            <a:r>
              <a:rPr lang="en-AU" dirty="0"/>
              <a:t>(Nov 2019) Still not in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4048733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802.1X-REV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Sponsor Ballot</a:t>
            </a:r>
          </a:p>
          <a:p>
            <a:pPr lvl="2"/>
            <a:r>
              <a:rPr lang="en-AU" dirty="0"/>
              <a:t>In Sept 2019, the 802,1 WG decided to hold off until 802.1Xck balloting is complete (probably after March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941105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Hawaii in Nov 2019 for submission of draft for information</a:t>
            </a:r>
          </a:p>
          <a:p>
            <a:pPr lvl="2"/>
            <a:r>
              <a:rPr lang="en-AU" dirty="0">
                <a:solidFill>
                  <a:srgbClr val="FF0000"/>
                </a:solidFill>
              </a:rPr>
              <a:t>(6 Jan 2020) Still not sent; asked Glen Parsons</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196960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5059574"/>
              </p:ext>
            </p:extLst>
          </p:nvPr>
        </p:nvGraphicFramePr>
        <p:xfrm>
          <a:off x="152399" y="1600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140920613"/>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20505301"/>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50</a:t>
            </a:fld>
            <a:endParaRPr lang="en-US"/>
          </a:p>
        </p:txBody>
      </p:sp>
    </p:spTree>
    <p:extLst>
      <p:ext uri="{BB962C8B-B14F-4D97-AF65-F5344CB8AC3E}">
        <p14:creationId xmlns:p14="http://schemas.microsoft.com/office/powerpoint/2010/main" val="588508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795304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 is on hold until FDIS on IEEE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on hold</a:t>
            </a:r>
          </a:p>
          <a:p>
            <a:pPr lvl="1"/>
            <a:r>
              <a:rPr lang="en-US" dirty="0"/>
              <a:t>FDIS approval for IEEE 802.3-REV will need to precede IEEE 802.3cb FDIS start, since IEEE 802.3cb is an amendment to IEEE 802.3-REV</a:t>
            </a:r>
          </a:p>
          <a:p>
            <a:pPr lvl="1"/>
            <a:r>
              <a:rPr lang="en-US" dirty="0"/>
              <a:t>Will be known as ISO/IEC/IEEE 8802-3:2020/</a:t>
            </a:r>
            <a:r>
              <a:rPr lang="en-US" dirty="0" err="1"/>
              <a:t>Amd</a:t>
            </a:r>
            <a:r>
              <a:rPr lang="en-US" dirty="0"/>
              <a:t> 2</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3708207"/>
              </p:ext>
            </p:extLst>
          </p:nvPr>
        </p:nvGraphicFramePr>
        <p:xfrm>
          <a:off x="5334000" y="4419600"/>
          <a:ext cx="914400" cy="806450"/>
        </p:xfrm>
        <a:graphic>
          <a:graphicData uri="http://schemas.openxmlformats.org/presentationml/2006/ole">
            <mc:AlternateContent xmlns:mc="http://schemas.openxmlformats.org/markup-compatibility/2006">
              <mc:Choice xmlns:v="urn:schemas-microsoft-com:vml" Requires="v">
                <p:oleObj spid="_x0000_s283825"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 is on hold until FDIS on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on hold</a:t>
            </a:r>
          </a:p>
          <a:p>
            <a:pPr lvl="1"/>
            <a:r>
              <a:rPr lang="en-AU" dirty="0"/>
              <a:t>Submission approved in Mar 2019</a:t>
            </a:r>
          </a:p>
          <a:p>
            <a:pPr lvl="2"/>
            <a:r>
              <a:rPr lang="en-AU" dirty="0"/>
              <a:t>Delayed until 802.</a:t>
            </a:r>
            <a:r>
              <a:rPr lang="en-AU" dirty="0">
                <a:cs typeface="Arial" panose="020B0604020202020204" pitchFamily="34" charset="0"/>
              </a:rPr>
              <a:t>3-REV FDIS is complete</a:t>
            </a:r>
            <a:endParaRPr lang="en-AU"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377100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is waiting for start of FDIS ballot </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Submitted in Feb 2019 (N16892)</a:t>
            </a: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waiting for start</a:t>
            </a:r>
          </a:p>
          <a:p>
            <a:pPr lvl="1"/>
            <a:r>
              <a:rPr lang="en-AU" dirty="0"/>
              <a:t>Will be published as ISO/IEC/IEEE 8802-3:20</a:t>
            </a:r>
            <a:r>
              <a:rPr lang="en-AU" dirty="0">
                <a:solidFill>
                  <a:srgbClr val="FF0000"/>
                </a:solidFill>
              </a:rPr>
              <a:t>xx</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8 weeks</a:t>
            </a:r>
          </a:p>
          <a:p>
            <a:pPr lvl="2"/>
            <a:r>
              <a:rPr lang="en-AU" dirty="0">
                <a:solidFill>
                  <a:srgbClr val="FF0000"/>
                </a:solidFill>
              </a:rPr>
              <a:t>(6 Jan 2020) Asked Jodi about status</a:t>
            </a: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510491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on hold</a:t>
            </a:r>
          </a:p>
          <a:p>
            <a:pPr lvl="1"/>
            <a:r>
              <a:rPr lang="en-AU" dirty="0"/>
              <a:t>Submission approved in Mar 2019</a:t>
            </a:r>
          </a:p>
          <a:p>
            <a:pPr lvl="2"/>
            <a:r>
              <a:rPr lang="en-AU" dirty="0"/>
              <a:t>Delayed until 802.</a:t>
            </a:r>
            <a:r>
              <a:rPr lang="en-AU" dirty="0">
                <a:cs typeface="Arial" panose="020B0604020202020204" pitchFamily="34" charset="0"/>
              </a:rPr>
              <a:t>3-REV FDIS is complete</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521067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 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waiting</a:t>
            </a:r>
          </a:p>
          <a:p>
            <a:pPr lvl="1"/>
            <a:r>
              <a:rPr lang="en-AU" dirty="0"/>
              <a:t>(Nov 2019) Will be sent to 60-day ballot out of Nov 2019</a:t>
            </a:r>
          </a:p>
          <a:p>
            <a:pPr lvl="2"/>
            <a:r>
              <a:rPr lang="en-AU" dirty="0">
                <a:solidFill>
                  <a:srgbClr val="FF0000"/>
                </a:solidFill>
              </a:rPr>
              <a:t>(6 Jan 2020) It does not appear it was approved in Nov 2019</a:t>
            </a:r>
          </a:p>
          <a:p>
            <a:pPr lvl="3"/>
            <a:r>
              <a:rPr lang="en-AU" dirty="0">
                <a:solidFill>
                  <a:srgbClr val="FF0000"/>
                </a:solidFill>
              </a:rPr>
              <a:t>I asked David Law about this</a:t>
            </a:r>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914299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approved to be liaised for information in Nov 2019 </a:t>
            </a:r>
          </a:p>
          <a:p>
            <a:pPr lvl="2"/>
            <a:r>
              <a:rPr lang="en-AU" dirty="0">
                <a:solidFill>
                  <a:srgbClr val="FF0000"/>
                </a:solidFill>
              </a:rPr>
              <a:t>(25 Nov 2019) Has not yet been liaised</a:t>
            </a:r>
          </a:p>
          <a:p>
            <a:pPr lvl="3"/>
            <a:r>
              <a:rPr lang="en-AU" dirty="0">
                <a:solidFill>
                  <a:srgbClr val="FF0000"/>
                </a:solidFill>
              </a:rPr>
              <a:t>(6 Jan 2020) Asked David Law about this</a:t>
            </a:r>
          </a:p>
          <a:p>
            <a:r>
              <a:rPr lang="en-US" dirty="0"/>
              <a:t>60-day</a:t>
            </a:r>
            <a:r>
              <a:rPr lang="en-AU" dirty="0"/>
              <a:t> pre-ballot: </a:t>
            </a:r>
            <a:r>
              <a:rPr lang="en-AU" dirty="0">
                <a:solidFill>
                  <a:schemeClr val="accent2"/>
                </a:solidFill>
              </a:rPr>
              <a:t>on hold</a:t>
            </a:r>
          </a:p>
          <a:p>
            <a:pPr lvl="1"/>
            <a:r>
              <a:rPr lang="en-AU" dirty="0"/>
              <a:t>Waiting for publication</a:t>
            </a:r>
          </a:p>
          <a:p>
            <a:pPr lvl="1"/>
            <a:r>
              <a:rPr lang="en-AU" dirty="0"/>
              <a:t>Delayed until 802.</a:t>
            </a:r>
            <a:r>
              <a:rPr lang="en-AU" dirty="0">
                <a:cs typeface="Arial" panose="020B0604020202020204" pitchFamily="34" charset="0"/>
              </a:rPr>
              <a:t>3-REV FDIS completed</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159426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802.3cn D3.1 was liaised for information in Dec 2019</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855484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802.3cm D3.1 was liaised for information in Dec 2019 </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222402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802.3cq D3.2 was liaised for information in Dec 2019 </a:t>
            </a:r>
          </a:p>
          <a:p>
            <a:pPr lvl="2"/>
            <a:r>
              <a:rPr lang="en-AU" dirty="0">
                <a:solidFill>
                  <a:srgbClr val="FF0000"/>
                </a:solidFill>
              </a:rPr>
              <a:t>(6 Jan 2020) Has not yet been put on SC6 server </a:t>
            </a:r>
          </a:p>
          <a:p>
            <a:pPr lvl="2"/>
            <a:r>
              <a:rPr lang="en-AU" dirty="0">
                <a:solidFill>
                  <a:srgbClr val="FF0000"/>
                </a:solidFill>
              </a:rPr>
              <a:t>(6 Jan 2020) Strangely D3.1 was approved</a:t>
            </a:r>
          </a:p>
          <a:p>
            <a:pPr lvl="3"/>
            <a:r>
              <a:rPr lang="en-AU" dirty="0">
                <a:solidFill>
                  <a:srgbClr val="FF0000"/>
                </a:solidFill>
              </a:rPr>
              <a:t>Asked David Law about this</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159285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802.3ch D3.0 was liaised for information in Dec 2019 </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42328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802.3ca D3.0 was liaised for information in Dec 2019 </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225950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075252"/>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11aj</a:t>
                      </a:r>
                    </a:p>
                  </a:txBody>
                  <a:tcPr/>
                </a:tc>
                <a:tc>
                  <a:txBody>
                    <a:bodyPr/>
                    <a:lstStyle/>
                    <a:p>
                      <a:pPr algn="ctr"/>
                      <a:r>
                        <a:rPr lang="en-AU" sz="1600" b="0" dirty="0">
                          <a:solidFill>
                            <a:schemeClr val="tx1"/>
                          </a:solidFill>
                          <a:latin typeface="+mj-lt"/>
                          <a:cs typeface="Arial" panose="020B0604020202020204" pitchFamily="34" charset="0"/>
                        </a:rPr>
                        <a:t>D5.0</a:t>
                      </a: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Jul 19</a:t>
                      </a:r>
                      <a:endParaRPr lang="en-AU" sz="1600" b="0" dirty="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a:solidFill>
                            <a:schemeClr val="tx1"/>
                          </a:solidFill>
                          <a:latin typeface="+mj-lt"/>
                        </a:rPr>
                        <a:t>11ak</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a:solidFill>
                            <a:schemeClr val="tx1"/>
                          </a:solidFill>
                          <a:latin typeface="+mj-lt"/>
                        </a:rPr>
                        <a:t>11aq</a:t>
                      </a:r>
                    </a:p>
                  </a:txBody>
                  <a:tcPr/>
                </a:tc>
                <a:tc>
                  <a:txBody>
                    <a:bodyPr/>
                    <a:lstStyle/>
                    <a:p>
                      <a:pPr algn="ctr"/>
                      <a:r>
                        <a:rPr lang="en-AU" sz="1600" b="0" kern="1200" dirty="0">
                          <a:solidFill>
                            <a:schemeClr val="tx1"/>
                          </a:solidFill>
                          <a:latin typeface="+mn-lt"/>
                          <a:ea typeface="+mn-ea"/>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 </a:t>
                      </a:r>
                      <a:r>
                        <a:rPr lang="en-AU" sz="1600" b="0" baseline="0" dirty="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rgbClr val="FF0000"/>
                          </a:solidFill>
                          <a:latin typeface="+mj-lt"/>
                          <a:cs typeface="Arial" panose="020B0604020202020204" pitchFamily="34" charset="0"/>
                        </a:rPr>
                        <a:t>D3.0</a:t>
                      </a:r>
                    </a:p>
                  </a:txBody>
                  <a:tcPr marL="115147" marR="115147"/>
                </a:tc>
                <a:tc>
                  <a:txBody>
                    <a:bodyPr/>
                    <a:lstStyle/>
                    <a:p>
                      <a:pPr algn="ctr"/>
                      <a:r>
                        <a:rPr lang="en-AU" sz="1600" b="0" dirty="0">
                          <a:solidFill>
                            <a:srgbClr val="FF0000"/>
                          </a:solidFill>
                          <a:latin typeface="+mj-lt"/>
                          <a:cs typeface="Arial" panose="020B0604020202020204" pitchFamily="34" charset="0"/>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416955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6606012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802.11aj is waiting for start of FDIS ballot</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802.11aj drafts were liaised for information </a:t>
            </a:r>
          </a:p>
          <a:p>
            <a:pPr lvl="2"/>
            <a:r>
              <a:rPr lang="en-GB" dirty="0"/>
              <a:t>D5.0 in Jun 2017</a:t>
            </a:r>
          </a:p>
          <a:p>
            <a:pPr lvl="2"/>
            <a:r>
              <a:rPr lang="en-AU" dirty="0"/>
              <a:t>Published version liaised in July 2018 (N16817)</a:t>
            </a:r>
          </a:p>
          <a:p>
            <a:r>
              <a:rPr lang="en-US" dirty="0"/>
              <a:t>60-day</a:t>
            </a:r>
            <a:r>
              <a:rPr lang="en-AU" dirty="0"/>
              <a:t> pre-ballot: </a:t>
            </a:r>
            <a:r>
              <a:rPr lang="en-AU" dirty="0">
                <a:solidFill>
                  <a:srgbClr val="00B050"/>
                </a:solidFill>
              </a:rPr>
              <a:t>passed &amp; response sent</a:t>
            </a:r>
          </a:p>
          <a:p>
            <a:pPr lvl="1"/>
            <a:r>
              <a:rPr lang="en-AU" dirty="0"/>
              <a:t>802.11aj-2018 passed 60-day pre-ballot (N16897) on 10 Feb 2019</a:t>
            </a:r>
          </a:p>
          <a:p>
            <a:pPr lvl="2"/>
            <a:r>
              <a:rPr lang="en-AU" dirty="0"/>
              <a:t>Need? 7/0/12</a:t>
            </a:r>
          </a:p>
          <a:p>
            <a:pPr lvl="2"/>
            <a:r>
              <a:rPr lang="en-AU" dirty="0"/>
              <a:t>Submission? 6/0/13</a:t>
            </a:r>
          </a:p>
          <a:p>
            <a:pPr lvl="1"/>
            <a:r>
              <a:rPr lang="en-AU" dirty="0"/>
              <a:t>China NB voted “yes”/”abstain” but submitted two comments</a:t>
            </a:r>
          </a:p>
          <a:p>
            <a:pPr lvl="2"/>
            <a:r>
              <a:rPr lang="en-AU" dirty="0"/>
              <a:t>Response sent in July 2019 (11-19-1177-03)</a:t>
            </a:r>
          </a:p>
          <a:p>
            <a:r>
              <a:rPr lang="en-AU" dirty="0"/>
              <a:t>FDIS ballot: </a:t>
            </a:r>
            <a:r>
              <a:rPr lang="en-AU" dirty="0">
                <a:solidFill>
                  <a:schemeClr val="accent2"/>
                </a:solidFill>
              </a:rPr>
              <a:t>waiting for start</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8 weeks</a:t>
            </a:r>
          </a:p>
          <a:p>
            <a:pPr lvl="2"/>
            <a:r>
              <a:rPr lang="en-AU" dirty="0">
                <a:solidFill>
                  <a:srgbClr val="FF0000"/>
                </a:solidFill>
              </a:rPr>
              <a:t>(6 Jan 2020) Asked Jodi about status</a:t>
            </a:r>
          </a:p>
          <a:p>
            <a:pPr lvl="1"/>
            <a:r>
              <a:rPr lang="en-AU" dirty="0"/>
              <a:t>Will be published as ISO/IEC/IEEE 8802-11:2018/AMD 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174198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802.11ak is waiting for start of FDIS ballot </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802.11ak drafts were liaised for information </a:t>
            </a:r>
          </a:p>
          <a:p>
            <a:pPr lvl="2"/>
            <a:r>
              <a:rPr lang="en-GB" dirty="0"/>
              <a:t>D4.0 in Jun 2017</a:t>
            </a:r>
          </a:p>
          <a:p>
            <a:pPr lvl="2"/>
            <a:r>
              <a:rPr lang="en-AU" dirty="0"/>
              <a:t>Published version liaised in July 2018 (N16817)</a:t>
            </a:r>
            <a:endParaRPr lang="en-GB" dirty="0"/>
          </a:p>
          <a:p>
            <a:r>
              <a:rPr lang="en-US" dirty="0"/>
              <a:t>60-day</a:t>
            </a:r>
            <a:r>
              <a:rPr lang="en-AU" dirty="0"/>
              <a:t> pre-ballot: </a:t>
            </a:r>
            <a:r>
              <a:rPr lang="en-AU" dirty="0">
                <a:solidFill>
                  <a:srgbClr val="00B050"/>
                </a:solidFill>
              </a:rPr>
              <a:t>passed &amp; response sent</a:t>
            </a:r>
          </a:p>
          <a:p>
            <a:pPr lvl="1"/>
            <a:r>
              <a:rPr lang="en-AU" dirty="0"/>
              <a:t>802.11ak-2018 passed 60-day pre-ballot (N16898)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March 2019 (N16907)</a:t>
            </a:r>
          </a:p>
          <a:p>
            <a:r>
              <a:rPr lang="en-AU" dirty="0"/>
              <a:t>FDIS ballot: </a:t>
            </a:r>
            <a:r>
              <a:rPr lang="en-AU" dirty="0">
                <a:solidFill>
                  <a:schemeClr val="accent2"/>
                </a:solidFill>
              </a:rPr>
              <a:t>waiting for start</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8 weeks</a:t>
            </a:r>
          </a:p>
          <a:p>
            <a:pPr lvl="2"/>
            <a:r>
              <a:rPr lang="en-AU" dirty="0">
                <a:solidFill>
                  <a:srgbClr val="FF0000"/>
                </a:solidFill>
              </a:rPr>
              <a:t>(6 Jan 2020) Asked Jodi about status</a:t>
            </a:r>
          </a:p>
          <a:p>
            <a:pPr lvl="1"/>
            <a:r>
              <a:rPr lang="en-AU" dirty="0"/>
              <a:t>Will be published as ISO/IEC/IEEE 8802-11:2018/AMD 4:20</a:t>
            </a:r>
            <a:r>
              <a:rPr lang="en-AU" dirty="0">
                <a:solidFill>
                  <a:srgbClr val="FF0000"/>
                </a:solidFill>
              </a:rPr>
              <a:t>xx</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37908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802.11aq is waiting for start of FDIS ballot </a:t>
            </a:r>
            <a:endParaRPr lang="en-AU" dirty="0">
              <a:solidFill>
                <a:srgbClr val="FF0000"/>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802.11aq D8.0 was sent for liaison in Mar 2017</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802.11ak-2018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chemeClr val="accent2"/>
                </a:solidFill>
              </a:rPr>
              <a:t>waiting for start</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8 weeks</a:t>
            </a:r>
          </a:p>
          <a:p>
            <a:pPr lvl="2"/>
            <a:r>
              <a:rPr lang="en-AU" dirty="0">
                <a:solidFill>
                  <a:srgbClr val="FF0000"/>
                </a:solidFill>
              </a:rPr>
              <a:t>(6 Jan 2020) Asked Jodi about status</a:t>
            </a:r>
          </a:p>
          <a:p>
            <a:pPr lvl="1"/>
            <a:r>
              <a:rPr lang="en-AU" dirty="0"/>
              <a:t>Will be published as ISO/IEC/IEEE 8802-11:2018/AMD 5:20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1675473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2"/>
            <a:r>
              <a:rPr lang="en-AU" dirty="0"/>
              <a:t>Possibly send D6.0 for information in March 2020 when in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411270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2"/>
            <a:r>
              <a:rPr lang="en-AU" dirty="0"/>
              <a:t>Possibly send D5.0 for information in March 2020</a:t>
            </a:r>
          </a:p>
          <a:p>
            <a:pPr lvl="2"/>
            <a:r>
              <a:rPr lang="en-AU" dirty="0"/>
              <a:t>802.11ay won’t go to SA ballot until 802.11ax goes to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447526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2640005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94244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25978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3145062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2112261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073429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will be liaised in Nov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approved to be liaised for information in Nov 2019 </a:t>
            </a:r>
          </a:p>
          <a:p>
            <a:pPr lvl="2"/>
            <a:r>
              <a:rPr lang="en-AU" dirty="0">
                <a:solidFill>
                  <a:srgbClr val="FF0000"/>
                </a:solidFill>
              </a:rPr>
              <a:t>(25 Nov 2019) Has not yet been liaised</a:t>
            </a:r>
          </a:p>
          <a:p>
            <a:pPr lvl="2"/>
            <a:r>
              <a:rPr lang="en-AU" dirty="0">
                <a:solidFill>
                  <a:srgbClr val="FF0000"/>
                </a:solidFill>
              </a:rPr>
              <a:t>(6 Jan 2020) Asked Dorothy</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2909817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3929152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6802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922191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228675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0150213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802.22-REV is waiting for publication to start the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waiting</a:t>
            </a:r>
          </a:p>
          <a:p>
            <a:pPr lvl="1"/>
            <a:r>
              <a:rPr lang="en-AU" dirty="0"/>
              <a:t>Submission to ballot approved, but waiting for publication</a:t>
            </a:r>
          </a:p>
          <a:p>
            <a:pPr lvl="1"/>
            <a:r>
              <a:rPr lang="en-AU" dirty="0"/>
              <a:t>802.22 WG will be in hibernation and so comment resolution will be a little more challenging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35510148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p:txBody>
          <a:bodyPr/>
          <a:lstStyle/>
          <a:p>
            <a:r>
              <a:rPr lang="en-AU" dirty="0"/>
              <a:t>Korea NB experts have submitted a proposal to SC6 for a WUR standard for Wi-Fi (&amp; other technologies)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has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appears to overlap significantly with 802.11ba</a:t>
            </a:r>
          </a:p>
          <a:p>
            <a:pPr lvl="1"/>
            <a:r>
              <a:rPr lang="en-AU" dirty="0"/>
              <a:t>There also appears to be copyright concerns in the proposal with some material allegedly duplicated from 802.11ba submissions</a:t>
            </a:r>
          </a:p>
          <a:p>
            <a:pPr lvl="2"/>
            <a:r>
              <a:rPr lang="en-AU" dirty="0"/>
              <a:t>IEEE-SA staff have reached out to the contributors and JTC1/SC6 leadership informing them of the issue.</a:t>
            </a:r>
          </a:p>
          <a:p>
            <a:pPr lvl="1"/>
            <a:r>
              <a:rPr lang="en-AU" dirty="0"/>
              <a:t>What would </a:t>
            </a:r>
            <a:r>
              <a:rPr lang="en-AU" dirty="0" err="1"/>
              <a:t>TGba</a:t>
            </a:r>
            <a:r>
              <a:rPr lang="en-AU" dirty="0"/>
              <a:t> like to do</a:t>
            </a:r>
          </a:p>
          <a:p>
            <a:pPr lvl="2"/>
            <a:r>
              <a:rPr lang="en-AU" dirty="0"/>
              <a:t>Contact the authors to notify them of the potential overlap?</a:t>
            </a:r>
          </a:p>
          <a:p>
            <a:pPr lvl="3"/>
            <a:r>
              <a:rPr lang="en-AU" dirty="0"/>
              <a:t>Andrew Myles has already reached out as an individual </a:t>
            </a:r>
          </a:p>
          <a:p>
            <a:pPr lvl="2"/>
            <a:r>
              <a:rPr lang="en-AU" dirty="0"/>
              <a:t>Write a LS to SC6 notifying them of the potential overlap?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graphicFrame>
        <p:nvGraphicFramePr>
          <p:cNvPr id="6" name="Object 5">
            <a:extLst>
              <a:ext uri="{FF2B5EF4-FFF2-40B4-BE49-F238E27FC236}">
                <a16:creationId xmlns:a16="http://schemas.microsoft.com/office/drawing/2014/main" id="{1E3E6A07-7F20-48DD-8497-4F5F0AAA912B}"/>
              </a:ext>
            </a:extLst>
          </p:cNvPr>
          <p:cNvGraphicFramePr>
            <a:graphicFrameLocks noChangeAspect="1"/>
          </p:cNvGraphicFramePr>
          <p:nvPr>
            <p:extLst>
              <p:ext uri="{D42A27DB-BD31-4B8C-83A1-F6EECF244321}">
                <p14:modId xmlns:p14="http://schemas.microsoft.com/office/powerpoint/2010/main" val="496121837"/>
              </p:ext>
            </p:extLst>
          </p:nvPr>
        </p:nvGraphicFramePr>
        <p:xfrm>
          <a:off x="7633879" y="3025775"/>
          <a:ext cx="914400" cy="806450"/>
        </p:xfrm>
        <a:graphic>
          <a:graphicData uri="http://schemas.openxmlformats.org/presentationml/2006/ole">
            <mc:AlternateContent xmlns:mc="http://schemas.openxmlformats.org/markup-compatibility/2006">
              <mc:Choice xmlns:v="urn:schemas-microsoft-com:vml" Requires="v">
                <p:oleObj spid="_x0000_s288790" name="Packager Shell Object" showAsIcon="1" r:id="rId3" imgW="914400" imgH="806400" progId="Package">
                  <p:embed/>
                </p:oleObj>
              </mc:Choice>
              <mc:Fallback>
                <p:oleObj name="Packager Shell Object" showAsIcon="1" r:id="rId3" imgW="914400" imgH="806400" progId="Package">
                  <p:embed/>
                  <p:pic>
                    <p:nvPicPr>
                      <p:cNvPr id="0" name=""/>
                      <p:cNvPicPr/>
                      <p:nvPr/>
                    </p:nvPicPr>
                    <p:blipFill>
                      <a:blip r:embed="rId4"/>
                      <a:stretch>
                        <a:fillRect/>
                      </a:stretch>
                    </p:blipFill>
                    <p:spPr>
                      <a:xfrm>
                        <a:off x="7633879" y="30257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940722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experts have submitted a new Wi-Fi related standards activity to SC6/WG7</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 group of Chinese experts have submitted to ISO/IEC JTC1/SC6/WG7 drafts (attached) for:</a:t>
            </a:r>
          </a:p>
          <a:p>
            <a:pPr lvl="2"/>
            <a:r>
              <a:rPr lang="en-AU" dirty="0"/>
              <a:t>Wireless LAN Access Control - Part 1: Networking Architecture Specification (7N218)</a:t>
            </a:r>
          </a:p>
          <a:p>
            <a:pPr lvl="2"/>
            <a:r>
              <a:rPr lang="en-AU" dirty="0"/>
              <a:t>Wireless LAN Access Control - Part 2: Technical Specification for Dispatching Platform (7N219)</a:t>
            </a:r>
          </a:p>
          <a:p>
            <a:pPr lvl="1"/>
            <a:r>
              <a:rPr lang="en-AU" dirty="0"/>
              <a:t>The Chinese experts are from</a:t>
            </a:r>
          </a:p>
          <a:p>
            <a:pPr lvl="2"/>
            <a:r>
              <a:rPr lang="en-AU" dirty="0"/>
              <a:t>China Telecom</a:t>
            </a:r>
          </a:p>
          <a:p>
            <a:pPr lvl="2"/>
            <a:r>
              <a:rPr lang="en-AU" dirty="0"/>
              <a:t>WAPI Alliance</a:t>
            </a:r>
          </a:p>
          <a:p>
            <a:pPr lvl="2"/>
            <a:r>
              <a:rPr lang="en-AU" dirty="0"/>
              <a:t>H3C</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graphicFrame>
        <p:nvGraphicFramePr>
          <p:cNvPr id="6" name="Object 5">
            <a:extLst>
              <a:ext uri="{FF2B5EF4-FFF2-40B4-BE49-F238E27FC236}">
                <a16:creationId xmlns:a16="http://schemas.microsoft.com/office/drawing/2014/main" id="{C422331C-4972-430F-94F0-747C72F14273}"/>
              </a:ext>
            </a:extLst>
          </p:cNvPr>
          <p:cNvGraphicFramePr>
            <a:graphicFrameLocks noChangeAspect="1"/>
          </p:cNvGraphicFramePr>
          <p:nvPr>
            <p:extLst>
              <p:ext uri="{D42A27DB-BD31-4B8C-83A1-F6EECF244321}">
                <p14:modId xmlns:p14="http://schemas.microsoft.com/office/powerpoint/2010/main" val="1951990347"/>
              </p:ext>
            </p:extLst>
          </p:nvPr>
        </p:nvGraphicFramePr>
        <p:xfrm>
          <a:off x="8086725" y="2514600"/>
          <a:ext cx="914400" cy="806450"/>
        </p:xfrm>
        <a:graphic>
          <a:graphicData uri="http://schemas.openxmlformats.org/presentationml/2006/ole">
            <mc:AlternateContent xmlns:mc="http://schemas.openxmlformats.org/markup-compatibility/2006">
              <mc:Choice xmlns:v="urn:schemas-microsoft-com:vml" Requires="v">
                <p:oleObj spid="_x0000_s289826" name="Packager Shell Object" showAsIcon="1" r:id="rId3" imgW="914400" imgH="806400" progId="Package">
                  <p:embed/>
                </p:oleObj>
              </mc:Choice>
              <mc:Fallback>
                <p:oleObj name="Packager Shell Object" showAsIcon="1" r:id="rId3" imgW="914400" imgH="806400" progId="Package">
                  <p:embed/>
                  <p:pic>
                    <p:nvPicPr>
                      <p:cNvPr id="0" name=""/>
                      <p:cNvPicPr/>
                      <p:nvPr/>
                    </p:nvPicPr>
                    <p:blipFill>
                      <a:blip r:embed="rId4"/>
                      <a:stretch>
                        <a:fillRect/>
                      </a:stretch>
                    </p:blipFill>
                    <p:spPr>
                      <a:xfrm>
                        <a:off x="8086725" y="2514600"/>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C749A4B-FB53-437B-9774-E830EF44A4DC}"/>
              </a:ext>
            </a:extLst>
          </p:cNvPr>
          <p:cNvGraphicFramePr>
            <a:graphicFrameLocks noChangeAspect="1"/>
          </p:cNvGraphicFramePr>
          <p:nvPr>
            <p:extLst>
              <p:ext uri="{D42A27DB-BD31-4B8C-83A1-F6EECF244321}">
                <p14:modId xmlns:p14="http://schemas.microsoft.com/office/powerpoint/2010/main" val="2411565701"/>
              </p:ext>
            </p:extLst>
          </p:nvPr>
        </p:nvGraphicFramePr>
        <p:xfrm>
          <a:off x="8086725" y="3146425"/>
          <a:ext cx="914400" cy="806450"/>
        </p:xfrm>
        <a:graphic>
          <a:graphicData uri="http://schemas.openxmlformats.org/presentationml/2006/ole">
            <mc:AlternateContent xmlns:mc="http://schemas.openxmlformats.org/markup-compatibility/2006">
              <mc:Choice xmlns:v="urn:schemas-microsoft-com:vml" Requires="v">
                <p:oleObj spid="_x0000_s289827" name="Packager Shell Object" showAsIcon="1" r:id="rId5" imgW="914400" imgH="806400" progId="Package">
                  <p:embed/>
                </p:oleObj>
              </mc:Choice>
              <mc:Fallback>
                <p:oleObj name="Packager Shell Object" showAsIcon="1" r:id="rId5" imgW="914400" imgH="806400" progId="Package">
                  <p:embed/>
                  <p:pic>
                    <p:nvPicPr>
                      <p:cNvPr id="0" name=""/>
                      <p:cNvPicPr/>
                      <p:nvPr/>
                    </p:nvPicPr>
                    <p:blipFill>
                      <a:blip r:embed="rId6"/>
                      <a:stretch>
                        <a:fillRect/>
                      </a:stretch>
                    </p:blipFill>
                    <p:spPr>
                      <a:xfrm>
                        <a:off x="8086725" y="31464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16341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The proposed WG7 activity is for a standard that allocates APs to ACs with load balancing &amp; backup</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t>
            </a:r>
          </a:p>
          <a:p>
            <a:pPr lvl="1"/>
            <a:r>
              <a:rPr lang="en-AU" dirty="0"/>
              <a:t>The scope of the specification (for public wireless LAN networking scenarios) is to:</a:t>
            </a:r>
          </a:p>
          <a:p>
            <a:pPr lvl="2"/>
            <a:r>
              <a:rPr lang="en-AU" dirty="0"/>
              <a:t>Specify the networking architecture of wireless LAN based on a Cloud Access Controller</a:t>
            </a:r>
          </a:p>
          <a:p>
            <a:pPr lvl="2"/>
            <a:r>
              <a:rPr lang="en-AU" dirty="0"/>
              <a:t>Define a Cloud Access Controller Dispatch Platform</a:t>
            </a:r>
          </a:p>
          <a:p>
            <a:pPr lvl="2"/>
            <a:r>
              <a:rPr lang="en-AU" dirty="0"/>
              <a:t>Define the Interaction between the Network element of Cloud Access Controller Dispatch Platform, AP, AC and WLAN network management etc</a:t>
            </a:r>
          </a:p>
          <a:p>
            <a:pPr lvl="2"/>
            <a:r>
              <a:rPr lang="en-AU" dirty="0"/>
              <a:t>Specify the main functional requirements of each network element</a:t>
            </a:r>
          </a:p>
          <a:p>
            <a:pPr lvl="1"/>
            <a:r>
              <a:rPr lang="en-AU" dirty="0"/>
              <a:t>It seems to provide a mechanism based on CAPWAP that allows APs to be allocated to ACs with load balancing &amp; backup</a:t>
            </a:r>
          </a:p>
          <a:p>
            <a:pPr lvl="1"/>
            <a:r>
              <a:rPr lang="en-AU" dirty="0"/>
              <a:t>…</a:t>
            </a:r>
          </a:p>
          <a:p>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18412852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Does IEEE 802 want to influence the proposed WG7 activity in any way?</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t>
            </a:r>
          </a:p>
          <a:p>
            <a:pPr lvl="1"/>
            <a:r>
              <a:rPr lang="en-AU" dirty="0"/>
              <a:t>There is a risk that the standardisation of this concept by ISO/IEC JTC1/SC6 will result in this particular version being required in China (or at least by China Telecom) and elsewhere</a:t>
            </a:r>
          </a:p>
          <a:p>
            <a:pPr lvl="1"/>
            <a:r>
              <a:rPr lang="en-AU" dirty="0"/>
              <a:t>Noting that this proposed standards is not really within the IEEE 802 scope, does anyone think we should get involved in the WG7 standardisation process to redirect it?</a:t>
            </a:r>
          </a:p>
          <a:p>
            <a:pPr lvl="2"/>
            <a:r>
              <a:rPr lang="en-AU" dirty="0"/>
              <a:t>If so, why? And how?</a:t>
            </a:r>
          </a:p>
          <a:p>
            <a:pPr lvl="2"/>
            <a:r>
              <a:rPr lang="en-AU" dirty="0"/>
              <a:t>If not, should we notify IETF?</a:t>
            </a:r>
          </a:p>
          <a:p>
            <a:pPr lvl="2"/>
            <a:r>
              <a:rPr lang="en-AU" dirty="0"/>
              <a:t>…</a:t>
            </a:r>
          </a:p>
          <a:p>
            <a:pPr lvl="1"/>
            <a:r>
              <a:rPr lang="en-AU" dirty="0"/>
              <a:t>Discuss …</a:t>
            </a:r>
          </a:p>
          <a:p>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8909382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have submitted a proposal to SC6 for an ad hoc 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have submitted proposal for an ad hoc on trustworthiness</a:t>
            </a:r>
          </a:p>
          <a:p>
            <a:pPr lvl="2"/>
            <a:r>
              <a:rPr lang="en-AU" dirty="0"/>
              <a:t>See N17076</a:t>
            </a:r>
          </a:p>
          <a:p>
            <a:pPr lvl="1"/>
            <a:r>
              <a:rPr lang="en-AU" dirty="0"/>
              <a:t>The proposal is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1139339243"/>
              </p:ext>
            </p:extLst>
          </p:nvPr>
        </p:nvGraphicFramePr>
        <p:xfrm>
          <a:off x="2133600" y="2286000"/>
          <a:ext cx="914400" cy="806450"/>
        </p:xfrm>
        <a:graphic>
          <a:graphicData uri="http://schemas.openxmlformats.org/presentationml/2006/ole">
            <mc:AlternateContent xmlns:mc="http://schemas.openxmlformats.org/markup-compatibility/2006">
              <mc:Choice xmlns:v="urn:schemas-microsoft-com:vml" Requires="v">
                <p:oleObj spid="_x0000_s290827" name="Packager Shell Object" showAsIcon="1" r:id="rId3" imgW="914400" imgH="806400" progId="Package">
                  <p:embed/>
                </p:oleObj>
              </mc:Choice>
              <mc:Fallback>
                <p:oleObj name="Packager Shell Object" showAsIcon="1" r:id="rId3" imgW="914400" imgH="806400" progId="Package">
                  <p:embed/>
                  <p:pic>
                    <p:nvPicPr>
                      <p:cNvPr id="0" name=""/>
                      <p:cNvPicPr/>
                      <p:nvPr/>
                    </p:nvPicPr>
                    <p:blipFill>
                      <a:blip r:embed="rId4"/>
                      <a:stretch>
                        <a:fillRect/>
                      </a:stretch>
                    </p:blipFill>
                    <p:spPr>
                      <a:xfrm>
                        <a:off x="2133600" y="2286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35627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have submitted a proposal to SC6 for an ad hoc 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is for SC6 to establish an ad hoc 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scope is: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886662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have submitted a proposal to SC6 for an ad hoc 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It is not yet clear if this activity is of interest to IEEE 802</a:t>
            </a:r>
          </a:p>
          <a:p>
            <a:pPr lvl="2"/>
            <a:r>
              <a:rPr lang="en-AU" dirty="0"/>
              <a:t>Someone pointed out that it </a:t>
            </a:r>
            <a:r>
              <a:rPr lang="en-US" i="1" dirty="0"/>
              <a:t>could be the camel’s nose or it could be nothing to be concerned about</a:t>
            </a:r>
          </a:p>
          <a:p>
            <a:pPr lvl="1"/>
            <a:r>
              <a:rPr lang="en-US" dirty="0"/>
              <a:t>In the meantime, we will certainly watch the activity</a:t>
            </a:r>
          </a:p>
          <a:p>
            <a:pPr lvl="1"/>
            <a:r>
              <a:rPr lang="en-US" dirty="0"/>
              <a:t>Discuss …</a:t>
            </a:r>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1041055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have one slot at the January 2020 meeting in Irvine</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a:latin typeface="+mj-lt"/>
              </a:rPr>
              <a:t>14 </a:t>
            </a:r>
            <a:r>
              <a:rPr lang="en-US" sz="1600" b="1" dirty="0">
                <a:latin typeface="+mj-lt"/>
              </a:rPr>
              <a:t>Jan 2020,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 have some volunteers to attend the SC6 meeting in London</a:t>
            </a:r>
          </a:p>
        </p:txBody>
      </p:sp>
      <p:sp>
        <p:nvSpPr>
          <p:cNvPr id="3" name="Content Placeholder 2"/>
          <p:cNvSpPr>
            <a:spLocks noGrp="1"/>
          </p:cNvSpPr>
          <p:nvPr>
            <p:ph idx="1"/>
          </p:nvPr>
        </p:nvSpPr>
        <p:spPr/>
        <p:txBody>
          <a:bodyPr/>
          <a:lstStyle/>
          <a:p>
            <a:pPr lvl="1"/>
            <a:r>
              <a:rPr lang="en-AU" dirty="0"/>
              <a:t>Tentative volunteers</a:t>
            </a:r>
          </a:p>
          <a:p>
            <a:pPr lvl="2"/>
            <a:r>
              <a:rPr lang="en-AU" dirty="0"/>
              <a:t>Stephen McCann (will be attending)</a:t>
            </a:r>
          </a:p>
          <a:p>
            <a:pPr lvl="2"/>
            <a:r>
              <a:rPr lang="en-AU" dirty="0"/>
              <a:t>Paul Congdon (will be in London that week)</a:t>
            </a:r>
          </a:p>
          <a:p>
            <a:pPr lvl="2"/>
            <a:r>
              <a:rPr lang="en-AU" dirty="0"/>
              <a:t>Karen Randall (maybe)</a:t>
            </a:r>
          </a:p>
          <a:p>
            <a:pPr lvl="2"/>
            <a:r>
              <a:rPr lang="en-AU" dirty="0"/>
              <a:t>David Law (registered on 26 Nov)</a:t>
            </a:r>
          </a:p>
          <a:p>
            <a:pPr lvl="2"/>
            <a:r>
              <a:rPr lang="en-AU" dirty="0"/>
              <a:t>Jodi </a:t>
            </a:r>
            <a:r>
              <a:rPr lang="en-AU" dirty="0" err="1"/>
              <a:t>Haasz</a:t>
            </a:r>
            <a:r>
              <a:rPr lang="en-AU" dirty="0"/>
              <a:t> (probably not)</a:t>
            </a:r>
          </a:p>
          <a:p>
            <a:pPr lvl="1"/>
            <a:r>
              <a:rPr lang="en-AU" dirty="0"/>
              <a:t>The role of any volunteers will be to gather information and to present the IEEE 802.11 Liaison report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16573178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in February 2020 in London</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BSI</a:t>
            </a:r>
            <a:endParaRPr lang="en-AU" b="0" dirty="0"/>
          </a:p>
          <a:p>
            <a:r>
              <a:rPr lang="en-AU" dirty="0"/>
              <a:t>Dates</a:t>
            </a:r>
          </a:p>
          <a:p>
            <a:pPr lvl="1"/>
            <a:r>
              <a:rPr lang="en-AU" dirty="0"/>
              <a:t>3-7 Feb 2020</a:t>
            </a:r>
          </a:p>
          <a:p>
            <a:r>
              <a:rPr lang="en-AU" dirty="0"/>
              <a:t>Location</a:t>
            </a:r>
          </a:p>
          <a:p>
            <a:pPr lvl="1"/>
            <a:r>
              <a:rPr lang="en-AU" dirty="0"/>
              <a:t>BSI Group, Chiswick Tower, 389 Chiswick High Road, London, W4 4AL, UK</a:t>
            </a:r>
          </a:p>
          <a:p>
            <a:pPr lvl="2"/>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Jodi will ask for WebEx</a:t>
            </a:r>
          </a:p>
          <a:p>
            <a:r>
              <a:rPr lang="en-GB" dirty="0"/>
              <a:t>Deadlines (for WG1)</a:t>
            </a:r>
          </a:p>
          <a:p>
            <a:pPr lvl="1"/>
            <a:r>
              <a:rPr lang="en-GB" dirty="0"/>
              <a:t>New agenda items: 13 Dec 2019</a:t>
            </a:r>
          </a:p>
          <a:p>
            <a:pPr lvl="1"/>
            <a:r>
              <a:rPr lang="en-GB" dirty="0"/>
              <a:t>New contributions on existing agenda items: 17 Jan 2020</a:t>
            </a:r>
          </a:p>
          <a:p>
            <a:pPr lvl="1"/>
            <a:r>
              <a:rPr lang="en-GB" dirty="0"/>
              <a:t>New comments: 24 Jan 2020</a:t>
            </a:r>
          </a:p>
          <a:p>
            <a:pPr lvl="1"/>
            <a:r>
              <a:rPr lang="en-GB" dirty="0"/>
              <a:t>Registration:</a:t>
            </a:r>
          </a:p>
          <a:p>
            <a:r>
              <a:rPr lang="en-GB" dirty="0"/>
              <a:t>Following meeting</a:t>
            </a:r>
          </a:p>
          <a:p>
            <a:pPr lvl="1"/>
            <a:r>
              <a:rPr lang="en-GB" dirty="0"/>
              <a:t>Oct or Nov 2020 in Austria</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54727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a:pPr>
            <a:r>
              <a:rPr lang="en-AU" dirty="0"/>
              <a:t>Welcome</a:t>
            </a:r>
          </a:p>
          <a:p>
            <a:pPr marL="344488" lvl="1" indent="-342900">
              <a:buFont typeface="+mj-lt"/>
              <a:buAutoNum type="arabicPeriod"/>
            </a:pPr>
            <a:r>
              <a:rPr lang="en-AU" dirty="0"/>
              <a:t>Roll Call of Delegates</a:t>
            </a:r>
          </a:p>
          <a:p>
            <a:pPr marL="344488" lvl="1" indent="-342900">
              <a:buFont typeface="+mj-lt"/>
              <a:buAutoNum type="arabicPeriod"/>
            </a:pPr>
            <a:r>
              <a:rPr lang="en-AU" dirty="0"/>
              <a:t>ISO Code of Conduct</a:t>
            </a:r>
          </a:p>
          <a:p>
            <a:pPr lvl="2"/>
            <a:r>
              <a:rPr lang="en-AU" b="0" dirty="0">
                <a:solidFill>
                  <a:srgbClr val="FF0000"/>
                </a:solidFill>
              </a:rPr>
              <a:t>6NXXXX: Suggestions for implementation of the ISO Code of Conduct</a:t>
            </a:r>
          </a:p>
          <a:p>
            <a:pPr marL="344488" lvl="1" indent="-342900">
              <a:buFont typeface="+mj-lt"/>
              <a:buAutoNum type="arabicPeriod"/>
            </a:pPr>
            <a:r>
              <a:rPr lang="en-AU" dirty="0"/>
              <a:t>Approval of Agenda</a:t>
            </a:r>
          </a:p>
          <a:p>
            <a:pPr marL="344488" lvl="1" indent="-342900">
              <a:buFont typeface="+mj-lt"/>
              <a:buAutoNum type="arabicPeriod"/>
            </a:pPr>
            <a:r>
              <a:rPr lang="en-AU" dirty="0"/>
              <a:t>Review Meeting Report</a:t>
            </a:r>
          </a:p>
          <a:p>
            <a:pPr marL="344488" lvl="1" indent="-342900">
              <a:buFont typeface="+mj-lt"/>
              <a:buAutoNum type="arabicPeriod"/>
            </a:pPr>
            <a:r>
              <a:rPr lang="en-AU" dirty="0"/>
              <a:t>Active Work Items</a:t>
            </a:r>
          </a:p>
          <a:p>
            <a:pPr lvl="2"/>
            <a:r>
              <a:rPr lang="en-AU" b="0" dirty="0"/>
              <a:t>6.1 Revision ISO/IEC 21481:2012 - Near Field Communication Interface and Protocol -2 (NFCIP-2)</a:t>
            </a:r>
          </a:p>
          <a:p>
            <a:pPr lvl="2"/>
            <a:r>
              <a:rPr lang="en-AU" b="0" dirty="0"/>
              <a:t>6.2 Revision ISO/IEC 17982:2012 - Close Capacitive Coupling Communication Physical Layer (CCCC PHY)</a:t>
            </a: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821679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7"/>
            </a:pPr>
            <a:r>
              <a:rPr lang="en-AU" dirty="0"/>
              <a:t>Ad-Hoc group updates related to WG 1</a:t>
            </a:r>
          </a:p>
          <a:p>
            <a:pPr lvl="2"/>
            <a:r>
              <a:rPr lang="en-AU" dirty="0"/>
              <a:t>7.1 Study Group on Wearable Devices</a:t>
            </a:r>
          </a:p>
          <a:p>
            <a:pPr lvl="2"/>
            <a:r>
              <a:rPr lang="en-AU" dirty="0"/>
              <a:t>7.2 Ad-Hoc Group on Networking for Block chain</a:t>
            </a:r>
          </a:p>
          <a:p>
            <a:pPr marL="344488" lvl="1" indent="-342900">
              <a:buFont typeface="+mj-lt"/>
              <a:buAutoNum type="arabicPeriod" startAt="7"/>
            </a:pPr>
            <a:r>
              <a:rPr lang="en-AU" dirty="0"/>
              <a:t>Liaison</a:t>
            </a:r>
          </a:p>
          <a:p>
            <a:pPr lvl="2"/>
            <a:r>
              <a:rPr lang="en-AU" b="0" dirty="0"/>
              <a:t>8.1 Liaisons with other SDOs</a:t>
            </a:r>
          </a:p>
          <a:p>
            <a:pPr lvl="3"/>
            <a:r>
              <a:rPr lang="en-AU" b="0" dirty="0"/>
              <a:t>JTC 1/SC 17: Cards and security devices for personal identification</a:t>
            </a:r>
          </a:p>
          <a:p>
            <a:pPr lvl="3"/>
            <a:r>
              <a:rPr lang="en-AU" b="0" dirty="0"/>
              <a:t>JTC 1/SC 27: IT Security techniques</a:t>
            </a:r>
          </a:p>
          <a:p>
            <a:pPr lvl="3"/>
            <a:r>
              <a:rPr lang="en-AU" b="0" dirty="0"/>
              <a:t>6N17050: Liaison communication from ISO/IEC JTC 1/SC 27/WG 4 to ISO/IEC JTC 1/SC 6</a:t>
            </a:r>
          </a:p>
          <a:p>
            <a:pPr lvl="3"/>
            <a:r>
              <a:rPr lang="en-AU" b="0" dirty="0"/>
              <a:t>JTC 1/SC 41: Internet of Things and related technologies</a:t>
            </a:r>
          </a:p>
          <a:p>
            <a:pPr lvl="3"/>
            <a:r>
              <a:rPr lang="en-AU" b="0" dirty="0">
                <a:solidFill>
                  <a:srgbClr val="FF0000"/>
                </a:solidFill>
              </a:rPr>
              <a:t>IEEE 802</a:t>
            </a:r>
          </a:p>
          <a:p>
            <a:pPr lvl="3"/>
            <a:r>
              <a:rPr lang="en-AU" b="0" dirty="0"/>
              <a:t>NFC Forum</a:t>
            </a:r>
          </a:p>
          <a:p>
            <a:pPr lvl="3"/>
            <a:r>
              <a:rPr lang="en-AU" b="0" dirty="0"/>
              <a:t>IEC TC 100/TA 15</a:t>
            </a:r>
          </a:p>
          <a:p>
            <a:pPr lvl="3"/>
            <a:r>
              <a:rPr lang="en-AU" b="0" dirty="0"/>
              <a:t>ECMA International</a:t>
            </a:r>
          </a:p>
          <a:p>
            <a:pPr lvl="2"/>
            <a:r>
              <a:rPr lang="en-AU" b="0" dirty="0"/>
              <a:t>8.2 Review liaison status</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27474688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a:buFont typeface="+mj-lt"/>
              <a:buAutoNum type="arabicPeriod" startAt="9"/>
            </a:pPr>
            <a:r>
              <a:rPr lang="en-AU" b="0" dirty="0"/>
              <a:t>Introduction of New Item</a:t>
            </a:r>
          </a:p>
          <a:p>
            <a:pPr lvl="2"/>
            <a:r>
              <a:rPr lang="en-AU" dirty="0"/>
              <a:t>WG1N198: Technology of Variable Low Power Wake up OOK signal and Radio Device inter-operable with ISM Legacy communication</a:t>
            </a:r>
            <a:endParaRPr lang="en-AU" b="0" dirty="0"/>
          </a:p>
          <a:p>
            <a:pPr>
              <a:buFont typeface="+mj-lt"/>
              <a:buAutoNum type="arabicPeriod" startAt="9"/>
            </a:pPr>
            <a:r>
              <a:rPr lang="en-AU" b="0" dirty="0"/>
              <a:t>Other Business</a:t>
            </a:r>
          </a:p>
          <a:p>
            <a:pPr lvl="2"/>
            <a:r>
              <a:rPr lang="en-AU" dirty="0"/>
              <a:t>10.1 Improvement of WG 1 Organization</a:t>
            </a:r>
          </a:p>
          <a:p>
            <a:pPr lvl="2"/>
            <a:r>
              <a:rPr lang="en-AU" dirty="0"/>
              <a:t>10.2 Information from ISO Central Secretariat/TMB/…</a:t>
            </a:r>
            <a:endParaRPr lang="en-AU" b="0" dirty="0"/>
          </a:p>
          <a:p>
            <a:pPr>
              <a:buFont typeface="+mj-lt"/>
              <a:buAutoNum type="arabicPeriod" startAt="9"/>
            </a:pPr>
            <a:r>
              <a:rPr lang="en-AU" b="0" dirty="0"/>
              <a:t>Development, Review, and Approval of Draft WG1 Resolutions</a:t>
            </a:r>
          </a:p>
          <a:p>
            <a:pPr>
              <a:buFont typeface="+mj-lt"/>
              <a:buAutoNum type="arabicPeriod" startAt="9"/>
            </a:pPr>
            <a:r>
              <a:rPr lang="en-AU" b="0" dirty="0"/>
              <a:t>Close</a:t>
            </a:r>
          </a:p>
          <a:p>
            <a:endParaRPr lang="en-AU" b="0"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1445050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802 EC will be requested to authorise a status report for SC6’s next meeting</a:t>
            </a:r>
          </a:p>
        </p:txBody>
      </p:sp>
      <p:sp>
        <p:nvSpPr>
          <p:cNvPr id="8" name="Content Placeholder 7"/>
          <p:cNvSpPr>
            <a:spLocks noGrp="1"/>
          </p:cNvSpPr>
          <p:nvPr>
            <p:ph idx="1"/>
          </p:nvPr>
        </p:nvSpPr>
        <p:spPr/>
        <p:txBody>
          <a:bodyPr/>
          <a:lstStyle/>
          <a:p>
            <a:pPr lvl="1"/>
            <a:r>
              <a:rPr lang="en-AU" dirty="0"/>
              <a:t>IEEE 802 provides a status report of activities in the PSDO process for each SC6 meeting </a:t>
            </a:r>
          </a:p>
          <a:p>
            <a:pPr lvl="1"/>
            <a:r>
              <a:rPr lang="en-AU" dirty="0"/>
              <a:t>It has been determined over time that a suitable status report is based on the status pages for each activity in the PSDO process contained in the IEEE 802 JTC1 SC agenda’s</a:t>
            </a:r>
          </a:p>
          <a:p>
            <a:pPr lvl="1"/>
            <a:r>
              <a:rPr lang="en-AU" dirty="0"/>
              <a:t>It is therefore requested that the IEEE 802 EC authorise the Chair &amp; Vice-Chair of the </a:t>
            </a:r>
            <a:r>
              <a:rPr lang="en-AU" i="1" dirty="0"/>
              <a:t>IEEE 802 JTC1 SC</a:t>
            </a:r>
            <a:r>
              <a:rPr lang="en-AU" dirty="0"/>
              <a:t> to develop such a report for submission to SC6 by 17 Jan 2020</a:t>
            </a:r>
          </a:p>
          <a:p>
            <a:pPr lvl="2"/>
            <a:r>
              <a:rPr lang="en-AU" i="1" dirty="0"/>
              <a:t>Authorise the Chair &amp; Vice Chair of IEEE 802 JTC1 SC to develop a status report on behalf of IEEE 802, based on the status pages in 11-19-1731, for consideration by ISO/IEC JTC1/SC6 at their meeting in Feb 2020</a:t>
            </a:r>
          </a:p>
          <a:p>
            <a:pPr lvl="2"/>
            <a:r>
              <a:rPr lang="en-AU" dirty="0"/>
              <a:t>Moved:</a:t>
            </a:r>
          </a:p>
          <a:p>
            <a:pPr lvl="2"/>
            <a:r>
              <a:rPr lang="en-AU" dirty="0"/>
              <a:t>Seconded: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95</a:t>
            </a:fld>
            <a:endParaRPr lang="en-US"/>
          </a:p>
        </p:txBody>
      </p:sp>
    </p:spTree>
    <p:extLst>
      <p:ext uri="{BB962C8B-B14F-4D97-AF65-F5344CB8AC3E}">
        <p14:creationId xmlns:p14="http://schemas.microsoft.com/office/powerpoint/2010/main" val="33153786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2432047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22850212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9312439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a:t>
            </a:r>
          </a:p>
          <a:p>
            <a:pPr lvl="2"/>
            <a:r>
              <a:rPr lang="en-AU" dirty="0"/>
              <a:t>Mick Seaman - mickseaman@gmail.com</a:t>
            </a:r>
          </a:p>
          <a:p>
            <a:pPr lvl="2"/>
            <a:r>
              <a:rPr lang="en-AU" dirty="0"/>
              <a:t>Stephen McCann  - mccann.stephen@gmail.com</a:t>
            </a:r>
          </a:p>
          <a:p>
            <a:pPr lvl="2"/>
            <a:r>
              <a:rPr lang="en-AU" dirty="0"/>
              <a:t>Adrian Stephens - Adrian.P.Stephens@intel.com</a:t>
            </a:r>
          </a:p>
          <a:p>
            <a:pPr lvl="2"/>
            <a:r>
              <a:rPr lang="en-AU" dirty="0"/>
              <a:t>Bruce Kraemer - bkraemer@marvell.com</a:t>
            </a:r>
          </a:p>
          <a:p>
            <a:pPr lvl="2"/>
            <a:r>
              <a:rPr lang="en-AU" dirty="0"/>
              <a:t>John Messenger - </a:t>
            </a:r>
            <a:r>
              <a:rPr lang="en-AU" dirty="0">
                <a:hlinkClick r:id="rId2"/>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159414153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15913</Words>
  <Application>Microsoft Office PowerPoint</Application>
  <PresentationFormat>On-screen Show (4:3)</PresentationFormat>
  <Paragraphs>2503</Paragraphs>
  <Slides>169</Slides>
  <Notes>9</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3</vt:i4>
      </vt:variant>
      <vt:variant>
        <vt:lpstr>Slide Titles</vt:lpstr>
      </vt:variant>
      <vt:variant>
        <vt:i4>169</vt:i4>
      </vt:variant>
    </vt:vector>
  </HeadingPairs>
  <TitlesOfParts>
    <vt:vector size="175" baseType="lpstr">
      <vt:lpstr>Arial</vt:lpstr>
      <vt:lpstr>Times New Roman</vt:lpstr>
      <vt:lpstr>802-11-Submission</vt:lpstr>
      <vt:lpstr>Acrobat Document</vt:lpstr>
      <vt:lpstr>Packager Shell Object</vt:lpstr>
      <vt:lpstr>Package</vt:lpstr>
      <vt:lpstr>IEEE 802 JTC1 Standing Committee Jan 2020 agenda in Irvine</vt:lpstr>
      <vt:lpstr>This document will be used to run the IEEE 802 JTC1 SC meetings in Irvine in Jan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have one slot at the January 2020 meeting in Irvine</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The issues highlighted in Hawaii related to the balloting process have probably been resolved</vt:lpstr>
      <vt:lpstr>IEEE 802 has sent 62 standards through to PSDO ratification with 36 in-process</vt:lpstr>
      <vt:lpstr>IEEE 802.1 WG has sent 29 standards completely through the PSDO ratification process</vt:lpstr>
      <vt:lpstr>IEEE 802.1 WG has sent 29 standards completely through the PSDO ratification process</vt:lpstr>
      <vt:lpstr>IEEE 802.1 WG has sent 29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FDIS ballot closes in May 2020</vt:lpstr>
      <vt:lpstr>IEEE 802.1Qcc PSDO process is on hold until the baseline is approved</vt:lpstr>
      <vt:lpstr>IEEE 802.1Qcp PSDO process is on hold until the baseline is approved</vt:lpstr>
      <vt:lpstr>IEEE 802.1AR-Rev passed FDIS ballot but requires a response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IEEE 802.1Qcy PSDO process is on hold until the baseline is approved</vt:lpstr>
      <vt:lpstr>IEEE 802.1AC/Cor-1 90-day is waiting for publication</vt:lpstr>
      <vt:lpstr>IEEE 802.1Xck is waiting for start of FDIS</vt:lpstr>
      <vt:lpstr>IEEE 802.1AE-Rev is waiting for start of FDIS</vt:lpstr>
      <vt:lpstr>IEEE 802.1AS-Rev will be sent to 60-day ballot soon</vt:lpstr>
      <vt:lpstr>IEEE 802.1AX-REV will be sent to 60-day ballot soon</vt:lpstr>
      <vt:lpstr>IEEE 802.1Qcx will be liaised when appropriate</vt:lpstr>
      <vt:lpstr>IEEE 802.1X-REV will be liaised when appropriate</vt:lpstr>
      <vt:lpstr>IEEE 802.1CMde will be liaised when appropriate</vt:lpstr>
      <vt:lpstr>IEEE 802.3 has 11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completes</vt:lpstr>
      <vt:lpstr>IEEE 802.3-REV is waiting for start of FDIS ballot </vt:lpstr>
      <vt:lpstr>IEEE 802.3bt is on hold until FDIS on 802.3-REV is completed</vt:lpstr>
      <vt:lpstr>IEEE 802.3.2 will be sent to 60-day ballot soon</vt:lpstr>
      <vt:lpstr>IEEE 802.3cg is on hold until FDIS on 802.3-REV is completed</vt:lpstr>
      <vt:lpstr>IEEE 802.3cn was liaised for information in Dec 2019</vt:lpstr>
      <vt:lpstr>IEEE 802.3cm was liaised for information in Dec 2019</vt:lpstr>
      <vt:lpstr>IEEE 802.3cq was liaised for information in Dec 2019</vt:lpstr>
      <vt:lpstr>IEEE 802.3ch was liaised for information in Dec 2019</vt:lpstr>
      <vt:lpstr>IEEE 802.3ca was liaised for information in Dec 2019</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IEEE 802.11aj is waiting for start of FDIS ballot</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802.11bc will be liaised when appropriate</vt:lpstr>
      <vt:lpstr>IEEE 802.11bd will be liaised when appropriate</vt:lpstr>
      <vt:lpstr>IEEE 802.11be will be liaised when appropriate</vt:lpstr>
      <vt:lpstr>IEEE 802.11REVmd will be liaised in Nov 2019</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IEEE 802.22-REV is waiting for publication to start the 60-day ballot</vt:lpstr>
      <vt:lpstr>Korea NB experts have submitted a proposal to SC6 for a WUR standard for Wi-Fi (&amp; other technologies) </vt:lpstr>
      <vt:lpstr>China NB experts have submitted a new Wi-Fi related standards activity to SC6/WG7</vt:lpstr>
      <vt:lpstr>The proposed WG7 activity is for a standard that allocates APs to ACs with load balancing &amp; backup</vt:lpstr>
      <vt:lpstr>Does IEEE 802 want to influence the proposed WG7 activity in any way?</vt:lpstr>
      <vt:lpstr>China NB have submitted a proposal to SC6 for an ad hoc on trustworthiness</vt:lpstr>
      <vt:lpstr>China NB have submitted a proposal to SC6 for an ad hoc on trustworthiness</vt:lpstr>
      <vt:lpstr>China NB have submitted a proposal to SC6 for an ad hoc on trustworthiness</vt:lpstr>
      <vt:lpstr>We have some volunteers to attend the SC6 meeting in London</vt:lpstr>
      <vt:lpstr>The next SC6 meeting will be held in February 2020 in London</vt:lpstr>
      <vt:lpstr>There is an early draft agenda for the SC6/WG1 meeting</vt:lpstr>
      <vt:lpstr>There is an early draft agenda for the SC6/WG1 meeting</vt:lpstr>
      <vt:lpstr>There is an early draft agenda for the SC6/WG1 meeting</vt:lpstr>
      <vt:lpstr>The 802 EC will be requested to authorise a status report for SC6’s next meeting</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2020-01-05T23:10:36Z</dcterms:modified>
</cp:coreProperties>
</file>