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5"/>
  </p:notesMasterIdLst>
  <p:handoutMasterIdLst>
    <p:handoutMasterId r:id="rId16"/>
  </p:handoutMasterIdLst>
  <p:sldIdLst>
    <p:sldId id="256" r:id="rId2"/>
    <p:sldId id="257" r:id="rId3"/>
    <p:sldId id="304" r:id="rId4"/>
    <p:sldId id="305" r:id="rId5"/>
    <p:sldId id="312" r:id="rId6"/>
    <p:sldId id="316" r:id="rId7"/>
    <p:sldId id="314" r:id="rId8"/>
    <p:sldId id="317" r:id="rId9"/>
    <p:sldId id="315" r:id="rId10"/>
    <p:sldId id="318" r:id="rId11"/>
    <p:sldId id="313" r:id="rId12"/>
    <p:sldId id="319" r:id="rId13"/>
    <p:sldId id="308" r:id="rId14"/>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ubhodeep Adhikari" initials="Shubho" lastIdx="1" clrIdx="0"/>
  <p:cmAuthor id="1" name="BLR" initials="BLR" lastIdx="10" clrIdx="1"/>
  <p:cmAuthor id="2" name="BRCM" initials="BRCM" lastIdx="24" clrIdx="2"/>
  <p:cmAuthor id="3" name="Sindhu Verma" initials="SV" lastIdx="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3D76AF-2DB7-4605-8C40-959F13C108E4}">
  <a:tblStyle styleId="{113D76AF-2DB7-4605-8C40-959F13C108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9" autoAdjust="0"/>
  </p:normalViewPr>
  <p:slideViewPr>
    <p:cSldViewPr>
      <p:cViewPr varScale="1">
        <p:scale>
          <a:sx n="67" d="100"/>
          <a:sy n="67" d="100"/>
        </p:scale>
        <p:origin x="548" y="4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1" d="100"/>
          <a:sy n="51" d="100"/>
        </p:scale>
        <p:origin x="-2716" y="-8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DFF1FCC2-EEF7-4A66-93A4-E7E7D1D66E61}" type="datetimeFigureOut">
              <a:rPr lang="en-US" smtClean="0"/>
              <a:t>12/1/2019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3E89B6E0-675F-48F2-BF2D-72705F844009}" type="slidenum">
              <a:rPr lang="en-US" smtClean="0"/>
              <a:t>‹#›</a:t>
            </a:fld>
            <a:endParaRPr lang="en-US"/>
          </a:p>
        </p:txBody>
      </p:sp>
    </p:spTree>
    <p:extLst>
      <p:ext uri="{BB962C8B-B14F-4D97-AF65-F5344CB8AC3E}">
        <p14:creationId xmlns:p14="http://schemas.microsoft.com/office/powerpoint/2010/main" val="319722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 name="Shape 4"/>
          <p:cNvSpPr txBox="1">
            <a:spLocks noGrp="1"/>
          </p:cNvSpPr>
          <p:nvPr>
            <p:ph type="hdr" idx="2"/>
          </p:nvPr>
        </p:nvSpPr>
        <p:spPr>
          <a:xfrm>
            <a:off x="5640388" y="96838"/>
            <a:ext cx="639762" cy="211137"/>
          </a:xfrm>
          <a:prstGeom prst="rect">
            <a:avLst/>
          </a:prstGeom>
          <a:noFill/>
          <a:ln>
            <a:noFill/>
          </a:ln>
        </p:spPr>
        <p:txBody>
          <a:bodyPr spcFirstLastPara="1" wrap="square" lIns="91425" tIns="91425" rIns="91425" bIns="91425" anchor="b" anchorCtr="0"/>
          <a:lstStyle>
            <a:lvl1pPr marR="0" lvl="0" algn="r"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Shape 5"/>
          <p:cNvSpPr txBox="1">
            <a:spLocks noGrp="1"/>
          </p:cNvSpPr>
          <p:nvPr>
            <p:ph type="dt" idx="10"/>
          </p:nvPr>
        </p:nvSpPr>
        <p:spPr>
          <a:xfrm>
            <a:off x="654050" y="96838"/>
            <a:ext cx="825500" cy="2111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Shape 6"/>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Shape 7"/>
          <p:cNvSpPr txBox="1">
            <a:spLocks noGrp="1"/>
          </p:cNvSpPr>
          <p:nvPr>
            <p:ph type="body" idx="1"/>
          </p:nvPr>
        </p:nvSpPr>
        <p:spPr>
          <a:xfrm>
            <a:off x="923925" y="4408488"/>
            <a:ext cx="5084763" cy="41751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5357813" y="8985250"/>
            <a:ext cx="92233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Shape 9"/>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u="none">
                <a:solidFill>
                  <a:srgbClr val="000000"/>
                </a:solidFill>
                <a:latin typeface="Times New Roman"/>
                <a:ea typeface="Times New Roman"/>
                <a:cs typeface="Times New Roman"/>
                <a:sym typeface="Times New Roman"/>
              </a:rPr>
              <a:t>Page </a:t>
            </a:r>
            <a:fld id="{00000000-1234-1234-1234-123412341234}" type="slidenum">
              <a:rPr lang="en-US" sz="1200" b="0" u="none">
                <a:solidFill>
                  <a:srgbClr val="000000"/>
                </a:solidFill>
                <a:latin typeface="Times New Roman"/>
                <a:ea typeface="Times New Roman"/>
                <a:cs typeface="Times New Roman"/>
                <a:sym typeface="Times New Roman"/>
              </a:rPr>
              <a:t>‹#›</a:t>
            </a:fld>
            <a:endParaRPr sz="1200" b="0" u="none">
              <a:solidFill>
                <a:srgbClr val="000000"/>
              </a:solidFill>
              <a:latin typeface="Times New Roman"/>
              <a:ea typeface="Times New Roman"/>
              <a:cs typeface="Times New Roman"/>
              <a:sym typeface="Times New Roman"/>
            </a:endParaRPr>
          </a:p>
        </p:txBody>
      </p:sp>
      <p:sp>
        <p:nvSpPr>
          <p:cNvPr id="10" name="Shape 10"/>
          <p:cNvSpPr/>
          <p:nvPr/>
        </p:nvSpPr>
        <p:spPr>
          <a:xfrm>
            <a:off x="722313" y="8985250"/>
            <a:ext cx="714375" cy="18256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Submission</a:t>
            </a:r>
            <a:endParaRPr/>
          </a:p>
        </p:txBody>
      </p:sp>
      <p:cxnSp>
        <p:nvCxnSpPr>
          <p:cNvPr id="11" name="Shape 11"/>
          <p:cNvCxnSpPr/>
          <p:nvPr/>
        </p:nvCxnSpPr>
        <p:spPr>
          <a:xfrm>
            <a:off x="723900" y="8983663"/>
            <a:ext cx="5486400" cy="1587"/>
          </a:xfrm>
          <a:prstGeom prst="straightConnector1">
            <a:avLst/>
          </a:prstGeom>
          <a:noFill/>
          <a:ln w="12600" cap="flat" cmpd="sng">
            <a:solidFill>
              <a:srgbClr val="000000"/>
            </a:solidFill>
            <a:prstDash val="solid"/>
            <a:miter lim="800000"/>
            <a:headEnd type="none" w="med" len="med"/>
            <a:tailEnd type="none" w="med" len="med"/>
          </a:ln>
        </p:spPr>
      </p:cxnSp>
      <p:cxnSp>
        <p:nvCxnSpPr>
          <p:cNvPr id="12" name="Shape 12"/>
          <p:cNvCxnSpPr/>
          <p:nvPr/>
        </p:nvCxnSpPr>
        <p:spPr>
          <a:xfrm>
            <a:off x="647700" y="296863"/>
            <a:ext cx="5638800" cy="1587"/>
          </a:xfrm>
          <a:prstGeom prst="straightConnector1">
            <a:avLst/>
          </a:prstGeom>
          <a:noFill/>
          <a:ln w="12600" cap="flat" cmpd="sng">
            <a:solidFill>
              <a:srgbClr val="000000"/>
            </a:solidFill>
            <a:prstDash val="solid"/>
            <a:miter lim="800000"/>
            <a:headEnd type="none" w="med" len="med"/>
            <a:tailEnd type="none" w="med" len="med"/>
          </a:ln>
        </p:spPr>
      </p:cxnSp>
    </p:spTree>
    <p:extLst>
      <p:ext uri="{BB962C8B-B14F-4D97-AF65-F5344CB8AC3E}">
        <p14:creationId xmlns:p14="http://schemas.microsoft.com/office/powerpoint/2010/main" val="3558006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80" name="Shape 80"/>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81" name="Shape 81"/>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82" name="Shape 82"/>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1</a:t>
            </a:fld>
            <a:endParaRPr sz="1200">
              <a:solidFill>
                <a:srgbClr val="000000"/>
              </a:solidFill>
              <a:latin typeface="Times New Roman"/>
              <a:ea typeface="Times New Roman"/>
              <a:cs typeface="Times New Roman"/>
              <a:sym typeface="Times New Roman"/>
            </a:endParaRPr>
          </a:p>
        </p:txBody>
      </p:sp>
      <p:sp>
        <p:nvSpPr>
          <p:cNvPr id="83" name="Shape 83"/>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4" name="Shape 84"/>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77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10</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81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r>
              <a:rPr lang="en-US"/>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r>
              <a:rPr lang="en-US"/>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r>
              <a:rPr lang="en-US"/>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algn="r"/>
            <a:r>
              <a:rPr lang="en-US" sz="1200">
                <a:latin typeface="Times New Roman"/>
                <a:ea typeface="Times New Roman"/>
                <a:cs typeface="Times New Roman"/>
                <a:sym typeface="Times New Roman"/>
              </a:rPr>
              <a:t>Page </a:t>
            </a:r>
            <a:fld id="{00000000-1234-1234-1234-123412341234}" type="slidenum">
              <a:rPr lang="en-US" sz="1200">
                <a:latin typeface="Times New Roman"/>
                <a:ea typeface="Times New Roman"/>
                <a:cs typeface="Times New Roman"/>
                <a:sym typeface="Times New Roman"/>
              </a:rPr>
              <a:pPr algn="r"/>
              <a:t>11</a:t>
            </a:fld>
            <a:endParaRPr sz="1200">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rgbClr val="FFFFFF"/>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79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r>
              <a:rPr lang="en-US"/>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r>
              <a:rPr lang="en-US"/>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r>
              <a:rPr lang="en-US"/>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algn="r"/>
            <a:r>
              <a:rPr lang="en-US" sz="1200">
                <a:latin typeface="Times New Roman"/>
                <a:ea typeface="Times New Roman"/>
                <a:cs typeface="Times New Roman"/>
                <a:sym typeface="Times New Roman"/>
              </a:rPr>
              <a:t>Page </a:t>
            </a:r>
            <a:fld id="{00000000-1234-1234-1234-123412341234}" type="slidenum">
              <a:rPr lang="en-US" sz="1200">
                <a:latin typeface="Times New Roman"/>
                <a:ea typeface="Times New Roman"/>
                <a:cs typeface="Times New Roman"/>
                <a:sym typeface="Times New Roman"/>
              </a:rPr>
              <a:pPr algn="r"/>
              <a:t>12</a:t>
            </a:fld>
            <a:endParaRPr sz="1200">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rgbClr val="FFFFFF"/>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79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434" name="Shape 434"/>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435" name="Shape 435"/>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436" name="Shape 436"/>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13</a:t>
            </a:fld>
            <a:endParaRPr sz="1200">
              <a:solidFill>
                <a:srgbClr val="000000"/>
              </a:solidFill>
              <a:latin typeface="Times New Roman"/>
              <a:ea typeface="Times New Roman"/>
              <a:cs typeface="Times New Roman"/>
              <a:sym typeface="Times New Roman"/>
            </a:endParaRPr>
          </a:p>
        </p:txBody>
      </p:sp>
      <p:sp>
        <p:nvSpPr>
          <p:cNvPr id="437" name="Shape 437"/>
          <p:cNvSpPr>
            <a:spLocks noGrp="1" noRot="1" noChangeAspect="1"/>
          </p:cNvSpPr>
          <p:nvPr>
            <p:ph type="sldImg" idx="3"/>
          </p:nvPr>
        </p:nvSpPr>
        <p:spPr>
          <a:xfrm>
            <a:off x="384175" y="701675"/>
            <a:ext cx="6165850" cy="346868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8" name="Shape 438"/>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164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95" name="Shape 95"/>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96" name="Shape 96"/>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97" name="Shape 97"/>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98" name="Shape 98"/>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99" name="Shape 99"/>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00" name="Shape 100"/>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69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3</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8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4</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1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5</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98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6</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81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7</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73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8</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73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a:solidFill>
                  <a:srgbClr val="000000"/>
                </a:solidFill>
                <a:latin typeface="Times New Roman"/>
                <a:ea typeface="Times New Roman"/>
                <a:cs typeface="Times New Roman"/>
                <a:sym typeface="Times New Roman"/>
              </a:rPr>
              <a:t>doc.: IEEE 802.11-yy/xxxxr0</a:t>
            </a:r>
            <a:endParaRPr/>
          </a:p>
        </p:txBody>
      </p:sp>
      <p:sp>
        <p:nvSpPr>
          <p:cNvPr id="108" name="Shape 108"/>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a:solidFill>
                  <a:srgbClr val="000000"/>
                </a:solidFill>
                <a:latin typeface="Times New Roman"/>
                <a:ea typeface="Times New Roman"/>
                <a:cs typeface="Times New Roman"/>
                <a:sym typeface="Times New Roman"/>
              </a:rPr>
              <a:t>Month Year</a:t>
            </a:r>
            <a:endParaRPr/>
          </a:p>
        </p:txBody>
      </p:sp>
      <p:sp>
        <p:nvSpPr>
          <p:cNvPr id="109" name="Shape 109"/>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John Doe, Some Company</a:t>
            </a:r>
            <a:endParaRPr/>
          </a:p>
        </p:txBody>
      </p:sp>
      <p:sp>
        <p:nvSpPr>
          <p:cNvPr id="110" name="Shape 110"/>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000000"/>
                </a:solidFill>
                <a:latin typeface="Times New Roman"/>
                <a:ea typeface="Times New Roman"/>
                <a:cs typeface="Times New Roman"/>
                <a:sym typeface="Times New Roman"/>
              </a:rPr>
              <a:t>Page </a:t>
            </a:r>
            <a:fld id="{00000000-1234-1234-1234-123412341234}" type="slidenum">
              <a:rPr lang="en-US" sz="1200">
                <a:solidFill>
                  <a:srgbClr val="000000"/>
                </a:solidFill>
                <a:latin typeface="Times New Roman"/>
                <a:ea typeface="Times New Roman"/>
                <a:cs typeface="Times New Roman"/>
                <a:sym typeface="Times New Roman"/>
              </a:rPr>
              <a:t>9</a:t>
            </a:fld>
            <a:endParaRPr sz="1200">
              <a:solidFill>
                <a:srgbClr val="000000"/>
              </a:solidFill>
              <a:latin typeface="Times New Roman"/>
              <a:ea typeface="Times New Roman"/>
              <a:cs typeface="Times New Roman"/>
              <a:sym typeface="Times New Roman"/>
            </a:endParaRPr>
          </a:p>
        </p:txBody>
      </p:sp>
      <p:sp>
        <p:nvSpPr>
          <p:cNvPr id="111" name="Shape 111"/>
          <p:cNvSpPr txBox="1"/>
          <p:nvPr/>
        </p:nvSpPr>
        <p:spPr>
          <a:xfrm>
            <a:off x="1154113" y="701675"/>
            <a:ext cx="4626000" cy="34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923925" y="4408488"/>
            <a:ext cx="5086200" cy="4270500"/>
          </a:xfrm>
          <a:prstGeom prst="rect">
            <a:avLst/>
          </a:prstGeom>
          <a:noFill/>
          <a:ln>
            <a:noFill/>
          </a:ln>
        </p:spPr>
        <p:txBody>
          <a:bodyPr spcFirstLastPara="1" wrap="square" lIns="93600" tIns="46075" rIns="93600" bIns="46075" anchor="ctr" anchorCtr="0">
            <a:noAutofit/>
          </a:bodyPr>
          <a:lstStyle/>
          <a:p>
            <a:pPr marL="0" marR="0" lvl="0" indent="0" algn="l" rtl="0">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3"/>
          </p:nvPr>
        </p:nvSpPr>
        <p:spPr>
          <a:xfrm>
            <a:off x="385763" y="701675"/>
            <a:ext cx="6161087" cy="3467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73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dirty="0"/>
          </a:p>
        </p:txBody>
      </p:sp>
      <p:sp>
        <p:nvSpPr>
          <p:cNvPr id="25" name="Shape 25"/>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00"/>
              </a:spcBef>
              <a:spcAft>
                <a:spcPts val="0"/>
              </a:spcAft>
              <a:buClr>
                <a:srgbClr val="000000"/>
              </a:buClr>
              <a:buSzPts val="2400"/>
              <a:buFont typeface="Times New Roman"/>
              <a:buNone/>
              <a:defRPr sz="2400" b="1" i="0" u="none" strike="noStrike" cap="none">
                <a:solidFill>
                  <a:srgbClr val="000000"/>
                </a:solidFill>
                <a:latin typeface="Times New Roman"/>
                <a:ea typeface="Times New Roman"/>
                <a:cs typeface="Times New Roman"/>
                <a:sym typeface="Times New Roman"/>
              </a:defRPr>
            </a:lvl1pPr>
            <a:lvl2pPr marR="0" lvl="1" algn="ctr" rtl="0">
              <a:spcBef>
                <a:spcPts val="500"/>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2pPr>
            <a:lvl3pPr marR="0" lvl="2" algn="ctr" rtl="0">
              <a:spcBef>
                <a:spcPts val="450"/>
              </a:spcBef>
              <a:spcAft>
                <a:spcPts val="0"/>
              </a:spcAft>
              <a:buClr>
                <a:srgbClr val="000000"/>
              </a:buClr>
              <a:buSzPts val="1800"/>
              <a:buFont typeface="Times New Roman"/>
              <a:buNone/>
              <a:defRPr sz="1800" b="0" i="0" u="none" strike="noStrike" cap="none">
                <a:solidFill>
                  <a:srgbClr val="000000"/>
                </a:solidFill>
                <a:latin typeface="Times New Roman"/>
                <a:ea typeface="Times New Roman"/>
                <a:cs typeface="Times New Roman"/>
                <a:sym typeface="Times New Roman"/>
              </a:defRPr>
            </a:lvl3pPr>
            <a:lvl4pPr marR="0" lvl="3"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4pPr>
            <a:lvl5pPr marR="0" lvl="4"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5pPr>
            <a:lvl6pPr marR="0" lvl="5"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6pPr>
            <a:lvl7pPr marR="0" lvl="6"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7pPr>
            <a:lvl8pPr marR="0" lvl="7"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8pPr>
            <a:lvl9pPr marR="0" lvl="8" algn="ctr" rtl="0">
              <a:spcBef>
                <a:spcPts val="40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26" name="Shape 26"/>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27" name="Shape 27"/>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28" name="Shape 2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914401" y="685801"/>
            <a:ext cx="10361084" cy="106521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31" name="Shape 31"/>
          <p:cNvSpPr txBox="1">
            <a:spLocks noGrp="1"/>
          </p:cNvSpPr>
          <p:nvPr>
            <p:ph type="body" idx="1"/>
          </p:nvPr>
        </p:nvSpPr>
        <p:spPr>
          <a:xfrm>
            <a:off x="914401" y="1981201"/>
            <a:ext cx="10361084" cy="411321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dirty="0"/>
          </a:p>
        </p:txBody>
      </p:sp>
      <p:sp>
        <p:nvSpPr>
          <p:cNvPr id="32" name="Shape 3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
        <p:nvSpPr>
          <p:cNvPr id="33" name="Shape 33"/>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34" name="Shape 34"/>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spcBef>
                <a:spcPts val="600"/>
              </a:spcBef>
              <a:spcAft>
                <a:spcPts val="0"/>
              </a:spcAft>
              <a:buClr>
                <a:srgbClr val="000000"/>
              </a:buClr>
              <a:buSzPts val="2000"/>
              <a:buFont typeface="Times New Roman"/>
              <a:buNone/>
              <a:defRPr sz="20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Clr>
                <a:srgbClr val="000000"/>
              </a:buClr>
              <a:buSzPts val="1800"/>
              <a:buFont typeface="Times New Roman"/>
              <a:buNone/>
              <a:defRPr sz="1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Clr>
                <a:srgbClr val="000000"/>
              </a:buClr>
              <a:buSzPts val="1600"/>
              <a:buFont typeface="Times New Roman"/>
              <a:buNone/>
              <a:defRPr sz="16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endParaRPr/>
          </a:p>
        </p:txBody>
      </p:sp>
      <p:sp>
        <p:nvSpPr>
          <p:cNvPr id="38" name="Shape 38"/>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39" name="Shape 39"/>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40" name="Shape 4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914400" y="609600"/>
            <a:ext cx="10361084" cy="106521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dirty="0"/>
          </a:p>
        </p:txBody>
      </p:sp>
      <p:sp>
        <p:nvSpPr>
          <p:cNvPr id="43" name="Shape 43"/>
          <p:cNvSpPr txBox="1">
            <a:spLocks noGrp="1"/>
          </p:cNvSpPr>
          <p:nvPr>
            <p:ph type="body" idx="1"/>
          </p:nvPr>
        </p:nvSpPr>
        <p:spPr>
          <a:xfrm>
            <a:off x="914401" y="1981201"/>
            <a:ext cx="5077884" cy="411321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8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2"/>
          </p:nvPr>
        </p:nvSpPr>
        <p:spPr>
          <a:xfrm>
            <a:off x="6195484" y="1981201"/>
            <a:ext cx="5080000" cy="411321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8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5" name="Shape 45"/>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46" name="Shape 46"/>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47" name="Shape 4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dirty="0"/>
          </a:p>
        </p:txBody>
      </p:sp>
      <p:sp>
        <p:nvSpPr>
          <p:cNvPr id="50" name="Shape 50"/>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spcBef>
                <a:spcPts val="600"/>
              </a:spcBef>
              <a:spcAft>
                <a:spcPts val="0"/>
              </a:spcAft>
              <a:buClr>
                <a:srgbClr val="000000"/>
              </a:buClr>
              <a:buSzPts val="2400"/>
              <a:buFont typeface="Times New Roman"/>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Clr>
                <a:srgbClr val="000000"/>
              </a:buClr>
              <a:buSzPts val="2000"/>
              <a:buFont typeface="Times New Roman"/>
              <a:buNone/>
              <a:defRPr sz="2000" b="1"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Clr>
                <a:srgbClr val="000000"/>
              </a:buClr>
              <a:buSzPts val="1800"/>
              <a:buFont typeface="Times New Roman"/>
              <a:buNone/>
              <a:defRPr sz="1800" b="1"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lstStyle>
            <a:lvl1pPr marL="457200" marR="0" lvl="0" indent="-228600" algn="l" rtl="0">
              <a:spcBef>
                <a:spcPts val="600"/>
              </a:spcBef>
              <a:spcAft>
                <a:spcPts val="0"/>
              </a:spcAft>
              <a:buClr>
                <a:srgbClr val="000000"/>
              </a:buClr>
              <a:buSzPts val="2400"/>
              <a:buFont typeface="Times New Roman"/>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Clr>
                <a:srgbClr val="000000"/>
              </a:buClr>
              <a:buSzPts val="2000"/>
              <a:buFont typeface="Times New Roman"/>
              <a:buNone/>
              <a:defRPr sz="2000" b="1"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Clr>
                <a:srgbClr val="000000"/>
              </a:buClr>
              <a:buSzPts val="1800"/>
              <a:buFont typeface="Times New Roman"/>
              <a:buNone/>
              <a:defRPr sz="1800" b="1"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Clr>
                <a:srgbClr val="000000"/>
              </a:buClr>
              <a:buSzPts val="1600"/>
              <a:buFont typeface="Times New Roman"/>
              <a:buNone/>
              <a:defRPr sz="1600" b="1" i="0" u="none" strike="noStrike" cap="none">
                <a:solidFill>
                  <a:srgbClr val="000000"/>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dirty="0"/>
          </a:p>
        </p:txBody>
      </p:sp>
      <p:sp>
        <p:nvSpPr>
          <p:cNvPr id="54" name="Shape 54"/>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55" name="Shape 55"/>
          <p:cNvSpPr txBox="1">
            <a:spLocks noGrp="1"/>
          </p:cNvSpPr>
          <p:nvPr>
            <p:ph type="ftr" idx="11"/>
          </p:nvPr>
        </p:nvSpPr>
        <p:spPr>
          <a:xfrm>
            <a:off x="7524760" y="6475414"/>
            <a:ext cx="3865024"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56" name="Shape 5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1" y="685801"/>
            <a:ext cx="10361084" cy="106521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59" name="Shape 59"/>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60" name="Shape 60"/>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61" name="Shape 6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64" name="Shape 64"/>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65" name="Shape 6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14401" y="685801"/>
            <a:ext cx="10361084" cy="106521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rot="5400000">
            <a:off x="4038337" y="-1142734"/>
            <a:ext cx="4113213" cy="10361084"/>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a:p>
        </p:txBody>
      </p:sp>
      <p:sp>
        <p:nvSpPr>
          <p:cNvPr id="70" name="Shape 70"/>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71" name="Shape 7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rot="5400000">
            <a:off x="7276837" y="2095765"/>
            <a:ext cx="5408613" cy="25886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rot="5400000">
            <a:off x="1994693" y="-394493"/>
            <a:ext cx="5408613" cy="7569200"/>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a:p>
        </p:txBody>
      </p:sp>
      <p:sp>
        <p:nvSpPr>
          <p:cNvPr id="76" name="Shape 76"/>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77" name="Shape 7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914401" y="685801"/>
            <a:ext cx="10361084" cy="106521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dirty="0"/>
          </a:p>
        </p:txBody>
      </p:sp>
      <p:sp>
        <p:nvSpPr>
          <p:cNvPr id="15" name="Shape 15"/>
          <p:cNvSpPr txBox="1">
            <a:spLocks noGrp="1"/>
          </p:cNvSpPr>
          <p:nvPr>
            <p:ph type="body" idx="1"/>
          </p:nvPr>
        </p:nvSpPr>
        <p:spPr>
          <a:xfrm>
            <a:off x="914401" y="1981201"/>
            <a:ext cx="10361084" cy="411321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dirty="0"/>
          </a:p>
        </p:txBody>
      </p:sp>
      <p:sp>
        <p:nvSpPr>
          <p:cNvPr id="16" name="Shape 16"/>
          <p:cNvSpPr txBox="1">
            <a:spLocks noGrp="1"/>
          </p:cNvSpPr>
          <p:nvPr>
            <p:ph type="dt" idx="10"/>
          </p:nvPr>
        </p:nvSpPr>
        <p:spPr>
          <a:xfrm>
            <a:off x="929217" y="333375"/>
            <a:ext cx="2499764" cy="273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November 2019</a:t>
            </a:r>
            <a:endParaRPr lang="en-US" dirty="0"/>
          </a:p>
        </p:txBody>
      </p:sp>
      <p:sp>
        <p:nvSpPr>
          <p:cNvPr id="17" name="Shape 17"/>
          <p:cNvSpPr txBox="1">
            <a:spLocks noGrp="1"/>
          </p:cNvSpPr>
          <p:nvPr>
            <p:ph type="ftr" idx="11"/>
          </p:nvPr>
        </p:nvSpPr>
        <p:spPr>
          <a:xfrm>
            <a:off x="7143757" y="6475414"/>
            <a:ext cx="4246027" cy="1809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smtClean="0"/>
              <a:t>Sindhu Verma, Broadcom</a:t>
            </a:r>
            <a:endParaRPr/>
          </a:p>
        </p:txBody>
      </p:sp>
      <p:sp>
        <p:nvSpPr>
          <p:cNvPr id="18" name="Shape 1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r>
              <a:rPr lang="en-US"/>
              <a:t>Slide </a:t>
            </a:r>
            <a:fld id="{00000000-1234-1234-1234-123412341234}" type="slidenum">
              <a:rPr lang="en-US"/>
              <a:t>‹#›</a:t>
            </a:fld>
            <a:endParaRPr/>
          </a:p>
        </p:txBody>
      </p:sp>
      <p:cxnSp>
        <p:nvCxnSpPr>
          <p:cNvPr id="19" name="Shape 19"/>
          <p:cNvCxnSpPr/>
          <p:nvPr/>
        </p:nvCxnSpPr>
        <p:spPr>
          <a:xfrm>
            <a:off x="914400" y="609600"/>
            <a:ext cx="10363200" cy="1588"/>
          </a:xfrm>
          <a:prstGeom prst="straightConnector1">
            <a:avLst/>
          </a:prstGeom>
          <a:noFill/>
          <a:ln w="12600" cap="flat" cmpd="sng">
            <a:solidFill>
              <a:srgbClr val="000000"/>
            </a:solidFill>
            <a:prstDash val="solid"/>
            <a:miter lim="800000"/>
            <a:headEnd type="none" w="med" len="med"/>
            <a:tailEnd type="none" w="med" len="med"/>
          </a:ln>
        </p:spPr>
      </p:cxnSp>
      <p:sp>
        <p:nvSpPr>
          <p:cNvPr id="20" name="Shape 20"/>
          <p:cNvSpPr/>
          <p:nvPr/>
        </p:nvSpPr>
        <p:spPr>
          <a:xfrm>
            <a:off x="912285" y="6475413"/>
            <a:ext cx="718145"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Submission</a:t>
            </a:r>
            <a:endParaRPr/>
          </a:p>
        </p:txBody>
      </p:sp>
      <p:cxnSp>
        <p:nvCxnSpPr>
          <p:cNvPr id="21" name="Shape 21"/>
          <p:cNvCxnSpPr/>
          <p:nvPr/>
        </p:nvCxnSpPr>
        <p:spPr>
          <a:xfrm>
            <a:off x="914400" y="6477000"/>
            <a:ext cx="10464800" cy="1588"/>
          </a:xfrm>
          <a:prstGeom prst="straightConnector1">
            <a:avLst/>
          </a:prstGeom>
          <a:noFill/>
          <a:ln w="12600" cap="flat" cmpd="sng">
            <a:solidFill>
              <a:srgbClr val="000000"/>
            </a:solidFill>
            <a:prstDash val="solid"/>
            <a:miter lim="800000"/>
            <a:headEnd type="none" w="med" len="med"/>
            <a:tailEnd type="none" w="med" len="med"/>
          </a:ln>
        </p:spPr>
      </p:cxnSp>
      <p:sp>
        <p:nvSpPr>
          <p:cNvPr id="22" name="Shape 22"/>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dirty="0" smtClean="0">
                <a:solidFill>
                  <a:srgbClr val="000000"/>
                </a:solidFill>
                <a:latin typeface="Times New Roman"/>
                <a:ea typeface="Times New Roman"/>
                <a:cs typeface="Times New Roman"/>
                <a:sym typeface="Times New Roman"/>
              </a:rPr>
              <a:t>doc.: IEEE 802.11-</a:t>
            </a:r>
            <a:r>
              <a:rPr lang="en-US" sz="1800" b="1" dirty="0" smtClean="0">
                <a:latin typeface="Times New Roman"/>
                <a:ea typeface="Times New Roman"/>
                <a:cs typeface="Times New Roman"/>
                <a:sym typeface="Times New Roman"/>
              </a:rPr>
              <a:t>19/2071r1</a:t>
            </a:r>
            <a:endParaRPr sz="1800" b="1" i="0" u="none" strike="noStrike" cap="none" dirty="0">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iming>
    <p:tnLst>
      <p:par>
        <p:cTn id="1" dur="indefinite" restart="never" nodeType="tmRoot"/>
      </p:par>
    </p:tnLst>
  </p:timing>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533400" y="914400"/>
            <a:ext cx="10972800" cy="872100"/>
          </a:xfrm>
          <a:prstGeom prst="rect">
            <a:avLst/>
          </a:prstGeom>
          <a:noFill/>
          <a:ln>
            <a:noFill/>
          </a:ln>
        </p:spPr>
        <p:txBody>
          <a:bodyPr spcFirstLastPara="1" wrap="square" lIns="92150" tIns="46075" rIns="92150" bIns="46075" anchor="ctr" anchorCtr="0">
            <a:noAutofit/>
          </a:bodyPr>
          <a:lstStyle/>
          <a:p>
            <a:pPr lvl="0"/>
            <a:r>
              <a:rPr lang="en-US" sz="2800" dirty="0" smtClean="0"/>
              <a:t>Performance evaluation of Multi-link channel access schemes</a:t>
            </a:r>
            <a:endParaRPr sz="2800" b="1" i="0" u="none" strike="noStrike" cap="none" dirty="0">
              <a:solidFill>
                <a:srgbClr val="000000"/>
              </a:solidFill>
              <a:latin typeface="Times New Roman"/>
              <a:ea typeface="Times New Roman"/>
              <a:cs typeface="Times New Roman"/>
              <a:sym typeface="Times New Roman"/>
            </a:endParaRPr>
          </a:p>
        </p:txBody>
      </p:sp>
      <p:sp>
        <p:nvSpPr>
          <p:cNvPr id="88" name="Shape 88"/>
          <p:cNvSpPr txBox="1">
            <a:spLocks noGrp="1"/>
          </p:cNvSpPr>
          <p:nvPr>
            <p:ph type="subTitle" idx="1"/>
          </p:nvPr>
        </p:nvSpPr>
        <p:spPr>
          <a:xfrm>
            <a:off x="1665538" y="1905000"/>
            <a:ext cx="8534400" cy="476100"/>
          </a:xfrm>
          <a:prstGeom prst="rect">
            <a:avLst/>
          </a:prstGeom>
          <a:noFill/>
          <a:ln>
            <a:noFill/>
          </a:ln>
        </p:spPr>
        <p:txBody>
          <a:bodyPr spcFirstLastPara="1" wrap="square" lIns="92150" tIns="46075" rIns="92150" bIns="46075" anchor="t" anchorCtr="0">
            <a:noAutofit/>
          </a:bodyPr>
          <a:lstStyle/>
          <a:p>
            <a:pPr marL="0" marR="0" lvl="0" indent="0" algn="ctr" rtl="0">
              <a:spcBef>
                <a:spcPts val="0"/>
              </a:spcBef>
              <a:spcAft>
                <a:spcPts val="0"/>
              </a:spcAft>
              <a:buClr>
                <a:srgbClr val="000000"/>
              </a:buClr>
              <a:buSzPts val="2000"/>
              <a:buFont typeface="Times New Roman"/>
              <a:buNone/>
            </a:pPr>
            <a:r>
              <a:rPr lang="en-US" sz="2000" b="1" i="0" u="none" strike="noStrike" cap="none" dirty="0">
                <a:solidFill>
                  <a:srgbClr val="000000"/>
                </a:solidFill>
                <a:latin typeface="Times New Roman"/>
                <a:ea typeface="Times New Roman"/>
                <a:cs typeface="Times New Roman"/>
                <a:sym typeface="Times New Roman"/>
              </a:rPr>
              <a:t>Date:</a:t>
            </a:r>
            <a:r>
              <a:rPr lang="en-US" sz="2000" b="0" i="0" u="none" strike="noStrike" cap="none" dirty="0">
                <a:solidFill>
                  <a:srgbClr val="000000"/>
                </a:solidFill>
                <a:latin typeface="Times New Roman"/>
                <a:ea typeface="Times New Roman"/>
                <a:cs typeface="Times New Roman"/>
                <a:sym typeface="Times New Roman"/>
              </a:rPr>
              <a:t> </a:t>
            </a:r>
            <a:r>
              <a:rPr lang="en-US" sz="2000" b="0" i="0" u="none" strike="noStrike" cap="none" dirty="0" smtClean="0">
                <a:solidFill>
                  <a:srgbClr val="000000"/>
                </a:solidFill>
                <a:latin typeface="Times New Roman"/>
                <a:ea typeface="Times New Roman"/>
                <a:cs typeface="Times New Roman"/>
                <a:sym typeface="Times New Roman"/>
              </a:rPr>
              <a:t>2019-11-</a:t>
            </a:r>
            <a:r>
              <a:rPr lang="en-US" sz="2000" b="0" dirty="0" smtClean="0"/>
              <a:t>14</a:t>
            </a:r>
            <a:endParaRPr sz="2000" b="0" i="0" u="none" strike="noStrike" cap="none" dirty="0">
              <a:solidFill>
                <a:srgbClr val="000000"/>
              </a:solidFill>
              <a:latin typeface="Times New Roman"/>
              <a:ea typeface="Times New Roman"/>
              <a:cs typeface="Times New Roman"/>
              <a:sym typeface="Times New Roman"/>
            </a:endParaRPr>
          </a:p>
        </p:txBody>
      </p:sp>
      <p:sp>
        <p:nvSpPr>
          <p:cNvPr id="89" name="Shape 8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b="1" smtClean="0">
                <a:solidFill>
                  <a:srgbClr val="000000"/>
                </a:solidFill>
                <a:latin typeface="Times New Roman"/>
                <a:ea typeface="Times New Roman"/>
                <a:cs typeface="Times New Roman"/>
                <a:sym typeface="Times New Roman"/>
              </a:rPr>
              <a:t>November 2019</a:t>
            </a:r>
            <a:endParaRPr sz="1800" b="1" dirty="0">
              <a:solidFill>
                <a:srgbClr val="000000"/>
              </a:solidFill>
              <a:latin typeface="Times New Roman"/>
              <a:ea typeface="Times New Roman"/>
              <a:cs typeface="Times New Roman"/>
              <a:sym typeface="Times New Roman"/>
            </a:endParaRPr>
          </a:p>
        </p:txBody>
      </p:sp>
      <p:sp>
        <p:nvSpPr>
          <p:cNvPr id="90" name="Shape 9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1</a:t>
            </a:fld>
            <a:endParaRPr sz="1200">
              <a:solidFill>
                <a:srgbClr val="000000"/>
              </a:solidFill>
              <a:latin typeface="Times New Roman"/>
              <a:ea typeface="Times New Roman"/>
              <a:cs typeface="Times New Roman"/>
              <a:sym typeface="Times New Roman"/>
            </a:endParaRPr>
          </a:p>
        </p:txBody>
      </p:sp>
      <p:sp>
        <p:nvSpPr>
          <p:cNvPr id="92" name="Shape 92"/>
          <p:cNvSpPr/>
          <p:nvPr/>
        </p:nvSpPr>
        <p:spPr>
          <a:xfrm>
            <a:off x="957680" y="2444479"/>
            <a:ext cx="1447800" cy="3810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None/>
            </a:pPr>
            <a:r>
              <a:rPr lang="en-US" sz="2000" dirty="0">
                <a:solidFill>
                  <a:srgbClr val="000000"/>
                </a:solidFill>
                <a:latin typeface="Times New Roman"/>
                <a:ea typeface="Times New Roman"/>
                <a:cs typeface="Times New Roman"/>
                <a:sym typeface="Times New Roman"/>
              </a:rPr>
              <a:t>Authors:</a:t>
            </a:r>
            <a:endParaRPr dirty="0"/>
          </a:p>
        </p:txBody>
      </p:sp>
      <p:sp>
        <p:nvSpPr>
          <p:cNvPr id="3" name="Footer Placeholder 2"/>
          <p:cNvSpPr>
            <a:spLocks noGrp="1"/>
          </p:cNvSpPr>
          <p:nvPr>
            <p:ph type="ftr" idx="11"/>
          </p:nvPr>
        </p:nvSpPr>
        <p:spPr/>
        <p:txBody>
          <a:bodyPr/>
          <a:lstStyle/>
          <a:p>
            <a:r>
              <a:rPr lang="en-US" smtClean="0"/>
              <a:t>Sindhu Verma, Broadcom</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98818063"/>
              </p:ext>
            </p:extLst>
          </p:nvPr>
        </p:nvGraphicFramePr>
        <p:xfrm>
          <a:off x="957680" y="3026942"/>
          <a:ext cx="8763001" cy="1472198"/>
        </p:xfrm>
        <a:graphic>
          <a:graphicData uri="http://schemas.openxmlformats.org/drawingml/2006/table">
            <a:tbl>
              <a:tblPr firstRow="1" bandRow="1"/>
              <a:tblGrid>
                <a:gridCol w="2032602"/>
                <a:gridCol w="1015400"/>
                <a:gridCol w="2282071"/>
                <a:gridCol w="813062"/>
                <a:gridCol w="2619866"/>
              </a:tblGrid>
              <a:tr h="47825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en-US" sz="1200" dirty="0">
                          <a:solidFill>
                            <a:schemeClr val="tx1"/>
                          </a:solidFill>
                        </a:rPr>
                        <a:t>Name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en-US" sz="1200" dirty="0">
                          <a:solidFill>
                            <a:schemeClr val="tx1"/>
                          </a:solidFill>
                        </a:rPr>
                        <a:t>Affiliations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en-US" sz="1200" dirty="0">
                          <a:solidFill>
                            <a:schemeClr val="tx1"/>
                          </a:solidFill>
                        </a:rPr>
                        <a:t>Address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en-US" sz="1200" dirty="0">
                          <a:solidFill>
                            <a:schemeClr val="tx1"/>
                          </a:solidFill>
                        </a:rPr>
                        <a:t>Phone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en-US" sz="1200" dirty="0">
                          <a:solidFill>
                            <a:schemeClr val="tx1"/>
                          </a:solidFill>
                        </a:rPr>
                        <a:t>Email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9884">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en-US" sz="1100" dirty="0" smtClean="0"/>
                        <a:t>Sindhu Verma</a:t>
                      </a:r>
                      <a:endParaRPr 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en-US" sz="1100" dirty="0" smtClean="0"/>
                        <a:t>Broadcom</a:t>
                      </a:r>
                      <a:endParaRPr lang="en-US" sz="11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algn="l" defTabSz="914400" rtl="0" eaLnBrk="1" latinLnBrk="0" hangingPunct="1"/>
                      <a:endParaRPr lang="en-US" sz="110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algn="ctr" defTabSz="914400" rtl="0" eaLnBrk="1" latinLnBrk="0" hangingPunct="1"/>
                      <a:endParaRPr lang="en-US" sz="110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en-US" sz="1100" dirty="0" smtClean="0"/>
                        <a:t>sindhu.verma@broadcom.com</a:t>
                      </a:r>
                      <a:endParaRPr 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242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Shubhodeep</a:t>
                      </a:r>
                      <a:r>
                        <a:rPr lang="en-US" sz="1100" baseline="0" dirty="0" smtClean="0"/>
                        <a:t> Adhikari</a:t>
                      </a:r>
                      <a:endParaRPr lang="en-US" sz="11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endParaRPr 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endParaRPr 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en-US" sz="1100" dirty="0" smtClean="0"/>
                        <a:t>shubhodeep.adhikari@broadcom.com</a:t>
                      </a:r>
                      <a:endParaRPr 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80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Matthew Fischer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latin typeface="Times New Roman" panose="02020603050405020304" pitchFamily="18" charset="0"/>
                          <a:cs typeface="Times New Roman" panose="02020603050405020304" pitchFamily="18" charset="0"/>
                        </a:rPr>
                        <a:t>matthew.fischer@broadcom.com</a:t>
                      </a:r>
                    </a:p>
                    <a:p>
                      <a:pPr algn="ct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28600"/>
            <a:ext cx="10361100" cy="3810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000" dirty="0" smtClean="0"/>
              <a:t>Results: Best Effort Latency and Outage</a:t>
            </a:r>
            <a:endParaRPr sz="2000" dirty="0"/>
          </a:p>
        </p:txBody>
      </p:sp>
      <p:sp>
        <p:nvSpPr>
          <p:cNvPr id="116" name="Shape 116"/>
          <p:cNvSpPr txBox="1">
            <a:spLocks noGrp="1"/>
          </p:cNvSpPr>
          <p:nvPr>
            <p:ph type="body" idx="1"/>
          </p:nvPr>
        </p:nvSpPr>
        <p:spPr>
          <a:xfrm>
            <a:off x="533400" y="1220786"/>
            <a:ext cx="11441568" cy="4951414"/>
          </a:xfrm>
          <a:prstGeom prst="rect">
            <a:avLst/>
          </a:prstGeom>
          <a:noFill/>
          <a:ln>
            <a:noFill/>
          </a:ln>
        </p:spPr>
        <p:txBody>
          <a:bodyPr spcFirstLastPara="1" wrap="square" lIns="92150" tIns="46075" rIns="92150" bIns="46075" anchor="t" anchorCtr="0">
            <a:noAutofit/>
          </a:bodyPr>
          <a:lstStyle/>
          <a:p>
            <a:pPr marL="127000" lvl="0" indent="0" algn="just">
              <a:spcBef>
                <a:spcPts val="0"/>
              </a:spcBef>
              <a:buClr>
                <a:schemeClr val="dk1"/>
              </a:buClr>
              <a:buSzPts val="1600"/>
            </a:pPr>
            <a:endParaRPr lang="en-US" sz="1800" b="0" dirty="0" smtClean="0">
              <a:solidFill>
                <a:schemeClr val="dk1"/>
              </a:solidFill>
              <a:latin typeface="Arial"/>
              <a:ea typeface="Arial"/>
              <a:cs typeface="Arial"/>
              <a:sym typeface="Arial"/>
            </a:endParaRPr>
          </a:p>
          <a:p>
            <a:pPr marL="127000" lvl="0" indent="0" algn="just" rtl="0">
              <a:spcBef>
                <a:spcPts val="0"/>
              </a:spcBef>
              <a:spcAft>
                <a:spcPts val="0"/>
              </a:spcAft>
              <a:buClr>
                <a:schemeClr val="dk1"/>
              </a:buClr>
              <a:buSzPts val="1600"/>
            </a:pPr>
            <a:endParaRPr lang="en-US" sz="1800" b="0" dirty="0" smtClean="0">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10</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dirty="0" smtClean="0"/>
              <a:t>November 2019</a:t>
            </a:r>
            <a:endParaRPr lang="en-US" dirty="0"/>
          </a:p>
        </p:txBody>
      </p:sp>
      <p:sp>
        <p:nvSpPr>
          <p:cNvPr id="3" name="Footer Placeholder 2"/>
          <p:cNvSpPr>
            <a:spLocks noGrp="1"/>
          </p:cNvSpPr>
          <p:nvPr>
            <p:ph type="ftr" idx="11"/>
          </p:nvPr>
        </p:nvSpPr>
        <p:spPr/>
        <p:txBody>
          <a:bodyPr/>
          <a:lstStyle/>
          <a:p>
            <a:r>
              <a:rPr lang="en-US" dirty="0" smtClean="0"/>
              <a:t>Sindhu Verma, Broadcom</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838" r="6838"/>
          <a:stretch/>
        </p:blipFill>
        <p:spPr>
          <a:xfrm>
            <a:off x="228600" y="773974"/>
            <a:ext cx="8229600" cy="4712426"/>
          </a:xfrm>
          <a:prstGeom prst="rect">
            <a:avLst/>
          </a:prstGeom>
        </p:spPr>
      </p:pic>
      <p:sp>
        <p:nvSpPr>
          <p:cNvPr id="11" name="TextBox 10"/>
          <p:cNvSpPr txBox="1"/>
          <p:nvPr/>
        </p:nvSpPr>
        <p:spPr>
          <a:xfrm>
            <a:off x="8315324" y="1095613"/>
            <a:ext cx="3149034" cy="3323987"/>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figure shows the CDFs of best effort outage over all flows, nodes and iterations for each configuration.</a:t>
            </a:r>
          </a:p>
          <a:p>
            <a:pPr marL="285750" indent="-285750" algn="just">
              <a:buFont typeface="Arial" panose="020B0604020202020204" pitchFamily="34" charset="0"/>
              <a:buChar char="•"/>
            </a:pPr>
            <a:r>
              <a:rPr lang="en-US" dirty="0"/>
              <a:t>We define the Outage for a flow as the ratio of number of packets not served to number of packets that have arrived for the flow </a:t>
            </a:r>
            <a:endParaRPr lang="en-US" dirty="0" smtClean="0"/>
          </a:p>
          <a:p>
            <a:pPr marL="285750" indent="-285750" algn="just">
              <a:buFont typeface="Arial" panose="020B0604020202020204" pitchFamily="34" charset="0"/>
              <a:buChar char="•"/>
            </a:pPr>
            <a:r>
              <a:rPr lang="en-US" dirty="0" smtClean="0"/>
              <a:t>The CDFs for best effort outage have the same trend as those for best effort latencies.</a:t>
            </a:r>
          </a:p>
          <a:p>
            <a:pPr marL="285750" indent="-285750" algn="just">
              <a:buFont typeface="Arial" panose="020B0604020202020204" pitchFamily="34" charset="0"/>
              <a:buChar char="•"/>
            </a:pPr>
            <a:r>
              <a:rPr lang="en-US" dirty="0" smtClean="0"/>
              <a:t>c(iii) is the best, followed by a(</a:t>
            </a:r>
            <a:r>
              <a:rPr lang="en-US" dirty="0" err="1" smtClean="0"/>
              <a:t>i</a:t>
            </a:r>
            <a:r>
              <a:rPr lang="en-US" dirty="0" smtClean="0"/>
              <a:t>) and b(</a:t>
            </a:r>
            <a:r>
              <a:rPr lang="en-US" dirty="0" err="1" smtClean="0"/>
              <a:t>i</a:t>
            </a:r>
            <a:r>
              <a:rPr lang="en-US" dirty="0" smtClean="0"/>
              <a:t>), followed by scheme d(</a:t>
            </a:r>
            <a:r>
              <a:rPr lang="en-US" dirty="0" err="1" smtClean="0"/>
              <a:t>i</a:t>
            </a:r>
            <a:r>
              <a:rPr lang="en-US" dirty="0" smtClean="0"/>
              <a:t>), further followed by c(</a:t>
            </a:r>
            <a:r>
              <a:rPr lang="en-US" dirty="0" err="1" smtClean="0"/>
              <a:t>i</a:t>
            </a:r>
            <a:r>
              <a:rPr lang="en-US" dirty="0" smtClean="0"/>
              <a:t>), a(ii</a:t>
            </a:r>
            <a:r>
              <a:rPr lang="en-US" dirty="0"/>
              <a:t>), c(ii) and c(iv</a:t>
            </a:r>
            <a:r>
              <a:rPr lang="en-US" dirty="0" smtClean="0"/>
              <a:t>).</a:t>
            </a:r>
          </a:p>
        </p:txBody>
      </p:sp>
      <p:sp>
        <p:nvSpPr>
          <p:cNvPr id="12" name="Rectangle 11"/>
          <p:cNvSpPr/>
          <p:nvPr/>
        </p:nvSpPr>
        <p:spPr>
          <a:xfrm>
            <a:off x="381000" y="5433536"/>
            <a:ext cx="11207184" cy="954107"/>
          </a:xfrm>
          <a:prstGeom prst="rect">
            <a:avLst/>
          </a:prstGeom>
        </p:spPr>
        <p:txBody>
          <a:bodyPr wrap="square">
            <a:spAutoFit/>
          </a:bodyPr>
          <a:lstStyle/>
          <a:p>
            <a:pPr marL="285750" indent="-285750" algn="just">
              <a:buFont typeface="Arial" panose="020B0604020202020204" pitchFamily="34" charset="0"/>
              <a:buChar char="•"/>
            </a:pPr>
            <a:r>
              <a:rPr lang="en-US" dirty="0"/>
              <a:t>So, evaluation of </a:t>
            </a:r>
            <a:r>
              <a:rPr lang="en-US" dirty="0" smtClean="0"/>
              <a:t>outage of best effort flows leads </a:t>
            </a:r>
            <a:r>
              <a:rPr lang="en-US" dirty="0"/>
              <a:t>to same </a:t>
            </a:r>
            <a:r>
              <a:rPr lang="en-US" dirty="0" smtClean="0"/>
              <a:t>conclusion: PIFS-based </a:t>
            </a:r>
            <a:r>
              <a:rPr lang="en-US" dirty="0"/>
              <a:t>multi-link channel access schemes have poor performance if the PIFS channels of nodes coincide with full </a:t>
            </a:r>
            <a:r>
              <a:rPr lang="en-US" dirty="0" err="1"/>
              <a:t>backoff</a:t>
            </a:r>
            <a:r>
              <a:rPr lang="en-US" dirty="0"/>
              <a:t> channels of other nodes and that multi-link operations with full </a:t>
            </a:r>
            <a:r>
              <a:rPr lang="en-US" dirty="0" err="1"/>
              <a:t>backoff</a:t>
            </a:r>
            <a:r>
              <a:rPr lang="en-US" dirty="0"/>
              <a:t> on all channels or when the full </a:t>
            </a:r>
            <a:r>
              <a:rPr lang="en-US" dirty="0" err="1"/>
              <a:t>backoff</a:t>
            </a:r>
            <a:r>
              <a:rPr lang="en-US" dirty="0"/>
              <a:t> channel(s) are the same for all nodes, irrespective of being asynchronous or synchronous, have similar and better performance. </a:t>
            </a:r>
          </a:p>
        </p:txBody>
      </p:sp>
    </p:spTree>
    <p:extLst>
      <p:ext uri="{BB962C8B-B14F-4D97-AF65-F5344CB8AC3E}">
        <p14:creationId xmlns:p14="http://schemas.microsoft.com/office/powerpoint/2010/main" val="41668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9600" y="76200"/>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Conclusions</a:t>
            </a:r>
            <a:endParaRPr sz="2400" dirty="0"/>
          </a:p>
        </p:txBody>
      </p:sp>
      <p:sp>
        <p:nvSpPr>
          <p:cNvPr id="116" name="Shape 116"/>
          <p:cNvSpPr txBox="1">
            <a:spLocks noGrp="1"/>
          </p:cNvSpPr>
          <p:nvPr>
            <p:ph type="body" idx="1"/>
          </p:nvPr>
        </p:nvSpPr>
        <p:spPr>
          <a:xfrm>
            <a:off x="228600" y="381000"/>
            <a:ext cx="11734800" cy="5333998"/>
          </a:xfrm>
          <a:prstGeom prst="rect">
            <a:avLst/>
          </a:prstGeom>
          <a:noFill/>
          <a:ln>
            <a:noFill/>
          </a:ln>
        </p:spPr>
        <p:txBody>
          <a:bodyPr spcFirstLastPara="1" wrap="square" lIns="92150" tIns="46075" rIns="92150" bIns="46075" anchor="t" anchorCtr="0">
            <a:noAutofit/>
          </a:bodyPr>
          <a:lstStyle/>
          <a:p>
            <a:pPr marL="469900" lvl="0" indent="-342900" algn="l"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The results here corroborate the intuition that if quantifiable performance X is achieved with a single-link, with efficient multi-link operation over N links, the performance achieved can be better than NX.</a:t>
            </a: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This performance gain can be in terms of lower latency/outage in a configuration with a fixed number of flows/users OR if the target latency/outage is fixed then in terms of an increase in the number of flows/users that can be supported.</a:t>
            </a: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However, the multi-link gains are lost if a configuration allows uncoordinated and overlapped PIFS-based and full </a:t>
            </a:r>
            <a:r>
              <a:rPr lang="en-US" sz="1800" b="0" dirty="0" err="1" smtClean="0">
                <a:solidFill>
                  <a:schemeClr val="dk1"/>
                </a:solidFill>
                <a:latin typeface="Times New Roman" panose="02020603050405020304" pitchFamily="18" charset="0"/>
                <a:ea typeface="Arial"/>
                <a:cs typeface="Times New Roman" panose="02020603050405020304" pitchFamily="18" charset="0"/>
                <a:sym typeface="Arial"/>
              </a:rPr>
              <a:t>backoff</a:t>
            </a: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 channels</a:t>
            </a:r>
            <a:r>
              <a:rPr lang="en-US" sz="1800" b="0" dirty="0">
                <a:solidFill>
                  <a:schemeClr val="dk1"/>
                </a:solidFill>
                <a:latin typeface="Times New Roman" panose="02020603050405020304" pitchFamily="18" charset="0"/>
                <a:ea typeface="Arial"/>
                <a:cs typeface="Times New Roman" panose="02020603050405020304" pitchFamily="18" charset="0"/>
                <a:sym typeface="Arial"/>
              </a:rPr>
              <a:t>.</a:t>
            </a: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 Hence, PIFS-based channel access is recommended only if it is ensured that PIFS and full </a:t>
            </a:r>
            <a:r>
              <a:rPr lang="en-US" sz="1800" b="0" dirty="0" err="1" smtClean="0">
                <a:solidFill>
                  <a:schemeClr val="dk1"/>
                </a:solidFill>
                <a:latin typeface="Times New Roman" panose="02020603050405020304" pitchFamily="18" charset="0"/>
                <a:ea typeface="Arial"/>
                <a:cs typeface="Times New Roman" panose="02020603050405020304" pitchFamily="18" charset="0"/>
                <a:sym typeface="Arial"/>
              </a:rPr>
              <a:t>backoff</a:t>
            </a: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 channels of different nodes do not coincide/overlap.</a:t>
            </a: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Note also that the conclusions on multi-link gain are similar to those in 3GPP when they evaluated dual carrier HSDPA over single carrier HSDPA and decided to standardize dual and multi-carrier aggregation in 3GPP technologies (HSDPA-&gt;LTE-&gt;NR) [1].</a:t>
            </a:r>
            <a:endParaRPr lang="en-US" sz="1800" b="0" dirty="0">
              <a:solidFill>
                <a:schemeClr val="dk1"/>
              </a:solidFill>
              <a:latin typeface="Times New Roman" panose="02020603050405020304" pitchFamily="18" charset="0"/>
              <a:ea typeface="Arial"/>
              <a:cs typeface="Times New Roman" panose="02020603050405020304" pitchFamily="18" charset="0"/>
              <a:sym typeface="Arial"/>
            </a:endParaRPr>
          </a:p>
          <a:p>
            <a:pPr marL="584200" lvl="1" indent="0" algn="just">
              <a:spcBef>
                <a:spcPts val="0"/>
              </a:spcBef>
              <a:buClr>
                <a:schemeClr val="dk1"/>
              </a:buClr>
              <a:buSzPts val="1600"/>
            </a:pPr>
            <a:r>
              <a:rPr lang="en-US" sz="1600" b="0" dirty="0" smtClean="0">
                <a:solidFill>
                  <a:schemeClr val="dk1"/>
                </a:solidFill>
                <a:latin typeface="Times New Roman" panose="02020603050405020304" pitchFamily="18" charset="0"/>
                <a:ea typeface="Arial"/>
                <a:cs typeface="Times New Roman" panose="02020603050405020304" pitchFamily="18" charset="0"/>
                <a:sym typeface="Arial"/>
              </a:rPr>
              <a:t>“</a:t>
            </a: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For </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full buffer traffic: </a:t>
            </a:r>
            <a:endPar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927100" lvl="1" indent="-342900" algn="just">
              <a:spcBef>
                <a:spcPts val="0"/>
              </a:spcBef>
              <a:buClr>
                <a:schemeClr val="dk1"/>
              </a:buClr>
              <a:buSzPts val="1600"/>
              <a:buFont typeface="Arial" panose="020B0604020202020204" pitchFamily="34" charset="0"/>
              <a:buChar char="•"/>
            </a:pP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DC </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HSDPA results in user throughput and sector throughput gains. Such gains are more significant with small number of users per sector and decrease with number of users. </a:t>
            </a:r>
            <a:endPar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927100" lvl="1" indent="-342900" algn="just">
              <a:spcBef>
                <a:spcPts val="0"/>
              </a:spcBef>
              <a:buClr>
                <a:schemeClr val="dk1"/>
              </a:buClr>
              <a:buSzPts val="1600"/>
              <a:buFont typeface="Arial" panose="020B0604020202020204" pitchFamily="34" charset="0"/>
              <a:buChar char="•"/>
            </a:pP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Low </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geometry users gain more in terms of throughput than high geometry users. </a:t>
            </a:r>
            <a:endPar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584200" lvl="1" indent="0" algn="just">
              <a:spcBef>
                <a:spcPts val="0"/>
              </a:spcBef>
              <a:buClr>
                <a:schemeClr val="dk1"/>
              </a:buClr>
              <a:buSzPts val="1600"/>
            </a:pP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For </a:t>
            </a:r>
            <a:r>
              <a:rPr lang="en-US" sz="1800" b="0" i="1" dirty="0" err="1">
                <a:solidFill>
                  <a:schemeClr val="dk1"/>
                </a:solidFill>
                <a:latin typeface="Times New Roman" panose="02020603050405020304" pitchFamily="18" charset="0"/>
                <a:ea typeface="Arial"/>
                <a:cs typeface="Times New Roman" panose="02020603050405020304" pitchFamily="18" charset="0"/>
                <a:sym typeface="Arial"/>
              </a:rPr>
              <a:t>bursty</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 traffic: </a:t>
            </a:r>
            <a:endPar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927100" lvl="1" indent="-342900" algn="just">
              <a:spcBef>
                <a:spcPts val="0"/>
              </a:spcBef>
              <a:buClr>
                <a:schemeClr val="dk1"/>
              </a:buClr>
              <a:buSzPts val="1600"/>
              <a:buFont typeface="Arial" panose="020B0604020202020204" pitchFamily="34" charset="0"/>
              <a:buChar char="•"/>
            </a:pP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DC </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HSDPA results in a doubling of burst rates with low to medium loads, even after normalizing the number of users per 5 </a:t>
            </a:r>
            <a:r>
              <a:rPr lang="en-US" sz="1800" b="0" i="1" dirty="0" err="1">
                <a:solidFill>
                  <a:schemeClr val="dk1"/>
                </a:solidFill>
                <a:latin typeface="Times New Roman" panose="02020603050405020304" pitchFamily="18" charset="0"/>
                <a:ea typeface="Arial"/>
                <a:cs typeface="Times New Roman" panose="02020603050405020304" pitchFamily="18" charset="0"/>
                <a:sym typeface="Arial"/>
              </a:rPr>
              <a:t>MHz.</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 </a:t>
            </a:r>
            <a:endPar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927100" lvl="1" indent="-342900" algn="just">
              <a:spcBef>
                <a:spcPts val="0"/>
              </a:spcBef>
              <a:buClr>
                <a:schemeClr val="dk1"/>
              </a:buClr>
              <a:buSzPts val="1600"/>
              <a:buFont typeface="Arial" panose="020B0604020202020204" pitchFamily="34" charset="0"/>
              <a:buChar char="•"/>
            </a:pPr>
            <a:r>
              <a:rPr lang="en-US" sz="1800" b="0" i="1" dirty="0" smtClean="0">
                <a:solidFill>
                  <a:schemeClr val="dk1"/>
                </a:solidFill>
                <a:latin typeface="Times New Roman" panose="02020603050405020304" pitchFamily="18" charset="0"/>
                <a:ea typeface="Arial"/>
                <a:cs typeface="Times New Roman" panose="02020603050405020304" pitchFamily="18" charset="0"/>
                <a:sym typeface="Arial"/>
              </a:rPr>
              <a:t>At </a:t>
            </a:r>
            <a:r>
              <a:rPr lang="en-US" sz="1800" b="0" i="1" dirty="0">
                <a:solidFill>
                  <a:schemeClr val="dk1"/>
                </a:solidFill>
                <a:latin typeface="Times New Roman" panose="02020603050405020304" pitchFamily="18" charset="0"/>
                <a:ea typeface="Arial"/>
                <a:cs typeface="Times New Roman" panose="02020603050405020304" pitchFamily="18" charset="0"/>
                <a:sym typeface="Arial"/>
              </a:rPr>
              <a:t>low to medium loads, for a given burst rate, DC HSDPA can support more than twice the number of users when compared to 2xSC-HSDPA</a:t>
            </a:r>
            <a:r>
              <a:rPr lang="en-US" sz="1600" b="0" dirty="0" smtClean="0">
                <a:solidFill>
                  <a:schemeClr val="dk1"/>
                </a:solidFill>
                <a:latin typeface="Times New Roman" panose="02020603050405020304" pitchFamily="18" charset="0"/>
                <a:ea typeface="Arial"/>
                <a:cs typeface="Times New Roman" panose="02020603050405020304" pitchFamily="18" charset="0"/>
                <a:sym typeface="Arial"/>
              </a:rPr>
              <a:t>.”</a:t>
            </a:r>
            <a:endParaRPr lang="en-US" sz="1600" b="0" dirty="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r>
              <a:rPr lang="en-US"/>
              <a:t>Slide </a:t>
            </a:r>
            <a:fld id="{00000000-1234-1234-1234-123412341234}" type="slidenum">
              <a:rPr lang="en-US"/>
              <a:pPr/>
              <a:t>11</a:t>
            </a:fld>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smtClean="0"/>
              <a:t>Sindhu Verma, Broadcom</a:t>
            </a:r>
            <a:endParaRPr lang="en-US"/>
          </a:p>
        </p:txBody>
      </p:sp>
    </p:spTree>
    <p:extLst>
      <p:ext uri="{BB962C8B-B14F-4D97-AF65-F5344CB8AC3E}">
        <p14:creationId xmlns:p14="http://schemas.microsoft.com/office/powerpoint/2010/main" val="193949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9600" y="76200"/>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Next Step</a:t>
            </a:r>
            <a:r>
              <a:rPr lang="en-US" sz="2400" dirty="0"/>
              <a:t>s</a:t>
            </a:r>
            <a:endParaRPr sz="2400" dirty="0"/>
          </a:p>
        </p:txBody>
      </p:sp>
      <p:sp>
        <p:nvSpPr>
          <p:cNvPr id="116" name="Shape 116"/>
          <p:cNvSpPr txBox="1">
            <a:spLocks noGrp="1"/>
          </p:cNvSpPr>
          <p:nvPr>
            <p:ph type="body" idx="1"/>
          </p:nvPr>
        </p:nvSpPr>
        <p:spPr>
          <a:xfrm>
            <a:off x="609600" y="381000"/>
            <a:ext cx="10875925" cy="5333998"/>
          </a:xfrm>
          <a:prstGeom prst="rect">
            <a:avLst/>
          </a:prstGeom>
          <a:noFill/>
          <a:ln>
            <a:noFill/>
          </a:ln>
        </p:spPr>
        <p:txBody>
          <a:bodyPr spcFirstLastPara="1" wrap="square" lIns="92150" tIns="46075" rIns="92150" bIns="46075" anchor="t" anchorCtr="0">
            <a:noAutofit/>
          </a:bodyPr>
          <a:lstStyle/>
          <a:p>
            <a:pPr marL="469900" lvl="0" indent="-342900" algn="l"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indent="-342900" algn="just">
              <a:spcBef>
                <a:spcPts val="0"/>
              </a:spcBef>
              <a:buClr>
                <a:schemeClr val="dk1"/>
              </a:buClr>
              <a:buSzPts val="1600"/>
              <a:buFont typeface="Arial" panose="020B0604020202020204" pitchFamily="34" charset="0"/>
              <a:buChar char="•"/>
            </a:pPr>
            <a:r>
              <a:rPr lang="en-US" sz="1800" b="0" dirty="0">
                <a:solidFill>
                  <a:schemeClr val="dk1"/>
                </a:solidFill>
                <a:latin typeface="Times New Roman" panose="02020603050405020304" pitchFamily="18" charset="0"/>
                <a:ea typeface="Arial"/>
                <a:cs typeface="Times New Roman" panose="02020603050405020304" pitchFamily="18" charset="0"/>
                <a:sym typeface="Arial"/>
              </a:rPr>
              <a:t>N</a:t>
            </a: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odes of different number of channels and asynchronous/synchronous assumptions</a:t>
            </a:r>
          </a:p>
          <a:p>
            <a:pPr marL="469900" indent="-342900" algn="just">
              <a:spcBef>
                <a:spcPts val="0"/>
              </a:spcBef>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Link adaptation</a:t>
            </a:r>
          </a:p>
          <a:p>
            <a:pPr marL="469900" indent="-342900" algn="just">
              <a:spcBef>
                <a:spcPts val="0"/>
              </a:spcBef>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The effect of leakage from transmission by a node on one channel to other channels of other nodes </a:t>
            </a:r>
          </a:p>
          <a:p>
            <a:pPr marL="469900" indent="-342900" algn="just">
              <a:spcBef>
                <a:spcPts val="0"/>
              </a:spcBef>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In view of leakage, decisions on transmission, Tx power and MCS adjustment</a:t>
            </a:r>
          </a:p>
          <a:p>
            <a:pPr marL="469900" indent="-342900" algn="just">
              <a:spcBef>
                <a:spcPts val="0"/>
              </a:spcBef>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Load variation</a:t>
            </a:r>
          </a:p>
          <a:p>
            <a:pPr marL="469900" indent="-342900" algn="just">
              <a:spcBef>
                <a:spcPts val="0"/>
              </a:spcBef>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Different traffic types: full buffer vs. </a:t>
            </a:r>
            <a:r>
              <a:rPr lang="en-US" sz="1800" b="0" dirty="0" err="1" smtClean="0">
                <a:solidFill>
                  <a:schemeClr val="dk1"/>
                </a:solidFill>
                <a:latin typeface="Times New Roman" panose="02020603050405020304" pitchFamily="18" charset="0"/>
                <a:ea typeface="Arial"/>
                <a:cs typeface="Times New Roman" panose="02020603050405020304" pitchFamily="18" charset="0"/>
                <a:sym typeface="Arial"/>
              </a:rPr>
              <a:t>bursty</a:t>
            </a: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r>
              <a:rPr lang="en-US"/>
              <a:t>Slide </a:t>
            </a:r>
            <a:fld id="{00000000-1234-1234-1234-123412341234}" type="slidenum">
              <a:rPr lang="en-US"/>
              <a:pPr/>
              <a:t>12</a:t>
            </a:fld>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smtClean="0"/>
              <a:t>Sindhu Verma, Broadcom</a:t>
            </a:r>
            <a:endParaRPr lang="en-US"/>
          </a:p>
        </p:txBody>
      </p:sp>
    </p:spTree>
    <p:extLst>
      <p:ext uri="{BB962C8B-B14F-4D97-AF65-F5344CB8AC3E}">
        <p14:creationId xmlns:p14="http://schemas.microsoft.com/office/powerpoint/2010/main" val="158492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81000" y="76200"/>
            <a:ext cx="10361100" cy="5454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b="1" i="0" u="none" strike="noStrike" cap="none" dirty="0">
                <a:solidFill>
                  <a:srgbClr val="000000"/>
                </a:solidFill>
                <a:sym typeface="Times New Roman"/>
              </a:rPr>
              <a:t>References</a:t>
            </a:r>
            <a:endParaRPr sz="2400" dirty="0"/>
          </a:p>
        </p:txBody>
      </p:sp>
      <p:sp>
        <p:nvSpPr>
          <p:cNvPr id="441" name="Shape 441"/>
          <p:cNvSpPr txBox="1">
            <a:spLocks noGrp="1"/>
          </p:cNvSpPr>
          <p:nvPr>
            <p:ph type="body" idx="1"/>
          </p:nvPr>
        </p:nvSpPr>
        <p:spPr>
          <a:xfrm>
            <a:off x="575425" y="762000"/>
            <a:ext cx="11002500" cy="4876800"/>
          </a:xfrm>
          <a:prstGeom prst="rect">
            <a:avLst/>
          </a:prstGeom>
          <a:noFill/>
          <a:ln>
            <a:noFill/>
          </a:ln>
        </p:spPr>
        <p:txBody>
          <a:bodyPr spcFirstLastPara="1" wrap="square" lIns="92150" tIns="46075" rIns="92150" bIns="46075" anchor="t" anchorCtr="0">
            <a:noAutofit/>
          </a:bodyPr>
          <a:lstStyle/>
          <a:p>
            <a:r>
              <a:rPr lang="en-US" sz="1800" b="0" dirty="0" smtClean="0"/>
              <a:t>[</a:t>
            </a:r>
            <a:r>
              <a:rPr lang="en-US" sz="1800" b="0" dirty="0"/>
              <a:t>1</a:t>
            </a:r>
            <a:r>
              <a:rPr lang="en-US" sz="1800" b="0" dirty="0" smtClean="0"/>
              <a:t>] </a:t>
            </a:r>
            <a:r>
              <a:rPr lang="en-US" sz="1800" b="0" dirty="0"/>
              <a:t>3GPP TR </a:t>
            </a:r>
            <a:r>
              <a:rPr lang="en-US" sz="1800" b="0" dirty="0" smtClean="0"/>
              <a:t>25.825</a:t>
            </a:r>
            <a:r>
              <a:rPr lang="en-US" sz="1800" b="0" dirty="0"/>
              <a:t>, “Dual-Cell HSDPA </a:t>
            </a:r>
            <a:r>
              <a:rPr lang="en-US" sz="1800" b="0" dirty="0" smtClean="0"/>
              <a:t>operation”</a:t>
            </a:r>
            <a:endParaRPr lang="en-US" sz="1800" b="0" dirty="0"/>
          </a:p>
          <a:p>
            <a:pPr marL="342900" indent="-342900">
              <a:spcBef>
                <a:spcPts val="0"/>
              </a:spcBef>
            </a:pPr>
            <a:endParaRPr lang="en-US" sz="1800" b="0" dirty="0" smtClean="0"/>
          </a:p>
          <a:p>
            <a:pPr marL="342900" indent="-342900">
              <a:spcBef>
                <a:spcPts val="0"/>
              </a:spcBef>
            </a:pPr>
            <a:endParaRPr lang="en-US" sz="1800" b="0" dirty="0" smtClean="0"/>
          </a:p>
          <a:p>
            <a:pPr marL="342900" indent="-342900">
              <a:spcBef>
                <a:spcPts val="0"/>
              </a:spcBef>
            </a:pPr>
            <a:endParaRPr sz="2400" b="1" i="0" u="none" strike="noStrike" cap="none" dirty="0" smtClean="0">
              <a:solidFill>
                <a:srgbClr val="000000"/>
              </a:solidFill>
              <a:latin typeface="Times New Roman"/>
              <a:ea typeface="Times New Roman"/>
              <a:cs typeface="Times New Roman"/>
              <a:sym typeface="Times New Roman"/>
            </a:endParaRPr>
          </a:p>
          <a:p>
            <a:pPr marL="342900" marR="0" lvl="0" indent="-342900" algn="l" rtl="0">
              <a:spcBef>
                <a:spcPts val="600"/>
              </a:spcBef>
              <a:spcAft>
                <a:spcPts val="0"/>
              </a:spcAft>
              <a:buNone/>
            </a:pPr>
            <a:endParaRPr sz="2400" b="1" i="0" u="none" strike="noStrike" cap="none" dirty="0">
              <a:solidFill>
                <a:srgbClr val="000000"/>
              </a:solidFill>
              <a:latin typeface="Times New Roman"/>
              <a:ea typeface="Times New Roman"/>
              <a:cs typeface="Times New Roman"/>
              <a:sym typeface="Times New Roman"/>
            </a:endParaRPr>
          </a:p>
        </p:txBody>
      </p:sp>
      <p:sp>
        <p:nvSpPr>
          <p:cNvPr id="442" name="Shape 44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13</a:t>
            </a:fld>
            <a:endParaRPr sz="1200">
              <a:solidFill>
                <a:srgbClr val="000000"/>
              </a:solidFill>
              <a:latin typeface="Times New Roman"/>
              <a:ea typeface="Times New Roman"/>
              <a:cs typeface="Times New Roman"/>
              <a:sym typeface="Times New Roman"/>
            </a:endParaRPr>
          </a:p>
        </p:txBody>
      </p:sp>
      <p:sp>
        <p:nvSpPr>
          <p:cNvPr id="443" name="Shape 44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mtClean="0"/>
              <a:t>November 2019</a:t>
            </a:r>
            <a:endParaRPr sz="1800" b="1">
              <a:solidFill>
                <a:srgbClr val="000000"/>
              </a:solidFill>
              <a:latin typeface="Times New Roman"/>
              <a:ea typeface="Times New Roman"/>
              <a:cs typeface="Times New Roman"/>
              <a:sym typeface="Times New Roman"/>
            </a:endParaRPr>
          </a:p>
        </p:txBody>
      </p:sp>
      <p:sp>
        <p:nvSpPr>
          <p:cNvPr id="2" name="Footer Placeholder 1"/>
          <p:cNvSpPr>
            <a:spLocks noGrp="1"/>
          </p:cNvSpPr>
          <p:nvPr>
            <p:ph type="ftr" idx="11"/>
          </p:nvPr>
        </p:nvSpPr>
        <p:spPr/>
        <p:txBody>
          <a:bodyPr/>
          <a:lstStyle/>
          <a:p>
            <a:r>
              <a:rPr lang="en-US" smtClean="0"/>
              <a:t>Sindhu Verma, Broadcom</a:t>
            </a:r>
            <a:endParaRPr lang="en-US"/>
          </a:p>
        </p:txBody>
      </p:sp>
    </p:spTree>
    <p:extLst>
      <p:ext uri="{BB962C8B-B14F-4D97-AF65-F5344CB8AC3E}">
        <p14:creationId xmlns:p14="http://schemas.microsoft.com/office/powerpoint/2010/main" val="2591013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914401" y="685801"/>
            <a:ext cx="10361084" cy="685799"/>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3200" b="1" i="0" u="none" strike="noStrike" cap="none" dirty="0">
                <a:solidFill>
                  <a:srgbClr val="000000"/>
                </a:solidFill>
                <a:latin typeface="Times New Roman"/>
                <a:ea typeface="Times New Roman"/>
                <a:cs typeface="Times New Roman"/>
                <a:sym typeface="Times New Roman"/>
              </a:rPr>
              <a:t>Abstract</a:t>
            </a:r>
            <a:endParaRPr dirty="0"/>
          </a:p>
        </p:txBody>
      </p:sp>
      <p:sp>
        <p:nvSpPr>
          <p:cNvPr id="103" name="Shape 103"/>
          <p:cNvSpPr txBox="1">
            <a:spLocks noGrp="1"/>
          </p:cNvSpPr>
          <p:nvPr>
            <p:ph type="body" idx="1"/>
          </p:nvPr>
        </p:nvSpPr>
        <p:spPr>
          <a:xfrm>
            <a:off x="838200" y="1371600"/>
            <a:ext cx="10896600" cy="5029200"/>
          </a:xfrm>
          <a:prstGeom prst="rect">
            <a:avLst/>
          </a:prstGeom>
          <a:noFill/>
          <a:ln>
            <a:noFill/>
          </a:ln>
        </p:spPr>
        <p:txBody>
          <a:bodyPr spcFirstLastPara="1" wrap="square" lIns="92150" tIns="46075" rIns="92150" bIns="46075" anchor="t" anchorCtr="0">
            <a:noAutofit/>
          </a:bodyPr>
          <a:lstStyle/>
          <a:p>
            <a:pPr marL="342900" lvl="0" indent="-342900" algn="just">
              <a:lnSpc>
                <a:spcPct val="150000"/>
              </a:lnSpc>
              <a:spcBef>
                <a:spcPts val="0"/>
              </a:spcBef>
              <a:buSzPts val="2400"/>
              <a:buFont typeface="Arial"/>
              <a:buChar char="•"/>
            </a:pPr>
            <a:r>
              <a:rPr lang="en-US" sz="1800" b="0" dirty="0" smtClean="0"/>
              <a:t>This contribution discusses the impact of channel access schemes used for multi-link operation on the user perceived metrics of latency and outage.</a:t>
            </a:r>
          </a:p>
          <a:p>
            <a:pPr marL="0" lvl="0" indent="0" algn="just">
              <a:lnSpc>
                <a:spcPct val="150000"/>
              </a:lnSpc>
              <a:spcBef>
                <a:spcPts val="0"/>
              </a:spcBef>
              <a:buSzPts val="2400"/>
            </a:pPr>
            <a:endParaRPr lang="en-US" sz="1800" b="0" dirty="0" smtClean="0"/>
          </a:p>
          <a:p>
            <a:pPr marL="342900" lvl="0" indent="-342900" algn="just">
              <a:lnSpc>
                <a:spcPct val="150000"/>
              </a:lnSpc>
              <a:spcBef>
                <a:spcPts val="0"/>
              </a:spcBef>
              <a:buSzPts val="2400"/>
              <a:buFont typeface="Arial"/>
              <a:buChar char="•"/>
            </a:pPr>
            <a:r>
              <a:rPr lang="en-US" sz="1800" b="0" dirty="0" smtClean="0"/>
              <a:t>Using single-link performance as baseline, it also tries to quantify the gains of multi-link operation over single-link operation depending on the channel access schemes used for multi-link.</a:t>
            </a:r>
          </a:p>
        </p:txBody>
      </p:sp>
      <p:sp>
        <p:nvSpPr>
          <p:cNvPr id="104" name="Shape 104"/>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dirty="0"/>
          </a:p>
        </p:txBody>
      </p:sp>
      <p:sp>
        <p:nvSpPr>
          <p:cNvPr id="3" name="Footer Placeholder 2"/>
          <p:cNvSpPr>
            <a:spLocks noGrp="1"/>
          </p:cNvSpPr>
          <p:nvPr>
            <p:ph type="ftr" idx="11"/>
          </p:nvPr>
        </p:nvSpPr>
        <p:spPr/>
        <p:txBody>
          <a:bodyPr/>
          <a:lstStyle/>
          <a:p>
            <a:r>
              <a:rPr lang="en-US" smtClean="0"/>
              <a:t>Sindhu Verma, Broadcom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14401" y="533401"/>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Background</a:t>
            </a:r>
            <a:endParaRPr sz="2400" dirty="0"/>
          </a:p>
        </p:txBody>
      </p:sp>
      <p:sp>
        <p:nvSpPr>
          <p:cNvPr id="116" name="Shape 116"/>
          <p:cNvSpPr txBox="1">
            <a:spLocks noGrp="1"/>
          </p:cNvSpPr>
          <p:nvPr>
            <p:ph type="body" idx="1"/>
          </p:nvPr>
        </p:nvSpPr>
        <p:spPr>
          <a:xfrm>
            <a:off x="609600" y="1295400"/>
            <a:ext cx="10875925" cy="5181598"/>
          </a:xfrm>
          <a:prstGeom prst="rect">
            <a:avLst/>
          </a:prstGeom>
          <a:noFill/>
          <a:ln>
            <a:noFill/>
          </a:ln>
        </p:spPr>
        <p:txBody>
          <a:bodyPr spcFirstLastPara="1" wrap="square" lIns="92150" tIns="46075" rIns="92150" bIns="46075" anchor="t" anchorCtr="0">
            <a:noAutofit/>
          </a:bodyPr>
          <a:lstStyle/>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Multi-link operation in 11be can increase throughput and reduce latency by enabling simultaneous access to non-contiguous channels in the unlicensed spectrum.</a:t>
            </a:r>
          </a:p>
          <a:p>
            <a:pPr marL="127000" lvl="0" indent="0" algn="just" rtl="0">
              <a:spcBef>
                <a:spcPts val="0"/>
              </a:spcBef>
              <a:spcAft>
                <a:spcPts val="0"/>
              </a:spcAft>
              <a:buClr>
                <a:schemeClr val="dk1"/>
              </a:buClr>
              <a:buSzPts val="1600"/>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Theoretically, the benefit comes from diversity and </a:t>
            </a:r>
            <a:r>
              <a:rPr lang="en-US" sz="1800" b="0" dirty="0" err="1" smtClean="0">
                <a:solidFill>
                  <a:schemeClr val="dk1"/>
                </a:solidFill>
                <a:latin typeface="Times New Roman" panose="02020603050405020304" pitchFamily="18" charset="0"/>
                <a:ea typeface="Arial"/>
                <a:cs typeface="Times New Roman" panose="02020603050405020304" pitchFamily="18" charset="0"/>
                <a:sym typeface="Arial"/>
              </a:rPr>
              <a:t>trunking</a:t>
            </a: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 efficiency.</a:t>
            </a:r>
          </a:p>
          <a:p>
            <a:pPr marL="127000" lvl="0" indent="0" algn="just" rtl="0">
              <a:spcBef>
                <a:spcPts val="0"/>
              </a:spcBef>
              <a:spcAft>
                <a:spcPts val="0"/>
              </a:spcAft>
              <a:buClr>
                <a:schemeClr val="dk1"/>
              </a:buClr>
              <a:buSzPts val="1600"/>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Other standardization forums such as 3GPP (starting HSDPA and continuing to LTE/NR) have also studied performance gains for multilink. For example, section 5.2 of [1] evaluates the gain due to simultaneous access to 2 channels compared with separate access to 2 single channels.</a:t>
            </a:r>
          </a:p>
          <a:p>
            <a:pPr marL="127000" lvl="0" indent="0" algn="just" rtl="0">
              <a:spcBef>
                <a:spcPts val="0"/>
              </a:spcBef>
              <a:spcAft>
                <a:spcPts val="0"/>
              </a:spcAft>
              <a:buClr>
                <a:schemeClr val="dk1"/>
              </a:buClr>
              <a:buSzPts val="1600"/>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The amount of performance improvement depends on many factors like the dynamism of scheduling decisions on different channels, the channel access schemes, the split of TIDs into channels and asynchronous/synchronous operation.</a:t>
            </a:r>
          </a:p>
          <a:p>
            <a:pPr marL="127000" lvl="0" indent="0" algn="just" rtl="0">
              <a:spcBef>
                <a:spcPts val="0"/>
              </a:spcBef>
              <a:spcAft>
                <a:spcPts val="0"/>
              </a:spcAft>
              <a:buClr>
                <a:schemeClr val="dk1"/>
              </a:buClr>
              <a:buSzPts val="1600"/>
            </a:pPr>
            <a:endParaRPr lang="en-US" sz="1800" b="0" dirty="0" smtClean="0">
              <a:solidFill>
                <a:schemeClr val="dk1"/>
              </a:solidFill>
              <a:latin typeface="Times New Roman" panose="02020603050405020304" pitchFamily="18" charset="0"/>
              <a:ea typeface="Arial"/>
              <a:cs typeface="Times New Roman" panose="02020603050405020304" pitchFamily="18" charset="0"/>
              <a:sym typeface="Arial"/>
            </a:endParaRPr>
          </a:p>
          <a:p>
            <a:pPr marL="469900" lvl="0" indent="-342900" algn="just" rtl="0">
              <a:spcBef>
                <a:spcPts val="0"/>
              </a:spcBef>
              <a:spcAft>
                <a:spcPts val="0"/>
              </a:spcAft>
              <a:buClr>
                <a:schemeClr val="dk1"/>
              </a:buClr>
              <a:buSzPts val="1600"/>
              <a:buFont typeface="Arial" panose="020B0604020202020204" pitchFamily="34" charset="0"/>
              <a:buChar char="•"/>
            </a:pPr>
            <a:r>
              <a:rPr lang="en-US" sz="1800" b="0" dirty="0" smtClean="0">
                <a:solidFill>
                  <a:schemeClr val="dk1"/>
                </a:solidFill>
                <a:latin typeface="Times New Roman" panose="02020603050405020304" pitchFamily="18" charset="0"/>
                <a:ea typeface="Arial"/>
                <a:cs typeface="Times New Roman" panose="02020603050405020304" pitchFamily="18" charset="0"/>
                <a:sym typeface="Arial"/>
              </a:rPr>
              <a:t>In the following slides,  we present results from simulations that attempt to capture some of these factors.</a:t>
            </a: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3</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smtClean="0"/>
              <a:t>Sindhu Verma, Broadcom</a:t>
            </a:r>
            <a:endParaRPr lang="en-US"/>
          </a:p>
        </p:txBody>
      </p:sp>
    </p:spTree>
    <p:extLst>
      <p:ext uri="{BB962C8B-B14F-4D97-AF65-F5344CB8AC3E}">
        <p14:creationId xmlns:p14="http://schemas.microsoft.com/office/powerpoint/2010/main" val="128503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14401" y="457200"/>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Simulation setup and configuration (1)</a:t>
            </a:r>
            <a:endParaRPr sz="2400" dirty="0"/>
          </a:p>
        </p:txBody>
      </p:sp>
      <p:sp>
        <p:nvSpPr>
          <p:cNvPr id="116" name="Shape 116"/>
          <p:cNvSpPr txBox="1">
            <a:spLocks noGrp="1"/>
          </p:cNvSpPr>
          <p:nvPr>
            <p:ph type="body" idx="1"/>
          </p:nvPr>
        </p:nvSpPr>
        <p:spPr>
          <a:xfrm>
            <a:off x="228600" y="1219200"/>
            <a:ext cx="11658600" cy="5105400"/>
          </a:xfrm>
          <a:prstGeom prst="rect">
            <a:avLst/>
          </a:prstGeom>
          <a:noFill/>
          <a:ln>
            <a:noFill/>
          </a:ln>
        </p:spPr>
        <p:txBody>
          <a:bodyPr spcFirstLastPara="1" wrap="square" lIns="92150" tIns="46075" rIns="92150" bIns="46075" anchor="t" anchorCtr="0">
            <a:noAutofit/>
          </a:bodyPr>
          <a:lstStyle/>
          <a:p>
            <a:pPr marL="571500" indent="-342900" fontAlgn="base">
              <a:buFont typeface="Arial" panose="020B0604020202020204" pitchFamily="34" charset="0"/>
              <a:buChar char="•"/>
            </a:pPr>
            <a:r>
              <a:rPr lang="en-US" sz="1800" b="0" dirty="0"/>
              <a:t>8 nodes: </a:t>
            </a:r>
            <a:endParaRPr lang="en-US" sz="1800" b="0" dirty="0" smtClean="0"/>
          </a:p>
          <a:p>
            <a:pPr marL="1028700" lvl="1" indent="-342900" fontAlgn="base">
              <a:buFont typeface="Arial" panose="020B0604020202020204" pitchFamily="34" charset="0"/>
              <a:buChar char="•"/>
            </a:pPr>
            <a:r>
              <a:rPr lang="en-US" sz="1800" b="0" dirty="0" smtClean="0"/>
              <a:t>8 flows per node: 4 </a:t>
            </a:r>
            <a:r>
              <a:rPr lang="en-US" sz="1800" b="0" dirty="0"/>
              <a:t>VO flows (24 Kbps </a:t>
            </a:r>
            <a:r>
              <a:rPr lang="en-US" sz="1800" b="0" dirty="0" smtClean="0"/>
              <a:t>CBR, 60 </a:t>
            </a:r>
            <a:r>
              <a:rPr lang="en-US" sz="1800" b="0" dirty="0"/>
              <a:t>bytes packet size each) and 4 BE flows (10 Mbps </a:t>
            </a:r>
            <a:r>
              <a:rPr lang="en-US" sz="1800" b="0" dirty="0" smtClean="0"/>
              <a:t>CBR, 1500 </a:t>
            </a:r>
            <a:r>
              <a:rPr lang="en-US" sz="1800" b="0" dirty="0"/>
              <a:t>bytes packet size each</a:t>
            </a:r>
            <a:r>
              <a:rPr lang="en-US" sz="1800" b="0" dirty="0" smtClean="0"/>
              <a:t>).</a:t>
            </a:r>
          </a:p>
          <a:p>
            <a:pPr marL="1028700" lvl="1" indent="-342900" fontAlgn="base">
              <a:buFont typeface="Arial" panose="020B0604020202020204" pitchFamily="34" charset="0"/>
              <a:buChar char="•"/>
            </a:pPr>
            <a:r>
              <a:rPr lang="en-US" sz="1800" b="0" dirty="0"/>
              <a:t>All nodes have the same PHY data rate of 200 Mbps per </a:t>
            </a:r>
            <a:r>
              <a:rPr lang="en-US" sz="1800" b="0" dirty="0" smtClean="0"/>
              <a:t>channel</a:t>
            </a:r>
            <a:endParaRPr lang="en-US" sz="1800" b="0" dirty="0"/>
          </a:p>
          <a:p>
            <a:pPr marL="571500" indent="-342900" fontAlgn="base">
              <a:buFont typeface="Arial" panose="020B0604020202020204" pitchFamily="34" charset="0"/>
              <a:buChar char="•"/>
            </a:pPr>
            <a:r>
              <a:rPr lang="en-US" sz="1800" b="0" dirty="0"/>
              <a:t>No hidden nodes</a:t>
            </a:r>
            <a:r>
              <a:rPr lang="en-US" sz="1800" b="0" dirty="0" smtClean="0"/>
              <a:t>.</a:t>
            </a:r>
          </a:p>
          <a:p>
            <a:pPr marL="571500" indent="-342900" fontAlgn="base">
              <a:buFont typeface="Arial" panose="020B0604020202020204" pitchFamily="34" charset="0"/>
              <a:buChar char="•"/>
            </a:pPr>
            <a:r>
              <a:rPr lang="en-US" sz="1800" b="0" dirty="0" smtClean="0"/>
              <a:t>Total </a:t>
            </a:r>
            <a:r>
              <a:rPr lang="en-US" sz="1800" b="0" dirty="0"/>
              <a:t>number of channels available = </a:t>
            </a:r>
            <a:r>
              <a:rPr lang="en-US" sz="1800" b="0" dirty="0" smtClean="0"/>
              <a:t>4. Capacity of each channel: 200 Mbps.</a:t>
            </a:r>
            <a:endParaRPr lang="en-US" sz="1800" b="0" dirty="0"/>
          </a:p>
          <a:p>
            <a:pPr marL="571500" indent="-342900" fontAlgn="base">
              <a:buFont typeface="Arial" panose="020B0604020202020204" pitchFamily="34" charset="0"/>
              <a:buChar char="•"/>
            </a:pPr>
            <a:r>
              <a:rPr lang="en-US" sz="1800" b="0" dirty="0" smtClean="0"/>
              <a:t>A flow in a node can </a:t>
            </a:r>
            <a:r>
              <a:rPr lang="en-US" sz="1800" b="0" dirty="0"/>
              <a:t>use any </a:t>
            </a:r>
            <a:r>
              <a:rPr lang="en-US" sz="1800" b="0" dirty="0" smtClean="0"/>
              <a:t>channel that the node is operating on </a:t>
            </a:r>
            <a:r>
              <a:rPr lang="en-US" sz="1800" b="0" dirty="0"/>
              <a:t>(akin to Low MAC split)</a:t>
            </a:r>
          </a:p>
          <a:p>
            <a:pPr marL="571500" indent="-342900" fontAlgn="base">
              <a:buFont typeface="Arial" panose="020B0604020202020204" pitchFamily="34" charset="0"/>
              <a:buChar char="•"/>
            </a:pPr>
            <a:r>
              <a:rPr lang="en-US" sz="1800" b="0" dirty="0" smtClean="0"/>
              <a:t>Error model</a:t>
            </a:r>
          </a:p>
          <a:p>
            <a:pPr marL="1028700" lvl="1" indent="-342900" fontAlgn="base">
              <a:buFont typeface="Arial" panose="020B0604020202020204" pitchFamily="34" charset="0"/>
              <a:buChar char="•"/>
            </a:pPr>
            <a:r>
              <a:rPr lang="en-US" sz="1800" b="0" dirty="0" smtClean="0"/>
              <a:t>No </a:t>
            </a:r>
            <a:r>
              <a:rPr lang="en-US" sz="1800" b="0" dirty="0"/>
              <a:t>channel </a:t>
            </a:r>
            <a:r>
              <a:rPr lang="en-US" sz="1800" b="0" dirty="0" smtClean="0"/>
              <a:t>errors.</a:t>
            </a:r>
            <a:r>
              <a:rPr lang="en-US" sz="1800" b="0" dirty="0"/>
              <a:t> </a:t>
            </a:r>
            <a:r>
              <a:rPr lang="en-US" sz="1800" b="0" dirty="0" smtClean="0"/>
              <a:t>Only </a:t>
            </a:r>
            <a:r>
              <a:rPr lang="en-US" sz="1800" b="0" dirty="0" smtClean="0">
                <a:solidFill>
                  <a:schemeClr val="tx1"/>
                </a:solidFill>
              </a:rPr>
              <a:t>packet </a:t>
            </a:r>
            <a:r>
              <a:rPr lang="en-US" sz="1800" b="0" dirty="0" smtClean="0"/>
              <a:t>errors </a:t>
            </a:r>
            <a:r>
              <a:rPr lang="en-US" sz="1800" b="0" dirty="0"/>
              <a:t>are due to </a:t>
            </a:r>
            <a:r>
              <a:rPr lang="en-US" sz="1800" b="0" dirty="0" smtClean="0"/>
              <a:t>collisions.</a:t>
            </a:r>
            <a:endParaRPr lang="en-US" sz="1800" b="0" dirty="0"/>
          </a:p>
          <a:p>
            <a:pPr marL="1028700" lvl="1" indent="-342900" fontAlgn="base">
              <a:buFont typeface="Arial" panose="020B0604020202020204" pitchFamily="34" charset="0"/>
              <a:buChar char="•"/>
            </a:pPr>
            <a:r>
              <a:rPr lang="en-US" sz="1800" b="0" dirty="0"/>
              <a:t>Collisions are modelled as errors in RTS (each TXOP starts with RTS/CTS exchange). Hence, the effect of collisions is less pronounced in data throughput. The effect would be worsened if whole TXOPs </a:t>
            </a:r>
            <a:r>
              <a:rPr lang="en-US" sz="1800" b="0" dirty="0" smtClean="0"/>
              <a:t>collide.</a:t>
            </a:r>
            <a:endParaRPr lang="en-US" sz="1800" b="0" dirty="0"/>
          </a:p>
          <a:p>
            <a:pPr marL="571500" indent="-342900" fontAlgn="base">
              <a:buFont typeface="Arial" panose="020B0604020202020204" pitchFamily="34" charset="0"/>
              <a:buChar char="•"/>
            </a:pPr>
            <a:r>
              <a:rPr lang="en-US" sz="1800" b="0" dirty="0"/>
              <a:t>Maximum aggregation of 64 is </a:t>
            </a:r>
            <a:r>
              <a:rPr lang="en-US" sz="1800" b="0" dirty="0" smtClean="0"/>
              <a:t>assumed on each link. </a:t>
            </a:r>
            <a:r>
              <a:rPr lang="en-US" sz="1800" b="0" dirty="0"/>
              <a:t>However, due to simultaneous transmission on multiple </a:t>
            </a:r>
            <a:r>
              <a:rPr lang="en-US" sz="1800" b="0" dirty="0" smtClean="0"/>
              <a:t>channels, it is assumed that there is no limitation </a:t>
            </a:r>
            <a:r>
              <a:rPr lang="en-US" sz="1800" b="0" dirty="0" smtClean="0"/>
              <a:t>in availability </a:t>
            </a:r>
            <a:r>
              <a:rPr lang="en-US" sz="1800" b="0" dirty="0" smtClean="0"/>
              <a:t>of sequence numbers. </a:t>
            </a:r>
            <a:r>
              <a:rPr lang="en-US" sz="1800" b="0" dirty="0"/>
              <a:t>This would be the case if the BA window size is increased suitably.</a:t>
            </a:r>
            <a:endParaRPr lang="en-US" sz="1800" b="0" dirty="0" smtClean="0">
              <a:solidFill>
                <a:schemeClr val="tx1"/>
              </a:solidFill>
            </a:endParaRPr>
          </a:p>
          <a:p>
            <a:pPr marL="571500" indent="-342900" fontAlgn="base">
              <a:buFont typeface="Arial" panose="020B0604020202020204" pitchFamily="34" charset="0"/>
              <a:buChar char="•"/>
            </a:pPr>
            <a:r>
              <a:rPr lang="en-US" sz="1800" b="0" dirty="0" smtClean="0">
                <a:solidFill>
                  <a:schemeClr val="tx1"/>
                </a:solidFill>
              </a:rPr>
              <a:t>10 </a:t>
            </a:r>
            <a:r>
              <a:rPr lang="en-US" sz="1800" b="0" dirty="0">
                <a:solidFill>
                  <a:schemeClr val="tx1"/>
                </a:solidFill>
              </a:rPr>
              <a:t>iterations and 5 seconds </a:t>
            </a:r>
            <a:r>
              <a:rPr lang="en-US" sz="1800" b="0" dirty="0" smtClean="0">
                <a:solidFill>
                  <a:schemeClr val="tx1"/>
                </a:solidFill>
              </a:rPr>
              <a:t>for each iteration.</a:t>
            </a:r>
            <a:endParaRPr lang="en-US" sz="1800" b="0" dirty="0">
              <a:solidFill>
                <a:schemeClr val="tx1"/>
              </a:solidFil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4</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dirty="0" smtClean="0"/>
              <a:t>Sindhu Verma, Broadcom</a:t>
            </a:r>
            <a:endParaRPr lang="en-US" dirty="0"/>
          </a:p>
        </p:txBody>
      </p:sp>
    </p:spTree>
    <p:extLst>
      <p:ext uri="{BB962C8B-B14F-4D97-AF65-F5344CB8AC3E}">
        <p14:creationId xmlns:p14="http://schemas.microsoft.com/office/powerpoint/2010/main" val="327955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14401" y="457200"/>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Simulation setup and configuration (2)</a:t>
            </a:r>
            <a:endParaRPr sz="2400" dirty="0"/>
          </a:p>
        </p:txBody>
      </p:sp>
      <p:sp>
        <p:nvSpPr>
          <p:cNvPr id="116" name="Shape 116"/>
          <p:cNvSpPr txBox="1">
            <a:spLocks noGrp="1"/>
          </p:cNvSpPr>
          <p:nvPr>
            <p:ph type="body" idx="1"/>
          </p:nvPr>
        </p:nvSpPr>
        <p:spPr>
          <a:xfrm>
            <a:off x="228600" y="1066800"/>
            <a:ext cx="11734800" cy="5181600"/>
          </a:xfrm>
          <a:prstGeom prst="rect">
            <a:avLst/>
          </a:prstGeom>
          <a:noFill/>
          <a:ln>
            <a:noFill/>
          </a:ln>
        </p:spPr>
        <p:txBody>
          <a:bodyPr spcFirstLastPara="1" wrap="square" lIns="92150" tIns="46075" rIns="92150" bIns="46075" anchor="t" anchorCtr="0">
            <a:noAutofit/>
          </a:bodyPr>
          <a:lstStyle/>
          <a:p>
            <a:pPr marL="514350" indent="-285750" algn="just" fontAlgn="base">
              <a:buFont typeface="Arial" panose="020B0604020202020204" pitchFamily="34" charset="0"/>
              <a:buChar char="•"/>
            </a:pPr>
            <a:r>
              <a:rPr lang="en-US" sz="1600" b="0" dirty="0"/>
              <a:t>C</a:t>
            </a:r>
            <a:r>
              <a:rPr lang="en-US" sz="1600" b="0" dirty="0" smtClean="0"/>
              <a:t>hannel </a:t>
            </a:r>
            <a:r>
              <a:rPr lang="en-US" sz="1600" b="0" dirty="0"/>
              <a:t>a</a:t>
            </a:r>
            <a:r>
              <a:rPr lang="en-US" sz="1600" b="0" dirty="0" smtClean="0"/>
              <a:t>ccess cases </a:t>
            </a:r>
            <a:r>
              <a:rPr lang="en-US" sz="1600" b="0" dirty="0" smtClean="0">
                <a:solidFill>
                  <a:schemeClr val="tx1"/>
                </a:solidFill>
              </a:rPr>
              <a:t>evaluated:</a:t>
            </a:r>
            <a:endParaRPr lang="en-US" sz="1600" b="0" dirty="0">
              <a:solidFill>
                <a:schemeClr val="tx1"/>
              </a:solidFill>
            </a:endParaRPr>
          </a:p>
          <a:p>
            <a:pPr marL="1028700" lvl="1" indent="-342900" algn="just" fontAlgn="base">
              <a:buFont typeface="+mj-lt"/>
              <a:buAutoNum type="alphaLcPeriod"/>
            </a:pPr>
            <a:r>
              <a:rPr lang="en-US" sz="1600" b="1" dirty="0"/>
              <a:t>Asynchronous Full </a:t>
            </a:r>
            <a:r>
              <a:rPr lang="en-US" sz="1600" b="1" dirty="0" err="1"/>
              <a:t>backoff</a:t>
            </a:r>
            <a:r>
              <a:rPr lang="en-US" sz="1600" b="1" dirty="0"/>
              <a:t> on all </a:t>
            </a:r>
            <a:r>
              <a:rPr lang="en-US" sz="1600" b="1" dirty="0" smtClean="0"/>
              <a:t>channels</a:t>
            </a:r>
            <a:r>
              <a:rPr lang="en-US" sz="1600" dirty="0" smtClean="0"/>
              <a:t>:</a:t>
            </a:r>
            <a:endParaRPr lang="en-US" sz="1600" dirty="0"/>
          </a:p>
          <a:p>
            <a:pPr marL="1543050" lvl="2" indent="-400050" algn="just" fontAlgn="base">
              <a:buFont typeface="+mj-lt"/>
              <a:buAutoNum type="romanLcPeriod"/>
            </a:pPr>
            <a:r>
              <a:rPr lang="en-US" sz="1600" dirty="0" smtClean="0"/>
              <a:t>Multi-link: 4 </a:t>
            </a:r>
            <a:r>
              <a:rPr lang="en-US" sz="1600" dirty="0"/>
              <a:t>channels per node</a:t>
            </a:r>
          </a:p>
          <a:p>
            <a:pPr marL="1543050" lvl="2" indent="-400050" algn="just" fontAlgn="base">
              <a:buFont typeface="+mj-lt"/>
              <a:buAutoNum type="romanLcPeriod"/>
            </a:pPr>
            <a:r>
              <a:rPr lang="en-US" sz="1600" dirty="0" smtClean="0"/>
              <a:t>Single-link baseline: 1 </a:t>
            </a:r>
            <a:r>
              <a:rPr lang="en-US" sz="1600" dirty="0"/>
              <a:t>channel per node chosen </a:t>
            </a:r>
            <a:r>
              <a:rPr lang="en-US" sz="1600" dirty="0" smtClean="0"/>
              <a:t>randomly</a:t>
            </a:r>
          </a:p>
          <a:p>
            <a:pPr marL="1028700" lvl="1" indent="-342900" algn="just" fontAlgn="base">
              <a:buFont typeface="+mj-lt"/>
              <a:buAutoNum type="alphaLcPeriod"/>
            </a:pPr>
            <a:r>
              <a:rPr lang="en-US" sz="1600" b="1" dirty="0" smtClean="0"/>
              <a:t>Asynchronous </a:t>
            </a:r>
            <a:r>
              <a:rPr lang="en-US" sz="1600" b="1" dirty="0"/>
              <a:t>Full </a:t>
            </a:r>
            <a:r>
              <a:rPr lang="en-US" sz="1600" b="1" dirty="0" err="1"/>
              <a:t>backoff</a:t>
            </a:r>
            <a:r>
              <a:rPr lang="en-US" sz="1600" b="1" dirty="0"/>
              <a:t> on all </a:t>
            </a:r>
            <a:r>
              <a:rPr lang="en-US" sz="1600" b="1" dirty="0" smtClean="0"/>
              <a:t>channels but synchronous Tx/Rx </a:t>
            </a:r>
            <a:r>
              <a:rPr lang="en-US" sz="1600" dirty="0" smtClean="0"/>
              <a:t>due to synchronous Receiver:</a:t>
            </a:r>
            <a:endParaRPr lang="en-US" sz="1600" dirty="0"/>
          </a:p>
          <a:p>
            <a:pPr marL="1543050" lvl="2" indent="-400050" algn="just" fontAlgn="base">
              <a:buFont typeface="+mj-lt"/>
              <a:buAutoNum type="romanLcPeriod"/>
            </a:pPr>
            <a:r>
              <a:rPr lang="en-US" sz="1600" dirty="0" smtClean="0"/>
              <a:t>Multi-link: 4 </a:t>
            </a:r>
            <a:r>
              <a:rPr lang="en-US" sz="1600" dirty="0"/>
              <a:t>channels per </a:t>
            </a:r>
            <a:r>
              <a:rPr lang="en-US" sz="1600" dirty="0" smtClean="0"/>
              <a:t>node.</a:t>
            </a:r>
            <a:endParaRPr lang="en-US" sz="1600" dirty="0"/>
          </a:p>
          <a:p>
            <a:pPr marL="1028700" lvl="1" indent="-342900" algn="just" fontAlgn="base">
              <a:buFont typeface="+mj-lt"/>
              <a:buAutoNum type="alphaLcPeriod"/>
            </a:pPr>
            <a:r>
              <a:rPr lang="en-US" sz="1600" b="1" dirty="0" smtClean="0"/>
              <a:t>Asynchronous </a:t>
            </a:r>
            <a:r>
              <a:rPr lang="en-US" sz="1600" b="1" dirty="0"/>
              <a:t>Full </a:t>
            </a:r>
            <a:r>
              <a:rPr lang="en-US" sz="1600" b="1" dirty="0" err="1"/>
              <a:t>backoff</a:t>
            </a:r>
            <a:r>
              <a:rPr lang="en-US" sz="1600" b="1" dirty="0"/>
              <a:t> on 1 channel and PIFS </a:t>
            </a:r>
            <a:r>
              <a:rPr lang="en-US" sz="1600" b="1" dirty="0" err="1"/>
              <a:t>backoff</a:t>
            </a:r>
            <a:r>
              <a:rPr lang="en-US" sz="1600" b="1" dirty="0"/>
              <a:t> on the remaining</a:t>
            </a:r>
            <a:r>
              <a:rPr lang="en-US" sz="1600" dirty="0"/>
              <a:t> but synchronous Tx/Rx due to Synchronous Receiver :</a:t>
            </a:r>
            <a:endParaRPr lang="en-US" sz="1600" dirty="0" smtClean="0"/>
          </a:p>
          <a:p>
            <a:pPr marL="1543050" lvl="2" indent="-400050" algn="just" fontAlgn="base">
              <a:buFont typeface="+mj-lt"/>
              <a:buAutoNum type="romanLcPeriod"/>
            </a:pPr>
            <a:r>
              <a:rPr lang="en-US" sz="1600" dirty="0"/>
              <a:t>Multi-link </a:t>
            </a:r>
            <a:r>
              <a:rPr lang="en-US" sz="1600" dirty="0" smtClean="0"/>
              <a:t>: 4 </a:t>
            </a:r>
            <a:r>
              <a:rPr lang="en-US" sz="1600" dirty="0"/>
              <a:t>channels per node</a:t>
            </a:r>
            <a:r>
              <a:rPr lang="en-US" sz="1600" dirty="0" smtClean="0"/>
              <a:t>: Full </a:t>
            </a:r>
            <a:r>
              <a:rPr lang="en-US" sz="1600" dirty="0" err="1" smtClean="0"/>
              <a:t>backoff</a:t>
            </a:r>
            <a:r>
              <a:rPr lang="en-US" sz="1600" dirty="0" smtClean="0"/>
              <a:t> </a:t>
            </a:r>
            <a:r>
              <a:rPr lang="en-US" sz="1600" dirty="0"/>
              <a:t>channel selected </a:t>
            </a:r>
            <a:r>
              <a:rPr lang="en-US" sz="1600" dirty="0" smtClean="0"/>
              <a:t>randomly.</a:t>
            </a:r>
            <a:endParaRPr lang="en-US" sz="1600" dirty="0"/>
          </a:p>
          <a:p>
            <a:pPr marL="1543050" lvl="2" indent="-400050" algn="just" fontAlgn="base">
              <a:buFont typeface="+mj-lt"/>
              <a:buAutoNum type="romanLcPeriod"/>
            </a:pPr>
            <a:r>
              <a:rPr lang="en-US" sz="1600" dirty="0" smtClean="0"/>
              <a:t>Multi-link: </a:t>
            </a:r>
            <a:r>
              <a:rPr lang="en-US" sz="1600" dirty="0"/>
              <a:t>4 channels per node: E</a:t>
            </a:r>
            <a:r>
              <a:rPr lang="en-US" sz="1600" dirty="0" smtClean="0"/>
              <a:t>ach </a:t>
            </a:r>
            <a:r>
              <a:rPr lang="en-US" sz="1600" dirty="0"/>
              <a:t>channel </a:t>
            </a:r>
            <a:r>
              <a:rPr lang="en-US" sz="1600" dirty="0" smtClean="0"/>
              <a:t>has exactly </a:t>
            </a:r>
            <a:r>
              <a:rPr lang="en-US" sz="1600" dirty="0"/>
              <a:t>2 </a:t>
            </a:r>
            <a:r>
              <a:rPr lang="en-US" sz="1600" dirty="0" smtClean="0"/>
              <a:t>nodes that perform Full </a:t>
            </a:r>
            <a:r>
              <a:rPr lang="en-US" sz="1600" dirty="0" err="1" smtClean="0"/>
              <a:t>backoff</a:t>
            </a:r>
            <a:r>
              <a:rPr lang="en-US" sz="1600" dirty="0" smtClean="0"/>
              <a:t> on it.</a:t>
            </a:r>
            <a:endParaRPr lang="en-US" sz="1600" dirty="0"/>
          </a:p>
          <a:p>
            <a:pPr marL="1543050" lvl="2" indent="-400050" algn="just" fontAlgn="base">
              <a:buFont typeface="+mj-lt"/>
              <a:buAutoNum type="romanLcPeriod"/>
            </a:pPr>
            <a:r>
              <a:rPr lang="en-US" sz="1600" dirty="0" smtClean="0"/>
              <a:t>Multi-link: </a:t>
            </a:r>
            <a:r>
              <a:rPr lang="en-US" sz="1600" dirty="0"/>
              <a:t>4 channels per node: </a:t>
            </a:r>
            <a:r>
              <a:rPr lang="en-US" sz="1600" dirty="0" smtClean="0"/>
              <a:t>Full </a:t>
            </a:r>
            <a:r>
              <a:rPr lang="en-US" sz="1600" dirty="0" err="1" smtClean="0"/>
              <a:t>backoff</a:t>
            </a:r>
            <a:r>
              <a:rPr lang="en-US" sz="1600" dirty="0" smtClean="0"/>
              <a:t> channel is the same for all </a:t>
            </a:r>
            <a:r>
              <a:rPr lang="en-US" sz="1600" dirty="0"/>
              <a:t>the 8 </a:t>
            </a:r>
            <a:r>
              <a:rPr lang="en-US" sz="1600" dirty="0" smtClean="0"/>
              <a:t>nodes.</a:t>
            </a:r>
            <a:endParaRPr lang="en-US" sz="1600" dirty="0"/>
          </a:p>
          <a:p>
            <a:pPr marL="1543050" lvl="2" indent="-400050" algn="just" fontAlgn="base">
              <a:buFont typeface="+mj-lt"/>
              <a:buAutoNum type="romanLcPeriod"/>
            </a:pPr>
            <a:r>
              <a:rPr lang="en-US" sz="1600" dirty="0" smtClean="0"/>
              <a:t>Single-link baseline: 1 </a:t>
            </a:r>
            <a:r>
              <a:rPr lang="en-US" sz="1600" dirty="0"/>
              <a:t>channel per node chosen such that there are 2 nodes on each </a:t>
            </a:r>
            <a:r>
              <a:rPr lang="en-US" sz="1600" dirty="0" smtClean="0"/>
              <a:t>channel</a:t>
            </a:r>
            <a:r>
              <a:rPr lang="en-US" sz="1600" dirty="0"/>
              <a:t> </a:t>
            </a:r>
            <a:r>
              <a:rPr lang="en-US" sz="1600" dirty="0" smtClean="0"/>
              <a:t>(=&gt; there is no channel that has </a:t>
            </a:r>
            <a:r>
              <a:rPr lang="en-US" sz="1600" dirty="0"/>
              <a:t>PIFS </a:t>
            </a:r>
            <a:r>
              <a:rPr lang="en-US" sz="1600" dirty="0" err="1" smtClean="0"/>
              <a:t>backoff</a:t>
            </a:r>
            <a:r>
              <a:rPr lang="en-US" sz="1600" dirty="0" smtClean="0"/>
              <a:t>)</a:t>
            </a:r>
          </a:p>
          <a:p>
            <a:pPr marL="1028700" lvl="1" indent="-342900" algn="just" fontAlgn="base">
              <a:buFont typeface="+mj-lt"/>
              <a:buAutoNum type="alphaLcPeriod"/>
            </a:pPr>
            <a:r>
              <a:rPr lang="en-US" sz="1600" b="1" dirty="0"/>
              <a:t>Asynchronous Full </a:t>
            </a:r>
            <a:r>
              <a:rPr lang="en-US" sz="1600" b="1" dirty="0" err="1"/>
              <a:t>backoff</a:t>
            </a:r>
            <a:r>
              <a:rPr lang="en-US" sz="1600" b="1" dirty="0"/>
              <a:t> on all </a:t>
            </a:r>
            <a:r>
              <a:rPr lang="en-US" sz="1600" b="1" dirty="0" smtClean="0"/>
              <a:t>channels but transmission on one channel by a node causes other channels to be busy for the same node</a:t>
            </a:r>
            <a:r>
              <a:rPr lang="en-US" sz="1600" dirty="0" smtClean="0"/>
              <a:t> but not for other nodes. </a:t>
            </a:r>
            <a:r>
              <a:rPr lang="en-US" sz="1600" dirty="0" smtClean="0">
                <a:solidFill>
                  <a:schemeClr val="tx1"/>
                </a:solidFill>
              </a:rPr>
              <a:t>This models </a:t>
            </a:r>
            <a:r>
              <a:rPr lang="en-US" sz="1600" dirty="0" err="1" smtClean="0">
                <a:solidFill>
                  <a:schemeClr val="tx1"/>
                </a:solidFill>
              </a:rPr>
              <a:t>Tx</a:t>
            </a:r>
            <a:r>
              <a:rPr lang="en-US" sz="1600" dirty="0" smtClean="0">
                <a:solidFill>
                  <a:schemeClr val="tx1"/>
                </a:solidFill>
              </a:rPr>
              <a:t> power leakage on other channels due to transmission by a node on a given channel.</a:t>
            </a:r>
            <a:endParaRPr lang="en-US" sz="1600" dirty="0">
              <a:solidFill>
                <a:schemeClr val="tx1"/>
              </a:solidFill>
            </a:endParaRPr>
          </a:p>
          <a:p>
            <a:pPr marL="1543050" lvl="2" indent="-400050" algn="just" fontAlgn="base">
              <a:buFont typeface="+mj-lt"/>
              <a:buAutoNum type="romanLcPeriod"/>
            </a:pPr>
            <a:r>
              <a:rPr lang="en-US" sz="1600" dirty="0"/>
              <a:t>Multi-link: 4 channels per </a:t>
            </a:r>
            <a:r>
              <a:rPr lang="en-US" sz="1600" dirty="0" smtClean="0"/>
              <a:t>node</a:t>
            </a:r>
            <a:endParaRPr lang="en-US" dirty="0" smtClean="0"/>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5</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dirty="0" smtClean="0"/>
              <a:t>Sindhu Verma, Broadcom</a:t>
            </a:r>
            <a:endParaRPr lang="en-US" dirty="0"/>
          </a:p>
        </p:txBody>
      </p:sp>
    </p:spTree>
    <p:extLst>
      <p:ext uri="{BB962C8B-B14F-4D97-AF65-F5344CB8AC3E}">
        <p14:creationId xmlns:p14="http://schemas.microsoft.com/office/powerpoint/2010/main" val="371716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14401" y="457200"/>
            <a:ext cx="10361100" cy="6096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400" dirty="0" smtClean="0"/>
              <a:t>Simulation setup and configuration (3)</a:t>
            </a:r>
            <a:endParaRPr sz="2400" dirty="0"/>
          </a:p>
        </p:txBody>
      </p:sp>
      <p:sp>
        <p:nvSpPr>
          <p:cNvPr id="116" name="Shape 116"/>
          <p:cNvSpPr txBox="1">
            <a:spLocks noGrp="1"/>
          </p:cNvSpPr>
          <p:nvPr>
            <p:ph type="body" idx="1"/>
          </p:nvPr>
        </p:nvSpPr>
        <p:spPr>
          <a:xfrm>
            <a:off x="228600" y="1190624"/>
            <a:ext cx="11734800" cy="5210175"/>
          </a:xfrm>
          <a:prstGeom prst="rect">
            <a:avLst/>
          </a:prstGeom>
          <a:noFill/>
          <a:ln>
            <a:noFill/>
          </a:ln>
        </p:spPr>
        <p:txBody>
          <a:bodyPr spcFirstLastPara="1" wrap="square" lIns="92150" tIns="46075" rIns="92150" bIns="46075" anchor="t" anchorCtr="0">
            <a:noAutofit/>
          </a:bodyPr>
          <a:lstStyle/>
          <a:p>
            <a:pPr marL="514350" indent="-285750" algn="just" fontAlgn="base">
              <a:buFont typeface="Arial" panose="020B0604020202020204" pitchFamily="34" charset="0"/>
              <a:buChar char="•"/>
            </a:pPr>
            <a:r>
              <a:rPr lang="en-US" sz="1800" b="0" dirty="0" smtClean="0"/>
              <a:t>Note: </a:t>
            </a:r>
          </a:p>
          <a:p>
            <a:pPr marL="971550" lvl="1" indent="-285750" algn="just" fontAlgn="base">
              <a:buFont typeface="Arial" panose="020B0604020202020204" pitchFamily="34" charset="0"/>
              <a:buChar char="•"/>
            </a:pPr>
            <a:r>
              <a:rPr lang="en-US" sz="1800" b="0" dirty="0" smtClean="0"/>
              <a:t>In b and c, the restrictions on asynchronous operation are due to constraints of synchronous operation on the receiver side i.e. the transmission durations on multiple links should be fully overlapping or disjoint</a:t>
            </a:r>
          </a:p>
          <a:p>
            <a:pPr marL="971550" lvl="1" indent="-285750" algn="just" fontAlgn="base">
              <a:buFont typeface="Arial" panose="020B0604020202020204" pitchFamily="34" charset="0"/>
              <a:buChar char="•"/>
            </a:pPr>
            <a:r>
              <a:rPr lang="en-US" sz="1800" b="0" dirty="0" smtClean="0"/>
              <a:t>In a. b and c, it is assumed the 2 channels can be independently sensed by the transmitting device and there is no spillage of energy from transmission of one channel on to another. Hence, if another channel becomes free while transmission is ongoing on one channel, the device can perform EDCA independently on the other channel</a:t>
            </a:r>
          </a:p>
          <a:p>
            <a:pPr marL="971550" lvl="1" indent="-285750" algn="just" fontAlgn="base">
              <a:buFont typeface="Arial" panose="020B0604020202020204" pitchFamily="34" charset="0"/>
              <a:buChar char="•"/>
            </a:pPr>
            <a:r>
              <a:rPr lang="en-US" sz="1800" b="0" dirty="0" smtClean="0"/>
              <a:t>In d, transmissions on one channel by a node cause all other channels to be busy for the same node but not for other nodes. This is the “quasi-asynchronous” mode without modeling effects of varying </a:t>
            </a:r>
            <a:r>
              <a:rPr lang="en-US" sz="1800" b="0" dirty="0" err="1" smtClean="0"/>
              <a:t>pathloss</a:t>
            </a:r>
            <a:r>
              <a:rPr lang="en-US" sz="1800" b="0" dirty="0" smtClean="0"/>
              <a:t> between nodes.  So, all nodes hear the intended transmissions of other nodes but do not hear the leakage transmissions from the other nodes.</a:t>
            </a:r>
          </a:p>
          <a:p>
            <a:pPr marL="971550" lvl="1" indent="-285750" algn="just" fontAlgn="base">
              <a:buFont typeface="Arial" panose="020B0604020202020204" pitchFamily="34" charset="0"/>
              <a:buChar char="•"/>
            </a:pPr>
            <a:r>
              <a:rPr lang="en-US" sz="1800" dirty="0" smtClean="0"/>
              <a:t>a(ii) and c(iv) provide the baseline in terms of single link performance</a:t>
            </a:r>
            <a:endParaRPr lang="en-US" sz="1800" b="0" dirty="0"/>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6</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dirty="0" smtClean="0"/>
              <a:t>Sindhu Verma, Broadcom</a:t>
            </a:r>
            <a:endParaRPr lang="en-US" dirty="0"/>
          </a:p>
        </p:txBody>
      </p:sp>
    </p:spTree>
    <p:extLst>
      <p:ext uri="{BB962C8B-B14F-4D97-AF65-F5344CB8AC3E}">
        <p14:creationId xmlns:p14="http://schemas.microsoft.com/office/powerpoint/2010/main" val="1050916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533400" y="228600"/>
            <a:ext cx="10361100" cy="3810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000" dirty="0" smtClean="0"/>
              <a:t>Results: Voice Latency</a:t>
            </a:r>
            <a:endParaRPr sz="2000" dirty="0"/>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7</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dirty="0" smtClean="0"/>
              <a:t>Sindhu Verma, Broadcom</a:t>
            </a:r>
            <a:endParaRPr lang="en-US" dirty="0"/>
          </a:p>
        </p:txBody>
      </p:sp>
      <p:sp>
        <p:nvSpPr>
          <p:cNvPr id="7" name="TextBox 6"/>
          <p:cNvSpPr txBox="1"/>
          <p:nvPr/>
        </p:nvSpPr>
        <p:spPr>
          <a:xfrm>
            <a:off x="8203474" y="685800"/>
            <a:ext cx="3607526" cy="418576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We plot the CDF of voice latencies over all </a:t>
            </a:r>
            <a:r>
              <a:rPr lang="en-US" dirty="0" smtClean="0"/>
              <a:t>packets, flows</a:t>
            </a:r>
            <a:r>
              <a:rPr lang="en-US" dirty="0" smtClean="0"/>
              <a:t>, nodes and iterations and for each configuration.</a:t>
            </a:r>
          </a:p>
          <a:p>
            <a:pPr marL="285750" indent="-285750" algn="just">
              <a:buFont typeface="Arial" panose="020B0604020202020204" pitchFamily="34" charset="0"/>
              <a:buChar char="•"/>
            </a:pPr>
            <a:r>
              <a:rPr lang="en-US" dirty="0" smtClean="0"/>
              <a:t>Latency CDFs of a(</a:t>
            </a:r>
            <a:r>
              <a:rPr lang="en-US" dirty="0" err="1" smtClean="0"/>
              <a:t>i</a:t>
            </a:r>
            <a:r>
              <a:rPr lang="en-US" dirty="0" smtClean="0"/>
              <a:t>), b(</a:t>
            </a:r>
            <a:r>
              <a:rPr lang="en-US" dirty="0" err="1" smtClean="0"/>
              <a:t>i</a:t>
            </a:r>
            <a:r>
              <a:rPr lang="en-US" dirty="0" smtClean="0"/>
              <a:t>) and c(iii) show the lowest latencies.</a:t>
            </a:r>
          </a:p>
          <a:p>
            <a:pPr marL="285750" indent="-285750" algn="just">
              <a:buFont typeface="Arial" panose="020B0604020202020204" pitchFamily="34" charset="0"/>
              <a:buChar char="•"/>
            </a:pPr>
            <a:r>
              <a:rPr lang="en-US" dirty="0" smtClean="0"/>
              <a:t>The latency CDF of d(</a:t>
            </a:r>
            <a:r>
              <a:rPr lang="en-US" dirty="0" err="1" smtClean="0"/>
              <a:t>i</a:t>
            </a:r>
            <a:r>
              <a:rPr lang="en-US" dirty="0" smtClean="0"/>
              <a:t>) has higher maximum latency but matches </a:t>
            </a:r>
            <a:r>
              <a:rPr lang="en-US" dirty="0" err="1" smtClean="0"/>
              <a:t>cdfs</a:t>
            </a:r>
            <a:r>
              <a:rPr lang="en-US" dirty="0" smtClean="0"/>
              <a:t> of a(</a:t>
            </a:r>
            <a:r>
              <a:rPr lang="en-US" dirty="0" err="1" smtClean="0"/>
              <a:t>i</a:t>
            </a:r>
            <a:r>
              <a:rPr lang="en-US" dirty="0" smtClean="0"/>
              <a:t>), b(</a:t>
            </a:r>
            <a:r>
              <a:rPr lang="en-US" dirty="0" err="1" smtClean="0"/>
              <a:t>i</a:t>
            </a:r>
            <a:r>
              <a:rPr lang="en-US" dirty="0" smtClean="0"/>
              <a:t>) and c(iii) up to 97%ile.</a:t>
            </a:r>
          </a:p>
          <a:p>
            <a:pPr marL="285750" indent="-285750" algn="just">
              <a:buFont typeface="Arial" panose="020B0604020202020204" pitchFamily="34" charset="0"/>
              <a:buChar char="•"/>
            </a:pPr>
            <a:r>
              <a:rPr lang="en-US" dirty="0" smtClean="0"/>
              <a:t>Scheme c(</a:t>
            </a:r>
            <a:r>
              <a:rPr lang="en-US" dirty="0" err="1" smtClean="0"/>
              <a:t>i</a:t>
            </a:r>
            <a:r>
              <a:rPr lang="en-US" dirty="0" smtClean="0"/>
              <a:t>) is worse than the above followed by a(ii), c(ii) and c(iv)</a:t>
            </a:r>
          </a:p>
          <a:p>
            <a:pPr marL="285750" indent="-285750" algn="just">
              <a:buFont typeface="Arial" panose="020B0604020202020204" pitchFamily="34" charset="0"/>
              <a:buChar char="•"/>
            </a:pPr>
            <a:r>
              <a:rPr lang="en-US" dirty="0" smtClean="0">
                <a:solidFill>
                  <a:schemeClr val="tx1"/>
                </a:solidFill>
              </a:rPr>
              <a:t>This shows that multi-link operations with full </a:t>
            </a:r>
            <a:r>
              <a:rPr lang="en-US" dirty="0" err="1" smtClean="0">
                <a:solidFill>
                  <a:schemeClr val="tx1"/>
                </a:solidFill>
              </a:rPr>
              <a:t>backoff</a:t>
            </a:r>
            <a:r>
              <a:rPr lang="en-US" dirty="0" smtClean="0">
                <a:solidFill>
                  <a:schemeClr val="tx1"/>
                </a:solidFill>
              </a:rPr>
              <a:t> on all channels or when the full </a:t>
            </a:r>
            <a:r>
              <a:rPr lang="en-US" dirty="0" err="1" smtClean="0">
                <a:solidFill>
                  <a:schemeClr val="tx1"/>
                </a:solidFill>
              </a:rPr>
              <a:t>backoff</a:t>
            </a:r>
            <a:r>
              <a:rPr lang="en-US" dirty="0" smtClean="0">
                <a:solidFill>
                  <a:schemeClr val="tx1"/>
                </a:solidFill>
              </a:rPr>
              <a:t> channel(s) are the same for all nodes, irrespective of asynchronous or synchronous, have much lower latency than multi-link operations when full </a:t>
            </a:r>
            <a:r>
              <a:rPr lang="en-US" dirty="0" err="1" smtClean="0">
                <a:solidFill>
                  <a:schemeClr val="tx1"/>
                </a:solidFill>
              </a:rPr>
              <a:t>backoff</a:t>
            </a:r>
            <a:r>
              <a:rPr lang="en-US" dirty="0" smtClean="0">
                <a:solidFill>
                  <a:schemeClr val="tx1"/>
                </a:solidFill>
              </a:rPr>
              <a:t> channels from some nodes overlap with PIFS-</a:t>
            </a:r>
            <a:r>
              <a:rPr lang="en-US" dirty="0" err="1" smtClean="0">
                <a:solidFill>
                  <a:schemeClr val="tx1"/>
                </a:solidFill>
              </a:rPr>
              <a:t>backoff</a:t>
            </a:r>
            <a:r>
              <a:rPr lang="en-US" dirty="0" smtClean="0">
                <a:solidFill>
                  <a:schemeClr val="tx1"/>
                </a:solidFill>
              </a:rPr>
              <a:t> channels of other nodes.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443" r="7664" b="3026"/>
          <a:stretch/>
        </p:blipFill>
        <p:spPr>
          <a:xfrm>
            <a:off x="381000" y="609600"/>
            <a:ext cx="7822474" cy="4413932"/>
          </a:xfrm>
          <a:prstGeom prst="rect">
            <a:avLst/>
          </a:prstGeom>
        </p:spPr>
      </p:pic>
      <p:sp>
        <p:nvSpPr>
          <p:cNvPr id="10" name="TextBox 9"/>
          <p:cNvSpPr txBox="1"/>
          <p:nvPr/>
        </p:nvSpPr>
        <p:spPr>
          <a:xfrm>
            <a:off x="533400" y="5181600"/>
            <a:ext cx="11201400" cy="116955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latency when full </a:t>
            </a:r>
            <a:r>
              <a:rPr lang="en-US" dirty="0" err="1" smtClean="0"/>
              <a:t>backoff</a:t>
            </a:r>
            <a:r>
              <a:rPr lang="en-US" dirty="0" smtClean="0"/>
              <a:t> and PIFS </a:t>
            </a:r>
            <a:r>
              <a:rPr lang="en-US" dirty="0" err="1" smtClean="0"/>
              <a:t>backoff</a:t>
            </a:r>
            <a:r>
              <a:rPr lang="en-US" dirty="0" smtClean="0"/>
              <a:t> channels overlap (i.e. c(</a:t>
            </a:r>
            <a:r>
              <a:rPr lang="en-US" dirty="0" err="1" smtClean="0"/>
              <a:t>i</a:t>
            </a:r>
            <a:r>
              <a:rPr lang="en-US" dirty="0" smtClean="0"/>
              <a:t>) and c(ii)) is so poor that it is similar to single link performance with proportionately smaller number of nodes (i.e. a(ii) and c(iv)). This means that diversity and </a:t>
            </a:r>
            <a:r>
              <a:rPr lang="en-US" dirty="0" err="1" smtClean="0"/>
              <a:t>trunking</a:t>
            </a:r>
            <a:r>
              <a:rPr lang="en-US" dirty="0" smtClean="0"/>
              <a:t> gain of multi-link is not achieved in such cases.</a:t>
            </a:r>
          </a:p>
          <a:p>
            <a:pPr marL="285750" indent="-285750" algn="just">
              <a:buFont typeface="Arial" panose="020B0604020202020204" pitchFamily="34" charset="0"/>
              <a:buChar char="•"/>
            </a:pPr>
            <a:r>
              <a:rPr lang="en-US" dirty="0" smtClean="0"/>
              <a:t>The only case where PIFS-based multi-link channel access achieves good performance is when the full </a:t>
            </a:r>
            <a:r>
              <a:rPr lang="en-US" dirty="0" err="1" smtClean="0"/>
              <a:t>backoff</a:t>
            </a:r>
            <a:r>
              <a:rPr lang="en-US" dirty="0" smtClean="0"/>
              <a:t> channel for all the nodes is the same i.e. when there is no overlap between full </a:t>
            </a:r>
            <a:r>
              <a:rPr lang="en-US" dirty="0" err="1" smtClean="0"/>
              <a:t>backoff</a:t>
            </a:r>
            <a:r>
              <a:rPr lang="en-US" dirty="0" smtClean="0"/>
              <a:t> and PIFS </a:t>
            </a:r>
            <a:r>
              <a:rPr lang="en-US" dirty="0" err="1" smtClean="0"/>
              <a:t>backoff</a:t>
            </a:r>
            <a:r>
              <a:rPr lang="en-US" dirty="0" smtClean="0"/>
              <a:t> channels (i.e. c(iii)).</a:t>
            </a:r>
          </a:p>
        </p:txBody>
      </p:sp>
    </p:spTree>
    <p:extLst>
      <p:ext uri="{BB962C8B-B14F-4D97-AF65-F5344CB8AC3E}">
        <p14:creationId xmlns:p14="http://schemas.microsoft.com/office/powerpoint/2010/main" val="419351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533400" y="228600"/>
            <a:ext cx="10361100" cy="3810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000" dirty="0" smtClean="0"/>
              <a:t>Results: Voice Outage</a:t>
            </a:r>
            <a:endParaRPr sz="2000" dirty="0"/>
          </a:p>
        </p:txBody>
      </p:sp>
      <p:sp>
        <p:nvSpPr>
          <p:cNvPr id="116" name="Shape 116"/>
          <p:cNvSpPr txBox="1">
            <a:spLocks noGrp="1"/>
          </p:cNvSpPr>
          <p:nvPr>
            <p:ph type="body" idx="1"/>
          </p:nvPr>
        </p:nvSpPr>
        <p:spPr>
          <a:xfrm>
            <a:off x="533400" y="1220786"/>
            <a:ext cx="11441568" cy="4951414"/>
          </a:xfrm>
          <a:prstGeom prst="rect">
            <a:avLst/>
          </a:prstGeom>
          <a:noFill/>
          <a:ln>
            <a:noFill/>
          </a:ln>
        </p:spPr>
        <p:txBody>
          <a:bodyPr spcFirstLastPara="1" wrap="square" lIns="92150" tIns="46075" rIns="92150" bIns="46075" anchor="t" anchorCtr="0">
            <a:noAutofit/>
          </a:bodyPr>
          <a:lstStyle/>
          <a:p>
            <a:pPr marL="127000" lvl="0" indent="0" algn="just">
              <a:spcBef>
                <a:spcPts val="0"/>
              </a:spcBef>
              <a:buClr>
                <a:schemeClr val="dk1"/>
              </a:buClr>
              <a:buSzPts val="1600"/>
            </a:pPr>
            <a:endParaRPr lang="en-US" sz="1800" b="0" dirty="0" smtClean="0">
              <a:solidFill>
                <a:schemeClr val="dk1"/>
              </a:solidFill>
              <a:latin typeface="Arial"/>
              <a:ea typeface="Arial"/>
              <a:cs typeface="Arial"/>
              <a:sym typeface="Arial"/>
            </a:endParaRPr>
          </a:p>
          <a:p>
            <a:pPr marL="127000" lvl="0" indent="0" algn="just" rtl="0">
              <a:spcBef>
                <a:spcPts val="0"/>
              </a:spcBef>
              <a:spcAft>
                <a:spcPts val="0"/>
              </a:spcAft>
              <a:buClr>
                <a:schemeClr val="dk1"/>
              </a:buClr>
              <a:buSzPts val="1600"/>
            </a:pPr>
            <a:endParaRPr lang="en-US" sz="1800" b="0" dirty="0" smtClean="0">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8</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smtClean="0"/>
              <a:t>November 2019</a:t>
            </a:r>
            <a:endParaRPr lang="en-US"/>
          </a:p>
        </p:txBody>
      </p:sp>
      <p:sp>
        <p:nvSpPr>
          <p:cNvPr id="3" name="Footer Placeholder 2"/>
          <p:cNvSpPr>
            <a:spLocks noGrp="1"/>
          </p:cNvSpPr>
          <p:nvPr>
            <p:ph type="ftr" idx="11"/>
          </p:nvPr>
        </p:nvSpPr>
        <p:spPr/>
        <p:txBody>
          <a:bodyPr/>
          <a:lstStyle/>
          <a:p>
            <a:r>
              <a:rPr lang="en-US" dirty="0" smtClean="0"/>
              <a:t>Sindhu Verma, Broadcom</a:t>
            </a:r>
            <a:endParaRPr lang="en-US" dirty="0"/>
          </a:p>
        </p:txBody>
      </p:sp>
      <p:sp>
        <p:nvSpPr>
          <p:cNvPr id="7" name="TextBox 6"/>
          <p:cNvSpPr txBox="1"/>
          <p:nvPr/>
        </p:nvSpPr>
        <p:spPr>
          <a:xfrm>
            <a:off x="8315324" y="914400"/>
            <a:ext cx="3149034" cy="3323987"/>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figure on the left show CDF of voice outage over all flows, nodes and iterations and for each configuration.</a:t>
            </a:r>
          </a:p>
          <a:p>
            <a:pPr marL="285750" indent="-285750" algn="just">
              <a:buFont typeface="Arial" panose="020B0604020202020204" pitchFamily="34" charset="0"/>
              <a:buChar char="•"/>
            </a:pPr>
            <a:r>
              <a:rPr lang="en-US" dirty="0" smtClean="0"/>
              <a:t>We define the Outage for </a:t>
            </a:r>
            <a:r>
              <a:rPr lang="en-US" dirty="0"/>
              <a:t>a flow </a:t>
            </a:r>
            <a:r>
              <a:rPr lang="en-US" dirty="0" smtClean="0"/>
              <a:t>as the ratio of number </a:t>
            </a:r>
            <a:r>
              <a:rPr lang="en-US" dirty="0"/>
              <a:t>of packets not served to </a:t>
            </a:r>
            <a:r>
              <a:rPr lang="en-US" dirty="0" smtClean="0"/>
              <a:t>number </a:t>
            </a:r>
            <a:r>
              <a:rPr lang="en-US" dirty="0"/>
              <a:t>of packets that have arrived for the </a:t>
            </a:r>
            <a:r>
              <a:rPr lang="en-US" dirty="0" smtClean="0"/>
              <a:t>flow. </a:t>
            </a:r>
          </a:p>
          <a:p>
            <a:pPr marL="285750" indent="-285750" algn="just">
              <a:buFont typeface="Arial" panose="020B0604020202020204" pitchFamily="34" charset="0"/>
              <a:buChar char="•"/>
            </a:pPr>
            <a:r>
              <a:rPr lang="en-US" dirty="0" smtClean="0"/>
              <a:t>It is observed that the CDFs for voice outage have the same trend as those for voice latencies.</a:t>
            </a:r>
          </a:p>
          <a:p>
            <a:pPr marL="285750" indent="-285750" algn="just">
              <a:buFont typeface="Arial" panose="020B0604020202020204" pitchFamily="34" charset="0"/>
              <a:buChar char="•"/>
            </a:pPr>
            <a:r>
              <a:rPr lang="en-US" dirty="0" smtClean="0"/>
              <a:t>Schemes a(</a:t>
            </a:r>
            <a:r>
              <a:rPr lang="en-US" dirty="0" err="1" smtClean="0"/>
              <a:t>i</a:t>
            </a:r>
            <a:r>
              <a:rPr lang="en-US" dirty="0"/>
              <a:t>), b(</a:t>
            </a:r>
            <a:r>
              <a:rPr lang="en-US" dirty="0" err="1"/>
              <a:t>i</a:t>
            </a:r>
            <a:r>
              <a:rPr lang="en-US" dirty="0"/>
              <a:t>) and c(iii) </a:t>
            </a:r>
            <a:r>
              <a:rPr lang="en-US" dirty="0" smtClean="0"/>
              <a:t> are the best followed by scheme d(</a:t>
            </a:r>
            <a:r>
              <a:rPr lang="en-US" dirty="0" err="1" smtClean="0"/>
              <a:t>i</a:t>
            </a:r>
            <a:r>
              <a:rPr lang="en-US" dirty="0" smtClean="0"/>
              <a:t>), followed by scheme c(</a:t>
            </a:r>
            <a:r>
              <a:rPr lang="en-US" dirty="0" err="1" smtClean="0"/>
              <a:t>i</a:t>
            </a:r>
            <a:r>
              <a:rPr lang="en-US" dirty="0" smtClean="0"/>
              <a:t>), further followed </a:t>
            </a:r>
            <a:r>
              <a:rPr lang="en-US" dirty="0"/>
              <a:t>by a(ii), c(ii) and c(iv</a:t>
            </a:r>
            <a:r>
              <a:rPr lang="en-US" dirty="0" smtClean="0"/>
              <a:t>).</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733" r="5735"/>
          <a:stretch/>
        </p:blipFill>
        <p:spPr>
          <a:xfrm>
            <a:off x="228599" y="762000"/>
            <a:ext cx="7934325" cy="4354878"/>
          </a:xfrm>
          <a:prstGeom prst="rect">
            <a:avLst/>
          </a:prstGeom>
        </p:spPr>
      </p:pic>
      <p:sp>
        <p:nvSpPr>
          <p:cNvPr id="4" name="Rectangle 3"/>
          <p:cNvSpPr/>
          <p:nvPr/>
        </p:nvSpPr>
        <p:spPr>
          <a:xfrm>
            <a:off x="381000" y="5341203"/>
            <a:ext cx="11207184" cy="954107"/>
          </a:xfrm>
          <a:prstGeom prst="rect">
            <a:avLst/>
          </a:prstGeom>
        </p:spPr>
        <p:txBody>
          <a:bodyPr wrap="square">
            <a:spAutoFit/>
          </a:bodyPr>
          <a:lstStyle/>
          <a:p>
            <a:pPr marL="285750" indent="-285750" algn="just">
              <a:buFont typeface="Arial" panose="020B0604020202020204" pitchFamily="34" charset="0"/>
              <a:buChar char="•"/>
            </a:pPr>
            <a:r>
              <a:rPr lang="en-US" dirty="0" smtClean="0"/>
              <a:t>Noting that a(ii) and c(iv) are single link configurations, the </a:t>
            </a:r>
            <a:r>
              <a:rPr lang="en-US" dirty="0"/>
              <a:t>evaluation of outage </a:t>
            </a:r>
            <a:r>
              <a:rPr lang="en-US" dirty="0" smtClean="0"/>
              <a:t>CDS leads </a:t>
            </a:r>
            <a:r>
              <a:rPr lang="en-US" dirty="0"/>
              <a:t>to same </a:t>
            </a:r>
            <a:r>
              <a:rPr lang="en-US" dirty="0" smtClean="0"/>
              <a:t>conclusion as the latency CDFs</a:t>
            </a:r>
            <a:r>
              <a:rPr lang="en-US" dirty="0"/>
              <a:t>:  </a:t>
            </a:r>
            <a:r>
              <a:rPr lang="en-US" i="1" dirty="0"/>
              <a:t>multi-link operations with full </a:t>
            </a:r>
            <a:r>
              <a:rPr lang="en-US" i="1" dirty="0" err="1"/>
              <a:t>backoff</a:t>
            </a:r>
            <a:r>
              <a:rPr lang="en-US" i="1" dirty="0"/>
              <a:t> on all channels or when the full </a:t>
            </a:r>
            <a:r>
              <a:rPr lang="en-US" i="1" dirty="0" err="1"/>
              <a:t>backoff</a:t>
            </a:r>
            <a:r>
              <a:rPr lang="en-US" i="1" dirty="0"/>
              <a:t> channel(s) are the same for all nodes, irrespective of asynchronous or synchronous, have much lower </a:t>
            </a:r>
            <a:r>
              <a:rPr lang="en-US" i="1" dirty="0" smtClean="0"/>
              <a:t>outage </a:t>
            </a:r>
            <a:r>
              <a:rPr lang="en-US" i="1" dirty="0"/>
              <a:t>than multi-link operations when full </a:t>
            </a:r>
            <a:r>
              <a:rPr lang="en-US" i="1" dirty="0" err="1"/>
              <a:t>backoff</a:t>
            </a:r>
            <a:r>
              <a:rPr lang="en-US" i="1" dirty="0"/>
              <a:t> channels from some nodes overlap with PIFS-</a:t>
            </a:r>
            <a:r>
              <a:rPr lang="en-US" i="1" dirty="0" err="1"/>
              <a:t>backoff</a:t>
            </a:r>
            <a:r>
              <a:rPr lang="en-US" i="1" dirty="0"/>
              <a:t> channels of other </a:t>
            </a:r>
            <a:r>
              <a:rPr lang="en-US" i="1" dirty="0" smtClean="0"/>
              <a:t>nodes</a:t>
            </a:r>
            <a:r>
              <a:rPr lang="en-US" dirty="0" smtClean="0"/>
              <a:t>. </a:t>
            </a:r>
            <a:endParaRPr lang="en-US" dirty="0"/>
          </a:p>
        </p:txBody>
      </p:sp>
    </p:spTree>
    <p:extLst>
      <p:ext uri="{BB962C8B-B14F-4D97-AF65-F5344CB8AC3E}">
        <p14:creationId xmlns:p14="http://schemas.microsoft.com/office/powerpoint/2010/main" val="404884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28600"/>
            <a:ext cx="10361100" cy="381000"/>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US" sz="2000" dirty="0" smtClean="0"/>
              <a:t>Results: Best Effort Latency</a:t>
            </a:r>
            <a:endParaRPr sz="2000" dirty="0"/>
          </a:p>
        </p:txBody>
      </p:sp>
      <p:sp>
        <p:nvSpPr>
          <p:cNvPr id="116" name="Shape 116"/>
          <p:cNvSpPr txBox="1">
            <a:spLocks noGrp="1"/>
          </p:cNvSpPr>
          <p:nvPr>
            <p:ph type="body" idx="1"/>
          </p:nvPr>
        </p:nvSpPr>
        <p:spPr>
          <a:xfrm>
            <a:off x="533400" y="1220786"/>
            <a:ext cx="11441568" cy="4951414"/>
          </a:xfrm>
          <a:prstGeom prst="rect">
            <a:avLst/>
          </a:prstGeom>
          <a:noFill/>
          <a:ln>
            <a:noFill/>
          </a:ln>
        </p:spPr>
        <p:txBody>
          <a:bodyPr spcFirstLastPara="1" wrap="square" lIns="92150" tIns="46075" rIns="92150" bIns="46075" anchor="t" anchorCtr="0">
            <a:noAutofit/>
          </a:bodyPr>
          <a:lstStyle/>
          <a:p>
            <a:pPr marL="127000" lvl="0" indent="0" algn="just">
              <a:spcBef>
                <a:spcPts val="0"/>
              </a:spcBef>
              <a:buClr>
                <a:schemeClr val="dk1"/>
              </a:buClr>
              <a:buSzPts val="1600"/>
            </a:pPr>
            <a:endParaRPr lang="en-US" sz="1800" b="0" dirty="0" smtClean="0">
              <a:solidFill>
                <a:schemeClr val="dk1"/>
              </a:solidFill>
              <a:latin typeface="Arial"/>
              <a:ea typeface="Arial"/>
              <a:cs typeface="Arial"/>
              <a:sym typeface="Arial"/>
            </a:endParaRPr>
          </a:p>
          <a:p>
            <a:pPr marL="127000" lvl="0" indent="0" algn="just" rtl="0">
              <a:spcBef>
                <a:spcPts val="0"/>
              </a:spcBef>
              <a:spcAft>
                <a:spcPts val="0"/>
              </a:spcAft>
              <a:buClr>
                <a:schemeClr val="dk1"/>
              </a:buClr>
              <a:buSzPts val="1600"/>
            </a:pPr>
            <a:endParaRPr lang="en-US" sz="1800" b="0" dirty="0" smtClean="0">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Times New Roman"/>
                <a:ea typeface="Times New Roman"/>
                <a:cs typeface="Times New Roman"/>
                <a:sym typeface="Times New Roman"/>
              </a:rPr>
              <a:t>Slide </a:t>
            </a:r>
            <a:fld id="{00000000-1234-1234-1234-123412341234}" type="slidenum">
              <a:rPr lang="en-US" sz="1200">
                <a:solidFill>
                  <a:srgbClr val="000000"/>
                </a:solidFill>
                <a:latin typeface="Times New Roman"/>
                <a:ea typeface="Times New Roman"/>
                <a:cs typeface="Times New Roman"/>
                <a:sym typeface="Times New Roman"/>
              </a:rPr>
              <a:t>9</a:t>
            </a:fld>
            <a:endParaRPr sz="1200">
              <a:solidFill>
                <a:srgbClr val="000000"/>
              </a:solidFill>
              <a:latin typeface="Times New Roman"/>
              <a:ea typeface="Times New Roman"/>
              <a:cs typeface="Times New Roman"/>
              <a:sym typeface="Times New Roman"/>
            </a:endParaRPr>
          </a:p>
        </p:txBody>
      </p:sp>
      <p:sp>
        <p:nvSpPr>
          <p:cNvPr id="2" name="Date Placeholder 1"/>
          <p:cNvSpPr>
            <a:spLocks noGrp="1"/>
          </p:cNvSpPr>
          <p:nvPr>
            <p:ph type="dt" idx="10"/>
          </p:nvPr>
        </p:nvSpPr>
        <p:spPr/>
        <p:txBody>
          <a:bodyPr/>
          <a:lstStyle/>
          <a:p>
            <a:r>
              <a:rPr lang="en-US" dirty="0" smtClean="0"/>
              <a:t>November 2019</a:t>
            </a:r>
            <a:endParaRPr lang="en-US" dirty="0"/>
          </a:p>
        </p:txBody>
      </p:sp>
      <p:sp>
        <p:nvSpPr>
          <p:cNvPr id="3" name="Footer Placeholder 2"/>
          <p:cNvSpPr>
            <a:spLocks noGrp="1"/>
          </p:cNvSpPr>
          <p:nvPr>
            <p:ph type="ftr" idx="11"/>
          </p:nvPr>
        </p:nvSpPr>
        <p:spPr/>
        <p:txBody>
          <a:bodyPr/>
          <a:lstStyle/>
          <a:p>
            <a:r>
              <a:rPr lang="en-US" dirty="0" smtClean="0"/>
              <a:t>Sindhu Verma, Broadcom</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520" r="5993"/>
          <a:stretch/>
        </p:blipFill>
        <p:spPr>
          <a:xfrm>
            <a:off x="457200" y="685800"/>
            <a:ext cx="7543800" cy="4409656"/>
          </a:xfrm>
          <a:prstGeom prst="rect">
            <a:avLst/>
          </a:prstGeom>
        </p:spPr>
      </p:pic>
      <p:sp>
        <p:nvSpPr>
          <p:cNvPr id="10" name="TextBox 9"/>
          <p:cNvSpPr txBox="1"/>
          <p:nvPr/>
        </p:nvSpPr>
        <p:spPr>
          <a:xfrm>
            <a:off x="8001000" y="1032570"/>
            <a:ext cx="3810000" cy="2462213"/>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figure shows the CDF of best effort latencies over all packets, flows, nodes and iterations for each configuration.</a:t>
            </a:r>
          </a:p>
          <a:p>
            <a:pPr marL="285750" indent="-285750" algn="just">
              <a:buFont typeface="Arial" panose="020B0604020202020204" pitchFamily="34" charset="0"/>
              <a:buChar char="•"/>
            </a:pPr>
            <a:r>
              <a:rPr lang="en-US" dirty="0" smtClean="0"/>
              <a:t>The trends are as below:</a:t>
            </a:r>
          </a:p>
          <a:p>
            <a:pPr marL="285750" lvl="8" indent="-285750" algn="just">
              <a:buFont typeface="Arial" panose="020B0604020202020204" pitchFamily="34" charset="0"/>
              <a:buChar char="•"/>
            </a:pPr>
            <a:r>
              <a:rPr lang="en-US" dirty="0" smtClean="0"/>
              <a:t>c(iii) has the least 95%ile latency</a:t>
            </a:r>
          </a:p>
          <a:p>
            <a:pPr marL="285750" lvl="7" indent="-285750" algn="just">
              <a:buFont typeface="Arial" panose="020B0604020202020204" pitchFamily="34" charset="0"/>
              <a:buChar char="•"/>
            </a:pPr>
            <a:r>
              <a:rPr lang="en-US" dirty="0" smtClean="0"/>
              <a:t>a(</a:t>
            </a:r>
            <a:r>
              <a:rPr lang="en-US" dirty="0" err="1" smtClean="0"/>
              <a:t>i</a:t>
            </a:r>
            <a:r>
              <a:rPr lang="en-US" dirty="0" smtClean="0"/>
              <a:t>) and b(</a:t>
            </a:r>
            <a:r>
              <a:rPr lang="en-US" dirty="0" err="1" smtClean="0"/>
              <a:t>i</a:t>
            </a:r>
            <a:r>
              <a:rPr lang="en-US" dirty="0" smtClean="0"/>
              <a:t>) are similar with higher 95%ile latency than c(iii).</a:t>
            </a:r>
            <a:endParaRPr lang="en-US" dirty="0"/>
          </a:p>
          <a:p>
            <a:pPr marL="285750" lvl="7" indent="-285750" algn="just">
              <a:buFont typeface="Arial" panose="020B0604020202020204" pitchFamily="34" charset="0"/>
              <a:buChar char="•"/>
            </a:pPr>
            <a:r>
              <a:rPr lang="en-US" dirty="0" smtClean="0"/>
              <a:t>d(</a:t>
            </a:r>
            <a:r>
              <a:rPr lang="en-US" dirty="0" err="1" smtClean="0"/>
              <a:t>i</a:t>
            </a:r>
            <a:r>
              <a:rPr lang="en-US" dirty="0" smtClean="0"/>
              <a:t>) is slightly worse than a(</a:t>
            </a:r>
            <a:r>
              <a:rPr lang="en-US" dirty="0" err="1" smtClean="0"/>
              <a:t>i</a:t>
            </a:r>
            <a:r>
              <a:rPr lang="en-US" dirty="0" smtClean="0"/>
              <a:t>) or b(</a:t>
            </a:r>
            <a:r>
              <a:rPr lang="en-US" dirty="0" err="1" smtClean="0"/>
              <a:t>i</a:t>
            </a:r>
            <a:r>
              <a:rPr lang="en-US" dirty="0" smtClean="0"/>
              <a:t>)</a:t>
            </a:r>
            <a:endParaRPr lang="en-US" dirty="0"/>
          </a:p>
          <a:p>
            <a:pPr marL="285750" lvl="7" indent="-285750" algn="just">
              <a:buFont typeface="Arial" panose="020B0604020202020204" pitchFamily="34" charset="0"/>
              <a:buChar char="•"/>
            </a:pPr>
            <a:r>
              <a:rPr lang="en-US" dirty="0" smtClean="0"/>
              <a:t>c(</a:t>
            </a:r>
            <a:r>
              <a:rPr lang="en-US" dirty="0" err="1" smtClean="0"/>
              <a:t>i</a:t>
            </a:r>
            <a:r>
              <a:rPr lang="en-US" dirty="0" smtClean="0"/>
              <a:t>), a(ii), c(ii) and c(iv) are similar and worst of all. </a:t>
            </a:r>
            <a:endParaRPr lang="en-US" dirty="0"/>
          </a:p>
          <a:p>
            <a:pPr marL="285750" indent="-285750" algn="just">
              <a:buFont typeface="Arial" panose="020B0604020202020204" pitchFamily="34" charset="0"/>
              <a:buChar char="•"/>
            </a:pPr>
            <a:endParaRPr lang="en-US" dirty="0" smtClean="0"/>
          </a:p>
        </p:txBody>
      </p:sp>
      <p:sp>
        <p:nvSpPr>
          <p:cNvPr id="11" name="TextBox 10"/>
          <p:cNvSpPr txBox="1"/>
          <p:nvPr/>
        </p:nvSpPr>
        <p:spPr>
          <a:xfrm>
            <a:off x="544968" y="5154256"/>
            <a:ext cx="11201400" cy="954107"/>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This </a:t>
            </a:r>
            <a:r>
              <a:rPr lang="en-US" dirty="0" smtClean="0"/>
              <a:t>leads </a:t>
            </a:r>
            <a:r>
              <a:rPr lang="en-US" dirty="0"/>
              <a:t>to the same conclusion as for Voice flows earlier: PIFS-based multi-link channel access schemes have poor performance if the PIFS channels of nodes </a:t>
            </a:r>
            <a:r>
              <a:rPr lang="en-US" dirty="0" smtClean="0"/>
              <a:t>coincide </a:t>
            </a:r>
            <a:r>
              <a:rPr lang="en-US" dirty="0"/>
              <a:t>with full </a:t>
            </a:r>
            <a:r>
              <a:rPr lang="en-US" dirty="0" err="1"/>
              <a:t>backoff</a:t>
            </a:r>
            <a:r>
              <a:rPr lang="en-US" dirty="0"/>
              <a:t> channels of other nodes and that multi-link operations with full </a:t>
            </a:r>
            <a:r>
              <a:rPr lang="en-US" dirty="0" err="1"/>
              <a:t>backoff</a:t>
            </a:r>
            <a:r>
              <a:rPr lang="en-US" dirty="0"/>
              <a:t> on all channels or when the full </a:t>
            </a:r>
            <a:r>
              <a:rPr lang="en-US" dirty="0" err="1"/>
              <a:t>backoff</a:t>
            </a:r>
            <a:r>
              <a:rPr lang="en-US" dirty="0"/>
              <a:t> channel(s) are the same for all nodes, irrespective of </a:t>
            </a:r>
            <a:r>
              <a:rPr lang="en-US" dirty="0" smtClean="0"/>
              <a:t>being asynchronous </a:t>
            </a:r>
            <a:r>
              <a:rPr lang="en-US" dirty="0"/>
              <a:t>or synchronous, </a:t>
            </a:r>
            <a:r>
              <a:rPr lang="en-US" dirty="0" smtClean="0"/>
              <a:t>have similar and better performance. </a:t>
            </a:r>
            <a:endParaRPr lang="en-US" dirty="0"/>
          </a:p>
        </p:txBody>
      </p:sp>
    </p:spTree>
    <p:extLst>
      <p:ext uri="{BB962C8B-B14F-4D97-AF65-F5344CB8AC3E}">
        <p14:creationId xmlns:p14="http://schemas.microsoft.com/office/powerpoint/2010/main" val="3085161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46475</TotalTime>
  <Words>2178</Words>
  <Application>Microsoft Office PowerPoint</Application>
  <PresentationFormat>Widescreen</PresentationFormat>
  <Paragraphs>204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Office Theme</vt:lpstr>
      <vt:lpstr>Performance evaluation of Multi-link channel access schemes</vt:lpstr>
      <vt:lpstr>Abstract</vt:lpstr>
      <vt:lpstr>Background</vt:lpstr>
      <vt:lpstr>Simulation setup and configuration (1)</vt:lpstr>
      <vt:lpstr>Simulation setup and configuration (2)</vt:lpstr>
      <vt:lpstr>Simulation setup and configuration (3)</vt:lpstr>
      <vt:lpstr>Results: Voice Latency</vt:lpstr>
      <vt:lpstr>Results: Voice Outage</vt:lpstr>
      <vt:lpstr>Results: Best Effort Latency</vt:lpstr>
      <vt:lpstr>Results: Best Effort Latency and Outage</vt:lpstr>
      <vt:lpstr>Conclusions</vt:lpstr>
      <vt:lpstr>Next Steps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802.11ax for IMT-2020 EMBB Indoor Hotspot and Dense Urban</dc:title>
  <dc:creator>Shubhodeep Adhikari</dc:creator>
  <cp:lastModifiedBy>Sindhu Verma</cp:lastModifiedBy>
  <cp:revision>635</cp:revision>
  <dcterms:modified xsi:type="dcterms:W3CDTF">2019-12-05T10:29:36Z</dcterms:modified>
</cp:coreProperties>
</file>