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  <p:sldMasterId id="2147483658" r:id="rId2"/>
    <p:sldMasterId id="2147483670" r:id="rId3"/>
    <p:sldMasterId id="2147483682" r:id="rId4"/>
    <p:sldMasterId id="2147483694" r:id="rId5"/>
  </p:sldMasterIdLst>
  <p:notesMasterIdLst>
    <p:notesMasterId r:id="rId14"/>
  </p:notesMasterIdLst>
  <p:handoutMasterIdLst>
    <p:handoutMasterId r:id="rId15"/>
  </p:handoutMasterIdLst>
  <p:sldIdLst>
    <p:sldId id="256" r:id="rId6"/>
    <p:sldId id="308" r:id="rId7"/>
    <p:sldId id="257" r:id="rId8"/>
    <p:sldId id="258" r:id="rId9"/>
    <p:sldId id="312" r:id="rId10"/>
    <p:sldId id="310" r:id="rId11"/>
    <p:sldId id="311" r:id="rId12"/>
    <p:sldId id="309" r:id="rId13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A19DCD-474F-49A0-BD6E-79F9A4CA8838}">
  <a:tblStyle styleId="{A1A19DCD-474F-49A0-BD6E-79F9A4CA88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8" autoAdjust="0"/>
    <p:restoredTop sz="94709" autoAdjust="0"/>
  </p:normalViewPr>
  <p:slideViewPr>
    <p:cSldViewPr>
      <p:cViewPr>
        <p:scale>
          <a:sx n="100" d="100"/>
          <a:sy n="100" d="100"/>
        </p:scale>
        <p:origin x="-96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132C-FB33-4BA1-9E40-323B478D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7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464050" y="8892382"/>
            <a:ext cx="182245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Boldy</a:t>
            </a:r>
            <a:r>
              <a:rPr lang="en-US" dirty="0" smtClean="0"/>
              <a:t> (Broadcom)</a:t>
            </a:r>
            <a:endParaRPr lang="en-US"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48463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08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22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51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7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3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39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3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27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28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58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29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62800" y="6400800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Boldy</a:t>
            </a:r>
            <a:r>
              <a:rPr lang="en-US" dirty="0" smtClean="0"/>
              <a:t> (Broadcom)</a:t>
            </a:r>
            <a:endParaRPr lang="en-US" dirty="0"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73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71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35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26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08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208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954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02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181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1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4565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825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20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67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93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544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22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08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23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4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85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835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862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8435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69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843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61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23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4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2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232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5911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458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756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7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1"/>
          </p:nvPr>
        </p:nvSpPr>
        <p:spPr>
          <a:xfrm>
            <a:off x="7162800" y="6400800"/>
            <a:ext cx="4246027" cy="712789"/>
          </a:xfrm>
        </p:spPr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Boldy</a:t>
            </a:r>
            <a:r>
              <a:rPr lang="en-US" dirty="0" smtClean="0"/>
              <a:t> (Broadcom)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Slide </a:t>
            </a: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Slide </a:t>
            </a: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2019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GB" smtClean="0"/>
              <a:t>David Boldy (Broadcom)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doc.: IEEE </a:t>
            </a: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802.11-19/2060</a:t>
            </a:r>
            <a:endParaRPr sz="20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706" r:id="rId7"/>
    <p:sldLayoutId id="2147483654" r:id="rId8"/>
    <p:sldLayoutId id="2147483655" r:id="rId9"/>
    <p:sldLayoutId id="2147483656" r:id="rId10"/>
  </p:sldLayoutIdLst>
  <p:timing>
    <p:tnLst>
      <p:par>
        <p:cTn id="1" dur="indefinite" restart="never" nodeType="tmRoot"/>
      </p:par>
    </p:tnLst>
  </p:timing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5C82-DEB1-4EC7-A39C-3C1375122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4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7CEF0-E0EC-44C7-8FFE-8C3BE7CF9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8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3E65-3973-4CB9-A5E1-BA07C693E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7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Boldy (Broadcom)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3655-ABB6-443F-A8D7-C3EEE5F6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Updates from EN 301 893 GoToMeetings since BRAN#103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4294967295"/>
          </p:nvPr>
        </p:nvSpPr>
        <p:spPr>
          <a:xfrm>
            <a:off x="0" y="1463675"/>
            <a:ext cx="8534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2019-11-1</a:t>
            </a:r>
            <a:r>
              <a:rPr lang="en-US" sz="2000" b="0" dirty="0" smtClean="0"/>
              <a:t>3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4245756136"/>
              </p:ext>
            </p:extLst>
          </p:nvPr>
        </p:nvGraphicFramePr>
        <p:xfrm>
          <a:off x="1044400" y="2471150"/>
          <a:ext cx="10826200" cy="1948450"/>
        </p:xfrm>
        <a:graphic>
          <a:graphicData uri="http://schemas.openxmlformats.org/drawingml/2006/table">
            <a:tbl>
              <a:tblPr>
                <a:noFill/>
                <a:tableStyleId>{A1A19DCD-474F-49A0-BD6E-79F9A4CA8838}</a:tableStyleId>
              </a:tblPr>
              <a:tblGrid>
                <a:gridCol w="2163300"/>
                <a:gridCol w="1840650"/>
                <a:gridCol w="2078525"/>
                <a:gridCol w="1314475"/>
                <a:gridCol w="3429250"/>
              </a:tblGrid>
              <a:tr h="10195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Name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Affiliations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Address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Phone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email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David Boldy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david.boldy@broadcom.com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November  2019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Update on PD Testing</a:t>
            </a:r>
            <a:endParaRPr lang="en-US" sz="2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3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contributions to meeting: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Test Signals for Preamble Detection – BRAN(19)100037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Issues with Preamble Detection – BRAN(19)100038</a:t>
            </a:r>
          </a:p>
          <a:p>
            <a:pPr marL="1041400" lvl="1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PD Test Results – BRAN(19)103035r1 (later updated to r2 to include the waveform file of the possible test signal)</a:t>
            </a:r>
            <a:endParaRPr lang="en-US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Discussions related to what the test signal should be and interpretations of a valid/real life signal related to the IEEE requirements.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Some agreement that current </a:t>
            </a:r>
            <a:r>
              <a:rPr lang="en-GB" sz="2800" b="0" dirty="0" smtClean="0"/>
              <a:t>PD in </a:t>
            </a:r>
            <a:r>
              <a:rPr lang="en-GB" sz="2800" b="0" dirty="0"/>
              <a:t>EN 301 893 </a:t>
            </a:r>
            <a:r>
              <a:rPr lang="en-GB" sz="2800" b="0" dirty="0" smtClean="0"/>
              <a:t>may need better definition</a:t>
            </a: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agreement on a solution.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R&amp;S agreed that they could do some further testing using the waveform provided by Qualcomm in BRAN(19)103035r2. This would not be a new </a:t>
            </a:r>
            <a:r>
              <a:rPr lang="en-US" sz="2800" b="0" dirty="0" err="1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plugfest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due to lab BW constraints and commitments.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Needs further discussion at BRAN#104 in December.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endParaRPr lang="en-US" sz="2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endParaRPr lang="en-US" sz="2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endParaRPr lang="en-US" sz="2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5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GB" b="0" dirty="0" smtClean="0"/>
              <a:t>Updates from ETSI BRAN GoTo</a:t>
            </a:r>
            <a:r>
              <a:rPr lang="en-GB" b="0" dirty="0"/>
              <a:t>M</a:t>
            </a:r>
            <a:r>
              <a:rPr lang="en-GB" b="0" dirty="0" smtClean="0"/>
              <a:t>eetings since BRAN#103 (related to PD testing,  Spectrum mask and inclusion of 5.8GHz in the EN 301 893 standard).</a:t>
            </a:r>
            <a:endParaRPr sz="2400" b="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November 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smtClean="0"/>
              <a:t>November  2019</a:t>
            </a:r>
            <a:endParaRPr lang="en-US"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4294967295"/>
          </p:nvPr>
        </p:nvSpPr>
        <p:spPr>
          <a:xfrm>
            <a:off x="228600" y="1517904"/>
            <a:ext cx="11734799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GB" sz="1600" b="0" dirty="0"/>
              <a:t/>
            </a:r>
            <a:br>
              <a:rPr lang="en-GB" sz="1600" b="0" dirty="0"/>
            </a:br>
            <a:r>
              <a:rPr lang="en-GB" sz="1600" b="0" dirty="0"/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hangingPunct="0"/>
            <a:endParaRPr lang="en-US" sz="16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hangingPunct="0"/>
            <a:endParaRPr lang="en-US" sz="16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hangingPunct="0"/>
            <a:endParaRPr lang="en-US" sz="1600" dirty="0" smtClean="0"/>
          </a:p>
          <a:p>
            <a:pPr hangingPunct="0"/>
            <a:endParaRPr lang="en-GB" sz="1600" dirty="0" smtClean="0"/>
          </a:p>
          <a:p>
            <a:pPr hangingPunct="0"/>
            <a:r>
              <a:rPr lang="en-GB" sz="1900" dirty="0" smtClean="0"/>
              <a:t>Q1:RAN4 would kindly request ETSI TC BRAN understanding whether preamble punctured mask for a wide band carrier larger than 20MHz having a relaxed mask requirement with a constant reference level of -20dBr in the punctured region(s) is compliant to ETSI mask? </a:t>
            </a:r>
          </a:p>
          <a:p>
            <a:pPr hangingPunct="0"/>
            <a:r>
              <a:rPr lang="en-GB" sz="1900" dirty="0" smtClean="0"/>
              <a:t>Q2: RAN4 respectfully asks ETSI TC BRAN to confirm this understanding and explain the reasoning of the ETSI transmit spectral mask widening with increased bandwidth configurations, particularly at the -20dBr limit.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5" name="Shape 115"/>
          <p:cNvSpPr txBox="1"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Spectrum Mask Questions</a:t>
            </a:r>
            <a:endParaRPr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840844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Update on Spectrum Mask</a:t>
            </a:r>
            <a:endParaRPr lang="en-US" sz="2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685800" indent="-457200">
              <a:buFontTx/>
              <a:buChar char="-"/>
            </a:pPr>
            <a:r>
              <a:rPr lang="en-GB" b="0" dirty="0" smtClean="0"/>
              <a:t>There </a:t>
            </a:r>
            <a:r>
              <a:rPr lang="en-GB" b="0" dirty="0"/>
              <a:t>was some agreement to use the Nokia </a:t>
            </a:r>
            <a:r>
              <a:rPr lang="en-GB" b="0" dirty="0" smtClean="0"/>
              <a:t>proposal detailed in BRAN(19)101019 </a:t>
            </a:r>
            <a:r>
              <a:rPr lang="en-GB" b="0" dirty="0"/>
              <a:t>but with the lower limit for all cases being increased from -28dBr to -25dBr. </a:t>
            </a:r>
            <a:endParaRPr lang="en-GB" b="0" dirty="0" smtClean="0"/>
          </a:p>
          <a:p>
            <a:pPr marL="685800" indent="-457200">
              <a:buFontTx/>
              <a:buChar char="-"/>
            </a:pPr>
            <a:r>
              <a:rPr lang="en-GB" b="0" dirty="0" smtClean="0"/>
              <a:t>Huawei raised concerns </a:t>
            </a:r>
            <a:r>
              <a:rPr lang="en-GB" b="0" dirty="0"/>
              <a:t>with the measurement RBW with regards </a:t>
            </a:r>
            <a:r>
              <a:rPr lang="en-GB" b="0" dirty="0" smtClean="0"/>
              <a:t>to the </a:t>
            </a:r>
            <a:r>
              <a:rPr lang="en-GB" b="0" dirty="0"/>
              <a:t>limits in the proposals (i.e. ETSI is typically 1MHz but IEEE is 100kHz). Huawei will put in a contribution to further highlight their </a:t>
            </a:r>
            <a:r>
              <a:rPr lang="en-GB" b="0" dirty="0" smtClean="0"/>
              <a:t>concern.</a:t>
            </a:r>
          </a:p>
          <a:p>
            <a:pPr marL="685800" indent="-457200">
              <a:buFontTx/>
              <a:buChar char="-"/>
            </a:pPr>
            <a:r>
              <a:rPr lang="en-GB" b="0" dirty="0"/>
              <a:t>L</a:t>
            </a:r>
            <a:r>
              <a:rPr lang="en-GB" b="0" dirty="0" smtClean="0"/>
              <a:t>Os </a:t>
            </a:r>
            <a:r>
              <a:rPr lang="en-GB" b="0" dirty="0"/>
              <a:t>were also discussed and there was some agreement that we may need to build some sort of exceptions into the ETSI language for </a:t>
            </a:r>
            <a:r>
              <a:rPr lang="en-GB" b="0" dirty="0" smtClean="0"/>
              <a:t>this.</a:t>
            </a:r>
          </a:p>
          <a:p>
            <a:pPr marL="685800" indent="-457200">
              <a:buFontTx/>
              <a:buChar char="-"/>
            </a:pPr>
            <a:r>
              <a:rPr lang="en-GB" b="0" dirty="0" smtClean="0"/>
              <a:t>Nokia have updated their contribution to BRAN(19)101019r1 to </a:t>
            </a:r>
            <a:r>
              <a:rPr lang="en-GB" b="0" dirty="0"/>
              <a:t>reflect the </a:t>
            </a:r>
            <a:r>
              <a:rPr lang="en-GB" b="0" dirty="0" smtClean="0"/>
              <a:t>changes </a:t>
            </a:r>
            <a:r>
              <a:rPr lang="en-GB" b="0" dirty="0"/>
              <a:t>to the minimum -25dBr for in band </a:t>
            </a:r>
            <a:r>
              <a:rPr lang="en-GB" b="0" dirty="0" smtClean="0"/>
              <a:t>mask as </a:t>
            </a:r>
            <a:r>
              <a:rPr lang="en-GB" b="0" dirty="0"/>
              <a:t>agreed in the meeting. </a:t>
            </a:r>
            <a:endParaRPr lang="en-GB" b="0" dirty="0" smtClean="0"/>
          </a:p>
          <a:p>
            <a:pPr marL="685800" indent="-457200">
              <a:buFontTx/>
              <a:buChar char="-"/>
            </a:pPr>
            <a:r>
              <a:rPr lang="en-GB" b="0" dirty="0" smtClean="0"/>
              <a:t>Some </a:t>
            </a:r>
            <a:r>
              <a:rPr lang="en-GB" b="0" dirty="0"/>
              <a:t>concerns with regards to the Out of Band (e.g. for a 60MHz BW channels what roll off to apply for the mask</a:t>
            </a:r>
            <a:r>
              <a:rPr lang="en-GB" b="0" dirty="0" smtClean="0"/>
              <a:t>) still to be addressed.</a:t>
            </a:r>
          </a:p>
          <a:p>
            <a:pPr marL="685800" indent="-457200">
              <a:buFontTx/>
              <a:buChar char="-"/>
            </a:pPr>
            <a:r>
              <a:rPr lang="en-GB" b="0" dirty="0" smtClean="0"/>
              <a:t>GoTo</a:t>
            </a:r>
            <a:r>
              <a:rPr lang="en-GB" b="0" dirty="0"/>
              <a:t>M</a:t>
            </a:r>
            <a:r>
              <a:rPr lang="en-GB" b="0" dirty="0" smtClean="0"/>
              <a:t>eeting to discuss further on 27</a:t>
            </a:r>
            <a:r>
              <a:rPr lang="en-GB" b="0" baseline="30000" dirty="0" smtClean="0"/>
              <a:t>th</a:t>
            </a:r>
            <a:r>
              <a:rPr lang="en-GB" b="0" dirty="0" smtClean="0"/>
              <a:t> Nov 3pm CET</a:t>
            </a:r>
            <a:endParaRPr lang="en-GB" b="0" dirty="0"/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endParaRPr lang="en-US" sz="2800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5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Extracts from BRAN(19)103019r1 for information (1)</a:t>
            </a:r>
            <a:endParaRPr lang="en-US" sz="2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98242"/>
              </p:ext>
            </p:extLst>
          </p:nvPr>
        </p:nvGraphicFramePr>
        <p:xfrm>
          <a:off x="2592491" y="3962400"/>
          <a:ext cx="6324601" cy="1981198"/>
        </p:xfrm>
        <a:graphic>
          <a:graphicData uri="http://schemas.openxmlformats.org/drawingml/2006/table">
            <a:tbl>
              <a:tblPr firstRow="1" firstCol="1" bandRow="1">
                <a:tableStyleId>{A1A19DCD-474F-49A0-BD6E-79F9A4CA8838}</a:tableStyleId>
              </a:tblPr>
              <a:tblGrid>
                <a:gridCol w="1642190"/>
                <a:gridCol w="758086"/>
                <a:gridCol w="758086"/>
                <a:gridCol w="818470"/>
                <a:gridCol w="818470"/>
                <a:gridCol w="758086"/>
                <a:gridCol w="771213"/>
              </a:tblGrid>
              <a:tr h="523937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Placement of unavailable sub-channels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</a:t>
                      </a:r>
                      <a:endParaRPr lang="en-GB" sz="1000">
                        <a:effectLst/>
                      </a:endParaRPr>
                    </a:p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[MHz]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0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Within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 + 1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 + 20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 - 20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 - 1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0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Left edge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 + 1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 + 20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 + N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108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Right edge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-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 – N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 - 20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 - 1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</a:t>
                      </a:r>
                      <a:endParaRPr lang="en-GB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937">
                <a:tc gridSpan="7"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Note: N is the Nominal Channel Bandwidth (in MHz) of the initial carrier. LE is the frequency of the lower edge of the succeeded LBT sub-band (in MHz). RE is the frequency of the upper edge of the succeeded LBT sub-band (in MHz).</a:t>
                      </a:r>
                      <a:endParaRPr lang="en-GB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299" y="1524000"/>
            <a:ext cx="584369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1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Extracts from BRAN(19)103019r1 for information (2)</a:t>
            </a:r>
            <a:endParaRPr lang="en-US" sz="2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127000" indent="0">
              <a:spcBef>
                <a:spcPts val="0"/>
              </a:spcBef>
              <a:buClr>
                <a:schemeClr val="dk1"/>
              </a:buClr>
              <a:buSzPts val="1600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3657600" cy="534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7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127000"/>
            <a:r>
              <a:rPr lang="en-US" sz="2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Update on Revisions to Include 5.8GHz</a:t>
            </a:r>
            <a:endParaRPr lang="en-US" sz="280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2019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Ongoing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Agreed changes and related comments included in the latest draft v.2.1.22 on the ETSI drafting tool.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Tx/>
              <a:buChar char="-"/>
            </a:pP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GoToMeeting to further discuss on 21</a:t>
            </a:r>
            <a:r>
              <a:rPr lang="en-US" sz="2800" b="0" baseline="300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</a:t>
            </a:r>
            <a:r>
              <a:rPr lang="en-US" sz="2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Nov 3pm CET</a:t>
            </a:r>
          </a:p>
        </p:txBody>
      </p:sp>
    </p:spTree>
    <p:extLst>
      <p:ext uri="{BB962C8B-B14F-4D97-AF65-F5344CB8AC3E}">
        <p14:creationId xmlns:p14="http://schemas.microsoft.com/office/powerpoint/2010/main" val="11067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13423</TotalTime>
  <Words>570</Words>
  <Application>Microsoft Office PowerPoint</Application>
  <PresentationFormat>Custom</PresentationFormat>
  <Paragraphs>108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Custom Design</vt:lpstr>
      <vt:lpstr>1_Custom Design</vt:lpstr>
      <vt:lpstr>2_Custom Design</vt:lpstr>
      <vt:lpstr>3_Custom Design</vt:lpstr>
      <vt:lpstr>Updates from EN 301 893 GoToMeetings since BRAN#103</vt:lpstr>
      <vt:lpstr>Update on PD Testing</vt:lpstr>
      <vt:lpstr>Abstract</vt:lpstr>
      <vt:lpstr>Spectrum Mask Questions</vt:lpstr>
      <vt:lpstr>Update on Spectrum Mask</vt:lpstr>
      <vt:lpstr>Extracts from BRAN(19)103019r1 for information (1)</vt:lpstr>
      <vt:lpstr>Extracts from BRAN(19)103019r1 for information (2)</vt:lpstr>
      <vt:lpstr>Update on Revisions to Include 5.8GHz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RAN1 status on LAA and NR-Unlicensed</dc:title>
  <dc:creator>Shubhodeep Adhikari</dc:creator>
  <cp:lastModifiedBy>David Boldy</cp:lastModifiedBy>
  <cp:revision>310</cp:revision>
  <dcterms:modified xsi:type="dcterms:W3CDTF">2019-11-13T02:47:59Z</dcterms:modified>
</cp:coreProperties>
</file>