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12"/>
  </p:notesMasterIdLst>
  <p:handoutMasterIdLst>
    <p:handoutMasterId r:id="rId13"/>
  </p:handoutMasterIdLst>
  <p:sldIdLst>
    <p:sldId id="448" r:id="rId2"/>
    <p:sldId id="446" r:id="rId3"/>
    <p:sldId id="481" r:id="rId4"/>
    <p:sldId id="468" r:id="rId5"/>
    <p:sldId id="469" r:id="rId6"/>
    <p:sldId id="470" r:id="rId7"/>
    <p:sldId id="480" r:id="rId8"/>
    <p:sldId id="482" r:id="rId9"/>
    <p:sldId id="459" r:id="rId10"/>
    <p:sldId id="479" r:id="rId11"/>
  </p:sldIdLst>
  <p:sldSz cx="9144000" cy="6858000" type="screen4x3"/>
  <p:notesSz cx="7315200" cy="9601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 Stephens 6" initials="aps" lastIdx="6" clrIdx="0">
    <p:extLst/>
  </p:cmAuthor>
  <p:cmAuthor id="2" name="jsegev" initials="j" lastIdx="3" clrIdx="1"/>
  <p:cmAuthor id="3" name="Segev, Jonathan" initials="SJ" lastIdx="3" clrIdx="2">
    <p:extLst>
      <p:ext uri="{19B8F6BF-5375-455C-9EA6-DF929625EA0E}">
        <p15:presenceInfo xmlns:p15="http://schemas.microsoft.com/office/powerpoint/2012/main" userId="S-1-5-21-2052111302-1275210071-1644491937-381105" providerId="AD"/>
      </p:ext>
    </p:extLst>
  </p:cmAuthor>
  <p:cmAuthor id="4" name="Sadeghi, Bahareh" initials="SB" lastIdx="6" clrIdx="3">
    <p:extLst>
      <p:ext uri="{19B8F6BF-5375-455C-9EA6-DF929625EA0E}">
        <p15:presenceInfo xmlns:p15="http://schemas.microsoft.com/office/powerpoint/2012/main" userId="S-1-5-21-725345543-602162358-527237240-496782" providerId="AD"/>
      </p:ext>
    </p:extLst>
  </p:cmAuthor>
  <p:cmAuthor id="5" name="Jiang, Feng1" initials="JF" lastIdx="1" clrIdx="4">
    <p:extLst>
      <p:ext uri="{19B8F6BF-5375-455C-9EA6-DF929625EA0E}">
        <p15:presenceInfo xmlns:p15="http://schemas.microsoft.com/office/powerpoint/2012/main" userId="S-1-5-21-725345543-602162358-527237240-32405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33FF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6" autoAdjust="0"/>
    <p:restoredTop sz="94095" autoAdjust="0"/>
  </p:normalViewPr>
  <p:slideViewPr>
    <p:cSldViewPr>
      <p:cViewPr>
        <p:scale>
          <a:sx n="100" d="100"/>
          <a:sy n="100" d="100"/>
        </p:scale>
        <p:origin x="117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31090" y="173187"/>
            <a:ext cx="23505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>
              <a:defRPr sz="15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33530" y="173187"/>
            <a:ext cx="9814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>
              <a:defRPr sz="15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51329" y="9292438"/>
            <a:ext cx="131407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>
              <a:defRPr/>
            </a:lvl1pPr>
          </a:lstStyle>
          <a:p>
            <a:pPr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317491" y="9292438"/>
            <a:ext cx="51777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73775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31856" y="400734"/>
            <a:ext cx="58514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31855" y="929243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73775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31855" y="9280942"/>
            <a:ext cx="6013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76308" y="91070"/>
            <a:ext cx="23505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>
              <a:defRPr sz="15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89987" y="91070"/>
            <a:ext cx="9814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>
              <a:defRPr sz="15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25488"/>
            <a:ext cx="4784725" cy="3589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690" y="4560817"/>
            <a:ext cx="5365820" cy="4321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08" tIns="48027" rIns="97708" bIns="48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31269" y="9295722"/>
            <a:ext cx="179562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6951" lvl="4" algn="r" defTabSz="973775">
              <a:defRPr/>
            </a:lvl5pPr>
          </a:lstStyle>
          <a:p>
            <a:pPr lvl="4"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422861" y="9295723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63675" y="929572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63675" y="9294080"/>
            <a:ext cx="578785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83288" y="307121"/>
            <a:ext cx="594862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500" dirty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500" dirty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26304" y="9295722"/>
            <a:ext cx="1900585" cy="200055"/>
          </a:xfrm>
          <a:noFill/>
        </p:spPr>
        <p:txBody>
          <a:bodyPr/>
          <a:lstStyle>
            <a:lvl1pPr marL="357713" indent="-357713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476951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953902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1430853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1907804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2384755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91789" y="9295723"/>
            <a:ext cx="448841" cy="200055"/>
          </a:xfrm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84725" cy="3589337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558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680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469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457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Slide </a:t>
            </a:r>
            <a:fld id="{4BB4356B-64A4-49A3-9180-D4060259403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016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137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189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Large Bulle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28pt</a:t>
            </a:r>
            <a:r>
              <a:rPr lang="en-US" dirty="0" smtClean="0"/>
              <a:t> Intel Clear Light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/>
          <a:lstStyle>
            <a:lvl2pPr>
              <a:defRPr sz="18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18pt Intel Clear bullet one</a:t>
            </a:r>
          </a:p>
          <a:p>
            <a:pPr lvl="2"/>
            <a:r>
              <a:rPr lang="en-US" dirty="0" smtClean="0"/>
              <a:t>18pt Intel Clear sub-bullet</a:t>
            </a:r>
          </a:p>
          <a:p>
            <a:pPr lvl="3"/>
            <a:r>
              <a:rPr lang="en-US" dirty="0" smtClean="0"/>
              <a:t>16pt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914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043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A1594516-5E1A-4508-A168-C8B6B68557E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510484" y="6428194"/>
            <a:ext cx="23407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 smtClean="0"/>
              <a:t>Feng</a:t>
            </a:r>
            <a:r>
              <a:rPr lang="en-GB" baseline="0" dirty="0" smtClean="0"/>
              <a:t> Jiang</a:t>
            </a:r>
            <a:r>
              <a:rPr lang="en-GB" dirty="0" smtClean="0"/>
              <a:t>, 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4182379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59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989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306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19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069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427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7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57164" y="332601"/>
            <a:ext cx="39883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</a:t>
            </a:r>
            <a:r>
              <a:rPr lang="en-US" sz="1800" b="1" dirty="0" smtClean="0">
                <a:cs typeface="+mn-cs"/>
              </a:rPr>
              <a:t>oc</a:t>
            </a:r>
            <a:r>
              <a:rPr lang="en-US" sz="1800" b="1" dirty="0">
                <a:cs typeface="+mn-cs"/>
              </a:rPr>
              <a:t>.: IEEE </a:t>
            </a:r>
            <a:r>
              <a:rPr lang="en-US" sz="1800" b="1" dirty="0" smtClean="0">
                <a:cs typeface="+mn-cs"/>
              </a:rPr>
              <a:t>802.11-19</a:t>
            </a:r>
            <a:r>
              <a:rPr lang="en-US" altLang="zh-CN" sz="1800" b="1" dirty="0" smtClean="0">
                <a:cs typeface="+mn-cs"/>
              </a:rPr>
              <a:t>-2011-00-00bd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246592" y="6427142"/>
            <a:ext cx="2357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GB" baseline="0" dirty="0" smtClean="0"/>
              <a:t> Feng Jiang</a:t>
            </a:r>
            <a:r>
              <a:rPr lang="en-GB" strike="noStrike" baseline="0" dirty="0" smtClean="0"/>
              <a:t>, </a:t>
            </a:r>
            <a:r>
              <a:rPr lang="en-GB" strike="noStrike" dirty="0" smtClean="0"/>
              <a:t>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2586530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US" dirty="0" smtClean="0"/>
              <a:t>Ranging Protocol in 11bd</a:t>
            </a:r>
            <a:endParaRPr lang="en-GB" dirty="0" smtClean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</a:t>
            </a:r>
            <a:r>
              <a:rPr lang="en-US" sz="2000" b="0" dirty="0"/>
              <a:t>9</a:t>
            </a:r>
            <a:r>
              <a:rPr lang="en-GB" sz="2000" b="0" dirty="0" smtClean="0"/>
              <a:t>-</a:t>
            </a:r>
            <a:r>
              <a:rPr lang="en-US" b="0" dirty="0" smtClean="0"/>
              <a:t>11</a:t>
            </a:r>
            <a:r>
              <a:rPr lang="en-GB" sz="2000" b="0" dirty="0" smtClean="0"/>
              <a:t>-</a:t>
            </a:r>
            <a:r>
              <a:rPr lang="en-US" b="0" smtClean="0"/>
              <a:t>12</a:t>
            </a:r>
            <a:endParaRPr lang="en-GB" sz="2000" b="0" dirty="0" smtClean="0"/>
          </a:p>
        </p:txBody>
      </p:sp>
      <p:graphicFrame>
        <p:nvGraphicFramePr>
          <p:cNvPr id="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8353380"/>
              </p:ext>
            </p:extLst>
          </p:nvPr>
        </p:nvGraphicFramePr>
        <p:xfrm>
          <a:off x="1907704" y="2705100"/>
          <a:ext cx="6196192" cy="2553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7" name="Document" r:id="rId4" imgW="10584151" imgH="4348810" progId="Word.Document.8">
                  <p:embed/>
                </p:oleObj>
              </mc:Choice>
              <mc:Fallback>
                <p:oleObj name="Document" r:id="rId4" imgW="10584151" imgH="434881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705100"/>
                        <a:ext cx="6196192" cy="25531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611560" y="295090"/>
            <a:ext cx="1728192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November</a:t>
            </a:r>
            <a:r>
              <a:rPr lang="en-US" dirty="0" smtClean="0"/>
              <a:t>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10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614576"/>
            <a:ext cx="8229600" cy="1158240"/>
          </a:xfrm>
        </p:spPr>
        <p:txBody>
          <a:bodyPr/>
          <a:lstStyle/>
          <a:p>
            <a:r>
              <a:rPr lang="en-US" dirty="0" smtClean="0"/>
              <a:t>R</a:t>
            </a:r>
            <a:r>
              <a:rPr lang="en-US" altLang="zh-CN" dirty="0" smtClean="0"/>
              <a:t>eference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0" dirty="0"/>
              <a:t>[1] IEEE </a:t>
            </a:r>
            <a:r>
              <a:rPr lang="en-US" b="0" dirty="0" smtClean="0"/>
              <a:t>802.11-19/0859 Ranging Performance in 11bd</a:t>
            </a:r>
            <a:endParaRPr lang="en-US" b="0" dirty="0"/>
          </a:p>
          <a:p>
            <a:pPr marL="0" indent="0" algn="just">
              <a:buNone/>
            </a:pPr>
            <a:r>
              <a:rPr lang="en-US" b="0" dirty="0"/>
              <a:t>[2] IEEE </a:t>
            </a:r>
            <a:r>
              <a:rPr lang="en-US" b="0" dirty="0" smtClean="0"/>
              <a:t>802.11-19/0788 </a:t>
            </a:r>
            <a:r>
              <a:rPr lang="en-US" b="0" dirty="0"/>
              <a:t>Considerations on Ranging in NGV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611560" y="295090"/>
            <a:ext cx="1728192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November</a:t>
            </a:r>
            <a:r>
              <a:rPr lang="en-US" dirty="0" smtClean="0"/>
              <a:t>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96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620688"/>
            <a:ext cx="8229600" cy="1158240"/>
          </a:xfrm>
        </p:spPr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200" b="0" dirty="0" smtClean="0"/>
              <a:t>In [1] and [2], ranging performance of C2C channel model and free-space LOS path loss model are simulated/analyzed 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esults shows sub-meter accuracy is possible </a:t>
            </a:r>
            <a:endParaRPr lang="en-US" sz="2000" b="0" dirty="0" smtClean="0"/>
          </a:p>
          <a:p>
            <a:r>
              <a:rPr lang="en-US" sz="2400" b="0" dirty="0" smtClean="0"/>
              <a:t>11bd </a:t>
            </a:r>
            <a:r>
              <a:rPr lang="en-US" sz="2400" b="0" dirty="0"/>
              <a:t>supports round-trip-time (RTT) ranging for 10 MHz and 20 MHz bandwidth </a:t>
            </a:r>
            <a:r>
              <a:rPr lang="en-US" sz="2400" b="0" dirty="0" smtClean="0"/>
              <a:t>PPDUs</a:t>
            </a:r>
            <a:endParaRPr lang="en-US" altLang="zh-CN" sz="2200" b="0" dirty="0">
              <a:solidFill>
                <a:schemeClr val="tx2"/>
              </a:solidFill>
              <a:cs typeface="Neo Sans Inte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b="0" dirty="0"/>
              <a:t>This submission </a:t>
            </a:r>
            <a:r>
              <a:rPr lang="en-US" altLang="zh-CN" sz="2400" b="0" dirty="0" smtClean="0"/>
              <a:t>proposes ranging protocol for 11bd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2000" dirty="0" smtClean="0"/>
              <a:t>RTT based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2000" dirty="0" smtClean="0"/>
              <a:t>Reuse 11az ranging protocol </a:t>
            </a:r>
          </a:p>
          <a:p>
            <a:pPr marL="457200" lvl="1" indent="0">
              <a:buNone/>
            </a:pPr>
            <a:endParaRPr lang="en-US" altLang="zh-CN" sz="2000" dirty="0" smtClean="0"/>
          </a:p>
          <a:p>
            <a:pPr marL="457200" lvl="1" indent="0">
              <a:buNone/>
            </a:pPr>
            <a:endParaRPr lang="en-US" altLang="zh-CN" sz="2000" dirty="0"/>
          </a:p>
          <a:p>
            <a:pPr marL="0" indent="0" algn="just">
              <a:buNone/>
            </a:pPr>
            <a:r>
              <a:rPr lang="en-US" sz="1800" b="0" dirty="0"/>
              <a:t>[1] IEEE 802.11-19/0859 Ranging Performance in 11bd</a:t>
            </a:r>
          </a:p>
          <a:p>
            <a:pPr marL="0" indent="0" algn="just">
              <a:buNone/>
            </a:pPr>
            <a:r>
              <a:rPr lang="en-US" sz="1800" b="0" dirty="0"/>
              <a:t>[2] IEEE 802.11-19/0788 Considerations on Ranging in NGV</a:t>
            </a:r>
          </a:p>
          <a:p>
            <a:pPr marL="457200" lvl="1" indent="0">
              <a:buNone/>
            </a:pPr>
            <a:endParaRPr lang="en-US" altLang="zh-CN" sz="2000" dirty="0" smtClean="0"/>
          </a:p>
          <a:p>
            <a:pPr marL="457200" lvl="1" indent="0">
              <a:buNone/>
            </a:pPr>
            <a:endParaRPr lang="en-US" sz="2400" dirty="0"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611560" y="295090"/>
            <a:ext cx="1728192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November</a:t>
            </a:r>
            <a:r>
              <a:rPr lang="en-US" dirty="0" smtClean="0"/>
              <a:t>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33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614576"/>
            <a:ext cx="8229600" cy="1158240"/>
          </a:xfrm>
        </p:spPr>
        <p:txBody>
          <a:bodyPr/>
          <a:lstStyle/>
          <a:p>
            <a:r>
              <a:rPr lang="en-US" dirty="0" smtClean="0"/>
              <a:t>11az Ranging Overview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200" b="0" dirty="0" smtClean="0"/>
              <a:t>11az ranging includes three parts:</a:t>
            </a:r>
          </a:p>
          <a:p>
            <a:pPr lvl="1"/>
            <a:r>
              <a:rPr lang="en-US" dirty="0" smtClean="0"/>
              <a:t>Capability discover</a:t>
            </a:r>
          </a:p>
          <a:p>
            <a:pPr lvl="2">
              <a:buSzPct val="80000"/>
              <a:buFont typeface="Courier New" panose="02070309020205020404" pitchFamily="49" charset="0"/>
              <a:buChar char="o"/>
            </a:pPr>
            <a:r>
              <a:rPr lang="en-US" dirty="0" smtClean="0"/>
              <a:t>Responder advertise ranging capability in beacon (secured or non-secured, bi-directional measurement report feedback or not, trigger based or non-trigger based)   </a:t>
            </a:r>
          </a:p>
          <a:p>
            <a:pPr lvl="1"/>
            <a:r>
              <a:rPr lang="en-US" dirty="0"/>
              <a:t>Ranging parameter negotiation </a:t>
            </a:r>
          </a:p>
          <a:p>
            <a:pPr lvl="2">
              <a:buSzPct val="80000"/>
              <a:buFont typeface="Courier New" panose="02070309020205020404" pitchFamily="49" charset="0"/>
              <a:buChar char="o"/>
            </a:pPr>
            <a:r>
              <a:rPr lang="en-US" dirty="0"/>
              <a:t>Initiator and responder </a:t>
            </a:r>
            <a:r>
              <a:rPr lang="en-US" dirty="0" smtClean="0"/>
              <a:t>use FTM request/response to negotiate </a:t>
            </a:r>
            <a:r>
              <a:rPr lang="en-US" dirty="0"/>
              <a:t>number of spatial time streams, bandwidth, LTF format </a:t>
            </a:r>
            <a:r>
              <a:rPr lang="en-US" dirty="0" smtClean="0"/>
              <a:t>and location measurement report (LMR) </a:t>
            </a:r>
            <a:r>
              <a:rPr lang="en-US" dirty="0"/>
              <a:t>feedback type, </a:t>
            </a:r>
            <a:r>
              <a:rPr lang="en-US" i="1" dirty="0"/>
              <a:t>etc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Measurement sequence exchange  </a:t>
            </a:r>
          </a:p>
          <a:p>
            <a:pPr lvl="2">
              <a:buSzPct val="80000"/>
              <a:buFont typeface="Courier New" panose="02070309020205020404" pitchFamily="49" charset="0"/>
              <a:buChar char="o"/>
            </a:pPr>
            <a:r>
              <a:rPr lang="en-US" dirty="0" smtClean="0"/>
              <a:t>Responder </a:t>
            </a:r>
            <a:r>
              <a:rPr lang="en-US" dirty="0"/>
              <a:t>and Initiator exchange NDP frames and the location measurement </a:t>
            </a:r>
            <a:r>
              <a:rPr lang="en-US" dirty="0" smtClean="0"/>
              <a:t>report(LMR</a:t>
            </a:r>
            <a:r>
              <a:rPr lang="en-US" dirty="0"/>
              <a:t>) using trigger-based sequence </a:t>
            </a:r>
            <a:r>
              <a:rPr lang="en-US" dirty="0" smtClean="0"/>
              <a:t>(MU scenario) or </a:t>
            </a:r>
            <a:r>
              <a:rPr lang="en-US" dirty="0"/>
              <a:t>non-trigger based </a:t>
            </a:r>
            <a:r>
              <a:rPr lang="en-US" dirty="0" smtClean="0"/>
              <a:t>sequence (SU scenario) </a:t>
            </a:r>
            <a:endParaRPr lang="en-US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611560" y="295090"/>
            <a:ext cx="1728192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November</a:t>
            </a:r>
            <a:r>
              <a:rPr lang="en-US" dirty="0" smtClean="0"/>
              <a:t>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35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614576"/>
            <a:ext cx="8229600" cy="1158240"/>
          </a:xfrm>
        </p:spPr>
        <p:txBody>
          <a:bodyPr/>
          <a:lstStyle/>
          <a:p>
            <a:r>
              <a:rPr lang="en-US" altLang="zh-CN" dirty="0" smtClean="0"/>
              <a:t>Non-trigger Based Ranging Sequence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200" b="0" dirty="0" smtClean="0"/>
              <a:t>11az non-trigger based (NTB) measurement sequence with bidirectional LMR is shown below  </a:t>
            </a:r>
          </a:p>
          <a:p>
            <a:pPr lvl="1"/>
            <a:r>
              <a:rPr lang="en-US" dirty="0" smtClean="0"/>
              <a:t>Applied to peer-to-peer ranging scenario (initiator and responder) </a:t>
            </a:r>
          </a:p>
          <a:p>
            <a:pPr lvl="1"/>
            <a:r>
              <a:rPr lang="en-US" dirty="0" smtClean="0"/>
              <a:t>The measurement sequence is initiated by initiator STA</a:t>
            </a:r>
          </a:p>
          <a:p>
            <a:pPr lvl="1"/>
            <a:r>
              <a:rPr lang="en-US" dirty="0" smtClean="0"/>
              <a:t>After measurement report exchange, both of initiator and responder obtain range estimation </a:t>
            </a:r>
          </a:p>
          <a:p>
            <a:pPr lvl="1"/>
            <a:r>
              <a:rPr lang="en-US" dirty="0" smtClean="0"/>
              <a:t>LMR feedback type: delayed or immediate </a:t>
            </a:r>
          </a:p>
          <a:p>
            <a:endParaRPr lang="en-US" sz="2400" b="0" dirty="0"/>
          </a:p>
        </p:txBody>
      </p:sp>
      <p:sp>
        <p:nvSpPr>
          <p:cNvPr id="24" name="Rectangle 23"/>
          <p:cNvSpPr/>
          <p:nvPr/>
        </p:nvSpPr>
        <p:spPr>
          <a:xfrm>
            <a:off x="2975803" y="4540304"/>
            <a:ext cx="565852" cy="38873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953656" y="4609007"/>
            <a:ext cx="6101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cs typeface="Neo Sans Intel"/>
              </a:rPr>
              <a:t>NDP</a:t>
            </a:r>
            <a:r>
              <a:rPr lang="en-US" sz="1200" dirty="0" smtClean="0">
                <a:cs typeface="Neo Sans Intel"/>
              </a:rPr>
              <a:t>A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2580990" y="4919976"/>
            <a:ext cx="4907313" cy="3473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890092" y="4530617"/>
            <a:ext cx="593759" cy="39842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>
            <a:off x="2580990" y="5699489"/>
            <a:ext cx="4907313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912464" y="5323944"/>
            <a:ext cx="523936" cy="37410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988086" y="5325600"/>
            <a:ext cx="562108" cy="37410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475656" y="4772153"/>
            <a:ext cx="9632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cs typeface="Neo Sans Intel"/>
              </a:rPr>
              <a:t>Initiator</a:t>
            </a:r>
            <a:endParaRPr lang="en-US" sz="1100" dirty="0" smtClean="0">
              <a:cs typeface="Neo Sans Intel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495355" y="5589750"/>
            <a:ext cx="11197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cs typeface="Neo Sans Intel"/>
              </a:rPr>
              <a:t>Responder</a:t>
            </a:r>
            <a:endParaRPr lang="en-US" sz="1050" dirty="0">
              <a:cs typeface="Neo Sans Intel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3508281" y="5026757"/>
            <a:ext cx="376713" cy="6531"/>
          </a:xfrm>
          <a:prstGeom prst="straightConnector1">
            <a:avLst/>
          </a:prstGeom>
          <a:ln w="9525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475928" y="5016085"/>
            <a:ext cx="5226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cs typeface="Neo Sans Intel"/>
              </a:rPr>
              <a:t>SIFS</a:t>
            </a:r>
            <a:endParaRPr lang="en-US" sz="1000" dirty="0" smtClean="0">
              <a:cs typeface="Neo Sans Intel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530627" y="5040971"/>
            <a:ext cx="376713" cy="6531"/>
          </a:xfrm>
          <a:prstGeom prst="straightConnector1">
            <a:avLst/>
          </a:prstGeom>
          <a:ln w="9525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483852" y="5033288"/>
            <a:ext cx="4897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cs typeface="Neo Sans Intel"/>
              </a:rPr>
              <a:t>SIFS</a:t>
            </a:r>
            <a:endParaRPr lang="en-US" sz="1000" dirty="0" smtClean="0">
              <a:cs typeface="Neo Sans Intel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535751" y="5837135"/>
            <a:ext cx="376713" cy="6531"/>
          </a:xfrm>
          <a:prstGeom prst="straightConnector1">
            <a:avLst/>
          </a:prstGeom>
          <a:ln w="9525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853524" y="4595860"/>
            <a:ext cx="6668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cs typeface="Neo Sans Intel"/>
              </a:rPr>
              <a:t> </a:t>
            </a:r>
            <a:r>
              <a:rPr lang="en-US" sz="1200" dirty="0" smtClean="0">
                <a:cs typeface="Neo Sans Intel"/>
              </a:rPr>
              <a:t>NDP1 </a:t>
            </a:r>
            <a:endParaRPr lang="en-US" sz="1400" dirty="0" smtClean="0">
              <a:cs typeface="Neo Sans Intel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954935" y="5381219"/>
            <a:ext cx="6284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cs typeface="Neo Sans Intel"/>
              </a:rPr>
              <a:t>NDP2</a:t>
            </a:r>
          </a:p>
        </p:txBody>
      </p:sp>
      <p:sp>
        <p:nvSpPr>
          <p:cNvPr id="40" name="Rectangle 133"/>
          <p:cNvSpPr>
            <a:spLocks noChangeArrowheads="1"/>
          </p:cNvSpPr>
          <p:nvPr/>
        </p:nvSpPr>
        <p:spPr bwMode="auto">
          <a:xfrm>
            <a:off x="5887843" y="5335052"/>
            <a:ext cx="5438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200" dirty="0" smtClean="0">
                <a:latin typeface="+mn-lt"/>
                <a:cs typeface="Neo Sans Intel"/>
              </a:rPr>
              <a:t>LMR1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200" dirty="0" smtClean="0">
                <a:latin typeface="+mn-lt"/>
                <a:cs typeface="Neo Sans Intel"/>
              </a:rPr>
              <a:t>(t2, t3)</a:t>
            </a:r>
            <a:endParaRPr lang="en-US" altLang="zh-CN" sz="1200" dirty="0">
              <a:latin typeface="+mn-lt"/>
              <a:cs typeface="Neo Sans Inte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479211" y="5831686"/>
            <a:ext cx="4897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cs typeface="Neo Sans Intel"/>
              </a:rPr>
              <a:t>SIFS</a:t>
            </a:r>
            <a:endParaRPr lang="en-US" sz="1000" dirty="0" smtClean="0">
              <a:cs typeface="Neo Sans Intel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741961" y="4573770"/>
            <a:ext cx="523936" cy="37410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6365248" y="5095602"/>
            <a:ext cx="376713" cy="6531"/>
          </a:xfrm>
          <a:prstGeom prst="straightConnector1">
            <a:avLst/>
          </a:prstGeom>
          <a:ln w="9525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Rectangle 133"/>
          <p:cNvSpPr>
            <a:spLocks noChangeArrowheads="1"/>
          </p:cNvSpPr>
          <p:nvPr/>
        </p:nvSpPr>
        <p:spPr bwMode="auto">
          <a:xfrm>
            <a:off x="6722075" y="4585377"/>
            <a:ext cx="5438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200" dirty="0" smtClean="0">
                <a:latin typeface="+mn-lt"/>
                <a:cs typeface="Neo Sans Intel"/>
              </a:rPr>
              <a:t>LMR2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200" dirty="0" smtClean="0">
                <a:latin typeface="+mn-lt"/>
                <a:cs typeface="Neo Sans Intel"/>
              </a:rPr>
              <a:t>(t1, t4)</a:t>
            </a:r>
            <a:endParaRPr lang="en-US" altLang="zh-CN" sz="1200" dirty="0">
              <a:latin typeface="+mn-lt"/>
              <a:cs typeface="Neo Sans Intel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365248" y="5124875"/>
            <a:ext cx="4897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cs typeface="Neo Sans Intel"/>
              </a:rPr>
              <a:t>SIFS</a:t>
            </a:r>
            <a:endParaRPr lang="en-US" sz="1000" dirty="0" smtClean="0">
              <a:cs typeface="Neo Sans Intel"/>
            </a:endParaRPr>
          </a:p>
        </p:txBody>
      </p:sp>
      <p:sp>
        <p:nvSpPr>
          <p:cNvPr id="41" name="Rectangle 4"/>
          <p:cNvSpPr txBox="1">
            <a:spLocks noChangeArrowheads="1"/>
          </p:cNvSpPr>
          <p:nvPr/>
        </p:nvSpPr>
        <p:spPr>
          <a:xfrm>
            <a:off x="611560" y="295090"/>
            <a:ext cx="1728192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November</a:t>
            </a:r>
            <a:r>
              <a:rPr lang="en-US" dirty="0" smtClean="0"/>
              <a:t>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0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604434"/>
            <a:ext cx="8228012" cy="4870979"/>
          </a:xfrm>
        </p:spPr>
        <p:txBody>
          <a:bodyPr/>
          <a:lstStyle/>
          <a:p>
            <a:r>
              <a:rPr lang="en-US" b="0" dirty="0" smtClean="0"/>
              <a:t>Time stamps of NDP1 and NDP2</a:t>
            </a:r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 smtClean="0"/>
          </a:p>
          <a:p>
            <a:pPr marL="0" indent="0">
              <a:buNone/>
            </a:pPr>
            <a:endParaRPr lang="en-US" sz="1800" b="0" dirty="0"/>
          </a:p>
          <a:p>
            <a:r>
              <a:rPr lang="en-US" b="0" dirty="0" smtClean="0"/>
              <a:t>After Initiator/Responder receiving LMR1/LMR2, RTT is derived as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b="0" dirty="0" smtClean="0"/>
              <a:t>                                                    RTT = t4 </a:t>
            </a:r>
            <a:r>
              <a:rPr lang="en-US" sz="1800" b="0" dirty="0"/>
              <a:t>–</a:t>
            </a:r>
            <a:r>
              <a:rPr lang="en-US" sz="1800" b="0" dirty="0" smtClean="0"/>
              <a:t> t1 </a:t>
            </a:r>
            <a:r>
              <a:rPr lang="en-US" sz="1800" b="0" dirty="0"/>
              <a:t>–</a:t>
            </a:r>
            <a:r>
              <a:rPr lang="en-US" sz="1800" b="0" dirty="0" smtClean="0"/>
              <a:t> (t3 – t2)</a:t>
            </a:r>
          </a:p>
          <a:p>
            <a:r>
              <a:rPr lang="en-US" b="0" dirty="0"/>
              <a:t>Range is </a:t>
            </a:r>
            <a:r>
              <a:rPr lang="en-US" b="0" dirty="0" smtClean="0"/>
              <a:t>calculate</a:t>
            </a:r>
            <a:r>
              <a:rPr lang="en-US" b="0" dirty="0"/>
              <a:t>d</a:t>
            </a:r>
            <a:r>
              <a:rPr lang="en-US" b="0" dirty="0" smtClean="0"/>
              <a:t> </a:t>
            </a:r>
            <a:r>
              <a:rPr lang="en-US" b="0" dirty="0"/>
              <a:t>as </a:t>
            </a:r>
            <a:endParaRPr lang="en-US" b="0" dirty="0" smtClean="0"/>
          </a:p>
          <a:p>
            <a:pPr marL="0" indent="0">
              <a:buNone/>
            </a:pPr>
            <a:r>
              <a:rPr lang="en-US" sz="1800" b="0" dirty="0" smtClean="0"/>
              <a:t>                                                    R = RTT*</a:t>
            </a:r>
            <a:r>
              <a:rPr lang="en-US" sz="1800" b="0" i="1" dirty="0" smtClean="0"/>
              <a:t>c</a:t>
            </a:r>
            <a:r>
              <a:rPr lang="en-US" sz="1800" b="0" dirty="0" smtClean="0"/>
              <a:t>/2, where </a:t>
            </a:r>
            <a:r>
              <a:rPr lang="en-US" sz="1800" b="0" i="1" dirty="0" smtClean="0"/>
              <a:t>c</a:t>
            </a:r>
            <a:r>
              <a:rPr lang="en-US" sz="1800" b="0" dirty="0" smtClean="0"/>
              <a:t> is the </a:t>
            </a:r>
            <a:r>
              <a:rPr lang="en-US" sz="1800" b="0" dirty="0"/>
              <a:t>light speed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614576"/>
            <a:ext cx="8229600" cy="1158240"/>
          </a:xfrm>
        </p:spPr>
        <p:txBody>
          <a:bodyPr/>
          <a:lstStyle/>
          <a:p>
            <a:r>
              <a:rPr lang="en-US" dirty="0" smtClean="0"/>
              <a:t>RTT Calculation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601978" y="2356588"/>
            <a:ext cx="13177" cy="2436242"/>
          </a:xfrm>
          <a:prstGeom prst="line">
            <a:avLst/>
          </a:prstGeom>
          <a:ln w="127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460352" y="2356588"/>
            <a:ext cx="21225" cy="2436242"/>
          </a:xfrm>
          <a:prstGeom prst="line">
            <a:avLst/>
          </a:prstGeom>
          <a:ln w="127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623107" y="2883450"/>
            <a:ext cx="1844422" cy="304573"/>
          </a:xfrm>
          <a:prstGeom prst="straightConnector1">
            <a:avLst/>
          </a:prstGeom>
          <a:ln w="1587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17" idx="3"/>
          </p:cNvCxnSpPr>
          <p:nvPr/>
        </p:nvCxnSpPr>
        <p:spPr>
          <a:xfrm flipH="1">
            <a:off x="3638387" y="3546505"/>
            <a:ext cx="1835917" cy="278399"/>
          </a:xfrm>
          <a:prstGeom prst="straightConnector1">
            <a:avLst/>
          </a:prstGeom>
          <a:ln w="1587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871417" y="2058295"/>
            <a:ext cx="1192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  <a:cs typeface="Neo Sans Intel"/>
              </a:rPr>
              <a:t>Responder</a:t>
            </a:r>
            <a:endParaRPr lang="en-US" sz="140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23898" y="2060848"/>
            <a:ext cx="984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  <a:cs typeface="Neo Sans Intel"/>
              </a:rPr>
              <a:t>Initiator </a:t>
            </a:r>
            <a:endParaRPr lang="en-US" sz="100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08308" y="2708920"/>
            <a:ext cx="984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  <a:cs typeface="Neo Sans Intel"/>
              </a:rPr>
              <a:t>NDP1</a:t>
            </a:r>
            <a:endParaRPr lang="en-US" sz="140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28300" y="3392314"/>
            <a:ext cx="984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  <a:cs typeface="Neo Sans Intel"/>
              </a:rPr>
              <a:t>NDP2</a:t>
            </a:r>
            <a:endParaRPr lang="en-US" sz="140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34532" y="2709821"/>
            <a:ext cx="984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  <a:cs typeface="Neo Sans Intel"/>
              </a:rPr>
              <a:t>t</a:t>
            </a:r>
            <a:r>
              <a:rPr lang="en-US" sz="1400" dirty="0" smtClean="0">
                <a:solidFill>
                  <a:schemeClr val="tx2"/>
                </a:solidFill>
                <a:cs typeface="Neo Sans Intel"/>
              </a:rPr>
              <a:t>1 (</a:t>
            </a:r>
            <a:r>
              <a:rPr lang="en-US" sz="1400" dirty="0" err="1" smtClean="0">
                <a:solidFill>
                  <a:schemeClr val="tx2"/>
                </a:solidFill>
                <a:cs typeface="Neo Sans Intel"/>
              </a:rPr>
              <a:t>ToD</a:t>
            </a:r>
            <a:r>
              <a:rPr lang="en-US" sz="1400" dirty="0" smtClean="0">
                <a:solidFill>
                  <a:schemeClr val="tx2"/>
                </a:solidFill>
                <a:cs typeface="Neo Sans Intel"/>
              </a:rPr>
              <a:t>) </a:t>
            </a:r>
            <a:endParaRPr lang="en-US" sz="1400" dirty="0">
              <a:solidFill>
                <a:schemeClr val="tx2"/>
              </a:solidFill>
              <a:cs typeface="Neo Sans Intel"/>
            </a:endParaRPr>
          </a:p>
          <a:p>
            <a:endParaRPr lang="en-US" sz="1000" dirty="0" smtClean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69480" y="2989762"/>
            <a:ext cx="984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  <a:cs typeface="Neo Sans Intel"/>
              </a:rPr>
              <a:t>t</a:t>
            </a:r>
            <a:r>
              <a:rPr lang="en-US" sz="1400" dirty="0" smtClean="0">
                <a:solidFill>
                  <a:schemeClr val="tx2"/>
                </a:solidFill>
                <a:cs typeface="Neo Sans Intel"/>
              </a:rPr>
              <a:t>2 (ToA)</a:t>
            </a:r>
            <a:endParaRPr lang="en-US" sz="1400" dirty="0">
              <a:solidFill>
                <a:schemeClr val="tx2"/>
              </a:solidFill>
              <a:cs typeface="Neo Sans Intel"/>
            </a:endParaRPr>
          </a:p>
          <a:p>
            <a:endParaRPr lang="en-US" sz="1000" dirty="0" smtClean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49914" y="3383157"/>
            <a:ext cx="823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  <a:cs typeface="Neo Sans Intel"/>
              </a:rPr>
              <a:t>t</a:t>
            </a:r>
            <a:r>
              <a:rPr lang="en-US" sz="1400" dirty="0" smtClean="0">
                <a:solidFill>
                  <a:schemeClr val="tx2"/>
                </a:solidFill>
                <a:cs typeface="Neo Sans Intel"/>
              </a:rPr>
              <a:t>3 (</a:t>
            </a:r>
            <a:r>
              <a:rPr lang="en-US" sz="1400" dirty="0" err="1" smtClean="0">
                <a:solidFill>
                  <a:schemeClr val="tx2"/>
                </a:solidFill>
                <a:cs typeface="Neo Sans Intel"/>
              </a:rPr>
              <a:t>ToD</a:t>
            </a:r>
            <a:r>
              <a:rPr lang="en-US" sz="1400" dirty="0" smtClean="0">
                <a:solidFill>
                  <a:schemeClr val="tx2"/>
                </a:solidFill>
                <a:cs typeface="Neo Sans Intel"/>
              </a:rPr>
              <a:t>)</a:t>
            </a:r>
            <a:endParaRPr lang="en-US" sz="1400" dirty="0">
              <a:solidFill>
                <a:schemeClr val="tx2"/>
              </a:solidFill>
              <a:cs typeface="Neo Sans Intel"/>
            </a:endParaRPr>
          </a:p>
          <a:p>
            <a:endParaRPr lang="en-US" sz="1000" dirty="0" smtClean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71800" y="3671015"/>
            <a:ext cx="8665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  <a:cs typeface="Neo Sans Intel"/>
              </a:rPr>
              <a:t>t</a:t>
            </a:r>
            <a:r>
              <a:rPr lang="en-US" sz="1400" dirty="0" smtClean="0">
                <a:solidFill>
                  <a:schemeClr val="tx2"/>
                </a:solidFill>
                <a:cs typeface="Neo Sans Intel"/>
              </a:rPr>
              <a:t>4 (ToA)</a:t>
            </a:r>
            <a:endParaRPr lang="en-US" sz="1000" dirty="0" smtClean="0">
              <a:solidFill>
                <a:schemeClr val="tx2"/>
              </a:solidFill>
              <a:cs typeface="Neo Sans Intel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615930" y="2535662"/>
            <a:ext cx="1844422" cy="304573"/>
          </a:xfrm>
          <a:prstGeom prst="straightConnector1">
            <a:avLst/>
          </a:prstGeom>
          <a:ln w="1587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014327" y="2339157"/>
            <a:ext cx="984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  <a:cs typeface="Neo Sans Intel"/>
              </a:rPr>
              <a:t>NDPA</a:t>
            </a:r>
            <a:endParaRPr lang="en-US" sz="1000" dirty="0">
              <a:solidFill>
                <a:schemeClr val="tx2"/>
              </a:solidFill>
              <a:cs typeface="Neo Sans Intel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3622428" y="3965138"/>
            <a:ext cx="1844064" cy="245990"/>
          </a:xfrm>
          <a:prstGeom prst="straightConnector1">
            <a:avLst/>
          </a:prstGeom>
          <a:ln w="1587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008308" y="3758064"/>
            <a:ext cx="12400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  <a:cs typeface="Neo Sans Intel"/>
              </a:rPr>
              <a:t>LMR1 (t2, t3)</a:t>
            </a:r>
            <a:endParaRPr lang="en-US" sz="1400" dirty="0">
              <a:solidFill>
                <a:schemeClr val="tx2"/>
              </a:solidFill>
              <a:cs typeface="Neo Sans Intel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3615930" y="4418202"/>
            <a:ext cx="1858374" cy="234934"/>
          </a:xfrm>
          <a:prstGeom prst="straightConnector1">
            <a:avLst/>
          </a:prstGeom>
          <a:ln w="1587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008308" y="4206075"/>
            <a:ext cx="12536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  <a:cs typeface="Neo Sans Intel"/>
              </a:rPr>
              <a:t>LMR2 </a:t>
            </a:r>
            <a:r>
              <a:rPr lang="en-US" sz="1400" dirty="0">
                <a:solidFill>
                  <a:schemeClr val="tx2"/>
                </a:solidFill>
                <a:cs typeface="Neo Sans Intel"/>
              </a:rPr>
              <a:t>(</a:t>
            </a:r>
            <a:r>
              <a:rPr lang="en-US" sz="1400" dirty="0" smtClean="0">
                <a:solidFill>
                  <a:schemeClr val="tx2"/>
                </a:solidFill>
                <a:cs typeface="Neo Sans Intel"/>
              </a:rPr>
              <a:t>t1, t4)</a:t>
            </a:r>
            <a:endParaRPr lang="en-US" sz="140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28" name="Rectangle 4"/>
          <p:cNvSpPr txBox="1">
            <a:spLocks noChangeArrowheads="1"/>
          </p:cNvSpPr>
          <p:nvPr/>
        </p:nvSpPr>
        <p:spPr>
          <a:xfrm>
            <a:off x="611560" y="295090"/>
            <a:ext cx="1728192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November</a:t>
            </a:r>
            <a:r>
              <a:rPr lang="en-US" dirty="0" smtClean="0"/>
              <a:t>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91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614576"/>
            <a:ext cx="8229600" cy="1158240"/>
          </a:xfrm>
        </p:spPr>
        <p:txBody>
          <a:bodyPr/>
          <a:lstStyle/>
          <a:p>
            <a:r>
              <a:rPr lang="en-US" dirty="0" smtClean="0"/>
              <a:t>Ranging in 11bd (1)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200" b="0" dirty="0" smtClean="0"/>
              <a:t>11az ranging protocol can be maximally reused for 11bd</a:t>
            </a:r>
          </a:p>
          <a:p>
            <a:pPr lvl="1"/>
            <a:r>
              <a:rPr lang="en-US" b="0" dirty="0" smtClean="0"/>
              <a:t>Implementation simplicity</a:t>
            </a:r>
          </a:p>
          <a:p>
            <a:pPr marL="342900" lvl="1" indent="-342900">
              <a:buChar char="•"/>
            </a:pPr>
            <a:r>
              <a:rPr lang="en-US" sz="2200" dirty="0">
                <a:ea typeface="+mn-ea"/>
                <a:cs typeface="+mn-cs"/>
              </a:rPr>
              <a:t>11bd device operates in OCB mode </a:t>
            </a:r>
          </a:p>
          <a:p>
            <a:pPr lvl="1"/>
            <a:r>
              <a:rPr lang="en-US" dirty="0"/>
              <a:t>Needs new capability discovery and ranging parameter negotiation </a:t>
            </a:r>
            <a:endParaRPr lang="en-US" dirty="0" smtClean="0"/>
          </a:p>
          <a:p>
            <a:r>
              <a:rPr lang="en-US" b="0" dirty="0" smtClean="0"/>
              <a:t>For measurement sequence exchange, 11az NTB measurement sequence can be directly used for peer-to-peer ranging between two 11bd devices</a:t>
            </a:r>
            <a:endParaRPr lang="en-US" b="0" dirty="0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611560" y="295090"/>
            <a:ext cx="1728192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November</a:t>
            </a:r>
            <a:r>
              <a:rPr lang="en-US" dirty="0" smtClean="0"/>
              <a:t>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46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614576"/>
            <a:ext cx="8229600" cy="1158240"/>
          </a:xfrm>
        </p:spPr>
        <p:txBody>
          <a:bodyPr/>
          <a:lstStyle/>
          <a:p>
            <a:r>
              <a:rPr lang="en-US" dirty="0"/>
              <a:t>Ranging in </a:t>
            </a:r>
            <a:r>
              <a:rPr lang="en-US" dirty="0" smtClean="0"/>
              <a:t>11bd (2)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0" dirty="0"/>
              <a:t>C</a:t>
            </a:r>
            <a:r>
              <a:rPr lang="en-US" b="0" dirty="0" smtClean="0"/>
              <a:t>apability discovery: </a:t>
            </a:r>
            <a:r>
              <a:rPr lang="en-US" b="0" dirty="0"/>
              <a:t>a broadcast ranging advertisement frame can be </a:t>
            </a:r>
            <a:r>
              <a:rPr lang="en-US" b="0" dirty="0" smtClean="0"/>
              <a:t>used</a:t>
            </a:r>
          </a:p>
          <a:p>
            <a:pPr lvl="1"/>
            <a:r>
              <a:rPr lang="en-US" dirty="0" smtClean="0"/>
              <a:t>Sent </a:t>
            </a:r>
            <a:r>
              <a:rPr lang="en-US" dirty="0"/>
              <a:t>periodically by 11bd </a:t>
            </a:r>
            <a:r>
              <a:rPr lang="en-US" dirty="0" smtClean="0"/>
              <a:t>ranging device A</a:t>
            </a:r>
            <a:endParaRPr lang="en-US" dirty="0"/>
          </a:p>
          <a:p>
            <a:pPr lvl="1"/>
            <a:r>
              <a:rPr lang="en-US" dirty="0" smtClean="0"/>
              <a:t>Carries </a:t>
            </a:r>
            <a:r>
              <a:rPr lang="en-US" dirty="0"/>
              <a:t>the ranging parameters supported/required </a:t>
            </a:r>
            <a:r>
              <a:rPr lang="en-US" dirty="0" smtClean="0"/>
              <a:t>by </a:t>
            </a:r>
            <a:r>
              <a:rPr lang="en-US" dirty="0"/>
              <a:t>this device, e.g. bandwidth, number of spatial streams, LMR feedback type, </a:t>
            </a:r>
            <a:r>
              <a:rPr lang="en-US" i="1" dirty="0"/>
              <a:t>etc.</a:t>
            </a:r>
          </a:p>
          <a:p>
            <a:r>
              <a:rPr lang="en-US" b="0" dirty="0"/>
              <a:t>R</a:t>
            </a:r>
            <a:r>
              <a:rPr lang="en-US" b="0" dirty="0" smtClean="0"/>
              <a:t>anging </a:t>
            </a:r>
            <a:r>
              <a:rPr lang="en-US" b="0" dirty="0"/>
              <a:t>parameter </a:t>
            </a:r>
            <a:r>
              <a:rPr lang="en-US" b="0" dirty="0" smtClean="0"/>
              <a:t>negotiation: </a:t>
            </a:r>
            <a:r>
              <a:rPr lang="en-US" b="0" dirty="0"/>
              <a:t>11bd device </a:t>
            </a:r>
            <a:r>
              <a:rPr lang="en-US" b="0" dirty="0" smtClean="0"/>
              <a:t>B </a:t>
            </a:r>
            <a:r>
              <a:rPr lang="en-US" b="0" dirty="0"/>
              <a:t>can decode the ranging advertisement frame from </a:t>
            </a:r>
            <a:r>
              <a:rPr lang="en-US" b="0" dirty="0" smtClean="0"/>
              <a:t>device A </a:t>
            </a:r>
            <a:r>
              <a:rPr lang="en-US" b="0" dirty="0"/>
              <a:t>to learn the </a:t>
            </a:r>
            <a:r>
              <a:rPr lang="en-US" b="0" dirty="0" smtClean="0"/>
              <a:t>device’s </a:t>
            </a:r>
            <a:r>
              <a:rPr lang="en-US" b="0" dirty="0"/>
              <a:t>capability and requirement </a:t>
            </a:r>
          </a:p>
          <a:p>
            <a:pPr lvl="1"/>
            <a:r>
              <a:rPr lang="en-US" dirty="0"/>
              <a:t>If </a:t>
            </a:r>
            <a:r>
              <a:rPr lang="en-US" dirty="0" smtClean="0"/>
              <a:t>device B </a:t>
            </a:r>
            <a:r>
              <a:rPr lang="en-US" altLang="zh-CN" dirty="0" smtClean="0"/>
              <a:t>consents</a:t>
            </a:r>
            <a:r>
              <a:rPr lang="en-US" dirty="0" smtClean="0"/>
              <a:t> </a:t>
            </a:r>
            <a:r>
              <a:rPr lang="en-US" dirty="0"/>
              <a:t>with the </a:t>
            </a:r>
            <a:r>
              <a:rPr lang="en-US" dirty="0" smtClean="0"/>
              <a:t>device A’s capability</a:t>
            </a:r>
            <a:r>
              <a:rPr lang="en-US" dirty="0"/>
              <a:t>/</a:t>
            </a:r>
            <a:r>
              <a:rPr lang="en-US" dirty="0" smtClean="0"/>
              <a:t>requirement</a:t>
            </a:r>
            <a:r>
              <a:rPr lang="en-US" dirty="0"/>
              <a:t>, </a:t>
            </a:r>
            <a:r>
              <a:rPr lang="en-US" dirty="0" smtClean="0"/>
              <a:t>device B </a:t>
            </a:r>
            <a:r>
              <a:rPr lang="en-US" dirty="0"/>
              <a:t>sends NDPA frame to initiate NTB ranging   </a:t>
            </a:r>
          </a:p>
          <a:p>
            <a:pPr marL="400050" lvl="1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107495" y="4806839"/>
            <a:ext cx="565852" cy="38873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85348" y="4875542"/>
            <a:ext cx="6101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cs typeface="Neo Sans Intel"/>
              </a:rPr>
              <a:t>NDP</a:t>
            </a:r>
            <a:r>
              <a:rPr lang="en-US" sz="1200" dirty="0" smtClean="0">
                <a:cs typeface="Neo Sans Intel"/>
              </a:rPr>
              <a:t>A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499812" y="5195578"/>
            <a:ext cx="4960620" cy="2993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021784" y="4797152"/>
            <a:ext cx="593759" cy="39842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499812" y="5952486"/>
            <a:ext cx="4960620" cy="46952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044156" y="5602203"/>
            <a:ext cx="523936" cy="37410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18559" y="5599734"/>
            <a:ext cx="562108" cy="37410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11560" y="5049335"/>
            <a:ext cx="1215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cs typeface="Neo Sans Intel"/>
              </a:rPr>
              <a:t>11bd device B</a:t>
            </a:r>
            <a:endParaRPr lang="en-US" dirty="0" smtClean="0">
              <a:cs typeface="Neo Sans Inte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6883" y="5785519"/>
            <a:ext cx="12229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cs typeface="Neo Sans Intel"/>
              </a:rPr>
              <a:t>11bd device A</a:t>
            </a:r>
            <a:endParaRPr lang="en-US" sz="1100" dirty="0">
              <a:cs typeface="Neo Sans Intel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639973" y="5293292"/>
            <a:ext cx="376713" cy="6531"/>
          </a:xfrm>
          <a:prstGeom prst="straightConnector1">
            <a:avLst/>
          </a:prstGeom>
          <a:ln w="9525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607620" y="5282620"/>
            <a:ext cx="5226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cs typeface="Neo Sans Intel"/>
              </a:rPr>
              <a:t>SIFS</a:t>
            </a:r>
            <a:endParaRPr lang="en-US" sz="1000" dirty="0" smtClean="0">
              <a:cs typeface="Neo Sans Intel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662319" y="5307506"/>
            <a:ext cx="376713" cy="6531"/>
          </a:xfrm>
          <a:prstGeom prst="straightConnector1">
            <a:avLst/>
          </a:prstGeom>
          <a:ln w="9525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615544" y="5299823"/>
            <a:ext cx="4897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cs typeface="Neo Sans Intel"/>
              </a:rPr>
              <a:t>SIFS</a:t>
            </a:r>
            <a:endParaRPr lang="en-US" sz="1000" dirty="0" smtClean="0">
              <a:cs typeface="Neo Sans Intel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667443" y="6103670"/>
            <a:ext cx="376713" cy="6531"/>
          </a:xfrm>
          <a:prstGeom prst="straightConnector1">
            <a:avLst/>
          </a:prstGeom>
          <a:ln w="9525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985216" y="4862395"/>
            <a:ext cx="6668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cs typeface="Neo Sans Intel"/>
              </a:rPr>
              <a:t> </a:t>
            </a:r>
            <a:r>
              <a:rPr lang="en-US" sz="1200" dirty="0" smtClean="0">
                <a:cs typeface="Neo Sans Intel"/>
              </a:rPr>
              <a:t>NDP1 </a:t>
            </a:r>
            <a:endParaRPr lang="en-US" sz="1400" dirty="0" smtClean="0">
              <a:cs typeface="Neo Sans Inte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85408" y="5655353"/>
            <a:ext cx="6284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cs typeface="Neo Sans Intel"/>
              </a:rPr>
              <a:t>NDP2</a:t>
            </a:r>
          </a:p>
        </p:txBody>
      </p:sp>
      <p:sp>
        <p:nvSpPr>
          <p:cNvPr id="21" name="Rectangle 133"/>
          <p:cNvSpPr>
            <a:spLocks noChangeArrowheads="1"/>
          </p:cNvSpPr>
          <p:nvPr/>
        </p:nvSpPr>
        <p:spPr bwMode="auto">
          <a:xfrm>
            <a:off x="7019535" y="5613311"/>
            <a:ext cx="5438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200" dirty="0" smtClean="0">
                <a:latin typeface="+mn-lt"/>
                <a:cs typeface="Neo Sans Intel"/>
              </a:rPr>
              <a:t>LMR1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200" dirty="0" smtClean="0">
                <a:latin typeface="+mn-lt"/>
                <a:cs typeface="Neo Sans Intel"/>
              </a:rPr>
              <a:t>(t2, t3)</a:t>
            </a:r>
            <a:endParaRPr lang="en-US" altLang="zh-CN" sz="1200" dirty="0">
              <a:latin typeface="+mn-lt"/>
              <a:cs typeface="Neo Sans Inte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60232" y="6119718"/>
            <a:ext cx="4897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cs typeface="Neo Sans Intel"/>
              </a:rPr>
              <a:t>SIFS</a:t>
            </a:r>
            <a:endParaRPr lang="en-US" sz="1000" dirty="0" smtClean="0">
              <a:cs typeface="Neo Sans Intel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936496" y="4840305"/>
            <a:ext cx="523936" cy="37410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7559783" y="5357112"/>
            <a:ext cx="376713" cy="5025"/>
          </a:xfrm>
          <a:prstGeom prst="straightConnector1">
            <a:avLst/>
          </a:prstGeom>
          <a:ln w="9525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133"/>
          <p:cNvSpPr>
            <a:spLocks noChangeArrowheads="1"/>
          </p:cNvSpPr>
          <p:nvPr/>
        </p:nvSpPr>
        <p:spPr bwMode="auto">
          <a:xfrm>
            <a:off x="7916610" y="4851912"/>
            <a:ext cx="5438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200" dirty="0" smtClean="0">
                <a:latin typeface="+mn-lt"/>
                <a:cs typeface="Neo Sans Intel"/>
              </a:rPr>
              <a:t>LMR2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200" dirty="0" smtClean="0">
                <a:latin typeface="+mn-lt"/>
                <a:cs typeface="Neo Sans Intel"/>
              </a:rPr>
              <a:t>(t1, t4)</a:t>
            </a:r>
            <a:endParaRPr lang="en-US" altLang="zh-CN" sz="1200" dirty="0">
              <a:latin typeface="+mn-lt"/>
              <a:cs typeface="Neo Sans Intel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24328" y="5361053"/>
            <a:ext cx="4897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cs typeface="Neo Sans Intel"/>
              </a:rPr>
              <a:t>SIFS</a:t>
            </a:r>
            <a:endParaRPr lang="en-US" sz="1000" dirty="0" smtClean="0">
              <a:cs typeface="Neo Sans Intel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975879" y="5583635"/>
            <a:ext cx="1131210" cy="38873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934273" y="5547171"/>
            <a:ext cx="1206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cs typeface="Neo Sans Intel"/>
              </a:rPr>
              <a:t>Ranging</a:t>
            </a:r>
          </a:p>
          <a:p>
            <a:pPr algn="ctr"/>
            <a:r>
              <a:rPr lang="en-US" sz="1200" dirty="0" smtClean="0">
                <a:cs typeface="Neo Sans Intel"/>
              </a:rPr>
              <a:t>Advertisement </a:t>
            </a:r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3318972" y="5044160"/>
            <a:ext cx="138512" cy="246301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3388228" y="5083042"/>
            <a:ext cx="148561" cy="262564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3312255" y="5810287"/>
            <a:ext cx="138512" cy="246301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3381511" y="5849169"/>
            <a:ext cx="148561" cy="262564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876432" y="5966024"/>
            <a:ext cx="1450997" cy="11211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1874325" y="5204940"/>
            <a:ext cx="1450997" cy="11211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4"/>
          <p:cNvSpPr txBox="1">
            <a:spLocks noChangeArrowheads="1"/>
          </p:cNvSpPr>
          <p:nvPr/>
        </p:nvSpPr>
        <p:spPr>
          <a:xfrm>
            <a:off x="611560" y="295090"/>
            <a:ext cx="1728192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November</a:t>
            </a:r>
            <a:r>
              <a:rPr lang="en-US" dirty="0" smtClean="0"/>
              <a:t>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19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5613" y="620688"/>
            <a:ext cx="8229600" cy="1158240"/>
          </a:xfrm>
        </p:spPr>
        <p:txBody>
          <a:bodyPr/>
          <a:lstStyle/>
          <a:p>
            <a:r>
              <a:rPr lang="en-US" dirty="0" smtClean="0"/>
              <a:t>Ranging Error of Moving Vehicle </a:t>
            </a:r>
            <a:endParaRPr lang="en-US" dirty="0"/>
          </a:p>
        </p:txBody>
      </p:sp>
      <p:sp>
        <p:nvSpPr>
          <p:cNvPr id="36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604434"/>
            <a:ext cx="8228012" cy="4567767"/>
          </a:xfrm>
        </p:spPr>
        <p:txBody>
          <a:bodyPr/>
          <a:lstStyle/>
          <a:p>
            <a:r>
              <a:rPr lang="en-US" b="0" dirty="0" smtClean="0"/>
              <a:t>Length of NGV Preamble is 88us </a:t>
            </a:r>
          </a:p>
          <a:p>
            <a:pPr lvl="1"/>
            <a:r>
              <a:rPr lang="en-US" b="0" dirty="0" smtClean="0"/>
              <a:t>L-STF + L-LTF + L-SIG + RL-SIG + NGV-SIG + RNGV-SIG + NGV-STF + 2*NGV-LTF</a:t>
            </a:r>
            <a:endParaRPr lang="en-US" dirty="0">
              <a:ea typeface="+mn-ea"/>
              <a:cs typeface="+mn-cs"/>
            </a:endParaRPr>
          </a:p>
          <a:p>
            <a:r>
              <a:rPr lang="en-US" b="0" dirty="0"/>
              <a:t>MAC </a:t>
            </a:r>
            <a:r>
              <a:rPr lang="en-US" altLang="zh-CN" b="0" dirty="0"/>
              <a:t>payload of NDPA and LMR frames are around 25 bytes and </a:t>
            </a:r>
            <a:r>
              <a:rPr lang="en-US" b="0" dirty="0"/>
              <a:t>50 bytes, </a:t>
            </a:r>
            <a:r>
              <a:rPr lang="en-US" b="0" dirty="0" smtClean="0"/>
              <a:t>respectively</a:t>
            </a:r>
          </a:p>
          <a:p>
            <a:pPr lvl="1"/>
            <a:r>
              <a:rPr lang="en-US" dirty="0" smtClean="0"/>
              <a:t>Assume 20MHz band and MCS0, the length of NDPA and LMR frames are 120us and 152us</a:t>
            </a:r>
          </a:p>
          <a:p>
            <a:r>
              <a:rPr lang="en-US" b="0" dirty="0" smtClean="0"/>
              <a:t>The length of measurement sequence is </a:t>
            </a:r>
          </a:p>
          <a:p>
            <a:pPr lvl="1"/>
            <a:r>
              <a:rPr lang="en-US" dirty="0" smtClean="0"/>
              <a:t>152+88+88+120+120+16*4=632us</a:t>
            </a:r>
          </a:p>
          <a:p>
            <a:r>
              <a:rPr lang="en-US" b="0" dirty="0" smtClean="0"/>
              <a:t>Assume the vehicle velocity is 50m/s (180km/h)</a:t>
            </a:r>
          </a:p>
          <a:p>
            <a:pPr lvl="1"/>
            <a:r>
              <a:rPr lang="en-US" dirty="0" smtClean="0"/>
              <a:t>Within the range measurement sequence, the vehicle moves </a:t>
            </a:r>
            <a:r>
              <a:rPr lang="en-US" b="1" dirty="0" smtClean="0"/>
              <a:t>3cm</a:t>
            </a:r>
            <a:endParaRPr lang="en-US" b="1" dirty="0"/>
          </a:p>
          <a:p>
            <a:pPr marL="457200" lvl="1" indent="0">
              <a:buNone/>
            </a:pPr>
            <a:endParaRPr lang="en-US" b="0" dirty="0"/>
          </a:p>
          <a:p>
            <a:pPr marL="400050" lvl="1" indent="0">
              <a:buNone/>
            </a:pPr>
            <a:endParaRPr lang="en-US" sz="2000" dirty="0">
              <a:ea typeface="+mn-ea"/>
              <a:cs typeface="+mn-cs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611560" y="295090"/>
            <a:ext cx="1728192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November</a:t>
            </a:r>
            <a:r>
              <a:rPr lang="en-US" dirty="0" smtClean="0"/>
              <a:t>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43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620688"/>
            <a:ext cx="8229600" cy="115824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n-US" sz="2200" b="0" dirty="0" smtClean="0"/>
              <a:t>RTT-based ranging protocol is proposed for 11bd</a:t>
            </a:r>
          </a:p>
          <a:p>
            <a:pPr lvl="1" algn="just"/>
            <a:r>
              <a:rPr lang="en-US" sz="2000" dirty="0" smtClean="0"/>
              <a:t>Enable 11bd devices to implement peer-to-peer ranging</a:t>
            </a:r>
          </a:p>
          <a:p>
            <a:pPr algn="just"/>
            <a:r>
              <a:rPr lang="en-US" sz="2200" b="0" dirty="0" smtClean="0"/>
              <a:t>The ranging protocol includes two parts</a:t>
            </a:r>
          </a:p>
          <a:p>
            <a:pPr lvl="1" algn="just"/>
            <a:r>
              <a:rPr lang="en-US" sz="2000" dirty="0" smtClean="0"/>
              <a:t>Ranging advertisement </a:t>
            </a:r>
          </a:p>
          <a:p>
            <a:pPr lvl="1" algn="just"/>
            <a:r>
              <a:rPr lang="en-US" sz="2000" b="0" dirty="0" smtClean="0"/>
              <a:t>Ranging measurement exchange sequence</a:t>
            </a:r>
          </a:p>
          <a:p>
            <a:pPr marL="342900" lvl="1" indent="-342900" algn="just">
              <a:buChar char="•"/>
            </a:pPr>
            <a:r>
              <a:rPr lang="en-US" sz="2200" dirty="0" smtClean="0">
                <a:ea typeface="+mn-ea"/>
                <a:cs typeface="+mn-cs"/>
              </a:rPr>
              <a:t>11az </a:t>
            </a:r>
            <a:r>
              <a:rPr lang="en-US" sz="2200" dirty="0">
                <a:ea typeface="+mn-ea"/>
                <a:cs typeface="+mn-cs"/>
              </a:rPr>
              <a:t>ranging measurement </a:t>
            </a:r>
            <a:r>
              <a:rPr lang="en-US" sz="2200" dirty="0" smtClean="0">
                <a:ea typeface="+mn-ea"/>
                <a:cs typeface="+mn-cs"/>
              </a:rPr>
              <a:t>exchange sequence </a:t>
            </a:r>
            <a:r>
              <a:rPr lang="en-US" sz="2200" dirty="0">
                <a:ea typeface="+mn-ea"/>
                <a:cs typeface="+mn-cs"/>
              </a:rPr>
              <a:t>is reused </a:t>
            </a:r>
            <a:r>
              <a:rPr lang="en-US" sz="2200" dirty="0" smtClean="0">
                <a:ea typeface="+mn-ea"/>
                <a:cs typeface="+mn-cs"/>
              </a:rPr>
              <a:t>for implementation </a:t>
            </a:r>
            <a:r>
              <a:rPr lang="en-US" sz="2200" dirty="0">
                <a:ea typeface="+mn-ea"/>
                <a:cs typeface="+mn-cs"/>
              </a:rPr>
              <a:t>simplicity  </a:t>
            </a:r>
          </a:p>
          <a:p>
            <a:pPr lvl="1" algn="just"/>
            <a:endParaRPr lang="en-US" sz="2200" dirty="0"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611560" y="295090"/>
            <a:ext cx="1728192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November</a:t>
            </a:r>
            <a:r>
              <a:rPr lang="en-US" dirty="0" smtClean="0"/>
              <a:t>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32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3B0AC2D6-C328-43EE-8553-7A3A52AEAF9E}" vid="{3D3BE63C-03DC-4BC6-8270-6C5C58F7294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231211</TotalTime>
  <Words>731</Words>
  <Application>Microsoft Office PowerPoint</Application>
  <PresentationFormat>On-screen Show (4:3)</PresentationFormat>
  <Paragraphs>149</Paragraphs>
  <Slides>10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Neo Sans Intel</vt:lpstr>
      <vt:lpstr>Arial</vt:lpstr>
      <vt:lpstr>Courier New</vt:lpstr>
      <vt:lpstr>Times New Roman</vt:lpstr>
      <vt:lpstr>Theme1</vt:lpstr>
      <vt:lpstr>Document</vt:lpstr>
      <vt:lpstr>Ranging Protocol in 11bd</vt:lpstr>
      <vt:lpstr>Introduction </vt:lpstr>
      <vt:lpstr>11az Ranging Overview </vt:lpstr>
      <vt:lpstr>Non-trigger Based Ranging Sequence</vt:lpstr>
      <vt:lpstr>RTT Calculation</vt:lpstr>
      <vt:lpstr>Ranging in 11bd (1)</vt:lpstr>
      <vt:lpstr>Ranging in 11bd (2)</vt:lpstr>
      <vt:lpstr>Ranging Error of Moving Vehicle </vt:lpstr>
      <vt:lpstr>Conclusions</vt:lpstr>
      <vt:lpstr>Reference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FTM timing accuracy</dc:title>
  <dc:subject>FTM timing accuracy</dc:subject>
  <dc:creator>Jonathan Segev</dc:creator>
  <cp:keywords>CTPClassification=CTP_PUBLIC:VisualMarkings=, CTPClassification=CTP_NT</cp:keywords>
  <cp:lastModifiedBy>Jiang, Feng1</cp:lastModifiedBy>
  <cp:revision>2951</cp:revision>
  <cp:lastPrinted>2017-04-25T02:33:57Z</cp:lastPrinted>
  <dcterms:created xsi:type="dcterms:W3CDTF">2009-11-13T19:11:16Z</dcterms:created>
  <dcterms:modified xsi:type="dcterms:W3CDTF">2019-11-12T21:12:08Z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d71d1fbb-c41d-445f-abe6-e8f3d6e1476f</vt:lpwstr>
  </property>
  <property fmtid="{D5CDD505-2E9C-101B-9397-08002B2CF9AE}" pid="4" name="CTP_BU">
    <vt:lpwstr>NA</vt:lpwstr>
  </property>
  <property fmtid="{D5CDD505-2E9C-101B-9397-08002B2CF9AE}" pid="5" name="CTP_TimeStamp">
    <vt:lpwstr>2019-05-08 18:06:04Z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