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</p:sldMasterIdLst>
  <p:notesMasterIdLst>
    <p:notesMasterId r:id="rId13"/>
  </p:notesMasterIdLst>
  <p:handoutMasterIdLst>
    <p:handoutMasterId r:id="rId14"/>
  </p:handoutMasterIdLst>
  <p:sldIdLst>
    <p:sldId id="256" r:id="rId3"/>
    <p:sldId id="290" r:id="rId4"/>
    <p:sldId id="301" r:id="rId5"/>
    <p:sldId id="289" r:id="rId6"/>
    <p:sldId id="297" r:id="rId7"/>
    <p:sldId id="298" r:id="rId8"/>
    <p:sldId id="300" r:id="rId9"/>
    <p:sldId id="268" r:id="rId10"/>
    <p:sldId id="303" r:id="rId11"/>
    <p:sldId id="287" r:id="rId12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6349" autoAdjust="0"/>
  </p:normalViewPr>
  <p:slideViewPr>
    <p:cSldViewPr>
      <p:cViewPr varScale="1">
        <p:scale>
          <a:sx n="102" d="100"/>
          <a:sy n="102" d="100"/>
        </p:scale>
        <p:origin x="705" y="6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822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9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Ross Jian Yu, </a:t>
            </a:r>
            <a:r>
              <a:rPr lang="en-GB" dirty="0" err="1" smtClean="0"/>
              <a:t>etc</a:t>
            </a:r>
            <a:r>
              <a:rPr lang="en-GB" dirty="0" smtClean="0"/>
              <a:t>, Huawei Technologies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zh-CN" dirty="0" smtClean="0"/>
              <a:t>2019-11</a:t>
            </a:r>
            <a:endParaRPr lang="en-GB" altLang="zh-CN" dirty="0"/>
          </a:p>
        </p:txBody>
      </p:sp>
      <p:sp>
        <p:nvSpPr>
          <p:cNvPr id="7" name="Footer Placeholder 5"/>
          <p:cNvSpPr>
            <a:spLocks noGrp="1"/>
          </p:cNvSpPr>
          <p:nvPr userDrawn="1"/>
        </p:nvSpPr>
        <p:spPr bwMode="auto">
          <a:xfrm>
            <a:off x="5310193" y="6524625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GB" dirty="0" err="1" smtClean="0"/>
              <a:t>Dandan</a:t>
            </a:r>
            <a:r>
              <a:rPr lang="en-GB" baseline="0" dirty="0" smtClean="0"/>
              <a:t> Liang</a:t>
            </a:r>
            <a:r>
              <a:rPr lang="en-GB" dirty="0" smtClean="0"/>
              <a:t>, et al., Huawei Technologies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Ross Jian Yu, etc., Huawei Technologies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Ross Jian Yu, etc., Huawei Technologies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Ross Jian Yu, etc., Huawei Technologies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Shahrnaz Azizi, etc., Intel Corporation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Shahrnaz Azizi, etc., Intel Corporation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Shahrnaz Azizi, etc., Intel Corporation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Shahrnaz Azizi, etc., Intel Corporation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zh-CN" dirty="0" smtClean="0"/>
              <a:t>2019-09</a:t>
            </a:r>
            <a:endParaRPr lang="en-GB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</a:t>
            </a: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1980</a:t>
            </a:r>
            <a:r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r0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9" descr="d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24588"/>
            <a:ext cx="9150350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" name="Text Box 8"/>
          <p:cNvSpPr txBox="1">
            <a:spLocks noChangeArrowheads="1"/>
          </p:cNvSpPr>
          <p:nvPr/>
        </p:nvSpPr>
        <p:spPr bwMode="auto">
          <a:xfrm>
            <a:off x="755650" y="6451600"/>
            <a:ext cx="25400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80114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ClrTx/>
              <a:buSzTx/>
              <a:buFontTx/>
              <a:buNone/>
              <a:defRPr/>
            </a:pPr>
            <a:r>
              <a:rPr lang="en-US" altLang="zh-CN" sz="1200" smtClean="0">
                <a:solidFill>
                  <a:srgbClr val="000000"/>
                </a:solidFill>
                <a:latin typeface="FrutigerNext LT Bold" pitchFamily="34" charset="0"/>
                <a:ea typeface="MS PGothic" pitchFamily="34" charset="-128"/>
              </a:rPr>
              <a:t>HUAWEI TECHNOLOGIES CO., LTD.</a:t>
            </a:r>
          </a:p>
        </p:txBody>
      </p:sp>
      <p:pic>
        <p:nvPicPr>
          <p:cNvPr id="10244" name="Picture 9" descr="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8875" y="6386513"/>
            <a:ext cx="1311275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325438"/>
            <a:ext cx="7632700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0064" rIns="80129" bIns="400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24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1628775"/>
            <a:ext cx="7632700" cy="419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0142" tIns="40070" rIns="80142" bIns="400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249" name="Rectangle 15"/>
          <p:cNvSpPr>
            <a:spLocks noChangeArrowheads="1"/>
          </p:cNvSpPr>
          <p:nvPr/>
        </p:nvSpPr>
        <p:spPr bwMode="auto">
          <a:xfrm>
            <a:off x="-1952625" y="692150"/>
            <a:ext cx="1844675" cy="550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0124" tIns="40063" rIns="80124" bIns="40063">
            <a:spAutoFit/>
          </a:bodyPr>
          <a:lstStyle/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英文标题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:32-35pt  </a:t>
            </a:r>
            <a:endParaRPr lang="zh-CN" altLang="en-US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颜色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 R153 G0 B0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内部使用字体 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FrutigerNext LT Medium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外部使用字体 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 Arial</a:t>
            </a:r>
          </a:p>
          <a:p>
            <a:pPr marL="342900" indent="-342900" algn="r" defTabSz="914400">
              <a:lnSpc>
                <a:spcPct val="7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endParaRPr lang="en-US" altLang="zh-CN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中文标题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:30-32pt  </a:t>
            </a:r>
            <a:endParaRPr lang="zh-CN" altLang="en-US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颜色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 R153 G0 B0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字体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</a:t>
            </a: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黑体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endParaRPr lang="zh-CN" altLang="en-US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endParaRPr lang="zh-CN" altLang="en-US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endParaRPr lang="zh-CN" altLang="en-US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英文正文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:20-22pt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子目录 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(2-5</a:t>
            </a: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级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) :18pt  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颜色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</a:t>
            </a: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黑色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内部使用字体 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FrutigerNext LT Regular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外部使用字体 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 Arial</a:t>
            </a:r>
          </a:p>
          <a:p>
            <a:pPr marL="342900" indent="-342900" algn="r" defTabSz="914400">
              <a:lnSpc>
                <a:spcPct val="7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endParaRPr lang="en-US" altLang="zh-CN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中文正文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:18-20pt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子目录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(2-5</a:t>
            </a: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级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):18pt </a:t>
            </a:r>
            <a:endParaRPr lang="zh-CN" altLang="en-US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颜色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</a:t>
            </a: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黑色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字体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</a:t>
            </a: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细黑体</a:t>
            </a:r>
            <a:r>
              <a:rPr lang="zh-CN" altLang="en-US" sz="1100" b="1">
                <a:solidFill>
                  <a:srgbClr val="FFFFFF"/>
                </a:solidFill>
                <a:latin typeface="Arial" pitchFamily="34" charset="0"/>
                <a:ea typeface="华文细黑" pitchFamily="2" charset="-122"/>
              </a:rPr>
              <a:t> </a:t>
            </a:r>
          </a:p>
        </p:txBody>
      </p: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9324975" y="3367088"/>
            <a:ext cx="919163" cy="3490912"/>
            <a:chOff x="5839" y="2160"/>
            <a:chExt cx="579" cy="2199"/>
          </a:xfrm>
        </p:grpSpPr>
        <p:sp>
          <p:nvSpPr>
            <p:cNvPr id="10253" name="Rectangle 17"/>
            <p:cNvSpPr>
              <a:spLocks noChangeArrowheads="1"/>
            </p:cNvSpPr>
            <p:nvPr userDrawn="1"/>
          </p:nvSpPr>
          <p:spPr bwMode="auto">
            <a:xfrm>
              <a:off x="5839" y="2160"/>
              <a:ext cx="579" cy="21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1425" tIns="45712" rIns="91425" bIns="45712" anchor="ctr">
              <a:spAutoFit/>
            </a:bodyPr>
            <a:lstStyle/>
            <a:p>
              <a:pPr defTabSz="914400" eaLnBrk="1" hangingPunct="1">
                <a:buClrTx/>
                <a:buSzTx/>
                <a:buFontTx/>
                <a:buNone/>
              </a:pPr>
              <a:endParaRPr lang="zh-CN" altLang="en-US" sz="1800">
                <a:solidFill>
                  <a:srgbClr val="000000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grpSp>
          <p:nvGrpSpPr>
            <p:cNvPr id="10254" name="Group 18"/>
            <p:cNvGrpSpPr>
              <a:grpSpLocks/>
            </p:cNvGrpSpPr>
            <p:nvPr userDrawn="1"/>
          </p:nvGrpSpPr>
          <p:grpSpPr bwMode="auto">
            <a:xfrm>
              <a:off x="5893" y="2387"/>
              <a:ext cx="466" cy="115"/>
              <a:chOff x="5893" y="2387"/>
              <a:chExt cx="466" cy="115"/>
            </a:xfrm>
          </p:grpSpPr>
          <p:sp>
            <p:nvSpPr>
              <p:cNvPr id="10315" name="Rectangle 19"/>
              <p:cNvSpPr>
                <a:spLocks noChangeArrowheads="1"/>
              </p:cNvSpPr>
              <p:nvPr userDrawn="1"/>
            </p:nvSpPr>
            <p:spPr bwMode="auto">
              <a:xfrm flipV="1">
                <a:off x="6010" y="2387"/>
                <a:ext cx="116" cy="115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16" name="Rectangle 20"/>
              <p:cNvSpPr>
                <a:spLocks noChangeArrowheads="1"/>
              </p:cNvSpPr>
              <p:nvPr userDrawn="1"/>
            </p:nvSpPr>
            <p:spPr bwMode="auto">
              <a:xfrm flipV="1">
                <a:off x="6126" y="2387"/>
                <a:ext cx="116" cy="115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17" name="Rectangle 21"/>
              <p:cNvSpPr>
                <a:spLocks noChangeArrowheads="1"/>
              </p:cNvSpPr>
              <p:nvPr userDrawn="1"/>
            </p:nvSpPr>
            <p:spPr bwMode="auto">
              <a:xfrm flipV="1">
                <a:off x="6242" y="2387"/>
                <a:ext cx="117" cy="115"/>
              </a:xfrm>
              <a:prstGeom prst="rect">
                <a:avLst/>
              </a:prstGeom>
              <a:solidFill>
                <a:srgbClr val="99660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18" name="Rectangle 22"/>
              <p:cNvSpPr>
                <a:spLocks noChangeArrowheads="1"/>
              </p:cNvSpPr>
              <p:nvPr userDrawn="1"/>
            </p:nvSpPr>
            <p:spPr bwMode="auto">
              <a:xfrm flipV="1">
                <a:off x="5893" y="2387"/>
                <a:ext cx="117" cy="115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55" name="Group 23"/>
            <p:cNvGrpSpPr>
              <a:grpSpLocks/>
            </p:cNvGrpSpPr>
            <p:nvPr userDrawn="1"/>
          </p:nvGrpSpPr>
          <p:grpSpPr bwMode="auto">
            <a:xfrm>
              <a:off x="5893" y="2523"/>
              <a:ext cx="466" cy="115"/>
              <a:chOff x="5893" y="2523"/>
              <a:chExt cx="466" cy="115"/>
            </a:xfrm>
          </p:grpSpPr>
          <p:sp>
            <p:nvSpPr>
              <p:cNvPr id="10311" name="Rectangle 24"/>
              <p:cNvSpPr>
                <a:spLocks noChangeArrowheads="1"/>
              </p:cNvSpPr>
              <p:nvPr userDrawn="1"/>
            </p:nvSpPr>
            <p:spPr bwMode="auto">
              <a:xfrm flipV="1">
                <a:off x="6010" y="2523"/>
                <a:ext cx="116" cy="115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12" name="Rectangle 25"/>
              <p:cNvSpPr>
                <a:spLocks noChangeArrowheads="1"/>
              </p:cNvSpPr>
              <p:nvPr userDrawn="1"/>
            </p:nvSpPr>
            <p:spPr bwMode="auto">
              <a:xfrm flipV="1">
                <a:off x="6126" y="2523"/>
                <a:ext cx="116" cy="115"/>
              </a:xfrm>
              <a:prstGeom prst="rect">
                <a:avLst/>
              </a:prstGeom>
              <a:solidFill>
                <a:srgbClr val="99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13" name="Rectangle 26"/>
              <p:cNvSpPr>
                <a:spLocks noChangeArrowheads="1"/>
              </p:cNvSpPr>
              <p:nvPr userDrawn="1"/>
            </p:nvSpPr>
            <p:spPr bwMode="auto">
              <a:xfrm flipV="1">
                <a:off x="6242" y="2523"/>
                <a:ext cx="117" cy="115"/>
              </a:xfrm>
              <a:prstGeom prst="rect">
                <a:avLst/>
              </a:prstGeom>
              <a:solidFill>
                <a:srgbClr val="0099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14" name="Rectangle 27"/>
              <p:cNvSpPr>
                <a:spLocks noChangeArrowheads="1"/>
              </p:cNvSpPr>
              <p:nvPr userDrawn="1"/>
            </p:nvSpPr>
            <p:spPr bwMode="auto">
              <a:xfrm flipV="1">
                <a:off x="5893" y="2523"/>
                <a:ext cx="117" cy="115"/>
              </a:xfrm>
              <a:prstGeom prst="rect">
                <a:avLst/>
              </a:prstGeom>
              <a:solidFill>
                <a:srgbClr val="CC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56" name="Group 28"/>
            <p:cNvGrpSpPr>
              <a:grpSpLocks/>
            </p:cNvGrpSpPr>
            <p:nvPr userDrawn="1"/>
          </p:nvGrpSpPr>
          <p:grpSpPr bwMode="auto">
            <a:xfrm>
              <a:off x="5893" y="2659"/>
              <a:ext cx="466" cy="115"/>
              <a:chOff x="5893" y="2659"/>
              <a:chExt cx="466" cy="115"/>
            </a:xfrm>
          </p:grpSpPr>
          <p:sp>
            <p:nvSpPr>
              <p:cNvPr id="10307" name="Rectangle 29"/>
              <p:cNvSpPr>
                <a:spLocks noChangeArrowheads="1"/>
              </p:cNvSpPr>
              <p:nvPr userDrawn="1"/>
            </p:nvSpPr>
            <p:spPr bwMode="auto">
              <a:xfrm flipV="1">
                <a:off x="6010" y="2659"/>
                <a:ext cx="116" cy="115"/>
              </a:xfrm>
              <a:prstGeom prst="rect">
                <a:avLst/>
              </a:prstGeom>
              <a:solidFill>
                <a:srgbClr val="99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8" name="Rectangle 30"/>
              <p:cNvSpPr>
                <a:spLocks noChangeArrowheads="1"/>
              </p:cNvSpPr>
              <p:nvPr userDrawn="1"/>
            </p:nvSpPr>
            <p:spPr bwMode="auto">
              <a:xfrm flipV="1">
                <a:off x="6126" y="2659"/>
                <a:ext cx="116" cy="115"/>
              </a:xfrm>
              <a:prstGeom prst="rect">
                <a:avLst/>
              </a:prstGeom>
              <a:solidFill>
                <a:srgbClr val="00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9" name="Rectangle 31"/>
              <p:cNvSpPr>
                <a:spLocks noChangeArrowheads="1"/>
              </p:cNvSpPr>
              <p:nvPr userDrawn="1"/>
            </p:nvSpPr>
            <p:spPr bwMode="auto">
              <a:xfrm flipV="1">
                <a:off x="6242" y="2659"/>
                <a:ext cx="117" cy="115"/>
              </a:xfrm>
              <a:prstGeom prst="rect">
                <a:avLst/>
              </a:prstGeom>
              <a:solidFill>
                <a:srgbClr val="00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10" name="Rectangle 32"/>
              <p:cNvSpPr>
                <a:spLocks noChangeArrowheads="1"/>
              </p:cNvSpPr>
              <p:nvPr userDrawn="1"/>
            </p:nvSpPr>
            <p:spPr bwMode="auto">
              <a:xfrm flipV="1">
                <a:off x="5893" y="2659"/>
                <a:ext cx="117" cy="115"/>
              </a:xfrm>
              <a:prstGeom prst="rect">
                <a:avLst/>
              </a:prstGeom>
              <a:solidFill>
                <a:srgbClr val="CC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57" name="Group 33"/>
            <p:cNvGrpSpPr>
              <a:grpSpLocks/>
            </p:cNvGrpSpPr>
            <p:nvPr userDrawn="1"/>
          </p:nvGrpSpPr>
          <p:grpSpPr bwMode="auto">
            <a:xfrm>
              <a:off x="5893" y="2251"/>
              <a:ext cx="466" cy="119"/>
              <a:chOff x="5893" y="2251"/>
              <a:chExt cx="466" cy="119"/>
            </a:xfrm>
          </p:grpSpPr>
          <p:sp>
            <p:nvSpPr>
              <p:cNvPr id="10303" name="Rectangle 34"/>
              <p:cNvSpPr>
                <a:spLocks noChangeArrowheads="1"/>
              </p:cNvSpPr>
              <p:nvPr userDrawn="1"/>
            </p:nvSpPr>
            <p:spPr bwMode="auto">
              <a:xfrm flipV="1">
                <a:off x="6126" y="2251"/>
                <a:ext cx="116" cy="119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4" name="Rectangle 35"/>
              <p:cNvSpPr>
                <a:spLocks noChangeArrowheads="1"/>
              </p:cNvSpPr>
              <p:nvPr userDrawn="1"/>
            </p:nvSpPr>
            <p:spPr bwMode="auto">
              <a:xfrm flipV="1">
                <a:off x="6242" y="2251"/>
                <a:ext cx="117" cy="119"/>
              </a:xfrm>
              <a:prstGeom prst="rect">
                <a:avLst/>
              </a:prstGeom>
              <a:solidFill>
                <a:srgbClr val="CC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5" name="Rectangle 36"/>
              <p:cNvSpPr>
                <a:spLocks noChangeArrowheads="1"/>
              </p:cNvSpPr>
              <p:nvPr userDrawn="1"/>
            </p:nvSpPr>
            <p:spPr bwMode="auto">
              <a:xfrm flipV="1">
                <a:off x="5893" y="2251"/>
                <a:ext cx="117" cy="119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6" name="Rectangle 37"/>
              <p:cNvSpPr>
                <a:spLocks noChangeArrowheads="1"/>
              </p:cNvSpPr>
              <p:nvPr userDrawn="1"/>
            </p:nvSpPr>
            <p:spPr bwMode="auto">
              <a:xfrm flipV="1">
                <a:off x="6010" y="2251"/>
                <a:ext cx="116" cy="119"/>
              </a:xfrm>
              <a:prstGeom prst="rect">
                <a:avLst/>
              </a:prstGeom>
              <a:solidFill>
                <a:srgbClr val="66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58" name="Group 38"/>
            <p:cNvGrpSpPr>
              <a:grpSpLocks/>
            </p:cNvGrpSpPr>
            <p:nvPr userDrawn="1"/>
          </p:nvGrpSpPr>
          <p:grpSpPr bwMode="auto">
            <a:xfrm>
              <a:off x="5893" y="2886"/>
              <a:ext cx="466" cy="115"/>
              <a:chOff x="5893" y="2886"/>
              <a:chExt cx="466" cy="115"/>
            </a:xfrm>
          </p:grpSpPr>
          <p:sp>
            <p:nvSpPr>
              <p:cNvPr id="10299" name="Rectangle 39"/>
              <p:cNvSpPr>
                <a:spLocks noChangeArrowheads="1"/>
              </p:cNvSpPr>
              <p:nvPr userDrawn="1"/>
            </p:nvSpPr>
            <p:spPr bwMode="auto">
              <a:xfrm flipV="1">
                <a:off x="6010" y="2886"/>
                <a:ext cx="116" cy="115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0" name="Rectangle 40"/>
              <p:cNvSpPr>
                <a:spLocks noChangeArrowheads="1"/>
              </p:cNvSpPr>
              <p:nvPr userDrawn="1"/>
            </p:nvSpPr>
            <p:spPr bwMode="auto">
              <a:xfrm flipV="1">
                <a:off x="6126" y="2886"/>
                <a:ext cx="116" cy="115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1" name="Rectangle 41"/>
              <p:cNvSpPr>
                <a:spLocks noChangeArrowheads="1"/>
              </p:cNvSpPr>
              <p:nvPr userDrawn="1"/>
            </p:nvSpPr>
            <p:spPr bwMode="auto">
              <a:xfrm flipV="1">
                <a:off x="6242" y="2886"/>
                <a:ext cx="117" cy="115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2" name="Rectangle 42"/>
              <p:cNvSpPr>
                <a:spLocks noChangeArrowheads="1"/>
              </p:cNvSpPr>
              <p:nvPr userDrawn="1"/>
            </p:nvSpPr>
            <p:spPr bwMode="auto">
              <a:xfrm flipV="1">
                <a:off x="5893" y="2886"/>
                <a:ext cx="117" cy="115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59" name="Group 43"/>
            <p:cNvGrpSpPr>
              <a:grpSpLocks/>
            </p:cNvGrpSpPr>
            <p:nvPr userDrawn="1"/>
          </p:nvGrpSpPr>
          <p:grpSpPr bwMode="auto">
            <a:xfrm>
              <a:off x="5893" y="3022"/>
              <a:ext cx="466" cy="115"/>
              <a:chOff x="5893" y="3022"/>
              <a:chExt cx="466" cy="115"/>
            </a:xfrm>
          </p:grpSpPr>
          <p:sp>
            <p:nvSpPr>
              <p:cNvPr id="10295" name="Rectangle 44"/>
              <p:cNvSpPr>
                <a:spLocks noChangeArrowheads="1"/>
              </p:cNvSpPr>
              <p:nvPr userDrawn="1"/>
            </p:nvSpPr>
            <p:spPr bwMode="auto">
              <a:xfrm flipV="1">
                <a:off x="6010" y="3022"/>
                <a:ext cx="116" cy="115"/>
              </a:xfrm>
              <a:prstGeom prst="rect">
                <a:avLst/>
              </a:prstGeom>
              <a:solidFill>
                <a:srgbClr val="00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96" name="Rectangle 45"/>
              <p:cNvSpPr>
                <a:spLocks noChangeArrowheads="1"/>
              </p:cNvSpPr>
              <p:nvPr userDrawn="1"/>
            </p:nvSpPr>
            <p:spPr bwMode="auto">
              <a:xfrm flipV="1">
                <a:off x="6126" y="3022"/>
                <a:ext cx="116" cy="115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97" name="Rectangle 46"/>
              <p:cNvSpPr>
                <a:spLocks noChangeArrowheads="1"/>
              </p:cNvSpPr>
              <p:nvPr userDrawn="1"/>
            </p:nvSpPr>
            <p:spPr bwMode="auto">
              <a:xfrm flipV="1">
                <a:off x="6242" y="3022"/>
                <a:ext cx="117" cy="115"/>
              </a:xfrm>
              <a:prstGeom prst="rect">
                <a:avLst/>
              </a:prstGeom>
              <a:solidFill>
                <a:srgbClr val="CC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98" name="Rectangle 47"/>
              <p:cNvSpPr>
                <a:spLocks noChangeArrowheads="1"/>
              </p:cNvSpPr>
              <p:nvPr userDrawn="1"/>
            </p:nvSpPr>
            <p:spPr bwMode="auto">
              <a:xfrm flipV="1">
                <a:off x="5893" y="3022"/>
                <a:ext cx="117" cy="115"/>
              </a:xfrm>
              <a:prstGeom prst="rect">
                <a:avLst/>
              </a:prstGeom>
              <a:solidFill>
                <a:srgbClr val="99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60" name="Group 48"/>
            <p:cNvGrpSpPr>
              <a:grpSpLocks/>
            </p:cNvGrpSpPr>
            <p:nvPr userDrawn="1"/>
          </p:nvGrpSpPr>
          <p:grpSpPr bwMode="auto">
            <a:xfrm>
              <a:off x="5893" y="3158"/>
              <a:ext cx="466" cy="115"/>
              <a:chOff x="5893" y="3158"/>
              <a:chExt cx="466" cy="115"/>
            </a:xfrm>
          </p:grpSpPr>
          <p:sp>
            <p:nvSpPr>
              <p:cNvPr id="10291" name="Rectangle 49"/>
              <p:cNvSpPr>
                <a:spLocks noChangeArrowheads="1"/>
              </p:cNvSpPr>
              <p:nvPr userDrawn="1"/>
            </p:nvSpPr>
            <p:spPr bwMode="auto">
              <a:xfrm flipV="1">
                <a:off x="6010" y="3158"/>
                <a:ext cx="116" cy="115"/>
              </a:xfrm>
              <a:prstGeom prst="rect">
                <a:avLst/>
              </a:prstGeom>
              <a:solidFill>
                <a:srgbClr val="0099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92" name="Rectangle 50"/>
              <p:cNvSpPr>
                <a:spLocks noChangeArrowheads="1"/>
              </p:cNvSpPr>
              <p:nvPr userDrawn="1"/>
            </p:nvSpPr>
            <p:spPr bwMode="auto">
              <a:xfrm flipV="1">
                <a:off x="6126" y="3158"/>
                <a:ext cx="116" cy="115"/>
              </a:xfrm>
              <a:prstGeom prst="rect">
                <a:avLst/>
              </a:prstGeom>
              <a:solidFill>
                <a:srgbClr val="CC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93" name="Rectangle 51"/>
              <p:cNvSpPr>
                <a:spLocks noChangeArrowheads="1"/>
              </p:cNvSpPr>
              <p:nvPr userDrawn="1"/>
            </p:nvSpPr>
            <p:spPr bwMode="auto">
              <a:xfrm flipV="1">
                <a:off x="6242" y="3158"/>
                <a:ext cx="117" cy="115"/>
              </a:xfrm>
              <a:prstGeom prst="rect">
                <a:avLst/>
              </a:prstGeom>
              <a:solidFill>
                <a:srgbClr val="99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94" name="Rectangle 52"/>
              <p:cNvSpPr>
                <a:spLocks noChangeArrowheads="1"/>
              </p:cNvSpPr>
              <p:nvPr userDrawn="1"/>
            </p:nvSpPr>
            <p:spPr bwMode="auto">
              <a:xfrm flipV="1">
                <a:off x="5893" y="3158"/>
                <a:ext cx="117" cy="115"/>
              </a:xfrm>
              <a:prstGeom prst="rect">
                <a:avLst/>
              </a:prstGeom>
              <a:solidFill>
                <a:srgbClr val="99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61" name="Group 53"/>
            <p:cNvGrpSpPr>
              <a:grpSpLocks/>
            </p:cNvGrpSpPr>
            <p:nvPr userDrawn="1"/>
          </p:nvGrpSpPr>
          <p:grpSpPr bwMode="auto">
            <a:xfrm>
              <a:off x="5893" y="3385"/>
              <a:ext cx="466" cy="115"/>
              <a:chOff x="5893" y="3385"/>
              <a:chExt cx="466" cy="115"/>
            </a:xfrm>
          </p:grpSpPr>
          <p:sp>
            <p:nvSpPr>
              <p:cNvPr id="10287" name="Rectangle 54"/>
              <p:cNvSpPr>
                <a:spLocks noChangeArrowheads="1"/>
              </p:cNvSpPr>
              <p:nvPr userDrawn="1"/>
            </p:nvSpPr>
            <p:spPr bwMode="auto">
              <a:xfrm flipV="1">
                <a:off x="6010" y="3385"/>
                <a:ext cx="116" cy="115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8" name="Rectangle 55"/>
              <p:cNvSpPr>
                <a:spLocks noChangeArrowheads="1"/>
              </p:cNvSpPr>
              <p:nvPr userDrawn="1"/>
            </p:nvSpPr>
            <p:spPr bwMode="auto">
              <a:xfrm flipV="1">
                <a:off x="6126" y="3385"/>
                <a:ext cx="116" cy="115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9" name="Rectangle 56"/>
              <p:cNvSpPr>
                <a:spLocks noChangeArrowheads="1"/>
              </p:cNvSpPr>
              <p:nvPr userDrawn="1"/>
            </p:nvSpPr>
            <p:spPr bwMode="auto">
              <a:xfrm flipV="1">
                <a:off x="6242" y="3385"/>
                <a:ext cx="117" cy="115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90" name="Rectangle 57"/>
              <p:cNvSpPr>
                <a:spLocks noChangeArrowheads="1"/>
              </p:cNvSpPr>
              <p:nvPr userDrawn="1"/>
            </p:nvSpPr>
            <p:spPr bwMode="auto">
              <a:xfrm flipV="1">
                <a:off x="5893" y="3385"/>
                <a:ext cx="117" cy="11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62" name="Group 58"/>
            <p:cNvGrpSpPr>
              <a:grpSpLocks/>
            </p:cNvGrpSpPr>
            <p:nvPr userDrawn="1"/>
          </p:nvGrpSpPr>
          <p:grpSpPr bwMode="auto">
            <a:xfrm>
              <a:off x="5893" y="3521"/>
              <a:ext cx="466" cy="115"/>
              <a:chOff x="5893" y="3521"/>
              <a:chExt cx="466" cy="115"/>
            </a:xfrm>
          </p:grpSpPr>
          <p:sp>
            <p:nvSpPr>
              <p:cNvPr id="10283" name="Rectangle 59"/>
              <p:cNvSpPr>
                <a:spLocks noChangeArrowheads="1"/>
              </p:cNvSpPr>
              <p:nvPr userDrawn="1"/>
            </p:nvSpPr>
            <p:spPr bwMode="auto">
              <a:xfrm flipV="1">
                <a:off x="6010" y="3521"/>
                <a:ext cx="116" cy="115"/>
              </a:xfrm>
              <a:prstGeom prst="rect">
                <a:avLst/>
              </a:prstGeom>
              <a:solidFill>
                <a:srgbClr val="00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4" name="Rectangle 60"/>
              <p:cNvSpPr>
                <a:spLocks noChangeArrowheads="1"/>
              </p:cNvSpPr>
              <p:nvPr userDrawn="1"/>
            </p:nvSpPr>
            <p:spPr bwMode="auto">
              <a:xfrm flipV="1">
                <a:off x="6126" y="3521"/>
                <a:ext cx="116" cy="115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5" name="Rectangle 61"/>
              <p:cNvSpPr>
                <a:spLocks noChangeArrowheads="1"/>
              </p:cNvSpPr>
              <p:nvPr userDrawn="1"/>
            </p:nvSpPr>
            <p:spPr bwMode="auto">
              <a:xfrm flipV="1">
                <a:off x="6242" y="3521"/>
                <a:ext cx="117" cy="115"/>
              </a:xfrm>
              <a:prstGeom prst="rect">
                <a:avLst/>
              </a:prstGeom>
              <a:solidFill>
                <a:srgbClr val="CC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6" name="Rectangle 62"/>
              <p:cNvSpPr>
                <a:spLocks noChangeArrowheads="1"/>
              </p:cNvSpPr>
              <p:nvPr userDrawn="1"/>
            </p:nvSpPr>
            <p:spPr bwMode="auto">
              <a:xfrm flipV="1">
                <a:off x="5893" y="3521"/>
                <a:ext cx="117" cy="11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63" name="Group 63"/>
            <p:cNvGrpSpPr>
              <a:grpSpLocks/>
            </p:cNvGrpSpPr>
            <p:nvPr userDrawn="1"/>
          </p:nvGrpSpPr>
          <p:grpSpPr bwMode="auto">
            <a:xfrm>
              <a:off x="5893" y="3657"/>
              <a:ext cx="466" cy="115"/>
              <a:chOff x="5893" y="3657"/>
              <a:chExt cx="466" cy="115"/>
            </a:xfrm>
          </p:grpSpPr>
          <p:sp>
            <p:nvSpPr>
              <p:cNvPr id="10279" name="Rectangle 64"/>
              <p:cNvSpPr>
                <a:spLocks noChangeArrowheads="1"/>
              </p:cNvSpPr>
              <p:nvPr userDrawn="1"/>
            </p:nvSpPr>
            <p:spPr bwMode="auto">
              <a:xfrm flipV="1">
                <a:off x="6010" y="3657"/>
                <a:ext cx="116" cy="115"/>
              </a:xfrm>
              <a:prstGeom prst="rect">
                <a:avLst/>
              </a:prstGeom>
              <a:solidFill>
                <a:srgbClr val="0099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0" name="Rectangle 65"/>
              <p:cNvSpPr>
                <a:spLocks noChangeArrowheads="1"/>
              </p:cNvSpPr>
              <p:nvPr userDrawn="1"/>
            </p:nvSpPr>
            <p:spPr bwMode="auto">
              <a:xfrm flipV="1">
                <a:off x="6126" y="3657"/>
                <a:ext cx="116" cy="115"/>
              </a:xfrm>
              <a:prstGeom prst="rect">
                <a:avLst/>
              </a:prstGeom>
              <a:solidFill>
                <a:srgbClr val="CC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1" name="Rectangle 66"/>
              <p:cNvSpPr>
                <a:spLocks noChangeArrowheads="1"/>
              </p:cNvSpPr>
              <p:nvPr userDrawn="1"/>
            </p:nvSpPr>
            <p:spPr bwMode="auto">
              <a:xfrm flipV="1">
                <a:off x="6242" y="3657"/>
                <a:ext cx="117" cy="115"/>
              </a:xfrm>
              <a:prstGeom prst="rect">
                <a:avLst/>
              </a:prstGeom>
              <a:solidFill>
                <a:srgbClr val="99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2" name="Rectangle 67"/>
              <p:cNvSpPr>
                <a:spLocks noChangeArrowheads="1"/>
              </p:cNvSpPr>
              <p:nvPr userDrawn="1"/>
            </p:nvSpPr>
            <p:spPr bwMode="auto">
              <a:xfrm flipV="1">
                <a:off x="5893" y="3657"/>
                <a:ext cx="117" cy="11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64" name="Group 68"/>
            <p:cNvGrpSpPr>
              <a:grpSpLocks/>
            </p:cNvGrpSpPr>
            <p:nvPr userDrawn="1"/>
          </p:nvGrpSpPr>
          <p:grpSpPr bwMode="auto">
            <a:xfrm>
              <a:off x="5893" y="3884"/>
              <a:ext cx="466" cy="115"/>
              <a:chOff x="5893" y="3884"/>
              <a:chExt cx="466" cy="115"/>
            </a:xfrm>
          </p:grpSpPr>
          <p:sp>
            <p:nvSpPr>
              <p:cNvPr id="10275" name="Rectangle 69"/>
              <p:cNvSpPr>
                <a:spLocks noChangeArrowheads="1"/>
              </p:cNvSpPr>
              <p:nvPr userDrawn="1"/>
            </p:nvSpPr>
            <p:spPr bwMode="auto">
              <a:xfrm flipV="1">
                <a:off x="6010" y="3884"/>
                <a:ext cx="116" cy="115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76" name="Rectangle 70"/>
              <p:cNvSpPr>
                <a:spLocks noChangeArrowheads="1"/>
              </p:cNvSpPr>
              <p:nvPr userDrawn="1"/>
            </p:nvSpPr>
            <p:spPr bwMode="auto">
              <a:xfrm flipV="1">
                <a:off x="6126" y="3884"/>
                <a:ext cx="116" cy="115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77" name="Rectangle 71"/>
              <p:cNvSpPr>
                <a:spLocks noChangeArrowheads="1"/>
              </p:cNvSpPr>
              <p:nvPr userDrawn="1"/>
            </p:nvSpPr>
            <p:spPr bwMode="auto">
              <a:xfrm flipV="1">
                <a:off x="6242" y="3884"/>
                <a:ext cx="117" cy="115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78" name="Rectangle 72"/>
              <p:cNvSpPr>
                <a:spLocks noChangeArrowheads="1"/>
              </p:cNvSpPr>
              <p:nvPr userDrawn="1"/>
            </p:nvSpPr>
            <p:spPr bwMode="auto">
              <a:xfrm flipV="1">
                <a:off x="5893" y="3884"/>
                <a:ext cx="117" cy="11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65" name="Group 73"/>
            <p:cNvGrpSpPr>
              <a:grpSpLocks/>
            </p:cNvGrpSpPr>
            <p:nvPr userDrawn="1"/>
          </p:nvGrpSpPr>
          <p:grpSpPr bwMode="auto">
            <a:xfrm>
              <a:off x="5893" y="4026"/>
              <a:ext cx="466" cy="115"/>
              <a:chOff x="5893" y="4026"/>
              <a:chExt cx="466" cy="115"/>
            </a:xfrm>
          </p:grpSpPr>
          <p:sp>
            <p:nvSpPr>
              <p:cNvPr id="10271" name="Rectangle 74"/>
              <p:cNvSpPr>
                <a:spLocks noChangeArrowheads="1"/>
              </p:cNvSpPr>
              <p:nvPr userDrawn="1"/>
            </p:nvSpPr>
            <p:spPr bwMode="auto">
              <a:xfrm flipV="1">
                <a:off x="6010" y="4026"/>
                <a:ext cx="116" cy="115"/>
              </a:xfrm>
              <a:prstGeom prst="rect">
                <a:avLst/>
              </a:prstGeom>
              <a:solidFill>
                <a:srgbClr val="00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72" name="Rectangle 75"/>
              <p:cNvSpPr>
                <a:spLocks noChangeArrowheads="1"/>
              </p:cNvSpPr>
              <p:nvPr userDrawn="1"/>
            </p:nvSpPr>
            <p:spPr bwMode="auto">
              <a:xfrm flipV="1">
                <a:off x="6126" y="4026"/>
                <a:ext cx="116" cy="115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73" name="Rectangle 76"/>
              <p:cNvSpPr>
                <a:spLocks noChangeArrowheads="1"/>
              </p:cNvSpPr>
              <p:nvPr userDrawn="1"/>
            </p:nvSpPr>
            <p:spPr bwMode="auto">
              <a:xfrm flipV="1">
                <a:off x="6242" y="4026"/>
                <a:ext cx="117" cy="115"/>
              </a:xfrm>
              <a:prstGeom prst="rect">
                <a:avLst/>
              </a:prstGeom>
              <a:solidFill>
                <a:srgbClr val="CC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74" name="Rectangle 77"/>
              <p:cNvSpPr>
                <a:spLocks noChangeArrowheads="1"/>
              </p:cNvSpPr>
              <p:nvPr userDrawn="1"/>
            </p:nvSpPr>
            <p:spPr bwMode="auto">
              <a:xfrm flipV="1">
                <a:off x="5893" y="4026"/>
                <a:ext cx="117" cy="11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66" name="Group 78"/>
            <p:cNvGrpSpPr>
              <a:grpSpLocks/>
            </p:cNvGrpSpPr>
            <p:nvPr userDrawn="1"/>
          </p:nvGrpSpPr>
          <p:grpSpPr bwMode="auto">
            <a:xfrm>
              <a:off x="5893" y="4167"/>
              <a:ext cx="466" cy="115"/>
              <a:chOff x="5893" y="4167"/>
              <a:chExt cx="466" cy="115"/>
            </a:xfrm>
          </p:grpSpPr>
          <p:sp>
            <p:nvSpPr>
              <p:cNvPr id="10267" name="Rectangle 79"/>
              <p:cNvSpPr>
                <a:spLocks noChangeArrowheads="1"/>
              </p:cNvSpPr>
              <p:nvPr userDrawn="1"/>
            </p:nvSpPr>
            <p:spPr bwMode="auto">
              <a:xfrm flipV="1">
                <a:off x="6010" y="4167"/>
                <a:ext cx="116" cy="115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68" name="Rectangle 80"/>
              <p:cNvSpPr>
                <a:spLocks noChangeArrowheads="1"/>
              </p:cNvSpPr>
              <p:nvPr userDrawn="1"/>
            </p:nvSpPr>
            <p:spPr bwMode="auto">
              <a:xfrm flipV="1">
                <a:off x="6126" y="4167"/>
                <a:ext cx="116" cy="11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69" name="Rectangle 81"/>
              <p:cNvSpPr>
                <a:spLocks noChangeArrowheads="1"/>
              </p:cNvSpPr>
              <p:nvPr userDrawn="1"/>
            </p:nvSpPr>
            <p:spPr bwMode="auto">
              <a:xfrm flipV="1">
                <a:off x="6242" y="4167"/>
                <a:ext cx="117" cy="11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70" name="Rectangle 82"/>
              <p:cNvSpPr>
                <a:spLocks noChangeArrowheads="1"/>
              </p:cNvSpPr>
              <p:nvPr userDrawn="1"/>
            </p:nvSpPr>
            <p:spPr bwMode="auto">
              <a:xfrm flipV="1">
                <a:off x="5893" y="4167"/>
                <a:ext cx="117" cy="11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</p:grpSp>
      <p:sp>
        <p:nvSpPr>
          <p:cNvPr id="10251" name="Rectangle 83"/>
          <p:cNvSpPr>
            <a:spLocks noChangeArrowheads="1"/>
          </p:cNvSpPr>
          <p:nvPr/>
        </p:nvSpPr>
        <p:spPr bwMode="auto">
          <a:xfrm>
            <a:off x="9251950" y="1341438"/>
            <a:ext cx="1192213" cy="172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0124" tIns="40063" rIns="80124" bIns="40063">
            <a:spAutoFit/>
          </a:bodyPr>
          <a:lstStyle/>
          <a:p>
            <a:pPr defTabSz="914400">
              <a:lnSpc>
                <a:spcPct val="12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配色参考方案：</a:t>
            </a:r>
          </a:p>
          <a:p>
            <a:pPr defTabSz="914400">
              <a:lnSpc>
                <a:spcPct val="12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建议同一页面内不超过四种颜色，以下是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13</a:t>
            </a: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组配色方案，同一页面内只选择一组使用。（仅供参考）</a:t>
            </a:r>
          </a:p>
        </p:txBody>
      </p:sp>
      <p:sp>
        <p:nvSpPr>
          <p:cNvPr id="10252" name="Rectangle 84"/>
          <p:cNvSpPr>
            <a:spLocks noChangeArrowheads="1"/>
          </p:cNvSpPr>
          <p:nvPr/>
        </p:nvSpPr>
        <p:spPr bwMode="auto">
          <a:xfrm>
            <a:off x="9251950" y="7938"/>
            <a:ext cx="1120775" cy="68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0124" tIns="40063" rIns="80124" bIns="40063">
            <a:spAutoFit/>
          </a:bodyPr>
          <a:lstStyle/>
          <a:p>
            <a:pPr defTabSz="914400" eaLnBrk="1" hangingPunct="1">
              <a:lnSpc>
                <a:spcPct val="120000"/>
              </a:lnSpc>
              <a:buClr>
                <a:srgbClr val="777777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客户或者合作伙伴的标志放在右上角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.</a:t>
            </a:r>
            <a:endParaRPr lang="zh-CN" altLang="en-US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79" name="Rectangle 21"/>
          <p:cNvSpPr>
            <a:spLocks noChangeArrowheads="1"/>
          </p:cNvSpPr>
          <p:nvPr/>
        </p:nvSpPr>
        <p:spPr bwMode="auto">
          <a:xfrm>
            <a:off x="3785716" y="6465937"/>
            <a:ext cx="1527487" cy="18466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082" tIns="0" rIns="80082" bIns="0">
            <a:spAutoFit/>
          </a:bodyPr>
          <a:lstStyle/>
          <a:p>
            <a:pPr defTabSz="801688">
              <a:buClrTx/>
              <a:buSzTx/>
              <a:buFontTx/>
              <a:buNone/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FrutigerNext LT Medium"/>
                <a:ea typeface="华文细黑"/>
              </a:rPr>
              <a:t>Huawei Confidential</a:t>
            </a:r>
            <a:endParaRPr lang="en-US" altLang="zh-CN" sz="1200" dirty="0">
              <a:solidFill>
                <a:srgbClr val="000000"/>
              </a:solidFill>
              <a:latin typeface="FrutigerNext LT Medium"/>
              <a:ea typeface="华文细黑"/>
            </a:endParaRPr>
          </a:p>
        </p:txBody>
      </p:sp>
      <p:sp>
        <p:nvSpPr>
          <p:cNvPr id="81" name="Rectangle 5"/>
          <p:cNvSpPr>
            <a:spLocks noChangeArrowheads="1"/>
          </p:cNvSpPr>
          <p:nvPr/>
        </p:nvSpPr>
        <p:spPr bwMode="auto">
          <a:xfrm>
            <a:off x="6361113" y="6489701"/>
            <a:ext cx="1803399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914400">
              <a:lnSpc>
                <a:spcPct val="85000"/>
              </a:lnSpc>
              <a:buClrTx/>
              <a:buSzTx/>
              <a:buFontTx/>
              <a:buNone/>
            </a:pPr>
            <a:r>
              <a:rPr lang="de-DE" altLang="zh-CN" sz="1200" dirty="0" smtClean="0">
                <a:solidFill>
                  <a:srgbClr val="000000"/>
                </a:solidFill>
                <a:latin typeface="FrutigerNext LT Bold" pitchFamily="34" charset="0"/>
                <a:ea typeface="MS PGothic" pitchFamily="34" charset="-128"/>
              </a:rPr>
              <a:t> </a:t>
            </a:r>
            <a:fld id="{A4C34F22-587E-473D-9099-376F4F013A30}" type="slidenum">
              <a:rPr lang="de-DE" altLang="zh-CN" sz="1200">
                <a:solidFill>
                  <a:srgbClr val="000000"/>
                </a:solidFill>
                <a:latin typeface="FrutigerNext LT Bold" pitchFamily="34" charset="0"/>
                <a:ea typeface="MS PGothic" pitchFamily="34" charset="-128"/>
              </a:rPr>
              <a:pPr defTabSz="914400">
                <a:lnSpc>
                  <a:spcPct val="85000"/>
                </a:lnSpc>
                <a:buClrTx/>
                <a:buSzTx/>
                <a:buFontTx/>
                <a:buNone/>
              </a:pPr>
              <a:t>‹#›</a:t>
            </a:fld>
            <a:endParaRPr lang="en-GB" altLang="zh-CN" sz="1200" dirty="0">
              <a:solidFill>
                <a:srgbClr val="000000"/>
              </a:solidFill>
              <a:latin typeface="FrutigerNext LT Bold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9141599"/>
      </p:ext>
    </p:extLst>
  </p:cSld>
  <p:clrMap bg1="lt1" tx1="dk1" bg2="lt2" tx2="dk2" accent1="accent1" accent2="accent2" accent3="accent3" accent4="accent4" accent5="accent5" accent6="accent6" hlink="hlink" folHlink="folHlink"/>
  <p:transition advClick="0" advTm="8000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pitchFamily="34" charset="0"/>
          <a:ea typeface="黑体" pitchFamily="49" charset="-122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黑体" pitchFamily="49" charset="-122"/>
          <a:ea typeface="黑体" pitchFamily="49" charset="-122"/>
          <a:cs typeface="宋体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黑体" pitchFamily="49" charset="-122"/>
          <a:ea typeface="黑体" pitchFamily="49" charset="-122"/>
          <a:cs typeface="宋体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黑体" pitchFamily="49" charset="-122"/>
          <a:ea typeface="黑体" pitchFamily="49" charset="-122"/>
          <a:cs typeface="宋体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黑体" pitchFamily="49" charset="-122"/>
          <a:ea typeface="黑体" pitchFamily="49" charset="-122"/>
          <a:cs typeface="宋体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FrutigerNext LT Medium" pitchFamily="34" charset="0"/>
          <a:ea typeface="华文细黑" pitchFamily="2" charset="-122"/>
          <a:cs typeface="宋体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FrutigerNext LT Medium" pitchFamily="34" charset="0"/>
          <a:ea typeface="华文细黑" pitchFamily="2" charset="-122"/>
          <a:cs typeface="宋体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FrutigerNext LT Medium" pitchFamily="34" charset="0"/>
          <a:ea typeface="华文细黑" pitchFamily="2" charset="-122"/>
          <a:cs typeface="宋体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FrutigerNext LT Medium" pitchFamily="34" charset="0"/>
          <a:ea typeface="华文细黑" pitchFamily="2" charset="-122"/>
          <a:cs typeface="宋体" charset="-122"/>
        </a:defRPr>
      </a:lvl9pPr>
    </p:titleStyle>
    <p:bodyStyle>
      <a:lvl1pPr marL="342900" indent="-342900" algn="l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rgbClr val="777777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  <a:ea typeface="黑体" pitchFamily="49" charset="-122"/>
          <a:cs typeface="+mn-cs"/>
        </a:defRPr>
      </a:lvl1pPr>
      <a:lvl2pPr marL="742950" indent="-285750" algn="l" rtl="0" eaLnBrk="0" fontAlgn="base" hangingPunct="0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p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40000"/>
        </a:lnSpc>
        <a:spcBef>
          <a:spcPct val="0"/>
        </a:spcBef>
        <a:spcAft>
          <a:spcPct val="0"/>
        </a:spcAft>
        <a:buFont typeface="Arial" pitchFamily="34" charset="0"/>
        <a:buChar char="~"/>
        <a:defRPr sz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~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~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~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~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0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13.bin"/><Relationship Id="rId3" Type="http://schemas.openxmlformats.org/officeDocument/2006/relationships/image" Target="../media/image17.png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3.wmf"/><Relationship Id="rId4" Type="http://schemas.openxmlformats.org/officeDocument/2006/relationships/image" Target="../media/image18.png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21.png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20.bin"/><Relationship Id="rId3" Type="http://schemas.openxmlformats.org/officeDocument/2006/relationships/image" Target="../media/image21.png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5" Type="http://schemas.openxmlformats.org/officeDocument/2006/relationships/oleObject" Target="../embeddings/oleObject21.bin"/><Relationship Id="rId10" Type="http://schemas.openxmlformats.org/officeDocument/2006/relationships/image" Target="../media/image20.wmf"/><Relationship Id="rId4" Type="http://schemas.openxmlformats.org/officeDocument/2006/relationships/image" Target="../media/image28.png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22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31.png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10.wmf"/><Relationship Id="rId4" Type="http://schemas.openxmlformats.org/officeDocument/2006/relationships/image" Target="../media/image32.png"/><Relationship Id="rId9" Type="http://schemas.openxmlformats.org/officeDocument/2006/relationships/oleObject" Target="../embeddings/oleObject2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EHT P </a:t>
            </a:r>
            <a:r>
              <a:rPr lang="en-US" altLang="zh-CN" dirty="0" smtClean="0"/>
              <a:t>matrices Discussion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GB" dirty="0" smtClean="0"/>
              <a:t>Date: 2019-</a:t>
            </a:r>
            <a:r>
              <a:rPr lang="en-US" altLang="zh-CN" dirty="0" smtClean="0"/>
              <a:t>xx-xx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93823DB3-BAA4-4F4A-B4B3-ED9ABE70E97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742950" y="2133600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071329"/>
              </p:ext>
            </p:extLst>
          </p:nvPr>
        </p:nvGraphicFramePr>
        <p:xfrm>
          <a:off x="1219198" y="2821146"/>
          <a:ext cx="6629400" cy="156972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325880"/>
                <a:gridCol w="1325880"/>
                <a:gridCol w="1691642"/>
                <a:gridCol w="960118"/>
                <a:gridCol w="13258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Name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Affiliations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Address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Phone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email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D</a:t>
                      </a:r>
                      <a:r>
                        <a:rPr lang="en-US" altLang="zh-CN" sz="1200" dirty="0" err="1" smtClean="0"/>
                        <a:t>andan</a:t>
                      </a:r>
                      <a:r>
                        <a:rPr lang="en-US" altLang="zh-CN" sz="1200" dirty="0" smtClean="0"/>
                        <a:t> Liang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en-US" sz="1200" dirty="0" smtClean="0"/>
                        <a:t>Huawei</a:t>
                      </a:r>
                      <a:r>
                        <a:rPr lang="en-US" sz="1200" baseline="0" dirty="0" smtClean="0"/>
                        <a:t> Technologies Co., Ltd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Huawei Base, </a:t>
                      </a:r>
                      <a:r>
                        <a:rPr lang="en-US" altLang="zh-CN" sz="12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Bantian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, Shenzhen</a:t>
                      </a:r>
                      <a:endParaRPr lang="en-US" altLang="zh-CN" sz="16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</a:t>
                      </a:r>
                      <a:r>
                        <a:rPr lang="en-US" altLang="zh-CN" sz="1200" dirty="0" smtClean="0"/>
                        <a:t>andan.liang</a:t>
                      </a:r>
                      <a:r>
                        <a:rPr lang="en-US" sz="1200" dirty="0" smtClean="0"/>
                        <a:t>@huawei.com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</a:t>
                      </a:r>
                      <a:r>
                        <a:rPr lang="en-US" altLang="zh-CN" sz="1200" dirty="0" smtClean="0"/>
                        <a:t>ing </a:t>
                      </a:r>
                      <a:r>
                        <a:rPr lang="en-US" altLang="zh-CN" sz="1200" dirty="0" err="1" smtClean="0"/>
                        <a:t>Gan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Yan X</a:t>
                      </a:r>
                      <a:r>
                        <a:rPr lang="en-US" altLang="zh-CN" sz="1200" dirty="0" smtClean="0"/>
                        <a:t>in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References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zh-CN" sz="2000" b="0" dirty="0" smtClean="0"/>
              <a:t>[</a:t>
            </a:r>
            <a:r>
              <a:rPr lang="en-US" altLang="zh-CN" sz="2000" b="0" dirty="0"/>
              <a:t>1] </a:t>
            </a:r>
            <a:r>
              <a:rPr lang="en-US" altLang="zh-CN" sz="2000" b="0" dirty="0" smtClean="0"/>
              <a:t>&lt;</a:t>
            </a:r>
            <a:r>
              <a:rPr lang="en-US" sz="2000" b="0" dirty="0" smtClean="0"/>
              <a:t>Part </a:t>
            </a:r>
            <a:r>
              <a:rPr lang="en-US" sz="2000" b="0" dirty="0"/>
              <a:t>11: Wireless LAN Medium Access </a:t>
            </a:r>
            <a:r>
              <a:rPr lang="en-US" sz="2000" b="0" dirty="0" smtClean="0"/>
              <a:t>Control (</a:t>
            </a:r>
            <a:r>
              <a:rPr lang="en-US" sz="2000" b="0" dirty="0"/>
              <a:t>MAC) and </a:t>
            </a:r>
            <a:r>
              <a:rPr lang="en-US" sz="2000" b="0" dirty="0" smtClean="0"/>
              <a:t>Physical</a:t>
            </a:r>
          </a:p>
          <a:p>
            <a:pPr algn="just"/>
            <a:r>
              <a:rPr lang="en-US" sz="2000" b="0" dirty="0" smtClean="0"/>
              <a:t>      Layer </a:t>
            </a:r>
            <a:r>
              <a:rPr lang="en-US" sz="2000" b="0" dirty="0"/>
              <a:t>(PHY) </a:t>
            </a:r>
            <a:r>
              <a:rPr lang="en-US" sz="2000" b="0" dirty="0" smtClean="0"/>
              <a:t>Specifications&gt;, </a:t>
            </a:r>
            <a:r>
              <a:rPr lang="en-US" altLang="zh-CN" sz="2000" b="0" dirty="0" smtClean="0"/>
              <a:t>802.11-2016.</a:t>
            </a:r>
          </a:p>
          <a:p>
            <a:pPr algn="just"/>
            <a:r>
              <a:rPr lang="en-US" sz="2000" b="0" dirty="0"/>
              <a:t>[2] Miguel </a:t>
            </a:r>
            <a:r>
              <a:rPr lang="en-US" sz="2000" b="0" dirty="0" err="1"/>
              <a:t>López</a:t>
            </a:r>
            <a:r>
              <a:rPr lang="en-US" sz="2000" b="0" dirty="0"/>
              <a:t> </a:t>
            </a:r>
            <a:r>
              <a:rPr lang="en-US" sz="2000" b="0" dirty="0" err="1"/>
              <a:t>etc</a:t>
            </a:r>
            <a:r>
              <a:rPr lang="en-US" sz="2000" b="0" dirty="0"/>
              <a:t>, &lt;Remarks on P matrices for EHT&gt; , IEEE 802.11-             19/1555r0  </a:t>
            </a:r>
          </a:p>
          <a:p>
            <a:pPr marL="0" indent="0"/>
            <a:endParaRPr lang="en-US" altLang="zh-CN" sz="2000" b="0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610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Introduction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25" name="内容占位符 2"/>
          <p:cNvSpPr>
            <a:spLocks noGrp="1"/>
          </p:cNvSpPr>
          <p:nvPr>
            <p:ph idx="1"/>
          </p:nvPr>
        </p:nvSpPr>
        <p:spPr>
          <a:xfrm>
            <a:off x="685800" y="1751012"/>
            <a:ext cx="7772400" cy="426878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P </a:t>
            </a:r>
            <a:r>
              <a:rPr lang="en-US" altLang="zh-CN" sz="2000" b="0" dirty="0" smtClean="0"/>
              <a:t>matrix enables MIMO </a:t>
            </a:r>
            <a:r>
              <a:rPr lang="en-US" altLang="zh-CN" sz="2000" b="0" dirty="0"/>
              <a:t>c</a:t>
            </a:r>
            <a:r>
              <a:rPr lang="en-US" altLang="zh-CN" sz="2000" b="0" dirty="0" smtClean="0"/>
              <a:t>hannel estimation at the receiver [1].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In HT,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0" dirty="0"/>
          </a:p>
          <a:p>
            <a:pPr marL="0" indent="0"/>
            <a:endParaRPr lang="en-US" sz="20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In VHT,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0" dirty="0"/>
          </a:p>
          <a:p>
            <a:pPr marL="0" indent="0"/>
            <a:r>
              <a:rPr lang="en-US" sz="2000" b="0" dirty="0" smtClean="0"/>
              <a:t>                                              </a:t>
            </a:r>
          </a:p>
          <a:p>
            <a:pPr marL="0" indent="0"/>
            <a:r>
              <a:rPr lang="en-US" sz="2000" b="0" dirty="0"/>
              <a:t> </a:t>
            </a:r>
            <a:r>
              <a:rPr lang="en-US" sz="2000" b="0" dirty="0" smtClean="0"/>
              <a:t>                                             ,    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0" dirty="0" smtClean="0"/>
          </a:p>
          <a:p>
            <a:pPr marL="0" indent="0"/>
            <a:endParaRPr lang="en-US" sz="2000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In HE, the P matrix value is the same as defined in VHT. </a:t>
            </a:r>
            <a:endParaRPr lang="en-US" sz="1400" i="1" dirty="0" smtClean="0">
              <a:latin typeface="Cambria Math" panose="02040503050406030204" pitchFamily="18" charset="0"/>
            </a:endParaRPr>
          </a:p>
          <a:p>
            <a:pPr marL="1200150" lvl="2" indent="-285750">
              <a:buFont typeface="Wingdings" panose="05000000000000000000" pitchFamily="2" charset="2"/>
              <a:buChar char="à"/>
            </a:pPr>
            <a:endParaRPr lang="en-US" sz="1400" i="1" dirty="0" smtClean="0">
              <a:latin typeface="Cambria Math" panose="02040503050406030204" pitchFamily="18" charset="0"/>
            </a:endParaRPr>
          </a:p>
          <a:p>
            <a:pPr marL="1200150" lvl="2" indent="-285750">
              <a:buFont typeface="Wingdings" panose="05000000000000000000" pitchFamily="2" charset="2"/>
              <a:buChar char="à"/>
            </a:pPr>
            <a:endParaRPr lang="en-US" sz="1400" i="1" dirty="0" smtClean="0">
              <a:latin typeface="Cambria Math" panose="02040503050406030204" pitchFamily="18" charset="0"/>
            </a:endParaRPr>
          </a:p>
          <a:p>
            <a:pPr marL="914400" lvl="2" indent="0"/>
            <a:endParaRPr lang="en-US" sz="1400" i="1" dirty="0" smtClean="0">
              <a:latin typeface="Cambria Math" panose="02040503050406030204" pitchFamily="18" charset="0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9268334"/>
              </p:ext>
            </p:extLst>
          </p:nvPr>
        </p:nvGraphicFramePr>
        <p:xfrm>
          <a:off x="1929658" y="2358692"/>
          <a:ext cx="1793875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4" name="Equation" r:id="rId3" imgW="1790640" imgH="914400" progId="Equation.DSMT4">
                  <p:embed/>
                </p:oleObj>
              </mc:Choice>
              <mc:Fallback>
                <p:oleObj name="Equation" r:id="rId3" imgW="1790640" imgH="914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9658" y="2358692"/>
                        <a:ext cx="1793875" cy="923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468198"/>
              </p:ext>
            </p:extLst>
          </p:nvPr>
        </p:nvGraphicFramePr>
        <p:xfrm>
          <a:off x="986275" y="4352142"/>
          <a:ext cx="649288" cy="23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5" name="Equation" r:id="rId5" imgW="647640" imgH="228600" progId="Equation.DSMT4">
                  <p:embed/>
                </p:oleObj>
              </mc:Choice>
              <mc:Fallback>
                <p:oleObj name="Equation" r:id="rId5" imgW="647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275" y="4352142"/>
                        <a:ext cx="649288" cy="231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3520099"/>
              </p:ext>
            </p:extLst>
          </p:nvPr>
        </p:nvGraphicFramePr>
        <p:xfrm>
          <a:off x="2101687" y="3890296"/>
          <a:ext cx="1603375" cy="233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6" name="Equation" r:id="rId7" imgW="1600200" imgH="228600" progId="Equation.DSMT4">
                  <p:embed/>
                </p:oleObj>
              </mc:Choice>
              <mc:Fallback>
                <p:oleObj name="Equation" r:id="rId7" imgW="16002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1687" y="3890296"/>
                        <a:ext cx="1603375" cy="233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左大括号 8"/>
          <p:cNvSpPr/>
          <p:nvPr/>
        </p:nvSpPr>
        <p:spPr bwMode="auto">
          <a:xfrm>
            <a:off x="1682198" y="3982456"/>
            <a:ext cx="340375" cy="970544"/>
          </a:xfrm>
          <a:prstGeom prst="leftBrace">
            <a:avLst>
              <a:gd name="adj1" fmla="val 8333"/>
              <a:gd name="adj2" fmla="val 51544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2734109"/>
              </p:ext>
            </p:extLst>
          </p:nvPr>
        </p:nvGraphicFramePr>
        <p:xfrm>
          <a:off x="2103730" y="4377883"/>
          <a:ext cx="1131888" cy="233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7" name="Equation" r:id="rId9" imgW="1130040" imgH="228600" progId="Equation.DSMT4">
                  <p:embed/>
                </p:oleObj>
              </mc:Choice>
              <mc:Fallback>
                <p:oleObj name="Equation" r:id="rId9" imgW="11300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3730" y="4377883"/>
                        <a:ext cx="1131888" cy="233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2706527"/>
              </p:ext>
            </p:extLst>
          </p:nvPr>
        </p:nvGraphicFramePr>
        <p:xfrm>
          <a:off x="2103730" y="4873473"/>
          <a:ext cx="1119188" cy="23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8" name="Equation" r:id="rId11" imgW="1117440" imgH="228600" progId="Equation.DSMT4">
                  <p:embed/>
                </p:oleObj>
              </mc:Choice>
              <mc:Fallback>
                <p:oleObj name="Equation" r:id="rId11" imgW="1117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3730" y="4873473"/>
                        <a:ext cx="1119188" cy="233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829087"/>
              </p:ext>
            </p:extLst>
          </p:nvPr>
        </p:nvGraphicFramePr>
        <p:xfrm>
          <a:off x="4019550" y="3183742"/>
          <a:ext cx="2943225" cy="1400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9" name="Equation" r:id="rId13" imgW="2946240" imgH="1396800" progId="Equation.DSMT4">
                  <p:embed/>
                </p:oleObj>
              </mc:Choice>
              <mc:Fallback>
                <p:oleObj name="Equation" r:id="rId13" imgW="2946240" imgH="1396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9550" y="3183742"/>
                        <a:ext cx="2943225" cy="1400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8652123"/>
              </p:ext>
            </p:extLst>
          </p:nvPr>
        </p:nvGraphicFramePr>
        <p:xfrm>
          <a:off x="7225604" y="3766192"/>
          <a:ext cx="1143000" cy="20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0" name="Equation" r:id="rId15" imgW="1143000" imgH="203040" progId="Equation.DSMT4">
                  <p:embed/>
                </p:oleObj>
              </mc:Choice>
              <mc:Fallback>
                <p:oleObj name="Equation" r:id="rId15" imgW="11430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5604" y="3766192"/>
                        <a:ext cx="1143000" cy="200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8736347"/>
              </p:ext>
            </p:extLst>
          </p:nvPr>
        </p:nvGraphicFramePr>
        <p:xfrm>
          <a:off x="4019550" y="5009927"/>
          <a:ext cx="124777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1" name="Equation" r:id="rId17" imgW="1244520" imgH="482400" progId="Equation.DSMT4">
                  <p:embed/>
                </p:oleObj>
              </mc:Choice>
              <mc:Fallback>
                <p:oleObj name="Equation" r:id="rId17" imgW="124452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9550" y="5009927"/>
                        <a:ext cx="1247775" cy="48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2670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Introduction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1751012"/>
                <a:ext cx="7772400" cy="4268787"/>
              </a:xfrm>
            </p:spPr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000" b="0" dirty="0" smtClean="0"/>
                  <a:t>16</a:t>
                </a:r>
                <a:r>
                  <a:rPr lang="en-US" altLang="zh-CN" sz="2000" b="0" dirty="0" smtClean="0"/>
                  <a:t>ss is one of main features in EHT, so the new P matrix shall be considered to support high order MIMO [2].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v-S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600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sub>
                    </m:sSub>
                    <m:r>
                      <a:rPr lang="sv-SE" sz="16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sv-S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600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𝟏𝟐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</m:t>
                        </m:r>
                      </m:sub>
                    </m:sSub>
                    <m:r>
                      <a:rPr lang="sv-SE" sz="16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sv-S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600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𝟏𝟒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𝟏𝟒</m:t>
                        </m:r>
                      </m:sub>
                    </m:sSub>
                    <m:r>
                      <a:rPr lang="sv-SE" sz="16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sv-S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600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𝟏𝟔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𝟏𝟔</m:t>
                        </m:r>
                      </m:sub>
                    </m:sSub>
                  </m:oMath>
                </a14:m>
                <a:r>
                  <a:rPr lang="en-US" sz="1600" b="0" dirty="0" smtClean="0"/>
                  <a:t> shall be considered.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000" b="0" dirty="0" smtClean="0"/>
                  <a:t>Two methods of designing P matrices are proposed for up to16ss scenario in this contribution: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M</a:t>
                </a:r>
                <a:r>
                  <a:rPr lang="en-US" sz="1600" dirty="0" smtClean="0"/>
                  <a:t>ethod 1: Using</a:t>
                </a:r>
                <a:r>
                  <a:rPr lang="en-US" altLang="zh-CN" sz="1600" dirty="0" smtClean="0"/>
                  <a:t> DFT matrices for design </a:t>
                </a:r>
                <a:r>
                  <a:rPr lang="en-US" altLang="zh-CN" sz="1600" dirty="0"/>
                  <a:t>of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sv-SE" sz="1400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en-US" sz="1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sub>
                    </m:sSub>
                    <m:r>
                      <a:rPr lang="sv-SE" sz="14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sv-SE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400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𝟏𝟐</m:t>
                        </m:r>
                        <m:r>
                          <a:rPr lang="en-US" sz="1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</m:t>
                        </m:r>
                      </m:sub>
                    </m:sSub>
                    <m:r>
                      <a:rPr lang="sv-SE" sz="14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sv-SE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400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𝟏𝟒</m:t>
                        </m:r>
                        <m:r>
                          <a:rPr lang="en-US" sz="1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𝟏𝟒</m:t>
                        </m:r>
                      </m:sub>
                    </m:sSub>
                  </m:oMath>
                </a14:m>
                <a:endParaRPr lang="en-US" sz="1600" b="0" dirty="0" smtClean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M</a:t>
                </a:r>
                <a:r>
                  <a:rPr lang="en-US" altLang="zh-CN" sz="1600" dirty="0" smtClean="0"/>
                  <a:t>ethod 2: Using DFT matrices and </a:t>
                </a:r>
                <a:r>
                  <a:rPr lang="en-US" altLang="zh-CN" sz="1600" dirty="0" err="1" smtClean="0"/>
                  <a:t>Hadamard</a:t>
                </a:r>
                <a:r>
                  <a:rPr lang="en-US" altLang="zh-CN" sz="1600" dirty="0" smtClean="0"/>
                  <a:t> method for design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600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sub>
                    </m:sSub>
                    <m:r>
                      <a:rPr lang="sv-SE" sz="16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sv-S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600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𝟏𝟐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</m:t>
                        </m:r>
                      </m:sub>
                    </m:sSub>
                    <m:r>
                      <a:rPr lang="sv-SE" sz="16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sv-S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600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𝟏𝟒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𝟏𝟒</m:t>
                        </m:r>
                      </m:sub>
                    </m:sSub>
                    <m:r>
                      <a:rPr lang="sv-SE" sz="16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sv-S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600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𝟏𝟔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𝟏𝟔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marL="914400" lvl="2" indent="0"/>
                <a:endParaRPr lang="en-US" sz="1400" i="1" dirty="0" smtClean="0">
                  <a:latin typeface="Cambria Math" panose="02040503050406030204" pitchFamily="18" charset="0"/>
                </a:endParaRPr>
              </a:p>
              <a:p>
                <a:pPr marL="1200150" lvl="2" indent="-285750">
                  <a:buFont typeface="Wingdings" panose="05000000000000000000" pitchFamily="2" charset="2"/>
                  <a:buChar char="à"/>
                </a:pPr>
                <a:endParaRPr lang="en-US" sz="1400" i="1" dirty="0" smtClean="0">
                  <a:latin typeface="Cambria Math" panose="02040503050406030204" pitchFamily="18" charset="0"/>
                </a:endParaRPr>
              </a:p>
              <a:p>
                <a:pPr marL="1200150" lvl="2" indent="-285750">
                  <a:buFont typeface="Wingdings" panose="05000000000000000000" pitchFamily="2" charset="2"/>
                  <a:buChar char="à"/>
                </a:pPr>
                <a:endParaRPr lang="en-US" sz="1400" i="1" dirty="0" smtClean="0">
                  <a:latin typeface="Cambria Math" panose="02040503050406030204" pitchFamily="18" charset="0"/>
                </a:endParaRPr>
              </a:p>
              <a:p>
                <a:pPr marL="914400" lvl="2" indent="0"/>
                <a:endParaRPr lang="en-US" sz="1400" i="1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751012"/>
                <a:ext cx="7772400" cy="4268787"/>
              </a:xfrm>
              <a:blipFill rotWithShape="0">
                <a:blip r:embed="rId2"/>
                <a:stretch>
                  <a:fillRect l="-706" t="-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757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标题 6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 Matrices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sub>
                    </m:sSub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7" name="标题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/>
              <p:cNvSpPr>
                <a:spLocks noGrp="1"/>
              </p:cNvSpPr>
              <p:nvPr>
                <p:ph idx="1"/>
              </p:nvPr>
            </p:nvSpPr>
            <p:spPr>
              <a:xfrm>
                <a:off x="696912" y="1602580"/>
                <a:ext cx="7770813" cy="4113213"/>
              </a:xfrm>
            </p:spPr>
            <p:txBody>
              <a:bodyPr/>
              <a:lstStyle/>
              <a:p>
                <a:r>
                  <a:rPr lang="en-US" b="0" dirty="0" smtClean="0"/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sub>
                    </m:sSub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b="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𝑆𝑇𝑆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𝑡𝑜𝑡𝑎𝑙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=9,10</m:t>
                    </m:r>
                  </m:oMath>
                </a14:m>
                <a:r>
                  <a:rPr lang="en-US" b="0" dirty="0" smtClean="0"/>
                  <a:t>:</a:t>
                </a:r>
              </a:p>
              <a:p>
                <a:r>
                  <a:rPr lang="en-US" sz="1800" b="0" dirty="0" smtClean="0">
                    <a:solidFill>
                      <a:srgbClr val="0070C0"/>
                    </a:solidFill>
                  </a:rPr>
                  <a:t>	Method 1</a:t>
                </a:r>
                <a:r>
                  <a:rPr lang="en-US" sz="1800" b="0" dirty="0" smtClean="0"/>
                  <a:t>: Using DFT </a:t>
                </a:r>
                <a:r>
                  <a:rPr lang="en-US" altLang="zh-CN" sz="1800" b="0" dirty="0"/>
                  <a:t>matrices for design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18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sv-SE" sz="1800" b="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b="0" i="1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×10</m:t>
                        </m:r>
                      </m:sub>
                    </m:sSub>
                  </m:oMath>
                </a14:m>
                <a:r>
                  <a:rPr lang="en-US" sz="1800" b="0" dirty="0" smtClean="0"/>
                  <a:t>. </a:t>
                </a:r>
              </a:p>
              <a:p>
                <a:r>
                  <a:rPr lang="en-US" sz="1800" b="0" dirty="0" smtClean="0">
                    <a:solidFill>
                      <a:srgbClr val="0070C0"/>
                    </a:solidFill>
                  </a:rPr>
                  <a:t>	Method 2</a:t>
                </a:r>
                <a:r>
                  <a:rPr lang="en-US" sz="1800" b="0" dirty="0" smtClean="0"/>
                  <a:t>: Using DFT </a:t>
                </a:r>
                <a:r>
                  <a:rPr lang="en-US" altLang="zh-CN" sz="1800" b="0" dirty="0"/>
                  <a:t>matrices and </a:t>
                </a:r>
                <a:r>
                  <a:rPr lang="en-US" altLang="zh-CN" sz="1800" b="0" dirty="0" err="1"/>
                  <a:t>Hadamard</a:t>
                </a:r>
                <a:r>
                  <a:rPr lang="en-US" altLang="zh-CN" sz="1800" b="0" dirty="0"/>
                  <a:t> method for design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18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800" b="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b="0" i="1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en-US" sz="18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×10</m:t>
                        </m:r>
                      </m:sub>
                    </m:sSub>
                  </m:oMath>
                </a14:m>
                <a:r>
                  <a:rPr lang="en-US" sz="1800" b="0" dirty="0" smtClean="0"/>
                  <a:t>. </a:t>
                </a:r>
              </a:p>
              <a:p>
                <a:r>
                  <a:rPr lang="en-US" sz="1800" b="0" dirty="0" smtClean="0"/>
                  <a:t>	The same methods can be used for designing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𝟏𝟒</m:t>
                        </m:r>
                      </m:sub>
                    </m:sSub>
                  </m:oMath>
                </a14:m>
                <a:r>
                  <a:rPr lang="en-US" sz="1800" b="0" dirty="0" smtClean="0"/>
                  <a:t> as well.</a:t>
                </a:r>
                <a:endParaRPr lang="en-US" sz="1800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8" name="内容占位符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6912" y="1602580"/>
                <a:ext cx="7770813" cy="4113213"/>
              </a:xfrm>
              <a:blipFill rotWithShape="0">
                <a:blip r:embed="rId4"/>
                <a:stretch>
                  <a:fillRect l="-1176" t="-11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灯片编号占位符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DE40C9FC-4879-4F20-9ECA-A574A90476B7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日期占位符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smtClean="0"/>
              <a:t>2018</a:t>
            </a:r>
            <a:endParaRPr lang="en-GB" altLang="zh-CN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4969933"/>
              </p:ext>
            </p:extLst>
          </p:nvPr>
        </p:nvGraphicFramePr>
        <p:xfrm>
          <a:off x="532606" y="3425030"/>
          <a:ext cx="4076700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1" name="Equation" r:id="rId5" imgW="4076700" imgH="2286000" progId="Equation.DSMT4">
                  <p:embed/>
                </p:oleObj>
              </mc:Choice>
              <mc:Fallback>
                <p:oleObj name="Equation" r:id="rId5" imgW="4076700" imgH="2286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606" y="3425030"/>
                        <a:ext cx="4076700" cy="2286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181600" y="396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0363218"/>
              </p:ext>
            </p:extLst>
          </p:nvPr>
        </p:nvGraphicFramePr>
        <p:xfrm>
          <a:off x="1828800" y="5825329"/>
          <a:ext cx="1206500" cy="20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2" name="Equation" r:id="rId7" imgW="1206360" imgH="203040" progId="Equation.DSMT4">
                  <p:embed/>
                </p:oleObj>
              </mc:Choice>
              <mc:Fallback>
                <p:oleObj name="Equation" r:id="rId7" imgW="1206360" imgH="2030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5825329"/>
                        <a:ext cx="1206500" cy="200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9"/>
          <p:cNvSpPr>
            <a:spLocks noChangeArrowheads="1"/>
          </p:cNvSpPr>
          <p:nvPr/>
        </p:nvSpPr>
        <p:spPr bwMode="auto">
          <a:xfrm>
            <a:off x="2959100" y="18998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9145658"/>
              </p:ext>
            </p:extLst>
          </p:nvPr>
        </p:nvGraphicFramePr>
        <p:xfrm>
          <a:off x="5715000" y="3502423"/>
          <a:ext cx="130492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3" name="Equation" r:id="rId9" imgW="1307532" imgH="482391" progId="Equation.DSMT4">
                  <p:embed/>
                </p:oleObj>
              </mc:Choice>
              <mc:Fallback>
                <p:oleObj name="Equation" r:id="rId9" imgW="1307532" imgH="482391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502423"/>
                        <a:ext cx="1304925" cy="48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9681342"/>
              </p:ext>
            </p:extLst>
          </p:nvPr>
        </p:nvGraphicFramePr>
        <p:xfrm>
          <a:off x="5786437" y="4230687"/>
          <a:ext cx="2466975" cy="117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4" name="Equation" r:id="rId11" imgW="2463800" imgH="1168400" progId="Equation.DSMT4">
                  <p:embed/>
                </p:oleObj>
              </mc:Choice>
              <mc:Fallback>
                <p:oleObj name="Equation" r:id="rId11" imgW="2463800" imgH="116840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6437" y="4230687"/>
                        <a:ext cx="2466975" cy="1171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0546745"/>
              </p:ext>
            </p:extLst>
          </p:nvPr>
        </p:nvGraphicFramePr>
        <p:xfrm>
          <a:off x="5967015" y="5570536"/>
          <a:ext cx="1143000" cy="20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5" name="Equation" r:id="rId13" imgW="1143000" imgH="203040" progId="Equation.DSMT4">
                  <p:embed/>
                </p:oleObj>
              </mc:Choice>
              <mc:Fallback>
                <p:oleObj name="Equation" r:id="rId13" imgW="11430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7015" y="5570536"/>
                        <a:ext cx="1143000" cy="2000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066800" y="6134890"/>
            <a:ext cx="3429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1"/>
                </a:solidFill>
              </a:rPr>
              <a:t>80MHz  4x HE-LTF PAPR is </a:t>
            </a:r>
            <a:r>
              <a:rPr lang="en-US" altLang="zh-CN" sz="1600" dirty="0" smtClean="0">
                <a:solidFill>
                  <a:srgbClr val="0070C0"/>
                </a:solidFill>
              </a:rPr>
              <a:t>6.2851dB</a:t>
            </a:r>
            <a:endParaRPr lang="zh-CN" altLang="en-US" sz="1600" dirty="0">
              <a:solidFill>
                <a:srgbClr val="0070C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395515" y="6118599"/>
            <a:ext cx="3429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1"/>
                </a:solidFill>
              </a:rPr>
              <a:t>80MHz  4x HE-LTF PAPR is </a:t>
            </a:r>
            <a:r>
              <a:rPr lang="en-US" altLang="zh-CN" sz="1600" dirty="0" smtClean="0">
                <a:solidFill>
                  <a:srgbClr val="0070C0"/>
                </a:solidFill>
              </a:rPr>
              <a:t>6.2771dB</a:t>
            </a:r>
            <a:endParaRPr lang="zh-CN" alt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84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标题 6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 Matrices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7" name="标题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/>
              <p:cNvSpPr>
                <a:spLocks noGrp="1"/>
              </p:cNvSpPr>
              <p:nvPr>
                <p:ph idx="1"/>
              </p:nvPr>
            </p:nvSpPr>
            <p:spPr>
              <a:xfrm>
                <a:off x="717029" y="1750219"/>
                <a:ext cx="7770813" cy="4113213"/>
              </a:xfrm>
            </p:spPr>
            <p:txBody>
              <a:bodyPr/>
              <a:lstStyle/>
              <a:p>
                <a:r>
                  <a:rPr lang="en-US" b="0" dirty="0" smtClean="0"/>
                  <a:t>For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𝑆𝑇𝑆</m:t>
                        </m:r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𝑡𝑜𝑡𝑎𝑙</m:t>
                        </m:r>
                      </m:sub>
                    </m:sSub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11</m:t>
                    </m:r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,1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b="0" dirty="0" smtClean="0"/>
                  <a:t>:</a:t>
                </a:r>
              </a:p>
              <a:p>
                <a:r>
                  <a:rPr lang="en-US" sz="1800" b="0" dirty="0" smtClean="0">
                    <a:solidFill>
                      <a:srgbClr val="0070C0"/>
                    </a:solidFill>
                  </a:rPr>
                  <a:t>	Method 1</a:t>
                </a:r>
                <a:r>
                  <a:rPr lang="en-US" sz="1800" b="0" dirty="0" smtClean="0"/>
                  <a:t>: Using DFT </a:t>
                </a:r>
                <a:r>
                  <a:rPr lang="en-US" altLang="zh-CN" sz="1800" b="0" dirty="0"/>
                  <a:t>matrices for design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18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sv-SE" sz="1800" b="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b="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18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×1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800" b="0" dirty="0" smtClean="0"/>
                  <a:t>. </a:t>
                </a:r>
              </a:p>
            </p:txBody>
          </p:sp>
        </mc:Choice>
        <mc:Fallback xmlns="">
          <p:sp>
            <p:nvSpPr>
              <p:cNvPr id="8" name="内容占位符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7029" y="1750219"/>
                <a:ext cx="7770813" cy="4113213"/>
              </a:xfrm>
              <a:blipFill rotWithShape="0">
                <a:blip r:embed="rId4"/>
                <a:stretch>
                  <a:fillRect l="-1256" t="-11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灯片编号占位符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DE40C9FC-4879-4F20-9ECA-A574A90476B7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日期占位符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smtClean="0"/>
              <a:t>2018</a:t>
            </a:r>
            <a:endParaRPr lang="en-GB" altLang="zh-CN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181600" y="396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auto">
          <a:xfrm>
            <a:off x="2959100" y="18998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8344003"/>
              </p:ext>
            </p:extLst>
          </p:nvPr>
        </p:nvGraphicFramePr>
        <p:xfrm>
          <a:off x="942975" y="2906515"/>
          <a:ext cx="4772025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1" name="Equation" r:id="rId5" imgW="4775200" imgH="2819400" progId="Equation.DSMT4">
                  <p:embed/>
                </p:oleObj>
              </mc:Choice>
              <mc:Fallback>
                <p:oleObj name="Equation" r:id="rId5" imgW="4775200" imgH="281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2975" y="2906515"/>
                        <a:ext cx="4772025" cy="281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2573623"/>
              </p:ext>
            </p:extLst>
          </p:nvPr>
        </p:nvGraphicFramePr>
        <p:xfrm>
          <a:off x="6248400" y="4316215"/>
          <a:ext cx="1206500" cy="20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2" name="Equation" r:id="rId7" imgW="1206360" imgH="203040" progId="Equation.DSMT4">
                  <p:embed/>
                </p:oleObj>
              </mc:Choice>
              <mc:Fallback>
                <p:oleObj name="Equation" r:id="rId7" imgW="12063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4316215"/>
                        <a:ext cx="1206500" cy="200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1752600" y="6012262"/>
            <a:ext cx="3429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1"/>
                </a:solidFill>
              </a:rPr>
              <a:t>80MHz  4x HE-LTF PAPR is </a:t>
            </a:r>
            <a:r>
              <a:rPr lang="en-US" altLang="zh-CN" sz="1600" dirty="0" smtClean="0">
                <a:solidFill>
                  <a:srgbClr val="0070C0"/>
                </a:solidFill>
              </a:rPr>
              <a:t>6.3003dB</a:t>
            </a:r>
            <a:endParaRPr lang="zh-CN" alt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43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标题 6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 Matrices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7" name="标题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/>
              <p:cNvSpPr>
                <a:spLocks noGrp="1"/>
              </p:cNvSpPr>
              <p:nvPr>
                <p:ph idx="1"/>
              </p:nvPr>
            </p:nvSpPr>
            <p:spPr>
              <a:xfrm>
                <a:off x="717029" y="1750219"/>
                <a:ext cx="7770813" cy="4113213"/>
              </a:xfrm>
            </p:spPr>
            <p:txBody>
              <a:bodyPr/>
              <a:lstStyle/>
              <a:p>
                <a:r>
                  <a:rPr lang="en-US" b="0" dirty="0" smtClean="0"/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</m:t>
                        </m:r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</m:sub>
                    </m:sSub>
                    <m:sSub>
                      <m:sSubPr>
                        <m:ctrlPr>
                          <a:rPr lang="sv-SE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𝑆𝑇𝑆</m:t>
                        </m:r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𝑡𝑜𝑡𝑎𝑙</m:t>
                        </m:r>
                      </m:sub>
                    </m:sSub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=11,12</m:t>
                    </m:r>
                  </m:oMath>
                </a14:m>
                <a:r>
                  <a:rPr lang="en-US" b="0" dirty="0" smtClean="0"/>
                  <a:t>:</a:t>
                </a:r>
              </a:p>
              <a:p>
                <a:r>
                  <a:rPr lang="en-US" sz="1800" b="0" dirty="0" smtClean="0">
                    <a:solidFill>
                      <a:srgbClr val="0070C0"/>
                    </a:solidFill>
                  </a:rPr>
                  <a:t>Method 2</a:t>
                </a:r>
                <a:r>
                  <a:rPr lang="en-US" sz="1800" b="0" dirty="0" smtClean="0"/>
                  <a:t>: Using DFT </a:t>
                </a:r>
                <a:r>
                  <a:rPr lang="en-US" altLang="zh-CN" sz="1800" b="0" dirty="0"/>
                  <a:t>matrices and </a:t>
                </a:r>
                <a:r>
                  <a:rPr lang="en-US" altLang="zh-CN" sz="1800" b="0" dirty="0" err="1"/>
                  <a:t>Hadamard</a:t>
                </a:r>
                <a:r>
                  <a:rPr lang="en-US" altLang="zh-CN" sz="1800" b="0" dirty="0"/>
                  <a:t> method for design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18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800" b="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b="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18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×1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800" b="0" dirty="0" smtClean="0"/>
                  <a:t>. </a:t>
                </a:r>
              </a:p>
              <a:p>
                <a:endParaRPr lang="en-US" sz="1800" b="0" dirty="0"/>
              </a:p>
              <a:p>
                <a:endParaRPr lang="en-US" sz="1800" b="0" dirty="0"/>
              </a:p>
              <a:p>
                <a:pPr marL="457200" lvl="1" indent="0"/>
                <a:r>
                  <a:rPr lang="en-US" sz="1400" b="1" i="1" u="sng" dirty="0" smtClean="0"/>
                  <a:t>Case 1</a:t>
                </a:r>
                <a:r>
                  <a:rPr lang="en-US" sz="1400" dirty="0" smtClean="0"/>
                  <a:t>: based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400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×3</m:t>
                        </m:r>
                      </m:sub>
                    </m:sSub>
                  </m:oMath>
                </a14:m>
                <a:r>
                  <a:rPr lang="en-US" sz="1400" dirty="0"/>
                  <a:t>                                              </a:t>
                </a:r>
                <a:r>
                  <a:rPr lang="en-US" sz="1400" b="1" i="1" u="sng" dirty="0" smtClean="0"/>
                  <a:t>Case </a:t>
                </a:r>
                <a:r>
                  <a:rPr lang="en-US" sz="1400" b="1" i="1" u="sng" dirty="0"/>
                  <a:t>2</a:t>
                </a:r>
                <a:r>
                  <a:rPr lang="en-US" sz="1400" dirty="0" smtClean="0"/>
                  <a:t>: based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400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endParaRPr lang="en-US" sz="1400" dirty="0" smtClean="0"/>
              </a:p>
            </p:txBody>
          </p:sp>
        </mc:Choice>
        <mc:Fallback xmlns="">
          <p:sp>
            <p:nvSpPr>
              <p:cNvPr id="8" name="内容占位符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7029" y="1750219"/>
                <a:ext cx="7770813" cy="4113213"/>
              </a:xfrm>
              <a:blipFill rotWithShape="0">
                <a:blip r:embed="rId4"/>
                <a:stretch>
                  <a:fillRect l="-1256" t="-11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灯片编号占位符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DE40C9FC-4879-4F20-9ECA-A574A90476B7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日期占位符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smtClean="0"/>
              <a:t>2018</a:t>
            </a:r>
            <a:endParaRPr lang="en-GB" altLang="zh-CN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181600" y="396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auto">
          <a:xfrm>
            <a:off x="2959100" y="18998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4155688"/>
              </p:ext>
            </p:extLst>
          </p:nvPr>
        </p:nvGraphicFramePr>
        <p:xfrm>
          <a:off x="3171825" y="2640870"/>
          <a:ext cx="132397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96" name="Equation" r:id="rId5" imgW="1320227" imgH="482391" progId="Equation.DSMT4">
                  <p:embed/>
                </p:oleObj>
              </mc:Choice>
              <mc:Fallback>
                <p:oleObj name="Equation" r:id="rId5" imgW="1320227" imgH="482391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1825" y="2640870"/>
                        <a:ext cx="1323975" cy="48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4289279"/>
              </p:ext>
            </p:extLst>
          </p:nvPr>
        </p:nvGraphicFramePr>
        <p:xfrm>
          <a:off x="1380528" y="4119386"/>
          <a:ext cx="122872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97" name="Equation" r:id="rId7" imgW="1231366" imgH="482391" progId="Equation.DSMT4">
                  <p:embed/>
                </p:oleObj>
              </mc:Choice>
              <mc:Fallback>
                <p:oleObj name="Equation" r:id="rId7" imgW="1231366" imgH="482391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0528" y="4119386"/>
                        <a:ext cx="1228725" cy="48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1282700" y="458866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040431"/>
              </p:ext>
            </p:extLst>
          </p:nvPr>
        </p:nvGraphicFramePr>
        <p:xfrm>
          <a:off x="1378769" y="4731194"/>
          <a:ext cx="1676400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98" name="Equation" r:id="rId9" imgW="1676400" imgH="736600" progId="Equation.DSMT4">
                  <p:embed/>
                </p:oleObj>
              </mc:Choice>
              <mc:Fallback>
                <p:oleObj name="Equation" r:id="rId9" imgW="1676400" imgH="7366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8769" y="4731194"/>
                        <a:ext cx="1676400" cy="733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6597529"/>
              </p:ext>
            </p:extLst>
          </p:nvPr>
        </p:nvGraphicFramePr>
        <p:xfrm>
          <a:off x="4609306" y="4117178"/>
          <a:ext cx="2943225" cy="1400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99" name="Equation" r:id="rId11" imgW="2946400" imgH="1397000" progId="Equation.DSMT4">
                  <p:embed/>
                </p:oleObj>
              </mc:Choice>
              <mc:Fallback>
                <p:oleObj name="Equation" r:id="rId11" imgW="2946400" imgH="13970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9306" y="4117178"/>
                        <a:ext cx="2943225" cy="1400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0865916"/>
              </p:ext>
            </p:extLst>
          </p:nvPr>
        </p:nvGraphicFramePr>
        <p:xfrm>
          <a:off x="1516304" y="5627682"/>
          <a:ext cx="1143000" cy="20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00" name="Equation" r:id="rId13" imgW="1143000" imgH="203040" progId="Equation.DSMT4">
                  <p:embed/>
                </p:oleObj>
              </mc:Choice>
              <mc:Fallback>
                <p:oleObj name="Equation" r:id="rId13" imgW="11430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6304" y="5627682"/>
                        <a:ext cx="1143000" cy="200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7949585"/>
              </p:ext>
            </p:extLst>
          </p:nvPr>
        </p:nvGraphicFramePr>
        <p:xfrm>
          <a:off x="5715000" y="5663555"/>
          <a:ext cx="1143000" cy="20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01" name="Equation" r:id="rId15" imgW="1143000" imgH="203040" progId="Equation.DSMT4">
                  <p:embed/>
                </p:oleObj>
              </mc:Choice>
              <mc:Fallback>
                <p:oleObj name="Equation" r:id="rId15" imgW="11430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5663555"/>
                        <a:ext cx="1143000" cy="200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文本框 20"/>
          <p:cNvSpPr txBox="1"/>
          <p:nvPr/>
        </p:nvSpPr>
        <p:spPr>
          <a:xfrm>
            <a:off x="1066800" y="6058507"/>
            <a:ext cx="3429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1"/>
                </a:solidFill>
              </a:rPr>
              <a:t>80MHz  4x HE-LTF PAPR is</a:t>
            </a:r>
            <a:r>
              <a:rPr lang="en-US" altLang="zh-CN" sz="1600" dirty="0" smtClean="0">
                <a:solidFill>
                  <a:srgbClr val="0070C0"/>
                </a:solidFill>
              </a:rPr>
              <a:t> </a:t>
            </a:r>
            <a:r>
              <a:rPr lang="en-US" altLang="zh-CN" sz="1600" dirty="0">
                <a:solidFill>
                  <a:srgbClr val="0070C0"/>
                </a:solidFill>
              </a:rPr>
              <a:t>6.2369</a:t>
            </a:r>
            <a:r>
              <a:rPr lang="en-US" altLang="zh-CN" sz="1600" dirty="0" smtClean="0">
                <a:solidFill>
                  <a:srgbClr val="0070C0"/>
                </a:solidFill>
              </a:rPr>
              <a:t>dB</a:t>
            </a:r>
            <a:endParaRPr lang="zh-CN" altLang="en-US" sz="1600" dirty="0">
              <a:solidFill>
                <a:srgbClr val="0070C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840287" y="6061073"/>
            <a:ext cx="3429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1"/>
                </a:solidFill>
              </a:rPr>
              <a:t>80MHz  4x HE-LTF PAPR is </a:t>
            </a:r>
            <a:r>
              <a:rPr lang="en-US" altLang="zh-CN" sz="1600" dirty="0">
                <a:solidFill>
                  <a:srgbClr val="0070C0"/>
                </a:solidFill>
              </a:rPr>
              <a:t>6.2851</a:t>
            </a:r>
            <a:r>
              <a:rPr lang="en-US" altLang="zh-CN" sz="1600" dirty="0" smtClean="0">
                <a:solidFill>
                  <a:srgbClr val="0070C0"/>
                </a:solidFill>
              </a:rPr>
              <a:t>dB</a:t>
            </a:r>
            <a:endParaRPr lang="zh-CN" alt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51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标题 6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 Matrices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𝟏𝟔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7" name="标题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/>
              <p:cNvSpPr>
                <a:spLocks noGrp="1"/>
              </p:cNvSpPr>
              <p:nvPr>
                <p:ph idx="1"/>
              </p:nvPr>
            </p:nvSpPr>
            <p:spPr>
              <a:xfrm>
                <a:off x="717029" y="1750219"/>
                <a:ext cx="7770813" cy="4113213"/>
              </a:xfrm>
            </p:spPr>
            <p:txBody>
              <a:bodyPr/>
              <a:lstStyle/>
              <a:p>
                <a:r>
                  <a:rPr lang="en-US" dirty="0" smtClean="0"/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×16</m:t>
                        </m:r>
                      </m:sub>
                    </m:sSub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sv-SE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𝑆𝑇𝑆</m:t>
                        </m:r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𝑡𝑜𝑡𝑎𝑙</m:t>
                        </m:r>
                      </m:sub>
                    </m:sSub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,1</m:t>
                    </m:r>
                  </m:oMath>
                </a14:m>
                <a:r>
                  <a:rPr lang="en-US" b="0" dirty="0" smtClean="0"/>
                  <a:t>6</a:t>
                </a:r>
                <a:r>
                  <a:rPr lang="en-US" dirty="0" smtClean="0"/>
                  <a:t>: </a:t>
                </a:r>
                <a:r>
                  <a:rPr lang="en-US" b="0" dirty="0" smtClean="0"/>
                  <a:t>using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𝟖</m:t>
                        </m:r>
                      </m:sub>
                    </m:sSub>
                  </m:oMath>
                </a14:m>
                <a:r>
                  <a:rPr lang="en-US" b="0" dirty="0" smtClean="0"/>
                  <a:t> for producing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𝟏𝟔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𝟏𝟔</m:t>
                        </m:r>
                      </m:sub>
                    </m:sSub>
                  </m:oMath>
                </a14:m>
                <a:r>
                  <a:rPr lang="en-US" b="0" dirty="0"/>
                  <a:t> and using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sub>
                    </m:sSub>
                  </m:oMath>
                </a14:m>
                <a:r>
                  <a:rPr lang="en-US" b="0" dirty="0"/>
                  <a:t> for producing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𝟖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8" name="内容占位符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7029" y="1750219"/>
                <a:ext cx="7770813" cy="4113213"/>
              </a:xfrm>
              <a:blipFill rotWithShape="0">
                <a:blip r:embed="rId4"/>
                <a:stretch>
                  <a:fillRect l="-1256" t="-11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灯片编号占位符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DE40C9FC-4879-4F20-9ECA-A574A90476B7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日期占位符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smtClean="0"/>
              <a:t>2018</a:t>
            </a:r>
            <a:endParaRPr lang="en-GB" altLang="zh-CN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181600" y="396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auto">
          <a:xfrm>
            <a:off x="2959100" y="18998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118009" y="296902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0911966"/>
              </p:ext>
            </p:extLst>
          </p:nvPr>
        </p:nvGraphicFramePr>
        <p:xfrm>
          <a:off x="1828800" y="2950768"/>
          <a:ext cx="129857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85" name="Equation" r:id="rId5" imgW="1295280" imgH="482400" progId="Equation.DSMT4">
                  <p:embed/>
                </p:oleObj>
              </mc:Choice>
              <mc:Fallback>
                <p:oleObj name="Equation" r:id="rId5" imgW="129528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950768"/>
                        <a:ext cx="1298575" cy="48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2089416"/>
              </p:ext>
            </p:extLst>
          </p:nvPr>
        </p:nvGraphicFramePr>
        <p:xfrm>
          <a:off x="1950288" y="4791075"/>
          <a:ext cx="1603375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86" name="Equation" r:id="rId7" imgW="1600200" imgH="914400" progId="Equation.DSMT4">
                  <p:embed/>
                </p:oleObj>
              </mc:Choice>
              <mc:Fallback>
                <p:oleObj name="Equation" r:id="rId7" imgW="1600200" imgH="91440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0288" y="4791075"/>
                        <a:ext cx="1603375" cy="923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2469808"/>
              </p:ext>
            </p:extLst>
          </p:nvPr>
        </p:nvGraphicFramePr>
        <p:xfrm>
          <a:off x="1968068" y="3819262"/>
          <a:ext cx="124777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87" name="Equation" r:id="rId9" imgW="1244520" imgH="482400" progId="Equation.DSMT4">
                  <p:embed/>
                </p:oleObj>
              </mc:Choice>
              <mc:Fallback>
                <p:oleObj name="Equation" r:id="rId9" imgW="124452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8068" y="3819262"/>
                        <a:ext cx="1247775" cy="48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1233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>
                  <a:spcBef>
                    <a:spcPts val="0"/>
                  </a:spcBef>
                </a:pPr>
                <a:r>
                  <a:rPr lang="en-US" sz="2000" b="0" dirty="0" smtClean="0"/>
                  <a:t>This contribution proposes </a:t>
                </a:r>
                <a:r>
                  <a:rPr lang="en-US" sz="2000" b="0" dirty="0"/>
                  <a:t>two </a:t>
                </a:r>
                <a:r>
                  <a:rPr lang="en-US" sz="2000" b="0" dirty="0" smtClean="0"/>
                  <a:t>methods </a:t>
                </a:r>
                <a:r>
                  <a:rPr lang="en-US" sz="2000" b="0" dirty="0"/>
                  <a:t>for designing </a:t>
                </a:r>
                <a:r>
                  <a:rPr lang="en-US" sz="2000" b="0" dirty="0" smtClean="0"/>
                  <a:t>EHT P matrices, and the new considered dimension of P matrix is 10, 12, 14 and 16, respectively.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Method 1: Using</a:t>
                </a:r>
                <a:r>
                  <a:rPr lang="en-US" altLang="zh-CN" sz="1600" dirty="0"/>
                  <a:t> DFT matrices for design of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sv-SE" sz="1400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en-US" sz="1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sub>
                    </m:sSub>
                    <m:r>
                      <a:rPr lang="sv-SE" sz="14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sv-SE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400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𝟏𝟐</m:t>
                        </m:r>
                        <m:r>
                          <a:rPr lang="en-US" sz="1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</m:t>
                        </m:r>
                      </m:sub>
                    </m:sSub>
                    <m:r>
                      <a:rPr lang="sv-SE" sz="14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sv-SE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400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𝟏𝟒</m:t>
                        </m:r>
                        <m:r>
                          <a:rPr lang="en-US" sz="1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𝟏𝟒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M</a:t>
                </a:r>
                <a:r>
                  <a:rPr lang="en-US" altLang="zh-CN" sz="1600" dirty="0"/>
                  <a:t>ethod 2: Using DFT matrices and </a:t>
                </a:r>
                <a:r>
                  <a:rPr lang="en-US" altLang="zh-CN" sz="1600" dirty="0" err="1"/>
                  <a:t>Hadamard</a:t>
                </a:r>
                <a:r>
                  <a:rPr lang="en-US" altLang="zh-CN" sz="1600" dirty="0"/>
                  <a:t> method for design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600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sub>
                    </m:sSub>
                    <m:r>
                      <a:rPr lang="sv-SE" sz="16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sv-S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600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𝟏𝟐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</m:t>
                        </m:r>
                      </m:sub>
                    </m:sSub>
                    <m:r>
                      <a:rPr lang="sv-SE" sz="16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sv-S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600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𝟏𝟒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𝟏𝟒</m:t>
                        </m:r>
                      </m:sub>
                    </m:sSub>
                    <m:r>
                      <a:rPr lang="sv-SE" sz="16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sv-S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600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𝟏𝟔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𝟏𝟔</m:t>
                        </m:r>
                      </m:sub>
                    </m:sSub>
                  </m:oMath>
                </a14:m>
                <a:endParaRPr lang="en-US" sz="1600" b="0" dirty="0" smtClean="0"/>
              </a:p>
            </p:txBody>
          </p:sp>
        </mc:Choice>
        <mc:Fallback xmlns="">
          <p:sp>
            <p:nvSpPr>
              <p:cNvPr id="5" name="内容占位符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63" t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05480063"/>
                  </p:ext>
                </p:extLst>
              </p:nvPr>
            </p:nvGraphicFramePr>
            <p:xfrm>
              <a:off x="1523206" y="4061359"/>
              <a:ext cx="6096000" cy="186118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48000"/>
                    <a:gridCol w="3048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sv-SE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𝑆𝑇𝑆</m:t>
                                    </m:r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𝑡𝑜𝑡𝑎𝑙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P matrices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9,10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sv-SE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sv-SE" sz="1800" b="0" i="1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800" b="0" i="1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  <m:r>
                                      <a:rPr lang="en-US" sz="18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×10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11,12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sv-SE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sv-SE" sz="1800" b="0" i="1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800" b="0" i="1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  <m:r>
                                      <a:rPr lang="en-US" sz="18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×12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13,14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sv-SE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sv-SE" sz="1800" b="0" i="1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800" b="0" i="1">
                                        <a:latin typeface="Cambria Math" panose="02040503050406030204" pitchFamily="18" charset="0"/>
                                      </a:rPr>
                                      <m:t>14</m:t>
                                    </m:r>
                                    <m:r>
                                      <a:rPr lang="en-US" sz="18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×14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15,16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sv-SE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sv-SE" sz="1800" b="0" i="1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800" b="0" i="1"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  <m:r>
                                      <a:rPr lang="en-US" sz="18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×16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05480063"/>
                  </p:ext>
                </p:extLst>
              </p:nvPr>
            </p:nvGraphicFramePr>
            <p:xfrm>
              <a:off x="1523206" y="4061359"/>
              <a:ext cx="6096000" cy="186118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48000"/>
                    <a:gridCol w="3048000"/>
                  </a:tblGrid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00" t="-8065" r="-100798" b="-4177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P matrices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9,10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0400" t="-109836" r="-1000" b="-32459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11,12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0400" t="-209836" r="-1000" b="-22459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13,14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0400" t="-309836" r="-1000" b="-12459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15,16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0400" t="-409836" r="-1000" b="-245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矩形 5"/>
          <p:cNvSpPr/>
          <p:nvPr/>
        </p:nvSpPr>
        <p:spPr>
          <a:xfrm>
            <a:off x="1294209" y="5918113"/>
            <a:ext cx="66301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i="1" dirty="0" smtClean="0">
                <a:solidFill>
                  <a:schemeClr val="tx1"/>
                </a:solidFill>
                <a:latin typeface="Arial-BoldMT"/>
              </a:rPr>
              <a:t>Dimension of P matrices required </a:t>
            </a:r>
            <a:r>
              <a:rPr lang="en-US" sz="1600" b="1" i="1" dirty="0">
                <a:solidFill>
                  <a:schemeClr val="tx1"/>
                </a:solidFill>
                <a:latin typeface="Arial-BoldMT"/>
              </a:rPr>
              <a:t>for different numbers</a:t>
            </a:r>
          </a:p>
          <a:p>
            <a:pPr algn="ctr"/>
            <a:r>
              <a:rPr lang="en-US" sz="1600" b="1" i="1" dirty="0">
                <a:solidFill>
                  <a:schemeClr val="tx1"/>
                </a:solidFill>
                <a:latin typeface="Arial-BoldMT"/>
              </a:rPr>
              <a:t>of space-time streams</a:t>
            </a:r>
            <a:endParaRPr lang="en-US" sz="16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#1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>
                  <a:spcBef>
                    <a:spcPts val="0"/>
                  </a:spcBef>
                </a:pPr>
                <a:r>
                  <a:rPr lang="en-US" dirty="0" smtClean="0"/>
                  <a:t>Do you support to have new P </a:t>
                </a:r>
                <a:r>
                  <a:rPr lang="en-US" altLang="zh-CN" dirty="0" smtClean="0"/>
                  <a:t>matrices of dimensions 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 panose="02040503050406030204" pitchFamily="18" charset="0"/>
                      </a:rPr>
                      <m:t>10×10,  12×12,  14×14 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𝑎𝑛𝑑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 16×16</m:t>
                    </m:r>
                  </m:oMath>
                </a14:m>
                <a:r>
                  <a:rPr lang="en-US" dirty="0" smtClean="0"/>
                  <a:t> for </a:t>
                </a:r>
                <a:r>
                  <a:rPr lang="en-US" dirty="0"/>
                  <a:t>the number of space-time streams larger than 8 in </a:t>
                </a:r>
                <a:r>
                  <a:rPr lang="en-US" dirty="0" smtClean="0"/>
                  <a:t>EHT?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b="0" dirty="0" smtClean="0"/>
                  <a:t>The definition of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×10</m:t>
                        </m:r>
                      </m:sub>
                    </m:sSub>
                    <m:r>
                      <a:rPr lang="sv-SE" b="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sv-SE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×12</m:t>
                        </m:r>
                      </m:sub>
                    </m:sSub>
                    <m:r>
                      <a:rPr lang="sv-SE" b="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sv-SE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>
                            <a:latin typeface="Cambria Math" panose="02040503050406030204" pitchFamily="18" charset="0"/>
                          </a:rPr>
                          <m:t>14</m:t>
                        </m:r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×14</m:t>
                        </m:r>
                      </m:sub>
                    </m:sSub>
                    <m:r>
                      <a:rPr lang="sv-SE" b="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sv-SE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>
                            <a:latin typeface="Cambria Math" panose="02040503050406030204" pitchFamily="18" charset="0"/>
                          </a:rPr>
                          <m:t>16</m:t>
                        </m:r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×16</m:t>
                        </m:r>
                      </m:sub>
                    </m:sSub>
                  </m:oMath>
                </a14:m>
                <a:r>
                  <a:rPr lang="en-US" b="0" dirty="0" smtClean="0"/>
                  <a:t> is TBD</a:t>
                </a:r>
              </a:p>
              <a:p>
                <a:pPr lvl="1"/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56" t="-1185" r="-20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96913" y="332601"/>
            <a:ext cx="154112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November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03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9_主题1">
  <a:themeElements>
    <a:clrScheme name="default 5">
      <a:dk1>
        <a:srgbClr val="000000"/>
      </a:dk1>
      <a:lt1>
        <a:srgbClr val="FFFFFF"/>
      </a:lt1>
      <a:dk2>
        <a:srgbClr val="990000"/>
      </a:dk2>
      <a:lt2>
        <a:srgbClr val="B2B2B2"/>
      </a:lt2>
      <a:accent1>
        <a:srgbClr val="FFCC66"/>
      </a:accent1>
      <a:accent2>
        <a:srgbClr val="FFCC99"/>
      </a:accent2>
      <a:accent3>
        <a:srgbClr val="FFFFFF"/>
      </a:accent3>
      <a:accent4>
        <a:srgbClr val="000000"/>
      </a:accent4>
      <a:accent5>
        <a:srgbClr val="FFE2B8"/>
      </a:accent5>
      <a:accent6>
        <a:srgbClr val="E7B98A"/>
      </a:accent6>
      <a:hlink>
        <a:srgbClr val="FF9900"/>
      </a:hlink>
      <a:folHlink>
        <a:srgbClr val="990000"/>
      </a:folHlink>
    </a:clrScheme>
    <a:fontScheme name="default">
      <a:majorFont>
        <a:latin typeface="FrutigerNext LT Medium"/>
        <a:ea typeface="华文细黑"/>
        <a:cs typeface="宋体"/>
      </a:majorFont>
      <a:minorFont>
        <a:latin typeface="FrutigerNext LT Medium"/>
        <a:ea typeface="华文细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solidFill>
            <a:schemeClr val="tx1"/>
          </a:solidFill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CC9900"/>
          </a:buClr>
          <a:buSzTx/>
          <a:buFont typeface="Wingdings" pitchFamily="2" charset="2"/>
          <a:buChar char="n"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-122"/>
          </a:defRPr>
        </a:defPPr>
      </a:lstStyle>
    </a:spDef>
    <a:lnDef>
      <a:spPr bwMode="auto">
        <a:ln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990000"/>
        </a:dk2>
        <a:lt2>
          <a:srgbClr val="808080"/>
        </a:lt2>
        <a:accent1>
          <a:srgbClr val="99CCFF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5C8A00"/>
        </a:accent6>
        <a:hlink>
          <a:srgbClr val="FF99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99CC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FF99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FFCA"/>
        </a:accent5>
        <a:accent6>
          <a:srgbClr val="8AB9B9"/>
        </a:accent6>
        <a:hlink>
          <a:srgbClr val="0099CC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8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9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0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1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2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3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(2)</Template>
  <TotalTime>43785</TotalTime>
  <Words>320</Words>
  <Application>Microsoft Office PowerPoint</Application>
  <PresentationFormat>全屏显示(4:3)</PresentationFormat>
  <Paragraphs>100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7" baseType="lpstr">
      <vt:lpstr>Arial Unicode MS</vt:lpstr>
      <vt:lpstr>Arial-BoldMT</vt:lpstr>
      <vt:lpstr>FrutigerNext LT Bold</vt:lpstr>
      <vt:lpstr>FrutigerNext LT Medium</vt:lpstr>
      <vt:lpstr>MS Gothic</vt:lpstr>
      <vt:lpstr>MS PGothic</vt:lpstr>
      <vt:lpstr>黑体</vt:lpstr>
      <vt:lpstr>华文细黑</vt:lpstr>
      <vt:lpstr>宋体</vt:lpstr>
      <vt:lpstr>Arial</vt:lpstr>
      <vt:lpstr>Calibri</vt:lpstr>
      <vt:lpstr>Cambria Math</vt:lpstr>
      <vt:lpstr>Times New Roman</vt:lpstr>
      <vt:lpstr>Wingdings</vt:lpstr>
      <vt:lpstr>Office Theme</vt:lpstr>
      <vt:lpstr>9_主题1</vt:lpstr>
      <vt:lpstr>Equation</vt:lpstr>
      <vt:lpstr>EHT P matrices Discussion</vt:lpstr>
      <vt:lpstr>Introduction </vt:lpstr>
      <vt:lpstr>Introduction </vt:lpstr>
      <vt:lpstr>P Matrices (P_(10×10))</vt:lpstr>
      <vt:lpstr>P Matrices (P_(12×12))</vt:lpstr>
      <vt:lpstr>P Matrices (P_(12×12))</vt:lpstr>
      <vt:lpstr>P Matrices (P_(16×16))</vt:lpstr>
      <vt:lpstr>Summary</vt:lpstr>
      <vt:lpstr>Straw Poll #1</vt:lpstr>
      <vt:lpstr>References</vt:lpstr>
    </vt:vector>
  </TitlesOfParts>
  <Company>Huawei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 Coordination in EHT</dc:title>
  <dc:creator>Dandan Liang（Huawei）</dc:creator>
  <cp:lastModifiedBy>public (68fe165fa10b)</cp:lastModifiedBy>
  <cp:revision>1258</cp:revision>
  <cp:lastPrinted>1601-01-01T00:00:00Z</cp:lastPrinted>
  <dcterms:created xsi:type="dcterms:W3CDTF">2015-10-31T00:33:08Z</dcterms:created>
  <dcterms:modified xsi:type="dcterms:W3CDTF">2019-11-11T04:02:13Z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(3)KI4oECpaK3/gFaPdrYcvfY4euO442Q9zuRkxULi/nrnikQg63B6KqkLsEL3F99yEbJoFeb/E
+QT2QvZFgI6OlbjZb0j7wPFmBAR09yu54U8CzMZiVUw7+Lq0LdgKIq9+WyDYmkJCj1Fm7yVQ
FQ3ld68MpEf4gkca78oEXX1S6cX8sbZ/6yxEjr0276PK/lwRC7lFpD56wuD+UuYzwL2dEDQH
1Hc9gTCLwyVgYBCore</vt:lpwstr>
  </property>
  <property fmtid="{D5CDD505-2E9C-101B-9397-08002B2CF9AE}" pid="3" name="_2015_ms_pID_7253431">
    <vt:lpwstr>dVRfD68a/gUB0R08DfiyJJ5hZNoCJLgbpW8ubwykKylafoJc/AH1Ga
SWx399aslQNso4JypnB8op9PUYKnbJUgU0a9Y9lTPXh7sIDt9ZGuyQgC+9qPrBLx9SEwVgA5
7TneSIqJcQfrKnJniX+150MG3F0cAQ5V3nYbARdAYYZLAy9pI1KkJaGOzgpnWykyfq7Y3r4T
Tg+Z9kXaQF+nzE9k3xl4chsA98qGEdjbX0UF</vt:lpwstr>
  </property>
  <property fmtid="{D5CDD505-2E9C-101B-9397-08002B2CF9AE}" pid="4" name="_2015_ms_pID_7253432">
    <vt:lpwstr>6g==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1572938874</vt:lpwstr>
  </property>
</Properties>
</file>