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351" r:id="rId2"/>
    <p:sldId id="378" r:id="rId3"/>
    <p:sldId id="480" r:id="rId4"/>
    <p:sldId id="477" r:id="rId5"/>
    <p:sldId id="473" r:id="rId6"/>
    <p:sldId id="482" r:id="rId7"/>
    <p:sldId id="483" r:id="rId8"/>
    <p:sldId id="484" r:id="rId9"/>
    <p:sldId id="458" r:id="rId10"/>
    <p:sldId id="440" r:id="rId11"/>
    <p:sldId id="470" r:id="rId12"/>
    <p:sldId id="485" r:id="rId13"/>
  </p:sldIdLst>
  <p:sldSz cx="9144000" cy="6858000" type="screen4x3"/>
  <p:notesSz cx="6807200" cy="9939338"/>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84" userDrawn="1">
          <p15:clr>
            <a:srgbClr val="A4A3A4"/>
          </p15:clr>
        </p15:guide>
        <p15:guide id="2" pos="212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김서욱/선임연구원/차세대표준(연)IoT팀(suhwook.kim@lge.com)" initials="김" lastIdx="1" clrIdx="0">
    <p:extLst>
      <p:ext uri="{19B8F6BF-5375-455C-9EA6-DF929625EA0E}">
        <p15:presenceInfo xmlns:p15="http://schemas.microsoft.com/office/powerpoint/2012/main" userId="S-1-5-21-2543426832-1914326140-3112152631-754692" providerId="AD"/>
      </p:ext>
    </p:extLst>
  </p:cmAuthor>
  <p:cmAuthor id="2" name="Taewon Song" initials="T. Song" lastIdx="1" clrIdx="1">
    <p:extLst>
      <p:ext uri="{19B8F6BF-5375-455C-9EA6-DF929625EA0E}">
        <p15:presenceInfo xmlns:p15="http://schemas.microsoft.com/office/powerpoint/2012/main" userId="Taewon Song" providerId="None"/>
      </p:ext>
    </p:extLst>
  </p:cmAuthor>
  <p:cmAuthor id="3" name="송태원/선임연구원/차세대표준(연)ICS팀(taewon.song@lge.com)" initials="송" lastIdx="1" clrIdx="2">
    <p:extLst>
      <p:ext uri="{19B8F6BF-5375-455C-9EA6-DF929625EA0E}">
        <p15:presenceInfo xmlns:p15="http://schemas.microsoft.com/office/powerpoint/2012/main" userId="S-1-5-21-2543426832-1914326140-3112152631-18346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CD"/>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밝은 스타일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81" autoAdjust="0"/>
    <p:restoredTop sz="95128" autoAdjust="0"/>
  </p:normalViewPr>
  <p:slideViewPr>
    <p:cSldViewPr>
      <p:cViewPr varScale="1">
        <p:scale>
          <a:sx n="116" d="100"/>
          <a:sy n="116" d="100"/>
        </p:scale>
        <p:origin x="2052"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81" d="100"/>
          <a:sy n="81" d="100"/>
        </p:scale>
        <p:origin x="3966" y="78"/>
      </p:cViewPr>
      <p:guideLst>
        <p:guide orient="horz" pos="3084"/>
        <p:guide pos="212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099" cy="49645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5543" y="0"/>
            <a:ext cx="2950099" cy="496457"/>
          </a:xfrm>
          <a:prstGeom prst="rect">
            <a:avLst/>
          </a:prstGeom>
        </p:spPr>
        <p:txBody>
          <a:bodyPr vert="horz" lIns="91440" tIns="45720" rIns="91440" bIns="45720" rtlCol="0"/>
          <a:lstStyle>
            <a:lvl1pPr algn="r">
              <a:defRPr sz="1200"/>
            </a:lvl1pPr>
          </a:lstStyle>
          <a:p>
            <a:fld id="{B87CCAAF-252C-4847-8D16-EDD6B40E4912}" type="datetimeFigureOut">
              <a:rPr lang="en-US" smtClean="0"/>
              <a:pPr/>
              <a:t>1/17/2020</a:t>
            </a:fld>
            <a:endParaRPr lang="en-US" dirty="0"/>
          </a:p>
        </p:txBody>
      </p:sp>
      <p:sp>
        <p:nvSpPr>
          <p:cNvPr id="4" name="Footer Placeholder 3"/>
          <p:cNvSpPr>
            <a:spLocks noGrp="1"/>
          </p:cNvSpPr>
          <p:nvPr>
            <p:ph type="ftr" sz="quarter" idx="2"/>
          </p:nvPr>
        </p:nvSpPr>
        <p:spPr>
          <a:xfrm>
            <a:off x="0" y="9441181"/>
            <a:ext cx="2950099" cy="49645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5543" y="9441181"/>
            <a:ext cx="2950099" cy="496457"/>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6807200" cy="9939338"/>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537084" y="103713"/>
            <a:ext cx="628045" cy="2261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42071" y="103713"/>
            <a:ext cx="810381" cy="2261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928688" y="750888"/>
            <a:ext cx="4948237" cy="3713162"/>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07004" y="4721442"/>
            <a:ext cx="4991635" cy="4471512"/>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dirty="0"/>
          </a:p>
        </p:txBody>
      </p:sp>
      <p:sp>
        <p:nvSpPr>
          <p:cNvPr id="2054" name="Rectangle 6"/>
          <p:cNvSpPr>
            <a:spLocks noGrp="1" noChangeArrowheads="1"/>
          </p:cNvSpPr>
          <p:nvPr>
            <p:ph type="ftr"/>
          </p:nvPr>
        </p:nvSpPr>
        <p:spPr bwMode="auto">
          <a:xfrm>
            <a:off x="5259685" y="9623102"/>
            <a:ext cx="905444" cy="19382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a:t>
            </a:r>
            <a:r>
              <a:rPr lang="en-US" dirty="0"/>
              <a:t>Company</a:t>
            </a:r>
          </a:p>
        </p:txBody>
      </p:sp>
      <p:sp>
        <p:nvSpPr>
          <p:cNvPr id="2055" name="Rectangle 7"/>
          <p:cNvSpPr>
            <a:spLocks noGrp="1" noChangeArrowheads="1"/>
          </p:cNvSpPr>
          <p:nvPr>
            <p:ph type="sldNum"/>
          </p:nvPr>
        </p:nvSpPr>
        <p:spPr bwMode="auto">
          <a:xfrm>
            <a:off x="3163603" y="9623102"/>
            <a:ext cx="501813" cy="38934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09084" y="9623102"/>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10642" y="9621402"/>
            <a:ext cx="5385916" cy="1700"/>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35838" y="317937"/>
            <a:ext cx="5535525" cy="1700"/>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28688" y="750888"/>
            <a:ext cx="4948237" cy="3713162"/>
          </a:xfrm>
        </p:spPr>
      </p:sp>
      <p:sp>
        <p:nvSpPr>
          <p:cNvPr id="3" name="슬라이드 노트 개체 틀 2"/>
          <p:cNvSpPr>
            <a:spLocks noGrp="1"/>
          </p:cNvSpPr>
          <p:nvPr>
            <p:ph type="body" idx="1"/>
          </p:nvPr>
        </p:nvSpPr>
        <p:spPr/>
        <p:txBody>
          <a:bodyPr/>
          <a:lstStyle/>
          <a:p>
            <a:pPr marL="0" indent="0">
              <a:buFont typeface="Arial" panose="020B0604020202020204" pitchFamily="34" charset="0"/>
              <a:buNone/>
            </a:pPr>
            <a:endParaRPr lang="ko-KR" altLang="en-US" dirty="0"/>
          </a:p>
        </p:txBody>
      </p:sp>
      <p:sp>
        <p:nvSpPr>
          <p:cNvPr id="4" name="머리글 개체 틀 3"/>
          <p:cNvSpPr>
            <a:spLocks noGrp="1"/>
          </p:cNvSpPr>
          <p:nvPr>
            <p:ph type="hdr" idx="10"/>
          </p:nvPr>
        </p:nvSpPr>
        <p:spPr/>
        <p:txBody>
          <a:bodyPr/>
          <a:lstStyle/>
          <a:p>
            <a:r>
              <a:rPr lang="en-US"/>
              <a:t>doc.: IEEE 802.11-yy/xxxxr0</a:t>
            </a:r>
            <a:endParaRPr lang="en-US" dirty="0"/>
          </a:p>
        </p:txBody>
      </p:sp>
      <p:sp>
        <p:nvSpPr>
          <p:cNvPr id="5" name="날짜 개체 틀 4"/>
          <p:cNvSpPr>
            <a:spLocks noGrp="1"/>
          </p:cNvSpPr>
          <p:nvPr>
            <p:ph type="dt" idx="11"/>
          </p:nvPr>
        </p:nvSpPr>
        <p:spPr/>
        <p:txBody>
          <a:bodyPr/>
          <a:lstStyle/>
          <a:p>
            <a:r>
              <a:rPr lang="en-US"/>
              <a:t>Month Year</a:t>
            </a:r>
            <a:endParaRPr lang="en-US" dirty="0"/>
          </a:p>
        </p:txBody>
      </p:sp>
      <p:sp>
        <p:nvSpPr>
          <p:cNvPr id="6" name="바닥글 개체 틀 5"/>
          <p:cNvSpPr>
            <a:spLocks noGrp="1"/>
          </p:cNvSpPr>
          <p:nvPr>
            <p:ph type="ftr" idx="12"/>
          </p:nvPr>
        </p:nvSpPr>
        <p:spPr/>
        <p:txBody>
          <a:bodyPr/>
          <a:lstStyle/>
          <a:p>
            <a:r>
              <a:rPr lang="en-US"/>
              <a:t>John Doe, Some Company</a:t>
            </a:r>
            <a:endParaRPr lang="en-US" dirty="0"/>
          </a:p>
        </p:txBody>
      </p:sp>
      <p:sp>
        <p:nvSpPr>
          <p:cNvPr id="7" name="슬라이드 번호 개체 틀 6"/>
          <p:cNvSpPr>
            <a:spLocks noGrp="1"/>
          </p:cNvSpPr>
          <p:nvPr>
            <p:ph type="sldNum" idx="13"/>
          </p:nvPr>
        </p:nvSpPr>
        <p:spPr/>
        <p:txBody>
          <a:bodyPr/>
          <a:lstStyle/>
          <a:p>
            <a:r>
              <a:rPr lang="en-US"/>
              <a:t>Page </a:t>
            </a:r>
            <a:fld id="{47A7FEEB-9CD2-43FE-843C-C5350BEACB45}" type="slidenum">
              <a:rPr lang="en-US" smtClean="0"/>
              <a:pPr/>
              <a:t>1</a:t>
            </a:fld>
            <a:endParaRPr lang="en-US" dirty="0"/>
          </a:p>
        </p:txBody>
      </p:sp>
    </p:spTree>
    <p:extLst>
      <p:ext uri="{BB962C8B-B14F-4D97-AF65-F5344CB8AC3E}">
        <p14:creationId xmlns:p14="http://schemas.microsoft.com/office/powerpoint/2010/main" val="1056159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28688" y="750888"/>
            <a:ext cx="4948237" cy="3713162"/>
          </a:xfrm>
        </p:spPr>
      </p:sp>
      <p:sp>
        <p:nvSpPr>
          <p:cNvPr id="3" name="슬라이드 노트 개체 틀 2"/>
          <p:cNvSpPr>
            <a:spLocks noGrp="1"/>
          </p:cNvSpPr>
          <p:nvPr>
            <p:ph type="body" idx="1"/>
          </p:nvPr>
        </p:nvSpPr>
        <p:spPr/>
        <p:txBody>
          <a:bodyPr/>
          <a:lstStyle/>
          <a:p>
            <a:endParaRPr lang="ko-KR" altLang="en-US"/>
          </a:p>
        </p:txBody>
      </p:sp>
      <p:sp>
        <p:nvSpPr>
          <p:cNvPr id="4" name="머리글 개체 틀 3"/>
          <p:cNvSpPr>
            <a:spLocks noGrp="1"/>
          </p:cNvSpPr>
          <p:nvPr>
            <p:ph type="hdr" idx="10"/>
          </p:nvPr>
        </p:nvSpPr>
        <p:spPr/>
        <p:txBody>
          <a:bodyPr/>
          <a:lstStyle/>
          <a:p>
            <a:r>
              <a:rPr lang="en-US"/>
              <a:t>doc.: IEEE 802.11-yy/xxxxr0</a:t>
            </a:r>
            <a:endParaRPr lang="en-US" dirty="0"/>
          </a:p>
        </p:txBody>
      </p:sp>
      <p:sp>
        <p:nvSpPr>
          <p:cNvPr id="5" name="날짜 개체 틀 4"/>
          <p:cNvSpPr>
            <a:spLocks noGrp="1"/>
          </p:cNvSpPr>
          <p:nvPr>
            <p:ph type="dt" idx="11"/>
          </p:nvPr>
        </p:nvSpPr>
        <p:spPr/>
        <p:txBody>
          <a:bodyPr/>
          <a:lstStyle/>
          <a:p>
            <a:r>
              <a:rPr lang="en-US"/>
              <a:t>Month Year</a:t>
            </a:r>
            <a:endParaRPr lang="en-US" dirty="0"/>
          </a:p>
        </p:txBody>
      </p:sp>
      <p:sp>
        <p:nvSpPr>
          <p:cNvPr id="6" name="바닥글 개체 틀 5"/>
          <p:cNvSpPr>
            <a:spLocks noGrp="1"/>
          </p:cNvSpPr>
          <p:nvPr>
            <p:ph type="ftr" idx="12"/>
          </p:nvPr>
        </p:nvSpPr>
        <p:spPr/>
        <p:txBody>
          <a:bodyPr/>
          <a:lstStyle/>
          <a:p>
            <a:r>
              <a:rPr lang="en-US"/>
              <a:t>John Doe, Some Company</a:t>
            </a:r>
            <a:endParaRPr lang="en-US" dirty="0"/>
          </a:p>
        </p:txBody>
      </p:sp>
      <p:sp>
        <p:nvSpPr>
          <p:cNvPr id="7" name="슬라이드 번호 개체 틀 6"/>
          <p:cNvSpPr>
            <a:spLocks noGrp="1"/>
          </p:cNvSpPr>
          <p:nvPr>
            <p:ph type="sldNum" idx="13"/>
          </p:nvPr>
        </p:nvSpPr>
        <p:spPr/>
        <p:txBody>
          <a:bodyPr/>
          <a:lstStyle/>
          <a:p>
            <a:r>
              <a:rPr lang="en-US"/>
              <a:t>Page </a:t>
            </a:r>
            <a:fld id="{47A7FEEB-9CD2-43FE-843C-C5350BEACB45}" type="slidenum">
              <a:rPr lang="en-US" smtClean="0"/>
              <a:pPr/>
              <a:t>2</a:t>
            </a:fld>
            <a:endParaRPr lang="en-US" dirty="0"/>
          </a:p>
        </p:txBody>
      </p:sp>
    </p:spTree>
    <p:extLst>
      <p:ext uri="{BB962C8B-B14F-4D97-AF65-F5344CB8AC3E}">
        <p14:creationId xmlns:p14="http://schemas.microsoft.com/office/powerpoint/2010/main" val="2787443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머리글 개체 틀 3"/>
          <p:cNvSpPr>
            <a:spLocks noGrp="1"/>
          </p:cNvSpPr>
          <p:nvPr>
            <p:ph type="hdr" idx="10"/>
          </p:nvPr>
        </p:nvSpPr>
        <p:spPr/>
        <p:txBody>
          <a:bodyPr/>
          <a:lstStyle/>
          <a:p>
            <a:r>
              <a:rPr lang="en-US"/>
              <a:t>doc.: IEEE 802.11-yy/xxxxr0</a:t>
            </a:r>
            <a:endParaRPr lang="en-US" dirty="0"/>
          </a:p>
        </p:txBody>
      </p:sp>
      <p:sp>
        <p:nvSpPr>
          <p:cNvPr id="5" name="날짜 개체 틀 4"/>
          <p:cNvSpPr>
            <a:spLocks noGrp="1"/>
          </p:cNvSpPr>
          <p:nvPr>
            <p:ph type="dt" idx="11"/>
          </p:nvPr>
        </p:nvSpPr>
        <p:spPr/>
        <p:txBody>
          <a:bodyPr/>
          <a:lstStyle/>
          <a:p>
            <a:r>
              <a:rPr lang="en-US"/>
              <a:t>Month Year</a:t>
            </a:r>
            <a:endParaRPr lang="en-US" dirty="0"/>
          </a:p>
        </p:txBody>
      </p:sp>
      <p:sp>
        <p:nvSpPr>
          <p:cNvPr id="6" name="바닥글 개체 틀 5"/>
          <p:cNvSpPr>
            <a:spLocks noGrp="1"/>
          </p:cNvSpPr>
          <p:nvPr>
            <p:ph type="ftr" idx="12"/>
          </p:nvPr>
        </p:nvSpPr>
        <p:spPr/>
        <p:txBody>
          <a:bodyPr/>
          <a:lstStyle/>
          <a:p>
            <a:r>
              <a:rPr lang="en-US"/>
              <a:t>John Doe, Some Company</a:t>
            </a:r>
            <a:endParaRPr lang="en-US" dirty="0"/>
          </a:p>
        </p:txBody>
      </p:sp>
      <p:sp>
        <p:nvSpPr>
          <p:cNvPr id="7" name="슬라이드 번호 개체 틀 6"/>
          <p:cNvSpPr>
            <a:spLocks noGrp="1"/>
          </p:cNvSpPr>
          <p:nvPr>
            <p:ph type="sldNum" idx="13"/>
          </p:nvPr>
        </p:nvSpPr>
        <p:spPr/>
        <p:txBody>
          <a:bodyPr/>
          <a:lstStyle/>
          <a:p>
            <a:r>
              <a:rPr lang="en-US"/>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1615210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ko-KR" altLang="en-US"/>
              <a:t>마스터 제목 스타일 편집</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endParaRPr lang="en-GB"/>
          </a:p>
        </p:txBody>
      </p:sp>
      <p:sp>
        <p:nvSpPr>
          <p:cNvPr id="4" name="Date Placeholder 3"/>
          <p:cNvSpPr>
            <a:spLocks noGrp="1"/>
          </p:cNvSpPr>
          <p:nvPr>
            <p:ph type="dt" idx="10"/>
          </p:nvPr>
        </p:nvSpPr>
        <p:spPr/>
        <p:txBody>
          <a:bodyPr/>
          <a:lstStyle>
            <a:lvl1pPr>
              <a:defRPr/>
            </a:lvl1pPr>
          </a:lstStyle>
          <a:p>
            <a:r>
              <a:rPr lang="en-US" altLang="ko-KR" smtClean="0"/>
              <a:t>November, 2019</a:t>
            </a:r>
            <a:endParaRPr lang="en-GB" altLang="ko-KR" dirty="0"/>
          </a:p>
        </p:txBody>
      </p:sp>
      <p:sp>
        <p:nvSpPr>
          <p:cNvPr id="5" name="Footer Placeholder 4"/>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sz="2000"/>
            </a:lvl1pPr>
            <a:lvl2pPr marL="742950" indent="-285750">
              <a:buFont typeface="Times New Roman" panose="02020603050405020304" pitchFamily="18" charset="0"/>
              <a:buChar char="–"/>
              <a:defRPr sz="1800"/>
            </a:lvl2pPr>
            <a:lvl3pPr marL="1200150" indent="-285750">
              <a:buFont typeface="Wingdings" panose="05000000000000000000" pitchFamily="2" charset="2"/>
              <a:buChar char="ü"/>
              <a:defRPr sz="1600"/>
            </a:lvl3pPr>
            <a:lvl4pPr marL="1657350" indent="-285750">
              <a:buFont typeface="Wingdings" panose="05000000000000000000" pitchFamily="2" charset="2"/>
              <a:buChar char="Ø"/>
              <a:defRPr sz="1400"/>
            </a:lvl4pPr>
            <a:lvl5pPr marL="2114550" indent="-285750">
              <a:buFont typeface="Arial" panose="020B0604020202020204" pitchFamily="34" charset="0"/>
              <a:buChar char="•"/>
              <a:defRPr sz="1400"/>
            </a:lvl5pPr>
          </a:lstStyle>
          <a:p>
            <a:pPr lvl="0"/>
            <a:r>
              <a:rPr lang="ko-KR" altLang="en-US"/>
              <a:t>마스터 텍스트 스타일을 편집합니다</a:t>
            </a:r>
          </a:p>
          <a:p>
            <a:pPr lvl="1"/>
            <a:r>
              <a:rPr lang="ko-KR" altLang="en-US"/>
              <a:t>둘째 수준</a:t>
            </a:r>
          </a:p>
          <a:p>
            <a:pPr lvl="2"/>
            <a:r>
              <a:rPr lang="ko-KR" altLang="en-US"/>
              <a:t>셋째 </a:t>
            </a:r>
            <a:r>
              <a:rPr lang="ko-KR" altLang="en-US" smtClean="0"/>
              <a:t>수준</a:t>
            </a:r>
            <a:endParaRPr lang="ko-KR" altLang="en-US"/>
          </a:p>
          <a:p>
            <a:pPr lvl="3"/>
            <a:r>
              <a:rPr lang="ko-KR" altLang="en-US"/>
              <a:t>넷째 수준</a:t>
            </a:r>
          </a:p>
          <a:p>
            <a:pPr lvl="4"/>
            <a:r>
              <a:rPr lang="ko-KR" altLang="en-US"/>
              <a:t>다섯째 수준</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ko-KR"/>
              <a:t>Taewon Song, LG Electronics</a:t>
            </a:r>
            <a:endParaRPr lang="en-GB" altLang="ko-KR"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ko-KR" smtClean="0"/>
              <a:t>November,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Date Placeholder 3"/>
          <p:cNvSpPr>
            <a:spLocks noGrp="1"/>
          </p:cNvSpPr>
          <p:nvPr>
            <p:ph type="dt" idx="10"/>
          </p:nvPr>
        </p:nvSpPr>
        <p:spPr/>
        <p:txBody>
          <a:bodyPr/>
          <a:lstStyle>
            <a:lvl1pPr>
              <a:defRPr/>
            </a:lvl1pPr>
          </a:lstStyle>
          <a:p>
            <a:r>
              <a:rPr lang="en-US" altLang="ko-KR" smtClean="0"/>
              <a:t>November, 2019</a:t>
            </a:r>
            <a:endParaRPr lang="en-GB" altLang="ko-KR" dirty="0"/>
          </a:p>
        </p:txBody>
      </p:sp>
      <p:sp>
        <p:nvSpPr>
          <p:cNvPr id="5" name="Footer Placeholder 4"/>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GB"/>
          </a:p>
        </p:txBody>
      </p:sp>
      <p:sp>
        <p:nvSpPr>
          <p:cNvPr id="3" name="Content Placeholder 2"/>
          <p:cNvSpPr>
            <a:spLocks noGrp="1"/>
          </p:cNvSpPr>
          <p:nvPr>
            <p:ph sz="half" idx="1"/>
          </p:nvPr>
        </p:nvSpPr>
        <p:spPr>
          <a:xfrm>
            <a:off x="685800" y="1484784"/>
            <a:ext cx="3808413" cy="46096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4" name="Content Placeholder 3"/>
          <p:cNvSpPr>
            <a:spLocks noGrp="1"/>
          </p:cNvSpPr>
          <p:nvPr>
            <p:ph sz="half" idx="2"/>
          </p:nvPr>
        </p:nvSpPr>
        <p:spPr>
          <a:xfrm>
            <a:off x="4646613" y="1484784"/>
            <a:ext cx="3810000" cy="46096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5" name="Date Placeholder 4"/>
          <p:cNvSpPr>
            <a:spLocks noGrp="1"/>
          </p:cNvSpPr>
          <p:nvPr>
            <p:ph type="dt" idx="10"/>
          </p:nvPr>
        </p:nvSpPr>
        <p:spPr/>
        <p:txBody>
          <a:bodyPr/>
          <a:lstStyle>
            <a:lvl1pPr>
              <a:defRPr/>
            </a:lvl1pPr>
          </a:lstStyle>
          <a:p>
            <a:r>
              <a:rPr lang="en-US" altLang="ko-KR" smtClean="0"/>
              <a:t>November, 2019</a:t>
            </a:r>
            <a:endParaRPr lang="en-GB" altLang="ko-KR" dirty="0"/>
          </a:p>
        </p:txBody>
      </p:sp>
      <p:sp>
        <p:nvSpPr>
          <p:cNvPr id="6" name="Footer Placeholder 5"/>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비교">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7" name="Date Placeholder 6"/>
          <p:cNvSpPr>
            <a:spLocks noGrp="1"/>
          </p:cNvSpPr>
          <p:nvPr>
            <p:ph type="dt" idx="10"/>
          </p:nvPr>
        </p:nvSpPr>
        <p:spPr/>
        <p:txBody>
          <a:bodyPr/>
          <a:lstStyle>
            <a:lvl1pPr>
              <a:defRPr/>
            </a:lvl1pPr>
          </a:lstStyle>
          <a:p>
            <a:r>
              <a:rPr lang="en-US" altLang="ko-KR" smtClean="0"/>
              <a:t>November, 2019</a:t>
            </a:r>
            <a:endParaRPr lang="en-GB" altLang="ko-KR"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ltLang="ko-KR"/>
              <a:t>Taewon Song, LG Electronics</a:t>
            </a:r>
            <a:endParaRPr lang="en-GB" altLang="ko-KR"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Title 1"/>
          <p:cNvSpPr>
            <a:spLocks noGrp="1"/>
          </p:cNvSpPr>
          <p:nvPr>
            <p:ph type="title"/>
          </p:nvPr>
        </p:nvSpPr>
        <p:spPr>
          <a:xfrm>
            <a:off x="685800" y="685801"/>
            <a:ext cx="7770813" cy="654968"/>
          </a:xfrm>
        </p:spPr>
        <p:txBody>
          <a:bodyPr/>
          <a:lstStyle/>
          <a:p>
            <a:r>
              <a:rPr lang="ko-KR" altLang="en-US"/>
              <a:t>마스터 제목 스타일 편집</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GB"/>
          </a:p>
        </p:txBody>
      </p:sp>
      <p:sp>
        <p:nvSpPr>
          <p:cNvPr id="3" name="Date Placeholder 2"/>
          <p:cNvSpPr>
            <a:spLocks noGrp="1"/>
          </p:cNvSpPr>
          <p:nvPr>
            <p:ph type="dt" idx="10"/>
          </p:nvPr>
        </p:nvSpPr>
        <p:spPr/>
        <p:txBody>
          <a:bodyPr/>
          <a:lstStyle>
            <a:lvl1pPr>
              <a:defRPr/>
            </a:lvl1pPr>
          </a:lstStyle>
          <a:p>
            <a:r>
              <a:rPr lang="en-US" altLang="ko-KR" smtClean="0"/>
              <a:t>November, 2019</a:t>
            </a:r>
            <a:endParaRPr lang="en-GB" altLang="ko-KR" dirty="0"/>
          </a:p>
        </p:txBody>
      </p:sp>
      <p:sp>
        <p:nvSpPr>
          <p:cNvPr id="4" name="Footer Placeholder 3"/>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ltLang="ko-KR" smtClean="0"/>
              <a:t>November, 2019</a:t>
            </a:r>
            <a:endParaRPr lang="en-GB" altLang="ko-KR" dirty="0"/>
          </a:p>
        </p:txBody>
      </p:sp>
      <p:sp>
        <p:nvSpPr>
          <p:cNvPr id="3" name="Footer Placeholder 2"/>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GB"/>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4" name="Date Placeholder 3"/>
          <p:cNvSpPr>
            <a:spLocks noGrp="1"/>
          </p:cNvSpPr>
          <p:nvPr>
            <p:ph type="dt" idx="10"/>
          </p:nvPr>
        </p:nvSpPr>
        <p:spPr/>
        <p:txBody>
          <a:bodyPr/>
          <a:lstStyle>
            <a:lvl1pPr>
              <a:defRPr/>
            </a:lvl1pPr>
          </a:lstStyle>
          <a:p>
            <a:r>
              <a:rPr lang="en-US" altLang="ko-KR" smtClean="0"/>
              <a:t>November, 2019</a:t>
            </a:r>
            <a:endParaRPr lang="en-GB" altLang="ko-KR" dirty="0"/>
          </a:p>
        </p:txBody>
      </p:sp>
      <p:sp>
        <p:nvSpPr>
          <p:cNvPr id="5" name="Footer Placeholder 4"/>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ko-KR" altLang="en-US"/>
              <a:t>마스터 제목 스타일 편집</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GB"/>
          </a:p>
        </p:txBody>
      </p:sp>
      <p:sp>
        <p:nvSpPr>
          <p:cNvPr id="4" name="Date Placeholder 3"/>
          <p:cNvSpPr>
            <a:spLocks noGrp="1"/>
          </p:cNvSpPr>
          <p:nvPr>
            <p:ph type="dt" idx="10"/>
          </p:nvPr>
        </p:nvSpPr>
        <p:spPr/>
        <p:txBody>
          <a:bodyPr/>
          <a:lstStyle>
            <a:lvl1pPr>
              <a:defRPr/>
            </a:lvl1pPr>
          </a:lstStyle>
          <a:p>
            <a:r>
              <a:rPr lang="en-US" altLang="ko-KR" smtClean="0"/>
              <a:t>November, 2019</a:t>
            </a:r>
            <a:endParaRPr lang="en-GB" altLang="ko-KR" dirty="0"/>
          </a:p>
        </p:txBody>
      </p:sp>
      <p:sp>
        <p:nvSpPr>
          <p:cNvPr id="5" name="Footer Placeholder 4"/>
          <p:cNvSpPr>
            <a:spLocks noGrp="1"/>
          </p:cNvSpPr>
          <p:nvPr>
            <p:ph type="ftr" idx="11"/>
          </p:nvPr>
        </p:nvSpPr>
        <p:spPr/>
        <p:txBody>
          <a:bodyPr/>
          <a:lstStyle>
            <a:lvl1pPr>
              <a:defRPr/>
            </a:lvl1pPr>
          </a:lstStyle>
          <a:p>
            <a:r>
              <a:rPr lang="en-GB" altLang="ko-KR"/>
              <a:t>Taewon Song, LG Electronics</a:t>
            </a:r>
            <a:endParaRPr lang="en-GB" altLang="ko-KR"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1"/>
            <a:ext cx="7770813" cy="654968"/>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484784"/>
            <a:ext cx="7770813" cy="460962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ko-KR" smtClean="0"/>
              <a:t>November,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Taewon Song, LG Electronics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a:t>
            </a:r>
            <a:r>
              <a:rPr kumimoji="0" lang="en-GB" sz="1800" b="1" i="0" u="none" strike="noStrike" kern="1200" cap="none" spc="0" normalizeH="0" baseline="0" noProof="0">
                <a:ln>
                  <a:noFill/>
                </a:ln>
                <a:solidFill>
                  <a:srgbClr val="000000"/>
                </a:solidFill>
                <a:effectLst/>
                <a:uLnTx/>
                <a:uFillTx/>
                <a:latin typeface="Times New Roman" pitchFamily="16" charset="0"/>
                <a:ea typeface="MS Gothic" charset="-128"/>
                <a:cs typeface="Arial Unicode MS" charset="0"/>
              </a:rPr>
              <a:t>IEEE </a:t>
            </a:r>
            <a:r>
              <a:rPr kumimoji="0" lang="en-GB"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802.11-19/1943</a:t>
            </a:r>
            <a:r>
              <a:rPr kumimoji="0" lang="en-US"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r2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latinLnBrk="1" hangingPunct="1">
        <a:spcBef>
          <a:spcPct val="0"/>
        </a:spcBef>
        <a:spcAft>
          <a:spcPct val="0"/>
        </a:spcAft>
        <a:buClr>
          <a:srgbClr val="000000"/>
        </a:buClr>
        <a:buSzPct val="100000"/>
        <a:buFont typeface="Times New Roman" pitchFamily="16" charset="0"/>
        <a:defRPr sz="2800" b="1">
          <a:solidFill>
            <a:srgbClr val="000000"/>
          </a:solidFill>
          <a:latin typeface="+mj-lt"/>
          <a:ea typeface="+mj-ea"/>
          <a:cs typeface="+mj-cs"/>
        </a:defRPr>
      </a:lvl1pPr>
      <a:lvl2pPr marL="742950" indent="-28575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latinLnBrk="1" hangingPunct="1">
        <a:spcBef>
          <a:spcPts val="600"/>
        </a:spcBef>
        <a:spcAft>
          <a:spcPct val="0"/>
        </a:spcAft>
        <a:buClr>
          <a:srgbClr val="000000"/>
        </a:buClr>
        <a:buSzPct val="100000"/>
        <a:buFont typeface="Times New Roman" pitchFamily="16" charset="0"/>
        <a:defRPr sz="2000" b="1">
          <a:solidFill>
            <a:srgbClr val="000000"/>
          </a:solidFill>
          <a:latin typeface="+mn-lt"/>
          <a:ea typeface="+mn-ea"/>
          <a:cs typeface="+mn-cs"/>
        </a:defRPr>
      </a:lvl1pPr>
      <a:lvl2pPr marL="742950" indent="-285750" algn="l" defTabSz="449263" rtl="0" eaLnBrk="1" fontAlgn="base" latinLnBrk="1" hangingPunct="1">
        <a:spcBef>
          <a:spcPts val="500"/>
        </a:spcBef>
        <a:spcAft>
          <a:spcPct val="0"/>
        </a:spcAft>
        <a:buClr>
          <a:srgbClr val="000000"/>
        </a:buClr>
        <a:buSzPct val="100000"/>
        <a:buFont typeface="Times New Roman" pitchFamily="16" charset="0"/>
        <a:defRPr sz="1800">
          <a:solidFill>
            <a:srgbClr val="000000"/>
          </a:solidFill>
          <a:latin typeface="+mn-lt"/>
          <a:ea typeface="+mn-ea"/>
        </a:defRPr>
      </a:lvl2pPr>
      <a:lvl3pPr marL="1143000" indent="-228600" algn="l" defTabSz="449263" rtl="0" eaLnBrk="1" fontAlgn="base" latinLnBrk="1" hangingPunct="1">
        <a:spcBef>
          <a:spcPts val="450"/>
        </a:spcBef>
        <a:spcAft>
          <a:spcPct val="0"/>
        </a:spcAft>
        <a:buClr>
          <a:srgbClr val="000000"/>
        </a:buClr>
        <a:buSzPct val="100000"/>
        <a:buFont typeface="Times New Roman" pitchFamily="16" charset="0"/>
        <a:defRPr sz="1600">
          <a:solidFill>
            <a:srgbClr val="000000"/>
          </a:solidFill>
          <a:latin typeface="+mn-lt"/>
          <a:ea typeface="+mn-ea"/>
        </a:defRPr>
      </a:lvl3pPr>
      <a:lvl4pPr marL="1600200" indent="-228600" algn="l" defTabSz="449263" rtl="0" eaLnBrk="1" fontAlgn="base" latinLnBrk="1" hangingPunct="1">
        <a:spcBef>
          <a:spcPts val="400"/>
        </a:spcBef>
        <a:spcAft>
          <a:spcPct val="0"/>
        </a:spcAft>
        <a:buClr>
          <a:srgbClr val="000000"/>
        </a:buClr>
        <a:buSzPct val="100000"/>
        <a:buFont typeface="Times New Roman" pitchFamily="16" charset="0"/>
        <a:defRPr sz="1400">
          <a:solidFill>
            <a:srgbClr val="000000"/>
          </a:solidFill>
          <a:latin typeface="+mn-lt"/>
          <a:ea typeface="+mn-ea"/>
        </a:defRPr>
      </a:lvl4pPr>
      <a:lvl5pPr marL="2057400" indent="-228600" algn="l" defTabSz="449263" rtl="0" eaLnBrk="1" fontAlgn="base" latinLnBrk="1" hangingPunct="1">
        <a:spcBef>
          <a:spcPts val="400"/>
        </a:spcBef>
        <a:spcAft>
          <a:spcPct val="0"/>
        </a:spcAft>
        <a:buClr>
          <a:srgbClr val="000000"/>
        </a:buClr>
        <a:buSzPct val="100000"/>
        <a:buFont typeface="Times New Roman" pitchFamily="16" charset="0"/>
        <a:defRPr sz="1000">
          <a:solidFill>
            <a:srgbClr val="000000"/>
          </a:solidFill>
          <a:latin typeface="+mn-lt"/>
          <a:ea typeface="+mn-ea"/>
        </a:defRPr>
      </a:lvl5pPr>
      <a:lvl6pPr marL="25146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바닥글 개체 틀 4"/>
          <p:cNvSpPr>
            <a:spLocks noGrp="1"/>
          </p:cNvSpPr>
          <p:nvPr>
            <p:ph type="ftr" idx="14"/>
          </p:nvPr>
        </p:nvSpPr>
        <p:spPr/>
        <p:txBody>
          <a:bodyPr/>
          <a:lstStyle/>
          <a:p>
            <a:r>
              <a:rPr lang="en-GB" altLang="ko-KR"/>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7" name="Rectangle 1"/>
          <p:cNvSpPr>
            <a:spLocks noGrp="1" noChangeArrowheads="1"/>
          </p:cNvSpPr>
          <p:nvPr>
            <p:ph type="title"/>
          </p:nvPr>
        </p:nvSpPr>
        <p:spPr>
          <a:xfrm>
            <a:off x="539552" y="685800"/>
            <a:ext cx="8064896"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2800" smtClean="0"/>
              <a:t>Multi-link Management</a:t>
            </a:r>
            <a:endParaRPr lang="en-GB" sz="2800" dirty="0"/>
          </a:p>
        </p:txBody>
      </p:sp>
      <p:sp>
        <p:nvSpPr>
          <p:cNvPr id="8" name="Rectangle 2"/>
          <p:cNvSpPr txBox="1">
            <a:spLocks noChangeArrowheads="1"/>
          </p:cNvSpPr>
          <p:nvPr/>
        </p:nvSpPr>
        <p:spPr bwMode="auto">
          <a:xfrm>
            <a:off x="685800" y="1831975"/>
            <a:ext cx="7772400" cy="39687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latinLnBrk="1"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latinLnBrk="1"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latinLnBrk="1"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kern="0" dirty="0"/>
              <a:t>Date</a:t>
            </a:r>
            <a:r>
              <a:rPr lang="en-GB" sz="2000" kern="0"/>
              <a:t>:</a:t>
            </a:r>
            <a:r>
              <a:rPr lang="en-GB" sz="2000" b="0" kern="0"/>
              <a:t> </a:t>
            </a:r>
            <a:r>
              <a:rPr lang="en-GB" sz="2000" b="0" kern="0" smtClean="0"/>
              <a:t>2019-11-11</a:t>
            </a:r>
            <a:endParaRPr lang="en-GB" sz="2000" b="0" kern="0" dirty="0"/>
          </a:p>
        </p:txBody>
      </p:sp>
      <p:sp>
        <p:nvSpPr>
          <p:cNvPr id="9" name="Rectangle 4"/>
          <p:cNvSpPr>
            <a:spLocks noChangeArrowheads="1"/>
          </p:cNvSpPr>
          <p:nvPr/>
        </p:nvSpPr>
        <p:spPr bwMode="auto">
          <a:xfrm>
            <a:off x="533400" y="2441196"/>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10" name="Table 12"/>
          <p:cNvGraphicFramePr>
            <a:graphicFrameLocks noGrp="1"/>
          </p:cNvGraphicFramePr>
          <p:nvPr>
            <p:extLst>
              <p:ext uri="{D42A27DB-BD31-4B8C-83A1-F6EECF244321}">
                <p14:modId xmlns:p14="http://schemas.microsoft.com/office/powerpoint/2010/main" val="922347106"/>
              </p:ext>
            </p:extLst>
          </p:nvPr>
        </p:nvGraphicFramePr>
        <p:xfrm>
          <a:off x="703181" y="2852936"/>
          <a:ext cx="7620000" cy="3151245"/>
        </p:xfrm>
        <a:graphic>
          <a:graphicData uri="http://schemas.openxmlformats.org/drawingml/2006/table">
            <a:tbl>
              <a:tblPr/>
              <a:tblGrid>
                <a:gridCol w="1524000">
                  <a:extLst>
                    <a:ext uri="{9D8B030D-6E8A-4147-A177-3AD203B41FA5}">
                      <a16:colId xmlns:a16="http://schemas.microsoft.com/office/drawing/2014/main" xmlns="" val="20000"/>
                    </a:ext>
                  </a:extLst>
                </a:gridCol>
                <a:gridCol w="1203325">
                  <a:extLst>
                    <a:ext uri="{9D8B030D-6E8A-4147-A177-3AD203B41FA5}">
                      <a16:colId xmlns:a16="http://schemas.microsoft.com/office/drawing/2014/main" xmlns="" val="20001"/>
                    </a:ext>
                  </a:extLst>
                </a:gridCol>
                <a:gridCol w="1684338">
                  <a:extLst>
                    <a:ext uri="{9D8B030D-6E8A-4147-A177-3AD203B41FA5}">
                      <a16:colId xmlns:a16="http://schemas.microsoft.com/office/drawing/2014/main" xmlns="" val="20002"/>
                    </a:ext>
                  </a:extLst>
                </a:gridCol>
                <a:gridCol w="1363662">
                  <a:extLst>
                    <a:ext uri="{9D8B030D-6E8A-4147-A177-3AD203B41FA5}">
                      <a16:colId xmlns:a16="http://schemas.microsoft.com/office/drawing/2014/main" xmlns="" val="20003"/>
                    </a:ext>
                  </a:extLst>
                </a:gridCol>
                <a:gridCol w="1844675">
                  <a:extLst>
                    <a:ext uri="{9D8B030D-6E8A-4147-A177-3AD203B41FA5}">
                      <a16:colId xmlns:a16="http://schemas.microsoft.com/office/drawing/2014/main" xmlns="" val="20004"/>
                    </a:ext>
                  </a:extLst>
                </a:gridCol>
              </a:tblGrid>
              <a:tr h="601922">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itchFamily="18" charset="0"/>
                          <a:ea typeface="굴림" charset="-127"/>
                        </a:rPr>
                        <a:t>Name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itchFamily="18" charset="0"/>
                          <a:ea typeface="굴림" charset="-127"/>
                        </a:rPr>
                        <a:t>Affiliation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itchFamily="18" charset="0"/>
                          <a:ea typeface="굴림" charset="-127"/>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itchFamily="18" charset="0"/>
                          <a:ea typeface="굴림" charset="-127"/>
                        </a:rPr>
                        <a:t>Phone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a:ln>
                            <a:noFill/>
                          </a:ln>
                          <a:solidFill>
                            <a:schemeClr val="tx1"/>
                          </a:solidFill>
                          <a:effectLst/>
                          <a:latin typeface="Times New Roman" pitchFamily="18" charset="0"/>
                          <a:ea typeface="굴림" charset="-127"/>
                        </a:rPr>
                        <a:t>Email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24887">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cap="none" normalizeH="0" baseline="0">
                          <a:ln>
                            <a:noFill/>
                          </a:ln>
                          <a:solidFill>
                            <a:srgbClr val="000000"/>
                          </a:solidFill>
                          <a:effectLst/>
                          <a:latin typeface="Times New Roman" pitchFamily="18" charset="0"/>
                          <a:ea typeface="굴림" charset="-127"/>
                          <a:cs typeface="Times New Roman" pitchFamily="18" charset="0"/>
                        </a:rPr>
                        <a:t>Taewon Song</a:t>
                      </a: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6">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rPr>
                        <a:t>LG Electronics</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6">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a:ln>
                            <a:noFill/>
                          </a:ln>
                          <a:solidFill>
                            <a:srgbClr val="000000"/>
                          </a:solidFill>
                          <a:effectLst/>
                          <a:latin typeface="Times New Roman" pitchFamily="18" charset="0"/>
                          <a:ea typeface="굴림" charset="-127"/>
                          <a:cs typeface="Times New Roman" pitchFamily="18" charset="0"/>
                        </a:rPr>
                        <a:t>19, Yangjae-daero 11gil, Seocho-gu, Seoul 137-130, Korea </a:t>
                      </a: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a:ln>
                            <a:noFill/>
                          </a:ln>
                          <a:solidFill>
                            <a:srgbClr val="000000"/>
                          </a:solidFill>
                          <a:effectLst/>
                          <a:latin typeface="Times New Roman" pitchFamily="18" charset="0"/>
                          <a:ea typeface="굴림" charset="-127"/>
                          <a:cs typeface="Times New Roman" pitchFamily="18" charset="0"/>
                        </a:rPr>
                        <a:t> </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1100" b="0" i="0" u="none" strike="noStrike" cap="none" normalizeH="0" baseline="0">
                          <a:ln>
                            <a:noFill/>
                          </a:ln>
                          <a:solidFill>
                            <a:srgbClr val="000000"/>
                          </a:solidFill>
                          <a:effectLst/>
                          <a:latin typeface="Times New Roman" pitchFamily="18" charset="0"/>
                          <a:ea typeface="굴림" charset="-127"/>
                          <a:cs typeface="Times New Roman" pitchFamily="18" charset="0"/>
                        </a:rPr>
                        <a:t>taewon.song@lge.com </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24887">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1" hangingPunct="1">
                        <a:lnSpc>
                          <a:spcPct val="100000"/>
                        </a:lnSpc>
                        <a:spcBef>
                          <a:spcPct val="0"/>
                        </a:spcBef>
                        <a:spcAft>
                          <a:spcPct val="0"/>
                        </a:spcAft>
                        <a:buClrTx/>
                        <a:buSzTx/>
                        <a:buFontTx/>
                        <a:buNone/>
                        <a:tabLst/>
                      </a:pPr>
                      <a:r>
                        <a:rPr kumimoji="0" lang="en-US" altLang="ko-KR" sz="1200" b="0" i="0" u="none" strike="noStrike" cap="none" normalizeH="0" baseline="0" dirty="0" err="1">
                          <a:ln>
                            <a:noFill/>
                          </a:ln>
                          <a:solidFill>
                            <a:srgbClr val="000000"/>
                          </a:solidFill>
                          <a:effectLst/>
                          <a:latin typeface="Times New Roman" pitchFamily="18" charset="0"/>
                          <a:ea typeface="굴림" charset="-127"/>
                          <a:cs typeface="Times New Roman" pitchFamily="18" charset="0"/>
                        </a:rPr>
                        <a:t>Suhwook</a:t>
                      </a:r>
                      <a:r>
                        <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rPr>
                        <a:t> Kim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a:ln>
                            <a:noFill/>
                          </a:ln>
                          <a:solidFill>
                            <a:srgbClr val="000000"/>
                          </a:solidFill>
                          <a:effectLst/>
                          <a:latin typeface="Times New Roman" pitchFamily="18" charset="0"/>
                          <a:ea typeface="굴림" charset="-127"/>
                          <a:cs typeface="Times New Roman" pitchFamily="18" charset="0"/>
                        </a:rPr>
                        <a:t> </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rPr>
                        <a:t>suhwook.kim@lge.com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248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err="1">
                          <a:ln>
                            <a:noFill/>
                          </a:ln>
                          <a:solidFill>
                            <a:srgbClr val="000000"/>
                          </a:solidFill>
                          <a:effectLst/>
                          <a:latin typeface="Times New Roman" pitchFamily="18" charset="0"/>
                          <a:ea typeface="굴림" charset="-127"/>
                          <a:cs typeface="Times New Roman" pitchFamily="18" charset="0"/>
                        </a:rPr>
                        <a:t>Jeongki</a:t>
                      </a:r>
                      <a:r>
                        <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rPr>
                        <a:t> Kim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a:ln>
                            <a:noFill/>
                          </a:ln>
                          <a:solidFill>
                            <a:srgbClr val="000000"/>
                          </a:solidFill>
                          <a:effectLst/>
                          <a:latin typeface="Times New Roman" pitchFamily="18" charset="0"/>
                          <a:ea typeface="굴림" charset="-127"/>
                          <a:cs typeface="Times New Roman" pitchFamily="18" charset="0"/>
                        </a:rPr>
                        <a:t> </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rPr>
                        <a:t>jeongki.kim@lge.com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4248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a:ln>
                            <a:noFill/>
                          </a:ln>
                          <a:solidFill>
                            <a:srgbClr val="000000"/>
                          </a:solidFill>
                          <a:effectLst/>
                          <a:latin typeface="Times New Roman" pitchFamily="18" charset="0"/>
                          <a:ea typeface="굴림" charset="-127"/>
                          <a:cs typeface="Times New Roman" pitchFamily="18" charset="0"/>
                        </a:rPr>
                        <a:t>Sungjin Park</a:t>
                      </a: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0" i="0" u="none" strike="noStrike" cap="none" normalizeH="0" baseline="0">
                          <a:ln>
                            <a:noFill/>
                          </a:ln>
                          <a:solidFill>
                            <a:srgbClr val="000000"/>
                          </a:solidFill>
                          <a:effectLst/>
                          <a:latin typeface="Times New Roman" pitchFamily="18" charset="0"/>
                          <a:ea typeface="굴림" charset="-127"/>
                          <a:cs typeface="Times New Roman" pitchFamily="18" charset="0"/>
                        </a:rPr>
                        <a:t>allean.park@lge.com</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4248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a:ln>
                            <a:noFill/>
                          </a:ln>
                          <a:solidFill>
                            <a:srgbClr val="000000"/>
                          </a:solidFill>
                          <a:effectLst/>
                          <a:latin typeface="Times New Roman" pitchFamily="18" charset="0"/>
                          <a:ea typeface="굴림" charset="-127"/>
                          <a:cs typeface="Times New Roman" pitchFamily="18" charset="0"/>
                        </a:rPr>
                        <a:t>Insun Jang</a:t>
                      </a: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0" i="0" u="none" strike="noStrike" cap="none" normalizeH="0" baseline="0">
                          <a:ln>
                            <a:noFill/>
                          </a:ln>
                          <a:solidFill>
                            <a:srgbClr val="000000"/>
                          </a:solidFill>
                          <a:effectLst/>
                          <a:latin typeface="Times New Roman" pitchFamily="18" charset="0"/>
                          <a:ea typeface="굴림" charset="-127"/>
                          <a:cs typeface="Times New Roman" pitchFamily="18" charset="0"/>
                        </a:rPr>
                        <a:t>insun.jang@lge.com</a:t>
                      </a: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424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err="1">
                          <a:ln>
                            <a:noFill/>
                          </a:ln>
                          <a:solidFill>
                            <a:srgbClr val="000000"/>
                          </a:solidFill>
                          <a:effectLst/>
                          <a:latin typeface="Times New Roman" pitchFamily="18" charset="0"/>
                          <a:ea typeface="굴림" charset="-127"/>
                          <a:cs typeface="Times New Roman" pitchFamily="18" charset="0"/>
                        </a:rPr>
                        <a:t>Jinsoo</a:t>
                      </a:r>
                      <a:r>
                        <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rPr>
                        <a:t> Choi</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2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1100" b="0" i="0" u="none" strike="noStrike" cap="none" normalizeH="0" baseline="0" dirty="0">
                          <a:ln>
                            <a:noFill/>
                          </a:ln>
                          <a:solidFill>
                            <a:srgbClr val="000000"/>
                          </a:solidFill>
                          <a:effectLst/>
                          <a:latin typeface="Times New Roman" pitchFamily="18" charset="0"/>
                          <a:ea typeface="굴림" charset="-127"/>
                          <a:cs typeface="Times New Roman" pitchFamily="18" charset="0"/>
                        </a:rPr>
                        <a:t>js.choi@lge.com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2" name="슬라이드 번호 개체 틀 1"/>
          <p:cNvSpPr>
            <a:spLocks noGrp="1"/>
          </p:cNvSpPr>
          <p:nvPr>
            <p:ph type="sldNum" idx="12"/>
          </p:nvPr>
        </p:nvSpPr>
        <p:spPr/>
        <p:txBody>
          <a:bodyPr/>
          <a:lstStyle/>
          <a:p>
            <a:r>
              <a:rPr lang="en-GB" smtClean="0"/>
              <a:t>Slide </a:t>
            </a:r>
            <a:fld id="{440F5867-744E-4AA6-B0ED-4C44D2DFBB7B}" type="slidenum">
              <a:rPr lang="en-GB" smtClean="0"/>
              <a:pPr/>
              <a:t>1</a:t>
            </a:fld>
            <a:endParaRPr lang="en-GB" dirty="0"/>
          </a:p>
        </p:txBody>
      </p:sp>
    </p:spTree>
    <p:extLst>
      <p:ext uri="{BB962C8B-B14F-4D97-AF65-F5344CB8AC3E}">
        <p14:creationId xmlns:p14="http://schemas.microsoft.com/office/powerpoint/2010/main" val="33092661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a:t>References</a:t>
            </a:r>
            <a:endParaRPr lang="ko-KR" altLang="en-US"/>
          </a:p>
        </p:txBody>
      </p:sp>
      <p:sp>
        <p:nvSpPr>
          <p:cNvPr id="3" name="내용 개체 틀 2"/>
          <p:cNvSpPr>
            <a:spLocks noGrp="1"/>
          </p:cNvSpPr>
          <p:nvPr>
            <p:ph idx="1"/>
          </p:nvPr>
        </p:nvSpPr>
        <p:spPr/>
        <p:txBody>
          <a:bodyPr numCol="1"/>
          <a:lstStyle/>
          <a:p>
            <a:pPr marL="0" lvl="0" indent="0">
              <a:buNone/>
            </a:pPr>
            <a:r>
              <a:rPr lang="en-US" altLang="ko-KR" smtClean="0"/>
              <a:t>[1</a:t>
            </a:r>
            <a:r>
              <a:rPr lang="en-US" altLang="ko-KR"/>
              <a:t>] </a:t>
            </a:r>
            <a:r>
              <a:rPr lang="en-US" altLang="ko-KR" smtClean="0"/>
              <a:t>19/0822r9, “Extremely efficient multi-band operation”</a:t>
            </a:r>
          </a:p>
          <a:p>
            <a:pPr marL="0" indent="0">
              <a:buNone/>
            </a:pPr>
            <a:r>
              <a:rPr lang="en-US" altLang="ko-KR" smtClean="0"/>
              <a:t>[2] </a:t>
            </a:r>
            <a:r>
              <a:rPr lang="en-US" altLang="ko-KR"/>
              <a:t>19/1358r0, “Multi-link operation management</a:t>
            </a:r>
            <a:r>
              <a:rPr lang="en-US" altLang="ko-KR" smtClean="0"/>
              <a:t>”</a:t>
            </a:r>
          </a:p>
          <a:p>
            <a:pPr marL="0" lvl="0" indent="0">
              <a:buNone/>
            </a:pPr>
            <a:r>
              <a:rPr lang="en-US" altLang="ko-KR" smtClean="0"/>
              <a:t>[3] 19/1528r2, “Multi-link: Link management”</a:t>
            </a:r>
            <a:endParaRPr lang="en-US" altLang="ko-KR"/>
          </a:p>
        </p:txBody>
      </p:sp>
      <p:sp>
        <p:nvSpPr>
          <p:cNvPr id="5" name="바닥글 개체 틀 4"/>
          <p:cNvSpPr>
            <a:spLocks noGrp="1"/>
          </p:cNvSpPr>
          <p:nvPr>
            <p:ph type="ftr" idx="14"/>
          </p:nvPr>
        </p:nvSpPr>
        <p:spPr/>
        <p:txBody>
          <a:bodyPr/>
          <a:lstStyle/>
          <a:p>
            <a:r>
              <a:rPr lang="en-GB" altLang="ko-KR"/>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7" name="슬라이드 번호 개체 틀 6"/>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1979338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Straw Poll 1 </a:t>
            </a:r>
            <a:endParaRPr lang="ko-KR" altLang="en-US"/>
          </a:p>
        </p:txBody>
      </p:sp>
      <p:sp>
        <p:nvSpPr>
          <p:cNvPr id="3" name="내용 개체 틀 2"/>
          <p:cNvSpPr>
            <a:spLocks noGrp="1"/>
          </p:cNvSpPr>
          <p:nvPr>
            <p:ph idx="1"/>
          </p:nvPr>
        </p:nvSpPr>
        <p:spPr/>
        <p:txBody>
          <a:bodyPr/>
          <a:lstStyle/>
          <a:p>
            <a:r>
              <a:rPr lang="en-US" altLang="ko-KR"/>
              <a:t>Do you agree to add the following text to the TGbe SFD?</a:t>
            </a:r>
          </a:p>
          <a:p>
            <a:pPr lvl="1"/>
            <a:r>
              <a:rPr lang="en-US" altLang="ko-KR" smtClean="0"/>
              <a:t>TGbe shall support that an MLD can support a non-AP STA which can switch its operating band (e.g., 5 GHz and 6 GHz)</a:t>
            </a:r>
          </a:p>
          <a:p>
            <a:endParaRPr lang="en-US" altLang="ko-KR" smtClean="0"/>
          </a:p>
        </p:txBody>
      </p:sp>
      <p:sp>
        <p:nvSpPr>
          <p:cNvPr id="7" name="슬라이드 번호 개체 틀 6"/>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Tree>
    <p:extLst>
      <p:ext uri="{BB962C8B-B14F-4D97-AF65-F5344CB8AC3E}">
        <p14:creationId xmlns:p14="http://schemas.microsoft.com/office/powerpoint/2010/main" val="1130367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Straw Poll 2</a:t>
            </a:r>
            <a:endParaRPr lang="ko-KR" altLang="en-US"/>
          </a:p>
        </p:txBody>
      </p:sp>
      <p:sp>
        <p:nvSpPr>
          <p:cNvPr id="3" name="내용 개체 틀 2"/>
          <p:cNvSpPr>
            <a:spLocks noGrp="1"/>
          </p:cNvSpPr>
          <p:nvPr>
            <p:ph idx="1"/>
          </p:nvPr>
        </p:nvSpPr>
        <p:spPr/>
        <p:txBody>
          <a:bodyPr/>
          <a:lstStyle/>
          <a:p>
            <a:r>
              <a:rPr lang="en-US" altLang="ko-KR" smtClean="0"/>
              <a:t>Do </a:t>
            </a:r>
            <a:r>
              <a:rPr lang="en-US" altLang="ko-KR"/>
              <a:t>you agree to add the following text to the TGbe SFD?</a:t>
            </a:r>
          </a:p>
          <a:p>
            <a:pPr lvl="1"/>
            <a:r>
              <a:rPr lang="en-US" altLang="ko-KR"/>
              <a:t>TGbe shall support that an </a:t>
            </a:r>
            <a:r>
              <a:rPr lang="en-US" altLang="ko-KR" smtClean="0"/>
              <a:t>MLD </a:t>
            </a:r>
            <a:r>
              <a:rPr lang="en-US" altLang="ko-KR"/>
              <a:t>can support </a:t>
            </a:r>
            <a:r>
              <a:rPr lang="en-US" altLang="ko-KR" smtClean="0"/>
              <a:t>an AP </a:t>
            </a:r>
            <a:r>
              <a:rPr lang="en-US" altLang="ko-KR"/>
              <a:t>STA which can switch its operating band (e.g., 5 GHz and 6 GHz)</a:t>
            </a:r>
          </a:p>
          <a:p>
            <a:endParaRPr lang="en-US" altLang="ko-KR" smtClean="0"/>
          </a:p>
        </p:txBody>
      </p:sp>
      <p:sp>
        <p:nvSpPr>
          <p:cNvPr id="7" name="슬라이드 번호 개체 틀 6"/>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Tree>
    <p:extLst>
      <p:ext uri="{BB962C8B-B14F-4D97-AF65-F5344CB8AC3E}">
        <p14:creationId xmlns:p14="http://schemas.microsoft.com/office/powerpoint/2010/main" val="2473731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Motivation</a:t>
            </a:r>
            <a:endParaRPr lang="ko-KR" altLang="en-US"/>
          </a:p>
        </p:txBody>
      </p:sp>
      <p:sp>
        <p:nvSpPr>
          <p:cNvPr id="3" name="내용 개체 틀 2"/>
          <p:cNvSpPr>
            <a:spLocks noGrp="1"/>
          </p:cNvSpPr>
          <p:nvPr>
            <p:ph idx="1"/>
          </p:nvPr>
        </p:nvSpPr>
        <p:spPr/>
        <p:txBody>
          <a:bodyPr/>
          <a:lstStyle/>
          <a:p>
            <a:r>
              <a:rPr lang="en-US" altLang="ko-KR" smtClean="0">
                <a:solidFill>
                  <a:schemeClr val="tx1"/>
                </a:solidFill>
              </a:rPr>
              <a:t>Some key usage cases are proposed with </a:t>
            </a:r>
            <a:r>
              <a:rPr lang="en-US" altLang="ko-KR" smtClean="0">
                <a:solidFill>
                  <a:schemeClr val="tx1"/>
                </a:solidFill>
              </a:rPr>
              <a:t>multi-link </a:t>
            </a:r>
            <a:r>
              <a:rPr lang="en-US" altLang="ko-KR" smtClean="0">
                <a:solidFill>
                  <a:schemeClr val="tx1"/>
                </a:solidFill>
              </a:rPr>
              <a:t>capability [1-3]</a:t>
            </a:r>
          </a:p>
          <a:p>
            <a:pPr lvl="1"/>
            <a:r>
              <a:rPr lang="en-US" altLang="ko-KR" smtClean="0">
                <a:solidFill>
                  <a:schemeClr val="tx1"/>
                </a:solidFill>
              </a:rPr>
              <a:t>Steering/load balancing, aggregation, AP power save, coexistence with other stds, QoS, etc.</a:t>
            </a:r>
          </a:p>
          <a:p>
            <a:endParaRPr lang="en-US" altLang="ko-KR" smtClean="0">
              <a:solidFill>
                <a:schemeClr val="tx1"/>
              </a:solidFill>
            </a:endParaRPr>
          </a:p>
          <a:p>
            <a:r>
              <a:rPr lang="en-US" altLang="ko-KR" smtClean="0">
                <a:solidFill>
                  <a:schemeClr val="tx1"/>
                </a:solidFill>
              </a:rPr>
              <a:t>In this contribution, we suggest some procedures for the above-mentioned usage cases for </a:t>
            </a:r>
            <a:r>
              <a:rPr lang="en-US" altLang="ko-KR" smtClean="0">
                <a:solidFill>
                  <a:schemeClr val="tx1"/>
                </a:solidFill>
              </a:rPr>
              <a:t>multi-link </a:t>
            </a:r>
            <a:r>
              <a:rPr lang="en-US" altLang="ko-KR" smtClean="0">
                <a:solidFill>
                  <a:schemeClr val="tx1"/>
                </a:solidFill>
              </a:rPr>
              <a:t>and address some considerations</a:t>
            </a:r>
            <a:endParaRPr lang="en-US" altLang="ko-KR">
              <a:solidFill>
                <a:schemeClr val="tx1"/>
              </a:solidFill>
            </a:endParaRPr>
          </a:p>
        </p:txBody>
      </p:sp>
      <p:sp>
        <p:nvSpPr>
          <p:cNvPr id="5" name="바닥글 개체 틀 4"/>
          <p:cNvSpPr>
            <a:spLocks noGrp="1"/>
          </p:cNvSpPr>
          <p:nvPr>
            <p:ph type="ftr" idx="14"/>
          </p:nvPr>
        </p:nvSpPr>
        <p:spPr/>
        <p:txBody>
          <a:bodyPr/>
          <a:lstStyle/>
          <a:p>
            <a:r>
              <a:rPr lang="en-GB" altLang="ko-KR"/>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7" name="슬라이드 번호 개체 틀 6"/>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2281484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Recap on Terminologies [1-2]</a:t>
            </a:r>
            <a:endParaRPr lang="ko-KR" altLang="en-US"/>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grpSp>
        <p:nvGrpSpPr>
          <p:cNvPr id="41" name="그룹 40"/>
          <p:cNvGrpSpPr/>
          <p:nvPr/>
        </p:nvGrpSpPr>
        <p:grpSpPr>
          <a:xfrm>
            <a:off x="463134" y="2285973"/>
            <a:ext cx="8315692" cy="3244236"/>
            <a:chOff x="1417054" y="3356992"/>
            <a:chExt cx="6469967" cy="2524157"/>
          </a:xfrm>
        </p:grpSpPr>
        <p:grpSp>
          <p:nvGrpSpPr>
            <p:cNvPr id="25" name="그룹 24"/>
            <p:cNvGrpSpPr/>
            <p:nvPr/>
          </p:nvGrpSpPr>
          <p:grpSpPr>
            <a:xfrm>
              <a:off x="2742406" y="3356992"/>
              <a:ext cx="3659188" cy="720080"/>
              <a:chOff x="2771800" y="3356992"/>
              <a:chExt cx="3659188" cy="720080"/>
            </a:xfrm>
          </p:grpSpPr>
          <p:sp>
            <p:nvSpPr>
              <p:cNvPr id="7" name="직사각형 6"/>
              <p:cNvSpPr/>
              <p:nvPr/>
            </p:nvSpPr>
            <p:spPr bwMode="auto">
              <a:xfrm>
                <a:off x="2771800" y="3356992"/>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200" i="0" u="none" strike="noStrike" cap="none" normalizeH="0" baseline="0" smtClean="0">
                    <a:ln>
                      <a:noFill/>
                    </a:ln>
                    <a:solidFill>
                      <a:schemeClr val="tx1"/>
                    </a:solidFill>
                    <a:effectLst/>
                    <a:latin typeface="Times New Roman" pitchFamily="16" charset="0"/>
                    <a:ea typeface="MS Gothic" charset="-128"/>
                  </a:rPr>
                  <a:t>AP multi-link device (AP MLD)</a:t>
                </a:r>
                <a:endParaRPr kumimoji="0" lang="ko-KR" altLang="en-US" sz="1200" i="0" u="none" strike="noStrike" cap="none" normalizeH="0" baseline="0" smtClean="0">
                  <a:ln>
                    <a:noFill/>
                  </a:ln>
                  <a:solidFill>
                    <a:schemeClr val="tx1"/>
                  </a:solidFill>
                  <a:effectLst/>
                  <a:latin typeface="Times New Roman" pitchFamily="16" charset="0"/>
                  <a:ea typeface="MS Gothic" charset="-128"/>
                </a:endParaRPr>
              </a:p>
            </p:txBody>
          </p:sp>
          <p:sp>
            <p:nvSpPr>
              <p:cNvPr id="8" name="직사각형 7"/>
              <p:cNvSpPr/>
              <p:nvPr/>
            </p:nvSpPr>
            <p:spPr bwMode="auto">
              <a:xfrm>
                <a:off x="3072987"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17" name="직사각형 16"/>
              <p:cNvSpPr/>
              <p:nvPr/>
            </p:nvSpPr>
            <p:spPr bwMode="auto">
              <a:xfrm>
                <a:off x="4247931"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18" name="직사각형 17"/>
              <p:cNvSpPr/>
              <p:nvPr/>
            </p:nvSpPr>
            <p:spPr bwMode="auto">
              <a:xfrm>
                <a:off x="5422875"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grpSp>
          <p:nvGrpSpPr>
            <p:cNvPr id="24" name="그룹 23"/>
            <p:cNvGrpSpPr/>
            <p:nvPr/>
          </p:nvGrpSpPr>
          <p:grpSpPr>
            <a:xfrm>
              <a:off x="2742406" y="5161069"/>
              <a:ext cx="3659188" cy="720080"/>
              <a:chOff x="2771800" y="5161069"/>
              <a:chExt cx="3659188" cy="720080"/>
            </a:xfrm>
          </p:grpSpPr>
          <p:sp>
            <p:nvSpPr>
              <p:cNvPr id="10" name="직사각형 9"/>
              <p:cNvSpPr/>
              <p:nvPr/>
            </p:nvSpPr>
            <p:spPr bwMode="auto">
              <a:xfrm>
                <a:off x="2771800" y="5161069"/>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200" i="0" u="none" strike="noStrike" cap="none" normalizeH="0" baseline="0" smtClean="0">
                    <a:ln>
                      <a:noFill/>
                    </a:ln>
                    <a:solidFill>
                      <a:schemeClr val="tx1"/>
                    </a:solidFill>
                    <a:effectLst/>
                    <a:latin typeface="Times New Roman" pitchFamily="16" charset="0"/>
                    <a:ea typeface="MS Gothic" charset="-128"/>
                  </a:rPr>
                  <a:t>Non-AP multi-link device (Non-AP MLD)</a:t>
                </a:r>
                <a:endParaRPr kumimoji="0" lang="ko-KR" altLang="en-US" sz="1200" i="0" u="none" strike="noStrike" cap="none" normalizeH="0" baseline="0" smtClean="0">
                  <a:ln>
                    <a:noFill/>
                  </a:ln>
                  <a:solidFill>
                    <a:schemeClr val="tx1"/>
                  </a:solidFill>
                  <a:effectLst/>
                  <a:latin typeface="Times New Roman" pitchFamily="16" charset="0"/>
                  <a:ea typeface="MS Gothic" charset="-128"/>
                </a:endParaRPr>
              </a:p>
            </p:txBody>
          </p:sp>
          <p:sp>
            <p:nvSpPr>
              <p:cNvPr id="19" name="직사각형 18"/>
              <p:cNvSpPr/>
              <p:nvPr/>
            </p:nvSpPr>
            <p:spPr bwMode="auto">
              <a:xfrm>
                <a:off x="3072987"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20" name="직사각형 19"/>
              <p:cNvSpPr/>
              <p:nvPr/>
            </p:nvSpPr>
            <p:spPr bwMode="auto">
              <a:xfrm>
                <a:off x="4247931"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21" name="직사각형 20"/>
              <p:cNvSpPr/>
              <p:nvPr/>
            </p:nvSpPr>
            <p:spPr bwMode="auto">
              <a:xfrm>
                <a:off x="5422875"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sp>
          <p:nvSpPr>
            <p:cNvPr id="22" name="직사각형 21"/>
            <p:cNvSpPr/>
            <p:nvPr/>
          </p:nvSpPr>
          <p:spPr bwMode="auto">
            <a:xfrm>
              <a:off x="3203848" y="4007002"/>
              <a:ext cx="360040" cy="1222198"/>
            </a:xfrm>
            <a:prstGeom prst="rect">
              <a:avLst/>
            </a:prstGeom>
            <a:solidFill>
              <a:schemeClr val="bg1"/>
            </a:solidFill>
            <a:ln w="12700" cap="flat" cmpd="sng" algn="ctr">
              <a:solidFill>
                <a:schemeClr val="tx1"/>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800" b="0" i="0" u="none" strike="noStrike" cap="none" normalizeH="0" baseline="0" smtClean="0">
                <a:ln>
                  <a:noFill/>
                </a:ln>
                <a:solidFill>
                  <a:schemeClr val="tx1"/>
                </a:solidFill>
                <a:effectLst/>
                <a:latin typeface="Times New Roman" pitchFamily="16" charset="0"/>
                <a:ea typeface="MS Gothic" charset="-128"/>
              </a:endParaRPr>
            </a:p>
          </p:txBody>
        </p:sp>
        <p:sp>
          <p:nvSpPr>
            <p:cNvPr id="26" name="직사각형 25"/>
            <p:cNvSpPr/>
            <p:nvPr/>
          </p:nvSpPr>
          <p:spPr bwMode="auto">
            <a:xfrm>
              <a:off x="4391980" y="400700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800">
                  <a:solidFill>
                    <a:schemeClr val="tx1"/>
                  </a:solidFill>
                </a:rPr>
                <a:t>2</a:t>
              </a:r>
              <a:endParaRPr kumimoji="0" lang="ko-KR" altLang="en-US" sz="800" b="0" i="0" u="none" strike="noStrike" cap="none" normalizeH="0" baseline="0" smtClean="0">
                <a:ln>
                  <a:noFill/>
                </a:ln>
                <a:solidFill>
                  <a:schemeClr val="tx1"/>
                </a:solidFill>
                <a:effectLst/>
                <a:latin typeface="Times New Roman" pitchFamily="16" charset="0"/>
                <a:ea typeface="MS Gothic" charset="-128"/>
              </a:endParaRPr>
            </a:p>
          </p:txBody>
        </p:sp>
        <p:sp>
          <p:nvSpPr>
            <p:cNvPr id="27" name="직사각형 26"/>
            <p:cNvSpPr/>
            <p:nvPr/>
          </p:nvSpPr>
          <p:spPr bwMode="auto">
            <a:xfrm>
              <a:off x="5570662" y="400700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800" b="0" i="0" u="none" strike="noStrike" cap="none" normalizeH="0" baseline="0" smtClean="0">
                <a:ln>
                  <a:noFill/>
                </a:ln>
                <a:solidFill>
                  <a:schemeClr val="tx1"/>
                </a:solidFill>
                <a:effectLst/>
                <a:latin typeface="Times New Roman" pitchFamily="16" charset="0"/>
                <a:ea typeface="MS Gothic" charset="-128"/>
              </a:endParaRPr>
            </a:p>
          </p:txBody>
        </p:sp>
        <p:sp>
          <p:nvSpPr>
            <p:cNvPr id="28" name="직사각형 27"/>
            <p:cNvSpPr/>
            <p:nvPr/>
          </p:nvSpPr>
          <p:spPr>
            <a:xfrm>
              <a:off x="1417054" y="3990255"/>
              <a:ext cx="1013419" cy="461665"/>
            </a:xfrm>
            <a:prstGeom prst="rect">
              <a:avLst/>
            </a:prstGeom>
          </p:spPr>
          <p:txBody>
            <a:bodyPr wrap="none">
              <a:spAutoFit/>
            </a:bodyPr>
            <a:lstStyle/>
            <a:p>
              <a:pPr algn="ctr"/>
              <a:r>
                <a:rPr lang="en-US" altLang="ko-KR" sz="1200" smtClean="0">
                  <a:solidFill>
                    <a:schemeClr val="tx1"/>
                  </a:solidFill>
                </a:rPr>
                <a:t>Disabled</a:t>
              </a:r>
            </a:p>
            <a:p>
              <a:pPr algn="ctr"/>
              <a:r>
                <a:rPr lang="en-US" altLang="ko-KR" sz="1200" smtClean="0">
                  <a:solidFill>
                    <a:schemeClr val="tx1"/>
                  </a:solidFill>
                </a:rPr>
                <a:t>multi-link </a:t>
              </a:r>
              <a:r>
                <a:rPr lang="en-US" altLang="ko-KR" sz="1200">
                  <a:solidFill>
                    <a:schemeClr val="tx1"/>
                  </a:solidFill>
                </a:rPr>
                <a:t>set</a:t>
              </a:r>
              <a:endParaRPr lang="ko-KR" altLang="en-US" sz="1200">
                <a:solidFill>
                  <a:schemeClr val="tx1"/>
                </a:solidFill>
              </a:endParaRPr>
            </a:p>
          </p:txBody>
        </p:sp>
        <p:cxnSp>
          <p:nvCxnSpPr>
            <p:cNvPr id="13" name="직선 화살표 연결선 12"/>
            <p:cNvCxnSpPr/>
            <p:nvPr/>
          </p:nvCxnSpPr>
          <p:spPr bwMode="auto">
            <a:xfrm flipH="1">
              <a:off x="2382366" y="4221088"/>
              <a:ext cx="821482" cy="0"/>
            </a:xfrm>
            <a:prstGeom prst="straightConnector1">
              <a:avLst/>
            </a:prstGeom>
            <a:solidFill>
              <a:srgbClr val="00B8FF"/>
            </a:solidFill>
            <a:ln w="12700" cap="flat" cmpd="sng" algn="ctr">
              <a:solidFill>
                <a:schemeClr val="tx1"/>
              </a:solidFill>
              <a:prstDash val="solid"/>
              <a:round/>
              <a:headEnd type="none" w="med" len="med"/>
              <a:tailEnd type="triangle"/>
            </a:ln>
            <a:effectLst/>
          </p:spPr>
        </p:cxnSp>
        <p:sp>
          <p:nvSpPr>
            <p:cNvPr id="29" name="직사각형 28"/>
            <p:cNvSpPr/>
            <p:nvPr/>
          </p:nvSpPr>
          <p:spPr>
            <a:xfrm>
              <a:off x="6873602" y="4717833"/>
              <a:ext cx="1013419" cy="461665"/>
            </a:xfrm>
            <a:prstGeom prst="rect">
              <a:avLst/>
            </a:prstGeom>
          </p:spPr>
          <p:txBody>
            <a:bodyPr wrap="none">
              <a:spAutoFit/>
            </a:bodyPr>
            <a:lstStyle/>
            <a:p>
              <a:pPr algn="ctr"/>
              <a:r>
                <a:rPr lang="en-US" altLang="ko-KR" sz="1200" smtClean="0">
                  <a:solidFill>
                    <a:schemeClr val="tx1"/>
                  </a:solidFill>
                </a:rPr>
                <a:t>Enabled</a:t>
              </a:r>
            </a:p>
            <a:p>
              <a:pPr algn="ctr"/>
              <a:r>
                <a:rPr lang="en-US" altLang="ko-KR" sz="1200" smtClean="0">
                  <a:solidFill>
                    <a:schemeClr val="tx1"/>
                  </a:solidFill>
                </a:rPr>
                <a:t>multi-link </a:t>
              </a:r>
              <a:r>
                <a:rPr lang="en-US" altLang="ko-KR" sz="1200">
                  <a:solidFill>
                    <a:schemeClr val="tx1"/>
                  </a:solidFill>
                </a:rPr>
                <a:t>set</a:t>
              </a:r>
              <a:endParaRPr lang="ko-KR" altLang="en-US" sz="1200">
                <a:solidFill>
                  <a:schemeClr val="tx1"/>
                </a:solidFill>
              </a:endParaRPr>
            </a:p>
          </p:txBody>
        </p:sp>
        <p:cxnSp>
          <p:nvCxnSpPr>
            <p:cNvPr id="31" name="직선 화살표 연결선 30"/>
            <p:cNvCxnSpPr/>
            <p:nvPr/>
          </p:nvCxnSpPr>
          <p:spPr bwMode="auto">
            <a:xfrm>
              <a:off x="5930702" y="4974647"/>
              <a:ext cx="1019376" cy="0"/>
            </a:xfrm>
            <a:prstGeom prst="straightConnector1">
              <a:avLst/>
            </a:prstGeom>
            <a:solidFill>
              <a:srgbClr val="00B8FF"/>
            </a:solidFill>
            <a:ln w="12700" cap="flat" cmpd="sng" algn="ctr">
              <a:solidFill>
                <a:schemeClr val="tx1"/>
              </a:solidFill>
              <a:prstDash val="solid"/>
              <a:round/>
              <a:headEnd type="none" w="med" len="med"/>
              <a:tailEnd type="triangle"/>
            </a:ln>
            <a:effectLst/>
          </p:spPr>
        </p:cxnSp>
        <p:cxnSp>
          <p:nvCxnSpPr>
            <p:cNvPr id="45" name="직선 화살표 연결선 44"/>
            <p:cNvCxnSpPr/>
            <p:nvPr/>
          </p:nvCxnSpPr>
          <p:spPr bwMode="auto">
            <a:xfrm>
              <a:off x="4752020" y="4806570"/>
              <a:ext cx="2198057" cy="0"/>
            </a:xfrm>
            <a:prstGeom prst="straightConnector1">
              <a:avLst/>
            </a:prstGeom>
            <a:solidFill>
              <a:srgbClr val="00B8FF"/>
            </a:solidFill>
            <a:ln w="12700"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014773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Turning off links</a:t>
            </a:r>
            <a:endParaRPr lang="ko-KR" altLang="en-US"/>
          </a:p>
        </p:txBody>
      </p:sp>
      <p:sp>
        <p:nvSpPr>
          <p:cNvPr id="3" name="내용 개체 틀 2"/>
          <p:cNvSpPr>
            <a:spLocks noGrp="1"/>
          </p:cNvSpPr>
          <p:nvPr>
            <p:ph idx="1"/>
          </p:nvPr>
        </p:nvSpPr>
        <p:spPr/>
        <p:txBody>
          <a:bodyPr/>
          <a:lstStyle/>
          <a:p>
            <a:r>
              <a:rPr lang="en-US" altLang="ko-KR" smtClean="0"/>
              <a:t>A non-AP MLD can turn off some of its operating links</a:t>
            </a:r>
          </a:p>
          <a:p>
            <a:pPr lvl="1"/>
            <a:r>
              <a:rPr lang="en-US" altLang="ko-KR" smtClean="0"/>
              <a:t>A non-AP MLD can turn off its radio to save the power with existing disassociation procedure</a:t>
            </a:r>
          </a:p>
          <a:p>
            <a:pPr lvl="1"/>
            <a:r>
              <a:rPr lang="en-US" altLang="ko-KR" smtClean="0"/>
              <a:t>When the STA wants to turn on Link 1 again, existing association procedure may or may not be required</a:t>
            </a:r>
          </a:p>
          <a:p>
            <a:pPr lvl="2"/>
            <a:r>
              <a:rPr lang="en-US" altLang="ko-KR" smtClean="0"/>
              <a:t>If parameter update is needed, a certain procedure can be performed on Link 2 or Link 3 in advance</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grpSp>
        <p:nvGrpSpPr>
          <p:cNvPr id="35" name="그룹 34"/>
          <p:cNvGrpSpPr/>
          <p:nvPr/>
        </p:nvGrpSpPr>
        <p:grpSpPr>
          <a:xfrm>
            <a:off x="543848" y="3816682"/>
            <a:ext cx="3659188" cy="720080"/>
            <a:chOff x="2771800" y="3356992"/>
            <a:chExt cx="3659188" cy="720080"/>
          </a:xfrm>
        </p:grpSpPr>
        <p:sp>
          <p:nvSpPr>
            <p:cNvPr id="36" name="직사각형 35"/>
            <p:cNvSpPr/>
            <p:nvPr/>
          </p:nvSpPr>
          <p:spPr bwMode="auto">
            <a:xfrm>
              <a:off x="2771800" y="3356992"/>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7" name="직사각형 36"/>
            <p:cNvSpPr/>
            <p:nvPr/>
          </p:nvSpPr>
          <p:spPr bwMode="auto">
            <a:xfrm>
              <a:off x="3072987"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8" name="직사각형 37"/>
            <p:cNvSpPr/>
            <p:nvPr/>
          </p:nvSpPr>
          <p:spPr bwMode="auto">
            <a:xfrm>
              <a:off x="4247931"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9" name="직사각형 38"/>
            <p:cNvSpPr/>
            <p:nvPr/>
          </p:nvSpPr>
          <p:spPr bwMode="auto">
            <a:xfrm>
              <a:off x="5422875"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grpSp>
        <p:nvGrpSpPr>
          <p:cNvPr id="40" name="그룹 39"/>
          <p:cNvGrpSpPr/>
          <p:nvPr/>
        </p:nvGrpSpPr>
        <p:grpSpPr>
          <a:xfrm>
            <a:off x="543848" y="5620759"/>
            <a:ext cx="3659188" cy="720080"/>
            <a:chOff x="2771800" y="5161069"/>
            <a:chExt cx="3659188" cy="720080"/>
          </a:xfrm>
        </p:grpSpPr>
        <p:sp>
          <p:nvSpPr>
            <p:cNvPr id="41" name="직사각형 40"/>
            <p:cNvSpPr/>
            <p:nvPr/>
          </p:nvSpPr>
          <p:spPr bwMode="auto">
            <a:xfrm>
              <a:off x="2771800" y="5161069"/>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42" name="직사각형 41"/>
            <p:cNvSpPr/>
            <p:nvPr/>
          </p:nvSpPr>
          <p:spPr bwMode="auto">
            <a:xfrm>
              <a:off x="3072987"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3" name="직사각형 42"/>
            <p:cNvSpPr/>
            <p:nvPr/>
          </p:nvSpPr>
          <p:spPr bwMode="auto">
            <a:xfrm>
              <a:off x="4247931"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4" name="직사각형 43"/>
            <p:cNvSpPr/>
            <p:nvPr/>
          </p:nvSpPr>
          <p:spPr bwMode="auto">
            <a:xfrm>
              <a:off x="5422875"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sp>
        <p:nvSpPr>
          <p:cNvPr id="45" name="직사각형 44"/>
          <p:cNvSpPr/>
          <p:nvPr/>
        </p:nvSpPr>
        <p:spPr bwMode="auto">
          <a:xfrm>
            <a:off x="1005290" y="4466692"/>
            <a:ext cx="360040" cy="1222198"/>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46" name="직사각형 45"/>
          <p:cNvSpPr/>
          <p:nvPr/>
        </p:nvSpPr>
        <p:spPr bwMode="auto">
          <a:xfrm>
            <a:off x="2193422" y="446669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47" name="직사각형 46"/>
          <p:cNvSpPr/>
          <p:nvPr/>
        </p:nvSpPr>
        <p:spPr bwMode="auto">
          <a:xfrm>
            <a:off x="3372104" y="446669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grpSp>
        <p:nvGrpSpPr>
          <p:cNvPr id="48" name="그룹 47"/>
          <p:cNvGrpSpPr/>
          <p:nvPr/>
        </p:nvGrpSpPr>
        <p:grpSpPr>
          <a:xfrm>
            <a:off x="4953801" y="3816682"/>
            <a:ext cx="3659188" cy="720080"/>
            <a:chOff x="2771800" y="3356992"/>
            <a:chExt cx="3659188" cy="720080"/>
          </a:xfrm>
        </p:grpSpPr>
        <p:sp>
          <p:nvSpPr>
            <p:cNvPr id="49" name="직사각형 48"/>
            <p:cNvSpPr/>
            <p:nvPr/>
          </p:nvSpPr>
          <p:spPr bwMode="auto">
            <a:xfrm>
              <a:off x="2771800" y="3356992"/>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0" name="직사각형 49"/>
            <p:cNvSpPr/>
            <p:nvPr/>
          </p:nvSpPr>
          <p:spPr bwMode="auto">
            <a:xfrm>
              <a:off x="3072987"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1" name="직사각형 50"/>
            <p:cNvSpPr/>
            <p:nvPr/>
          </p:nvSpPr>
          <p:spPr bwMode="auto">
            <a:xfrm>
              <a:off x="4247931"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2" name="직사각형 51"/>
            <p:cNvSpPr/>
            <p:nvPr/>
          </p:nvSpPr>
          <p:spPr bwMode="auto">
            <a:xfrm>
              <a:off x="5422875"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grpSp>
        <p:nvGrpSpPr>
          <p:cNvPr id="53" name="그룹 52"/>
          <p:cNvGrpSpPr/>
          <p:nvPr/>
        </p:nvGrpSpPr>
        <p:grpSpPr>
          <a:xfrm>
            <a:off x="4953801" y="5620759"/>
            <a:ext cx="3659188" cy="720080"/>
            <a:chOff x="2771800" y="5161069"/>
            <a:chExt cx="3659188" cy="720080"/>
          </a:xfrm>
        </p:grpSpPr>
        <p:sp>
          <p:nvSpPr>
            <p:cNvPr id="54" name="직사각형 53"/>
            <p:cNvSpPr/>
            <p:nvPr/>
          </p:nvSpPr>
          <p:spPr bwMode="auto">
            <a:xfrm>
              <a:off x="2771800" y="5161069"/>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5" name="직사각형 54"/>
            <p:cNvSpPr/>
            <p:nvPr/>
          </p:nvSpPr>
          <p:spPr bwMode="auto">
            <a:xfrm>
              <a:off x="3072987"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6" name="직사각형 55"/>
            <p:cNvSpPr/>
            <p:nvPr/>
          </p:nvSpPr>
          <p:spPr bwMode="auto">
            <a:xfrm>
              <a:off x="4247931"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7" name="직사각형 56"/>
            <p:cNvSpPr/>
            <p:nvPr/>
          </p:nvSpPr>
          <p:spPr bwMode="auto">
            <a:xfrm>
              <a:off x="5422875"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sp>
        <p:nvSpPr>
          <p:cNvPr id="58" name="직사각형 57"/>
          <p:cNvSpPr/>
          <p:nvPr/>
        </p:nvSpPr>
        <p:spPr bwMode="auto">
          <a:xfrm>
            <a:off x="5415243" y="4466692"/>
            <a:ext cx="360040" cy="1222198"/>
          </a:xfrm>
          <a:prstGeom prst="rect">
            <a:avLst/>
          </a:prstGeom>
          <a:solidFill>
            <a:schemeClr val="bg1"/>
          </a:solidFill>
          <a:ln w="12700" cap="flat" cmpd="sng" algn="ctr">
            <a:solidFill>
              <a:srgbClr val="FF0000"/>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59" name="직사각형 58"/>
          <p:cNvSpPr/>
          <p:nvPr/>
        </p:nvSpPr>
        <p:spPr bwMode="auto">
          <a:xfrm>
            <a:off x="6603375" y="446669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60" name="직사각형 59"/>
          <p:cNvSpPr/>
          <p:nvPr/>
        </p:nvSpPr>
        <p:spPr bwMode="auto">
          <a:xfrm>
            <a:off x="7782057" y="4466692"/>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34" name="왼쪽/오른쪽 화살표 33"/>
          <p:cNvSpPr/>
          <p:nvPr/>
        </p:nvSpPr>
        <p:spPr bwMode="auto">
          <a:xfrm>
            <a:off x="4264571" y="4953722"/>
            <a:ext cx="645160" cy="248138"/>
          </a:xfrm>
          <a:prstGeom prst="lef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i="0" u="none" strike="noStrike" cap="none" normalizeH="0" baseline="0" smtClean="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539773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Alternating active links</a:t>
            </a:r>
            <a:endParaRPr lang="ko-KR" altLang="en-US"/>
          </a:p>
        </p:txBody>
      </p:sp>
      <p:sp>
        <p:nvSpPr>
          <p:cNvPr id="3" name="내용 개체 틀 2"/>
          <p:cNvSpPr>
            <a:spLocks noGrp="1"/>
          </p:cNvSpPr>
          <p:nvPr>
            <p:ph idx="1"/>
          </p:nvPr>
        </p:nvSpPr>
        <p:spPr/>
        <p:txBody>
          <a:bodyPr/>
          <a:lstStyle/>
          <a:p>
            <a:r>
              <a:rPr lang="en-US" altLang="ko-KR" smtClean="0"/>
              <a:t>An MLD can alternate its active link among the supported multi-link set</a:t>
            </a:r>
          </a:p>
          <a:p>
            <a:pPr lvl="1"/>
            <a:r>
              <a:rPr lang="en-US" altLang="ko-KR" smtClean="0"/>
              <a:t>This can be achieved by turning on a link among disabled multi-link set and then turning off a link among enabled multi-link set</a:t>
            </a:r>
          </a:p>
          <a:p>
            <a:pPr lvl="1"/>
            <a:endParaRPr lang="en-US" altLang="ko-KR" smtClean="0"/>
          </a:p>
          <a:p>
            <a:pPr lvl="1"/>
            <a:endParaRPr lang="en-US" altLang="ko-KR" smtClean="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grpSp>
        <p:nvGrpSpPr>
          <p:cNvPr id="38" name="그룹 37"/>
          <p:cNvGrpSpPr/>
          <p:nvPr/>
        </p:nvGrpSpPr>
        <p:grpSpPr>
          <a:xfrm>
            <a:off x="543848" y="3710896"/>
            <a:ext cx="3659188" cy="720080"/>
            <a:chOff x="2771800" y="3356992"/>
            <a:chExt cx="3659188" cy="720080"/>
          </a:xfrm>
        </p:grpSpPr>
        <p:sp>
          <p:nvSpPr>
            <p:cNvPr id="39" name="직사각형 38"/>
            <p:cNvSpPr/>
            <p:nvPr/>
          </p:nvSpPr>
          <p:spPr bwMode="auto">
            <a:xfrm>
              <a:off x="2771800" y="3356992"/>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40" name="직사각형 39"/>
            <p:cNvSpPr/>
            <p:nvPr/>
          </p:nvSpPr>
          <p:spPr bwMode="auto">
            <a:xfrm>
              <a:off x="3072987"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1" name="직사각형 40"/>
            <p:cNvSpPr/>
            <p:nvPr/>
          </p:nvSpPr>
          <p:spPr bwMode="auto">
            <a:xfrm>
              <a:off x="4247931"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2" name="직사각형 41"/>
            <p:cNvSpPr/>
            <p:nvPr/>
          </p:nvSpPr>
          <p:spPr bwMode="auto">
            <a:xfrm>
              <a:off x="5422875"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grpSp>
        <p:nvGrpSpPr>
          <p:cNvPr id="43" name="그룹 42"/>
          <p:cNvGrpSpPr/>
          <p:nvPr/>
        </p:nvGrpSpPr>
        <p:grpSpPr>
          <a:xfrm>
            <a:off x="543848" y="5514973"/>
            <a:ext cx="3659188" cy="720080"/>
            <a:chOff x="2771800" y="5161069"/>
            <a:chExt cx="3659188" cy="720080"/>
          </a:xfrm>
        </p:grpSpPr>
        <p:sp>
          <p:nvSpPr>
            <p:cNvPr id="44" name="직사각형 43"/>
            <p:cNvSpPr/>
            <p:nvPr/>
          </p:nvSpPr>
          <p:spPr bwMode="auto">
            <a:xfrm>
              <a:off x="2771800" y="5161069"/>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45" name="직사각형 44"/>
            <p:cNvSpPr/>
            <p:nvPr/>
          </p:nvSpPr>
          <p:spPr bwMode="auto">
            <a:xfrm>
              <a:off x="3072987"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6" name="직사각형 45"/>
            <p:cNvSpPr/>
            <p:nvPr/>
          </p:nvSpPr>
          <p:spPr bwMode="auto">
            <a:xfrm>
              <a:off x="4247931"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7" name="직사각형 46"/>
            <p:cNvSpPr/>
            <p:nvPr/>
          </p:nvSpPr>
          <p:spPr bwMode="auto">
            <a:xfrm>
              <a:off x="5422875"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sp>
        <p:nvSpPr>
          <p:cNvPr id="48" name="직사각형 47"/>
          <p:cNvSpPr/>
          <p:nvPr/>
        </p:nvSpPr>
        <p:spPr bwMode="auto">
          <a:xfrm>
            <a:off x="1005290" y="4360906"/>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49" name="직사각형 48"/>
          <p:cNvSpPr/>
          <p:nvPr/>
        </p:nvSpPr>
        <p:spPr bwMode="auto">
          <a:xfrm>
            <a:off x="2193422" y="4360906"/>
            <a:ext cx="360040" cy="1222198"/>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50" name="직사각형 49"/>
          <p:cNvSpPr/>
          <p:nvPr/>
        </p:nvSpPr>
        <p:spPr bwMode="auto">
          <a:xfrm>
            <a:off x="3372104" y="4360906"/>
            <a:ext cx="360040" cy="1222198"/>
          </a:xfrm>
          <a:prstGeom prst="rect">
            <a:avLst/>
          </a:prstGeom>
          <a:solidFill>
            <a:schemeClr val="bg1"/>
          </a:solidFill>
          <a:ln w="12700" cap="flat" cmpd="sng" algn="ctr">
            <a:solidFill>
              <a:srgbClr val="FF0000"/>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grpSp>
        <p:nvGrpSpPr>
          <p:cNvPr id="52" name="그룹 51"/>
          <p:cNvGrpSpPr/>
          <p:nvPr/>
        </p:nvGrpSpPr>
        <p:grpSpPr>
          <a:xfrm>
            <a:off x="4953801" y="3710896"/>
            <a:ext cx="3659188" cy="720080"/>
            <a:chOff x="2771800" y="3356992"/>
            <a:chExt cx="3659188" cy="720080"/>
          </a:xfrm>
        </p:grpSpPr>
        <p:sp>
          <p:nvSpPr>
            <p:cNvPr id="53" name="직사각형 52"/>
            <p:cNvSpPr/>
            <p:nvPr/>
          </p:nvSpPr>
          <p:spPr bwMode="auto">
            <a:xfrm>
              <a:off x="2771800" y="3356992"/>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4" name="직사각형 53"/>
            <p:cNvSpPr/>
            <p:nvPr/>
          </p:nvSpPr>
          <p:spPr bwMode="auto">
            <a:xfrm>
              <a:off x="3072987"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5" name="직사각형 54"/>
            <p:cNvSpPr/>
            <p:nvPr/>
          </p:nvSpPr>
          <p:spPr bwMode="auto">
            <a:xfrm>
              <a:off x="4247931"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6" name="직사각형 55"/>
            <p:cNvSpPr/>
            <p:nvPr/>
          </p:nvSpPr>
          <p:spPr bwMode="auto">
            <a:xfrm>
              <a:off x="5422875" y="3594883"/>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grpSp>
        <p:nvGrpSpPr>
          <p:cNvPr id="57" name="그룹 56"/>
          <p:cNvGrpSpPr/>
          <p:nvPr/>
        </p:nvGrpSpPr>
        <p:grpSpPr>
          <a:xfrm>
            <a:off x="4953801" y="5514973"/>
            <a:ext cx="3659188" cy="720080"/>
            <a:chOff x="2771800" y="5161069"/>
            <a:chExt cx="3659188" cy="720080"/>
          </a:xfrm>
        </p:grpSpPr>
        <p:sp>
          <p:nvSpPr>
            <p:cNvPr id="58" name="직사각형 57"/>
            <p:cNvSpPr/>
            <p:nvPr/>
          </p:nvSpPr>
          <p:spPr bwMode="auto">
            <a:xfrm>
              <a:off x="2771800" y="5161069"/>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9" name="직사각형 58"/>
            <p:cNvSpPr/>
            <p:nvPr/>
          </p:nvSpPr>
          <p:spPr bwMode="auto">
            <a:xfrm>
              <a:off x="3072987"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 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60" name="직사각형 59"/>
            <p:cNvSpPr/>
            <p:nvPr/>
          </p:nvSpPr>
          <p:spPr bwMode="auto">
            <a:xfrm>
              <a:off x="4247931"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 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61" name="직사각형 60"/>
            <p:cNvSpPr/>
            <p:nvPr/>
          </p:nvSpPr>
          <p:spPr bwMode="auto">
            <a:xfrm>
              <a:off x="5422875" y="5301208"/>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3 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sp>
        <p:nvSpPr>
          <p:cNvPr id="62" name="직사각형 61"/>
          <p:cNvSpPr/>
          <p:nvPr/>
        </p:nvSpPr>
        <p:spPr bwMode="auto">
          <a:xfrm>
            <a:off x="5415243" y="4360906"/>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63" name="직사각형 62"/>
          <p:cNvSpPr/>
          <p:nvPr/>
        </p:nvSpPr>
        <p:spPr bwMode="auto">
          <a:xfrm>
            <a:off x="6603375" y="4360906"/>
            <a:ext cx="360040" cy="1222198"/>
          </a:xfrm>
          <a:prstGeom prst="rect">
            <a:avLst/>
          </a:prstGeom>
          <a:solidFill>
            <a:schemeClr val="bg1"/>
          </a:solidFill>
          <a:ln w="12700" cap="flat" cmpd="sng" algn="ctr">
            <a:solidFill>
              <a:srgbClr val="FF0000"/>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64" name="직사각형 63"/>
          <p:cNvSpPr/>
          <p:nvPr/>
        </p:nvSpPr>
        <p:spPr bwMode="auto">
          <a:xfrm>
            <a:off x="7782057" y="4360906"/>
            <a:ext cx="360040" cy="1222198"/>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66" name="TextBox 65"/>
          <p:cNvSpPr txBox="1"/>
          <p:nvPr/>
        </p:nvSpPr>
        <p:spPr>
          <a:xfrm>
            <a:off x="7981304" y="5122944"/>
            <a:ext cx="839974" cy="153888"/>
          </a:xfrm>
          <a:prstGeom prst="rect">
            <a:avLst/>
          </a:prstGeom>
          <a:solidFill>
            <a:schemeClr val="bg1"/>
          </a:solidFill>
        </p:spPr>
        <p:txBody>
          <a:bodyPr wrap="none" lIns="0" tIns="0" rIns="0" bIns="0" rtlCol="0">
            <a:spAutoFit/>
          </a:bodyPr>
          <a:lstStyle/>
          <a:p>
            <a:r>
              <a:rPr lang="en-US" altLang="ko-KR" sz="1000" smtClean="0">
                <a:solidFill>
                  <a:schemeClr val="tx1"/>
                </a:solidFill>
              </a:rPr>
              <a:t>Establish Link 3</a:t>
            </a:r>
            <a:endParaRPr lang="ko-KR" altLang="en-US" sz="1000" dirty="0" smtClean="0">
              <a:solidFill>
                <a:schemeClr val="tx1"/>
              </a:solidFill>
            </a:endParaRPr>
          </a:p>
        </p:txBody>
      </p:sp>
      <p:sp>
        <p:nvSpPr>
          <p:cNvPr id="67" name="TextBox 66"/>
          <p:cNvSpPr txBox="1"/>
          <p:nvPr/>
        </p:nvSpPr>
        <p:spPr>
          <a:xfrm>
            <a:off x="6785756" y="5114962"/>
            <a:ext cx="956353" cy="307777"/>
          </a:xfrm>
          <a:prstGeom prst="rect">
            <a:avLst/>
          </a:prstGeom>
          <a:solidFill>
            <a:schemeClr val="bg1"/>
          </a:solidFill>
        </p:spPr>
        <p:txBody>
          <a:bodyPr wrap="square" lIns="0" tIns="0" rIns="0" bIns="0" rtlCol="0">
            <a:spAutoFit/>
          </a:bodyPr>
          <a:lstStyle/>
          <a:p>
            <a:r>
              <a:rPr lang="en-US" altLang="ko-KR" sz="1000" smtClean="0">
                <a:solidFill>
                  <a:schemeClr val="tx1"/>
                </a:solidFill>
              </a:rPr>
              <a:t>Disconnect</a:t>
            </a:r>
          </a:p>
          <a:p>
            <a:r>
              <a:rPr lang="en-US" altLang="ko-KR" sz="1000" smtClean="0">
                <a:solidFill>
                  <a:schemeClr val="tx1"/>
                </a:solidFill>
              </a:rPr>
              <a:t>Link 2</a:t>
            </a:r>
            <a:endParaRPr lang="ko-KR" altLang="en-US" sz="1000" dirty="0" smtClean="0">
              <a:solidFill>
                <a:schemeClr val="tx1"/>
              </a:solidFill>
            </a:endParaRPr>
          </a:p>
        </p:txBody>
      </p:sp>
      <p:sp>
        <p:nvSpPr>
          <p:cNvPr id="36" name="왼쪽/오른쪽 화살표 35"/>
          <p:cNvSpPr/>
          <p:nvPr/>
        </p:nvSpPr>
        <p:spPr bwMode="auto">
          <a:xfrm>
            <a:off x="4286726" y="4847936"/>
            <a:ext cx="645160" cy="248138"/>
          </a:xfrm>
          <a:prstGeom prst="lef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i="0" u="none" strike="noStrike" cap="none" normalizeH="0" baseline="0" smtClean="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1698250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Switching band of STA with a common radio [3]</a:t>
            </a:r>
            <a:endParaRPr lang="ko-KR" altLang="en-US"/>
          </a:p>
        </p:txBody>
      </p:sp>
      <p:sp>
        <p:nvSpPr>
          <p:cNvPr id="3" name="내용 개체 틀 2"/>
          <p:cNvSpPr>
            <a:spLocks noGrp="1"/>
          </p:cNvSpPr>
          <p:nvPr>
            <p:ph idx="1"/>
          </p:nvPr>
        </p:nvSpPr>
        <p:spPr/>
        <p:txBody>
          <a:bodyPr/>
          <a:lstStyle/>
          <a:p>
            <a:r>
              <a:rPr lang="en-US" altLang="ko-KR" sz="1600"/>
              <a:t>A STA can </a:t>
            </a:r>
            <a:r>
              <a:rPr lang="en-US" altLang="ko-KR" sz="1600" smtClean="0"/>
              <a:t>operate with a common radio among </a:t>
            </a:r>
            <a:r>
              <a:rPr lang="en-US" altLang="ko-KR" sz="1600"/>
              <a:t>the supportable </a:t>
            </a:r>
            <a:r>
              <a:rPr lang="en-US" altLang="ko-KR" sz="1600" smtClean="0"/>
              <a:t>links</a:t>
            </a:r>
          </a:p>
          <a:p>
            <a:pPr lvl="1"/>
            <a:r>
              <a:rPr lang="en-US" altLang="ko-KR" sz="1400" smtClean="0"/>
              <a:t>Antennas of the STA with shared radio can use either 5 GHz or 6 GHz</a:t>
            </a:r>
          </a:p>
          <a:p>
            <a:pPr lvl="1"/>
            <a:r>
              <a:rPr lang="en-US" altLang="ko-KR" sz="1400" smtClean="0"/>
              <a:t>Adopting this shared radio can allow the STA to support both bands</a:t>
            </a:r>
          </a:p>
          <a:p>
            <a:pPr lvl="1"/>
            <a:r>
              <a:rPr lang="en-US" altLang="ko-KR" sz="1400" smtClean="0"/>
              <a:t>To this end, link switching </a:t>
            </a:r>
            <a:r>
              <a:rPr lang="en-US" altLang="ko-KR" sz="1400" smtClean="0"/>
              <a:t>procedure may need </a:t>
            </a:r>
            <a:r>
              <a:rPr lang="en-US" altLang="ko-KR" sz="1400" smtClean="0"/>
              <a:t>to be defined</a:t>
            </a:r>
          </a:p>
          <a:p>
            <a:pPr lvl="2"/>
            <a:r>
              <a:rPr lang="en-US" altLang="ko-KR" sz="1200" smtClean="0"/>
              <a:t>Existing channel switching procedure can be reused for this: Extended channel switch announcement element can support channel switch mode (forcing STAs to stop transmissions), new operating class, new channel number, and channel switch count (time period until the channel switch event)</a:t>
            </a:r>
          </a:p>
          <a:p>
            <a:pPr lvl="2"/>
            <a:r>
              <a:rPr lang="en-US" altLang="ko-KR" sz="1200" smtClean="0"/>
              <a:t>Else, a new procedure for link switching can be newly defined</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27" name="직사각형 26"/>
          <p:cNvSpPr/>
          <p:nvPr/>
        </p:nvSpPr>
        <p:spPr bwMode="auto">
          <a:xfrm>
            <a:off x="4837788" y="3865524"/>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29" name="직사각형 28"/>
          <p:cNvSpPr/>
          <p:nvPr/>
        </p:nvSpPr>
        <p:spPr bwMode="auto">
          <a:xfrm>
            <a:off x="5138975" y="4103415"/>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a:t>
            </a:r>
            <a:r>
              <a:rPr lang="en-US" altLang="ko-KR" sz="1050" smtClean="0">
                <a:solidFill>
                  <a:schemeClr val="tx1"/>
                </a:solidFill>
              </a:rPr>
              <a:t>2.4 GHz</a:t>
            </a:r>
            <a:endParaRPr kumimoji="0" lang="ko-KR" altLang="en-US" sz="1050" i="0" u="none" strike="noStrike" cap="none" normalizeH="0" baseline="0" smtClean="0">
              <a:ln>
                <a:noFill/>
              </a:ln>
              <a:solidFill>
                <a:schemeClr val="tx1"/>
              </a:solidFill>
              <a:effectLst/>
            </a:endParaRPr>
          </a:p>
        </p:txBody>
      </p:sp>
      <p:sp>
        <p:nvSpPr>
          <p:cNvPr id="30" name="직사각형 29"/>
          <p:cNvSpPr/>
          <p:nvPr/>
        </p:nvSpPr>
        <p:spPr bwMode="auto">
          <a:xfrm>
            <a:off x="6313919" y="4103415"/>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5" name="직사각형 34"/>
          <p:cNvSpPr/>
          <p:nvPr/>
        </p:nvSpPr>
        <p:spPr bwMode="auto">
          <a:xfrm>
            <a:off x="4837788" y="5669601"/>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7" name="직사각형 36"/>
          <p:cNvSpPr/>
          <p:nvPr/>
        </p:nvSpPr>
        <p:spPr bwMode="auto">
          <a:xfrm>
            <a:off x="2019979" y="5809740"/>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9" name="직사각형 38"/>
          <p:cNvSpPr/>
          <p:nvPr/>
        </p:nvSpPr>
        <p:spPr bwMode="auto">
          <a:xfrm>
            <a:off x="5299230" y="4515534"/>
            <a:ext cx="360040" cy="1222198"/>
          </a:xfrm>
          <a:prstGeom prst="rect">
            <a:avLst/>
          </a:prstGeom>
          <a:solidFill>
            <a:schemeClr val="bg1"/>
          </a:solidFill>
          <a:ln w="12700" cap="flat" cmpd="sng" algn="ctr">
            <a:solidFill>
              <a:schemeClr val="tx1"/>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40" name="직사각형 39"/>
          <p:cNvSpPr/>
          <p:nvPr/>
        </p:nvSpPr>
        <p:spPr bwMode="auto">
          <a:xfrm>
            <a:off x="6487362" y="4515534"/>
            <a:ext cx="360040" cy="1222198"/>
          </a:xfrm>
          <a:prstGeom prst="rect">
            <a:avLst/>
          </a:prstGeom>
          <a:solidFill>
            <a:schemeClr val="bg1"/>
          </a:solidFill>
          <a:ln w="12700" cap="flat" cmpd="sng" algn="ctr">
            <a:solidFill>
              <a:schemeClr val="tx1"/>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42" name="왼쪽/오른쪽 화살표 41"/>
          <p:cNvSpPr/>
          <p:nvPr/>
        </p:nvSpPr>
        <p:spPr bwMode="auto">
          <a:xfrm>
            <a:off x="4203036" y="4991491"/>
            <a:ext cx="645160" cy="248138"/>
          </a:xfrm>
          <a:prstGeom prst="lef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i="0" u="none" strike="noStrike" cap="none" normalizeH="0" baseline="0" smtClean="0">
              <a:ln>
                <a:noFill/>
              </a:ln>
              <a:solidFill>
                <a:schemeClr val="bg1"/>
              </a:solidFill>
              <a:effectLst/>
              <a:latin typeface="Times New Roman" pitchFamily="16" charset="0"/>
              <a:ea typeface="MS Gothic" charset="-128"/>
            </a:endParaRPr>
          </a:p>
        </p:txBody>
      </p:sp>
      <p:sp>
        <p:nvSpPr>
          <p:cNvPr id="28" name="직사각형 27"/>
          <p:cNvSpPr/>
          <p:nvPr/>
        </p:nvSpPr>
        <p:spPr bwMode="auto">
          <a:xfrm>
            <a:off x="7488863" y="4103414"/>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2" name="직사각형 31"/>
          <p:cNvSpPr/>
          <p:nvPr/>
        </p:nvSpPr>
        <p:spPr bwMode="auto">
          <a:xfrm>
            <a:off x="7666044" y="4515533"/>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33" name="직사각형 32"/>
          <p:cNvSpPr/>
          <p:nvPr/>
        </p:nvSpPr>
        <p:spPr bwMode="auto">
          <a:xfrm>
            <a:off x="543848" y="3857171"/>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4" name="직사각형 33"/>
          <p:cNvSpPr/>
          <p:nvPr/>
        </p:nvSpPr>
        <p:spPr bwMode="auto">
          <a:xfrm>
            <a:off x="845035" y="4095062"/>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a:t>
            </a:r>
            <a:r>
              <a:rPr lang="en-US" altLang="ko-KR" sz="1050" smtClean="0">
                <a:solidFill>
                  <a:schemeClr val="tx1"/>
                </a:solidFill>
              </a:rPr>
              <a:t>2.4 GHz</a:t>
            </a:r>
            <a:endParaRPr kumimoji="0" lang="ko-KR" altLang="en-US" sz="1050" i="0" u="none" strike="noStrike" cap="none" normalizeH="0" baseline="0" smtClean="0">
              <a:ln>
                <a:noFill/>
              </a:ln>
              <a:solidFill>
                <a:schemeClr val="tx1"/>
              </a:solidFill>
              <a:effectLst/>
            </a:endParaRPr>
          </a:p>
        </p:txBody>
      </p:sp>
      <p:sp>
        <p:nvSpPr>
          <p:cNvPr id="38" name="직사각형 37"/>
          <p:cNvSpPr/>
          <p:nvPr/>
        </p:nvSpPr>
        <p:spPr bwMode="auto">
          <a:xfrm>
            <a:off x="2019979" y="4095062"/>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1" name="직사각형 40"/>
          <p:cNvSpPr/>
          <p:nvPr/>
        </p:nvSpPr>
        <p:spPr bwMode="auto">
          <a:xfrm>
            <a:off x="543848" y="5661248"/>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43" name="직사각형 42"/>
          <p:cNvSpPr/>
          <p:nvPr/>
        </p:nvSpPr>
        <p:spPr bwMode="auto">
          <a:xfrm>
            <a:off x="7488863" y="5801387"/>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7" name="직사각형 46"/>
          <p:cNvSpPr/>
          <p:nvPr/>
        </p:nvSpPr>
        <p:spPr bwMode="auto">
          <a:xfrm>
            <a:off x="1005290" y="4507181"/>
            <a:ext cx="360040" cy="1222198"/>
          </a:xfrm>
          <a:prstGeom prst="rect">
            <a:avLst/>
          </a:prstGeom>
          <a:solidFill>
            <a:schemeClr val="bg1"/>
          </a:solidFill>
          <a:ln w="12700" cap="flat" cmpd="sng" algn="ctr">
            <a:solidFill>
              <a:schemeClr val="tx1"/>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48" name="직사각형 47"/>
          <p:cNvSpPr/>
          <p:nvPr/>
        </p:nvSpPr>
        <p:spPr bwMode="auto">
          <a:xfrm>
            <a:off x="2193422" y="4507181"/>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52" name="직사각형 51"/>
          <p:cNvSpPr/>
          <p:nvPr/>
        </p:nvSpPr>
        <p:spPr bwMode="auto">
          <a:xfrm>
            <a:off x="3194923" y="4095061"/>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3</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5" name="직사각형 54"/>
          <p:cNvSpPr/>
          <p:nvPr/>
        </p:nvSpPr>
        <p:spPr bwMode="auto">
          <a:xfrm>
            <a:off x="3372104" y="4507180"/>
            <a:ext cx="360040" cy="1222198"/>
          </a:xfrm>
          <a:prstGeom prst="rect">
            <a:avLst/>
          </a:prstGeom>
          <a:solidFill>
            <a:schemeClr val="bg1"/>
          </a:solidFill>
          <a:ln w="12700" cap="flat" cmpd="sng" algn="ctr">
            <a:solidFill>
              <a:schemeClr val="tx1"/>
            </a:solidFill>
            <a:prstDash val="dash"/>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3</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Tree>
    <p:extLst>
      <p:ext uri="{BB962C8B-B14F-4D97-AF65-F5344CB8AC3E}">
        <p14:creationId xmlns:p14="http://schemas.microsoft.com/office/powerpoint/2010/main" val="1681169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a:t>Switching </a:t>
            </a:r>
            <a:r>
              <a:rPr lang="en-US" altLang="ko-KR" smtClean="0"/>
              <a:t>band </a:t>
            </a:r>
            <a:r>
              <a:rPr lang="en-US" altLang="ko-KR"/>
              <a:t>of STA with a common radio</a:t>
            </a:r>
            <a:endParaRPr lang="ko-KR" altLang="en-US"/>
          </a:p>
        </p:txBody>
      </p:sp>
      <p:sp>
        <p:nvSpPr>
          <p:cNvPr id="3" name="내용 개체 틀 2"/>
          <p:cNvSpPr>
            <a:spLocks noGrp="1"/>
          </p:cNvSpPr>
          <p:nvPr>
            <p:ph idx="1"/>
          </p:nvPr>
        </p:nvSpPr>
        <p:spPr/>
        <p:txBody>
          <a:bodyPr/>
          <a:lstStyle/>
          <a:p>
            <a:r>
              <a:rPr lang="en-US" altLang="ko-KR" sz="1800"/>
              <a:t>For some APs with spatial </a:t>
            </a:r>
            <a:r>
              <a:rPr lang="en-US" altLang="ko-KR" sz="1800" smtClean="0"/>
              <a:t>limitation (e.g., Soft AP), </a:t>
            </a:r>
            <a:r>
              <a:rPr lang="en-US" altLang="ko-KR" sz="1800" smtClean="0"/>
              <a:t>these </a:t>
            </a:r>
            <a:r>
              <a:rPr lang="en-US" altLang="ko-KR" sz="1800" smtClean="0"/>
              <a:t>AP may operate with a common radio as well</a:t>
            </a:r>
          </a:p>
          <a:p>
            <a:pPr lvl="1"/>
            <a:r>
              <a:rPr lang="en-US" altLang="ko-KR" sz="1600" smtClean="0"/>
              <a:t>Antennas attached to MLDs can operate either 5 GHz or 6 GHz</a:t>
            </a:r>
          </a:p>
          <a:p>
            <a:pPr lvl="1"/>
            <a:r>
              <a:rPr lang="en-US" altLang="ko-KR" sz="1600" smtClean="0"/>
              <a:t>It can be achieved by existing channel switching procedure</a:t>
            </a:r>
          </a:p>
          <a:p>
            <a:pPr lvl="1"/>
            <a:r>
              <a:rPr lang="en-US" altLang="ko-KR" sz="1600" smtClean="0"/>
              <a:t>With this band switching, crowded channel can be avoided and traffic load can also be balanced</a:t>
            </a:r>
          </a:p>
          <a:p>
            <a:pPr lvl="1"/>
            <a:r>
              <a:rPr lang="en-US" altLang="ko-KR" sz="1600" smtClean="0"/>
              <a:t>However, in this case, legacy 5 GHz stations would loss their connection</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27" name="직사각형 26"/>
          <p:cNvSpPr/>
          <p:nvPr/>
        </p:nvSpPr>
        <p:spPr bwMode="auto">
          <a:xfrm>
            <a:off x="543848" y="3785163"/>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29" name="직사각형 28"/>
          <p:cNvSpPr/>
          <p:nvPr/>
        </p:nvSpPr>
        <p:spPr bwMode="auto">
          <a:xfrm>
            <a:off x="1228310" y="4023054"/>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a:t>
            </a:r>
            <a:r>
              <a:rPr lang="en-US" altLang="ko-KR" sz="1050" smtClean="0">
                <a:solidFill>
                  <a:schemeClr val="tx1"/>
                </a:solidFill>
              </a:rPr>
              <a:t>2.4 GHz</a:t>
            </a:r>
            <a:endParaRPr kumimoji="0" lang="ko-KR" altLang="en-US" sz="1050" i="0" u="none" strike="noStrike" cap="none" normalizeH="0" baseline="0" smtClean="0">
              <a:ln>
                <a:noFill/>
              </a:ln>
              <a:solidFill>
                <a:schemeClr val="tx1"/>
              </a:solidFill>
              <a:effectLst/>
            </a:endParaRPr>
          </a:p>
        </p:txBody>
      </p:sp>
      <p:sp>
        <p:nvSpPr>
          <p:cNvPr id="30" name="직사각형 29"/>
          <p:cNvSpPr/>
          <p:nvPr/>
        </p:nvSpPr>
        <p:spPr bwMode="auto">
          <a:xfrm>
            <a:off x="2743321" y="4023054"/>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5" name="직사각형 34"/>
          <p:cNvSpPr/>
          <p:nvPr/>
        </p:nvSpPr>
        <p:spPr bwMode="auto">
          <a:xfrm>
            <a:off x="543848" y="5589240"/>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6" name="직사각형 35"/>
          <p:cNvSpPr/>
          <p:nvPr/>
        </p:nvSpPr>
        <p:spPr bwMode="auto">
          <a:xfrm>
            <a:off x="1228310" y="5729379"/>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7" name="직사각형 36"/>
          <p:cNvSpPr/>
          <p:nvPr/>
        </p:nvSpPr>
        <p:spPr bwMode="auto">
          <a:xfrm>
            <a:off x="2743321" y="5729379"/>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9" name="직사각형 38"/>
          <p:cNvSpPr/>
          <p:nvPr/>
        </p:nvSpPr>
        <p:spPr bwMode="auto">
          <a:xfrm>
            <a:off x="1388565" y="4435173"/>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40" name="직사각형 39"/>
          <p:cNvSpPr/>
          <p:nvPr/>
        </p:nvSpPr>
        <p:spPr bwMode="auto">
          <a:xfrm>
            <a:off x="2916764" y="4435173"/>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44" name="직사각형 43"/>
          <p:cNvSpPr/>
          <p:nvPr/>
        </p:nvSpPr>
        <p:spPr bwMode="auto">
          <a:xfrm>
            <a:off x="4953801" y="3785163"/>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45" name="직사각형 44"/>
          <p:cNvSpPr/>
          <p:nvPr/>
        </p:nvSpPr>
        <p:spPr bwMode="auto">
          <a:xfrm>
            <a:off x="5658045" y="4023054"/>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r>
              <a:rPr lang="en-US" altLang="ko-KR" sz="1050">
                <a:solidFill>
                  <a:schemeClr val="tx1"/>
                </a:solidFill>
              </a:rPr>
              <a:t>AP </a:t>
            </a:r>
            <a:r>
              <a:rPr lang="en-US" altLang="ko-KR" sz="1050" smtClean="0">
                <a:solidFill>
                  <a:schemeClr val="tx1"/>
                </a:solidFill>
              </a:rPr>
              <a:t>1</a:t>
            </a:r>
          </a:p>
          <a:p>
            <a:pPr algn="ctr"/>
            <a:r>
              <a:rPr lang="en-US" altLang="ko-KR" sz="1050" smtClean="0">
                <a:solidFill>
                  <a:schemeClr val="tx1"/>
                </a:solidFill>
              </a:rPr>
              <a:t>on </a:t>
            </a:r>
            <a:r>
              <a:rPr lang="en-US" altLang="ko-KR" sz="1050">
                <a:solidFill>
                  <a:schemeClr val="tx1"/>
                </a:solidFill>
              </a:rPr>
              <a:t>2.4 GHz</a:t>
            </a:r>
            <a:endParaRPr lang="ko-KR" altLang="en-US" sz="1050">
              <a:solidFill>
                <a:schemeClr val="tx1"/>
              </a:solidFill>
            </a:endParaRPr>
          </a:p>
        </p:txBody>
      </p:sp>
      <p:sp>
        <p:nvSpPr>
          <p:cNvPr id="46" name="직사각형 45"/>
          <p:cNvSpPr/>
          <p:nvPr/>
        </p:nvSpPr>
        <p:spPr bwMode="auto">
          <a:xfrm>
            <a:off x="7169717" y="4023054"/>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9" name="직사각형 48"/>
          <p:cNvSpPr/>
          <p:nvPr/>
        </p:nvSpPr>
        <p:spPr bwMode="auto">
          <a:xfrm>
            <a:off x="4953801" y="5589240"/>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0" name="직사각형 49"/>
          <p:cNvSpPr/>
          <p:nvPr/>
        </p:nvSpPr>
        <p:spPr bwMode="auto">
          <a:xfrm>
            <a:off x="5658045" y="5729379"/>
            <a:ext cx="706926" cy="338103"/>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a:t>
            </a:r>
            <a:r>
              <a:rPr lang="en-US" altLang="ko-KR" sz="1050" smtClean="0">
                <a:solidFill>
                  <a:schemeClr val="tx1"/>
                </a:solidFill>
              </a:rPr>
              <a:t>1</a:t>
            </a:r>
            <a:endParaRPr lang="en-US" altLang="ko-KR" sz="1050">
              <a:solidFill>
                <a:schemeClr val="tx1"/>
              </a:solidFill>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2.4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1" name="직사각형 50"/>
          <p:cNvSpPr/>
          <p:nvPr/>
        </p:nvSpPr>
        <p:spPr bwMode="auto">
          <a:xfrm>
            <a:off x="7169717" y="5729379"/>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3" name="직사각형 52"/>
          <p:cNvSpPr/>
          <p:nvPr/>
        </p:nvSpPr>
        <p:spPr bwMode="auto">
          <a:xfrm>
            <a:off x="5818300" y="4435173"/>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latin typeface="Times New Roman" pitchFamily="16" charset="0"/>
                <a:ea typeface="MS Gothic" charset="-128"/>
              </a:rPr>
              <a:t>1</a:t>
            </a:r>
            <a:endParaRPr kumimoji="0" lang="ko-KR" altLang="en-US" sz="1000" b="0" i="0" u="none" strike="noStrike" cap="none" normalizeH="0" baseline="0" smtClean="0">
              <a:ln>
                <a:noFill/>
              </a:ln>
              <a:solidFill>
                <a:schemeClr val="tx1"/>
              </a:solidFill>
              <a:effectLst/>
              <a:latin typeface="Times New Roman" pitchFamily="16" charset="0"/>
              <a:ea typeface="MS Gothic" charset="-128"/>
            </a:endParaRPr>
          </a:p>
        </p:txBody>
      </p:sp>
      <p:sp>
        <p:nvSpPr>
          <p:cNvPr id="54" name="직사각형 53"/>
          <p:cNvSpPr/>
          <p:nvPr/>
        </p:nvSpPr>
        <p:spPr bwMode="auto">
          <a:xfrm>
            <a:off x="7343160" y="4435173"/>
            <a:ext cx="360040" cy="122219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a:solidFill>
                  <a:schemeClr val="tx1"/>
                </a:solidFill>
              </a:rPr>
              <a:t>2</a:t>
            </a:r>
            <a:endParaRPr kumimoji="0" lang="ko-KR" altLang="en-US" sz="1000" b="0" i="0" u="none" strike="noStrike" cap="none" normalizeH="0" baseline="0" smtClean="0">
              <a:ln>
                <a:noFill/>
              </a:ln>
              <a:solidFill>
                <a:schemeClr val="tx1"/>
              </a:solidFill>
              <a:effectLst/>
            </a:endParaRPr>
          </a:p>
        </p:txBody>
      </p:sp>
      <p:sp>
        <p:nvSpPr>
          <p:cNvPr id="24" name="왼쪽/오른쪽 화살표 23"/>
          <p:cNvSpPr/>
          <p:nvPr/>
        </p:nvSpPr>
        <p:spPr bwMode="auto">
          <a:xfrm>
            <a:off x="4262195" y="4806275"/>
            <a:ext cx="645160" cy="248138"/>
          </a:xfrm>
          <a:prstGeom prst="lef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i="0" u="none" strike="noStrike" cap="none" normalizeH="0" baseline="0" smtClean="0">
              <a:ln>
                <a:noFill/>
              </a:ln>
              <a:solidFill>
                <a:schemeClr val="bg1"/>
              </a:solidFill>
              <a:effectLst/>
              <a:latin typeface="Times New Roman" pitchFamily="16" charset="0"/>
              <a:ea typeface="MS Gothic" charset="-128"/>
            </a:endParaRPr>
          </a:p>
        </p:txBody>
      </p:sp>
    </p:spTree>
    <p:extLst>
      <p:ext uri="{BB962C8B-B14F-4D97-AF65-F5344CB8AC3E}">
        <p14:creationId xmlns:p14="http://schemas.microsoft.com/office/powerpoint/2010/main" val="120538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직사각형 37"/>
          <p:cNvSpPr/>
          <p:nvPr/>
        </p:nvSpPr>
        <p:spPr bwMode="auto">
          <a:xfrm>
            <a:off x="840650" y="5661248"/>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000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 B (Shared radio support)</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61" name="직사각형 60"/>
          <p:cNvSpPr/>
          <p:nvPr/>
        </p:nvSpPr>
        <p:spPr bwMode="auto">
          <a:xfrm>
            <a:off x="5246450" y="5661248"/>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0000" tIns="45720" rIns="91440" bIns="45720" numCol="1" rtlCol="0" anchor="b" anchorCtr="0" compatLnSpc="1">
            <a:prstTxWarp prst="textNoShape">
              <a:avLst/>
            </a:prstTxWarp>
          </a:bodyPr>
          <a:lstStyle/>
          <a:p>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r>
              <a:rPr lang="en-US" altLang="ko-KR" sz="1000" smtClean="0">
                <a:solidFill>
                  <a:schemeClr val="tx1"/>
                </a:solidFill>
              </a:rPr>
              <a:t> B (Shared </a:t>
            </a:r>
            <a:r>
              <a:rPr lang="en-US" altLang="ko-KR" sz="1000">
                <a:solidFill>
                  <a:schemeClr val="tx1"/>
                </a:solidFill>
              </a:rPr>
              <a:t>radio support</a:t>
            </a:r>
            <a:r>
              <a:rPr lang="en-US" altLang="ko-KR" sz="1000" smtClean="0">
                <a:solidFill>
                  <a:schemeClr val="tx1"/>
                </a:solidFill>
              </a:rPr>
              <a:t>)</a:t>
            </a:r>
            <a:endParaRPr lang="ko-KR" altLang="en-US" sz="1000">
              <a:solidFill>
                <a:schemeClr val="tx1"/>
              </a:solidFill>
            </a:endParaRPr>
          </a:p>
        </p:txBody>
      </p:sp>
      <p:sp>
        <p:nvSpPr>
          <p:cNvPr id="63" name="직사각형 62"/>
          <p:cNvSpPr/>
          <p:nvPr/>
        </p:nvSpPr>
        <p:spPr bwMode="auto">
          <a:xfrm>
            <a:off x="7365701" y="5801387"/>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B1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2" name="제목 1"/>
          <p:cNvSpPr>
            <a:spLocks noGrp="1"/>
          </p:cNvSpPr>
          <p:nvPr>
            <p:ph type="title"/>
          </p:nvPr>
        </p:nvSpPr>
        <p:spPr/>
        <p:txBody>
          <a:bodyPr/>
          <a:lstStyle/>
          <a:p>
            <a:r>
              <a:rPr lang="en-US" altLang="ko-KR"/>
              <a:t>Switching band of STA with a common radio</a:t>
            </a:r>
            <a:endParaRPr lang="ko-KR" altLang="en-US"/>
          </a:p>
        </p:txBody>
      </p:sp>
      <p:sp>
        <p:nvSpPr>
          <p:cNvPr id="3" name="내용 개체 틀 2"/>
          <p:cNvSpPr>
            <a:spLocks noGrp="1"/>
          </p:cNvSpPr>
          <p:nvPr>
            <p:ph idx="1"/>
          </p:nvPr>
        </p:nvSpPr>
        <p:spPr/>
        <p:txBody>
          <a:bodyPr/>
          <a:lstStyle/>
          <a:p>
            <a:r>
              <a:rPr lang="en-US" altLang="ko-KR" sz="1800" smtClean="0"/>
              <a:t>To overcome this disconnection problem of legacy STAs, a subset of links may remain in the frequency band where they originally existed</a:t>
            </a:r>
          </a:p>
          <a:p>
            <a:pPr lvl="1"/>
            <a:r>
              <a:rPr lang="en-US" altLang="ko-KR" sz="1600" smtClean="0"/>
              <a:t>For instance, assuming AP 1 has 4 antennas, the AP 1 is split into AP 1 and AP 2, and they are allocated on 5GHz and 6GHz, respectively</a:t>
            </a:r>
          </a:p>
          <a:p>
            <a:pPr lvl="1"/>
            <a:r>
              <a:rPr lang="en-US" altLang="ko-KR" sz="1600" smtClean="0"/>
              <a:t>STAs supporting shared radio concept (non-AP MLD B) can selectively move to a new AP (AP 2)</a:t>
            </a:r>
            <a:endParaRPr lang="en-US" altLang="ko-KR" sz="1600"/>
          </a:p>
          <a:p>
            <a:pPr lvl="1"/>
            <a:r>
              <a:rPr lang="en-US" altLang="ko-KR" sz="1600" smtClean="0"/>
              <a:t>Legacy STA can maintain its connection with the AP</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바닥글 개체 틀 4"/>
          <p:cNvSpPr>
            <a:spLocks noGrp="1"/>
          </p:cNvSpPr>
          <p:nvPr>
            <p:ph type="ftr" idx="14"/>
          </p:nvPr>
        </p:nvSpPr>
        <p:spPr/>
        <p:txBody>
          <a:bodyPr/>
          <a:lstStyle/>
          <a:p>
            <a:r>
              <a:rPr lang="en-GB" altLang="ko-KR" smtClean="0"/>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27" name="직사각형 26"/>
          <p:cNvSpPr/>
          <p:nvPr/>
        </p:nvSpPr>
        <p:spPr bwMode="auto">
          <a:xfrm>
            <a:off x="543848" y="3598830"/>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0" name="직사각형 29"/>
          <p:cNvSpPr/>
          <p:nvPr/>
        </p:nvSpPr>
        <p:spPr bwMode="auto">
          <a:xfrm>
            <a:off x="2244957" y="3836721"/>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2" name="왼쪽/오른쪽 화살표 41"/>
          <p:cNvSpPr/>
          <p:nvPr/>
        </p:nvSpPr>
        <p:spPr bwMode="auto">
          <a:xfrm>
            <a:off x="4262195" y="4733150"/>
            <a:ext cx="645160" cy="248138"/>
          </a:xfrm>
          <a:prstGeom prst="lef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i="0" u="none" strike="noStrike" cap="none" normalizeH="0" baseline="0" smtClean="0">
              <a:ln>
                <a:noFill/>
              </a:ln>
              <a:solidFill>
                <a:schemeClr val="bg1"/>
              </a:solidFill>
              <a:effectLst/>
              <a:latin typeface="Times New Roman" pitchFamily="16" charset="0"/>
              <a:ea typeface="MS Gothic" charset="-128"/>
            </a:endParaRPr>
          </a:p>
        </p:txBody>
      </p:sp>
      <p:sp>
        <p:nvSpPr>
          <p:cNvPr id="44" name="직사각형 43"/>
          <p:cNvSpPr/>
          <p:nvPr/>
        </p:nvSpPr>
        <p:spPr bwMode="auto">
          <a:xfrm>
            <a:off x="4953801" y="3598830"/>
            <a:ext cx="3659188" cy="7200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AP MLD</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54" name="직사각형 53"/>
          <p:cNvSpPr/>
          <p:nvPr/>
        </p:nvSpPr>
        <p:spPr bwMode="auto">
          <a:xfrm>
            <a:off x="7539144" y="4248839"/>
            <a:ext cx="360040" cy="148234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smtClean="0">
                <a:solidFill>
                  <a:schemeClr val="tx1"/>
                </a:solidFill>
              </a:rPr>
              <a:t>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altLang="ko-KR" sz="1000" b="0" i="0" u="none" strike="noStrike" cap="none" normalizeH="0" baseline="0">
              <a:ln>
                <a:noFill/>
              </a:ln>
              <a:solidFill>
                <a:schemeClr val="tx1"/>
              </a:solidFill>
              <a:effectLst/>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lang="en-US" altLang="ko-KR" sz="1000" smtClean="0">
              <a:solidFill>
                <a:schemeClr val="tx1"/>
              </a:solidFill>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altLang="ko-KR" sz="1000" b="0" i="0" u="none" strike="noStrike" cap="none" normalizeH="0" baseline="0">
              <a:ln>
                <a:noFill/>
              </a:ln>
              <a:solidFill>
                <a:schemeClr val="tx1"/>
              </a:solidFill>
              <a:effectLst/>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lang="en-US" altLang="ko-KR" sz="1000" smtClean="0">
              <a:solidFill>
                <a:schemeClr val="tx1"/>
              </a:solidFill>
            </a:endParaRP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1000" b="0" i="0" u="none" strike="noStrike" cap="none" normalizeH="0" baseline="0" smtClean="0">
              <a:ln>
                <a:noFill/>
              </a:ln>
              <a:solidFill>
                <a:schemeClr val="tx1"/>
              </a:solidFill>
              <a:effectLst/>
            </a:endParaRPr>
          </a:p>
        </p:txBody>
      </p:sp>
      <p:sp>
        <p:nvSpPr>
          <p:cNvPr id="46" name="직사각형 45"/>
          <p:cNvSpPr/>
          <p:nvPr/>
        </p:nvSpPr>
        <p:spPr bwMode="auto">
          <a:xfrm>
            <a:off x="7365701" y="3836721"/>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2</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6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6" name="직사각형 55"/>
          <p:cNvSpPr/>
          <p:nvPr/>
        </p:nvSpPr>
        <p:spPr bwMode="auto">
          <a:xfrm>
            <a:off x="6658065" y="3836721"/>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AP 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49" name="직사각형 48"/>
          <p:cNvSpPr/>
          <p:nvPr/>
        </p:nvSpPr>
        <p:spPr bwMode="auto">
          <a:xfrm>
            <a:off x="4953801" y="4904932"/>
            <a:ext cx="3659188" cy="72008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0000" tIns="45720" rIns="91440" bIns="45720" numCol="1" rtlCol="0" anchor="b" anchorCtr="0" compatLnSpc="1">
            <a:prstTxWarp prst="textNoShape">
              <a:avLst/>
            </a:prstTxWarp>
          </a:bodyPr>
          <a:lstStyle/>
          <a:p>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a:t>
            </a:r>
            <a:r>
              <a:rPr lang="en-US" altLang="ko-KR" sz="1000" smtClean="0">
                <a:solidFill>
                  <a:schemeClr val="tx1"/>
                </a:solidFill>
              </a:rPr>
              <a:t> A (</a:t>
            </a:r>
            <a:r>
              <a:rPr lang="en-US" altLang="ko-KR" sz="1000">
                <a:solidFill>
                  <a:schemeClr val="tx1"/>
                </a:solidFill>
              </a:rPr>
              <a:t>No shared radio support</a:t>
            </a:r>
            <a:r>
              <a:rPr lang="en-US" altLang="ko-KR" sz="1000" smtClean="0">
                <a:solidFill>
                  <a:schemeClr val="tx1"/>
                </a:solidFill>
              </a:rPr>
              <a:t>)</a:t>
            </a:r>
            <a:endParaRPr lang="ko-KR" altLang="en-US" sz="1000">
              <a:solidFill>
                <a:schemeClr val="tx1"/>
              </a:solidFill>
            </a:endParaRPr>
          </a:p>
        </p:txBody>
      </p:sp>
      <p:sp>
        <p:nvSpPr>
          <p:cNvPr id="51" name="직사각형 50"/>
          <p:cNvSpPr/>
          <p:nvPr/>
        </p:nvSpPr>
        <p:spPr bwMode="auto">
          <a:xfrm>
            <a:off x="6654910" y="5045071"/>
            <a:ext cx="706926" cy="338103"/>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A1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58" name="직사각형 57"/>
          <p:cNvSpPr/>
          <p:nvPr/>
        </p:nvSpPr>
        <p:spPr bwMode="auto">
          <a:xfrm>
            <a:off x="6829599" y="4248840"/>
            <a:ext cx="360040" cy="73244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smtClean="0">
                <a:solidFill>
                  <a:schemeClr val="tx1"/>
                </a:solidFill>
              </a:rPr>
              <a:t>1</a:t>
            </a:r>
            <a:endParaRPr kumimoji="0" lang="ko-KR" altLang="en-US" sz="1000" b="0" i="0" u="none" strike="noStrike" cap="none" normalizeH="0" baseline="0" smtClean="0">
              <a:ln>
                <a:noFill/>
              </a:ln>
              <a:solidFill>
                <a:schemeClr val="tx1"/>
              </a:solidFill>
              <a:effectLst/>
            </a:endParaRPr>
          </a:p>
        </p:txBody>
      </p:sp>
      <p:sp>
        <p:nvSpPr>
          <p:cNvPr id="43" name="직사각형 42"/>
          <p:cNvSpPr/>
          <p:nvPr/>
        </p:nvSpPr>
        <p:spPr bwMode="auto">
          <a:xfrm>
            <a:off x="2503088" y="4248839"/>
            <a:ext cx="360040" cy="1482339"/>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1000" b="0" i="0" u="none" strike="noStrike" cap="none" normalizeH="0" baseline="0" smtClean="0">
              <a:ln>
                <a:noFill/>
              </a:ln>
              <a:solidFill>
                <a:schemeClr val="tx1"/>
              </a:solidFill>
              <a:effectLst/>
            </a:endParaRPr>
          </a:p>
        </p:txBody>
      </p:sp>
      <p:sp>
        <p:nvSpPr>
          <p:cNvPr id="28" name="직사각형 27"/>
          <p:cNvSpPr/>
          <p:nvPr/>
        </p:nvSpPr>
        <p:spPr bwMode="auto">
          <a:xfrm>
            <a:off x="543848" y="4904932"/>
            <a:ext cx="3659188" cy="72008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0000" tIns="45720" rIns="91440" bIns="45720" numCol="1" rtlCol="0" anchor="b"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i="0" u="none" strike="noStrike" cap="none" normalizeH="0" baseline="0" smtClean="0">
                <a:ln>
                  <a:noFill/>
                </a:ln>
                <a:solidFill>
                  <a:schemeClr val="tx1"/>
                </a:solidFill>
                <a:effectLst/>
                <a:latin typeface="Times New Roman" pitchFamily="16" charset="0"/>
                <a:ea typeface="MS Gothic" charset="-128"/>
              </a:rPr>
              <a:t>Non-AP MLD A (No shared radio support)</a:t>
            </a:r>
            <a:endParaRPr kumimoji="0" lang="ko-KR" altLang="en-US" sz="1000" i="0" u="none" strike="noStrike" cap="none" normalizeH="0" baseline="0" smtClean="0">
              <a:ln>
                <a:noFill/>
              </a:ln>
              <a:solidFill>
                <a:schemeClr val="tx1"/>
              </a:solidFill>
              <a:effectLst/>
              <a:latin typeface="Times New Roman" pitchFamily="16" charset="0"/>
              <a:ea typeface="MS Gothic" charset="-128"/>
            </a:endParaRPr>
          </a:p>
        </p:txBody>
      </p:sp>
      <p:sp>
        <p:nvSpPr>
          <p:cNvPr id="32" name="직사각형 31"/>
          <p:cNvSpPr/>
          <p:nvPr/>
        </p:nvSpPr>
        <p:spPr bwMode="auto">
          <a:xfrm>
            <a:off x="2244957" y="5045071"/>
            <a:ext cx="706926" cy="338103"/>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A1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sp>
        <p:nvSpPr>
          <p:cNvPr id="34" name="직사각형 33"/>
          <p:cNvSpPr/>
          <p:nvPr/>
        </p:nvSpPr>
        <p:spPr bwMode="auto">
          <a:xfrm>
            <a:off x="2419646" y="4248840"/>
            <a:ext cx="360040" cy="732448"/>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Link</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smtClean="0">
                <a:ln>
                  <a:noFill/>
                </a:ln>
                <a:solidFill>
                  <a:schemeClr val="tx1"/>
                </a:solidFill>
                <a:effectLst/>
              </a:rPr>
              <a:t>1</a:t>
            </a:r>
            <a:endParaRPr kumimoji="0" lang="ko-KR" altLang="en-US" sz="1000" b="0" i="0" u="none" strike="noStrike" cap="none" normalizeH="0" baseline="0" smtClean="0">
              <a:ln>
                <a:noFill/>
              </a:ln>
              <a:solidFill>
                <a:schemeClr val="tx1"/>
              </a:solidFill>
              <a:effectLst/>
            </a:endParaRPr>
          </a:p>
        </p:txBody>
      </p:sp>
      <p:sp>
        <p:nvSpPr>
          <p:cNvPr id="41" name="직사각형 40"/>
          <p:cNvSpPr/>
          <p:nvPr/>
        </p:nvSpPr>
        <p:spPr bwMode="auto">
          <a:xfrm>
            <a:off x="2329645" y="5801387"/>
            <a:ext cx="706926" cy="338103"/>
          </a:xfrm>
          <a:prstGeom prst="rect">
            <a:avLst/>
          </a:prstGeom>
          <a:noFill/>
          <a:ln w="12700" cap="flat" cmpd="sng" algn="ctr">
            <a:solidFill>
              <a:srgbClr val="FF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STA B1</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i="0" u="none" strike="noStrike" cap="none" normalizeH="0" baseline="0" smtClean="0">
                <a:ln>
                  <a:noFill/>
                </a:ln>
                <a:solidFill>
                  <a:schemeClr val="tx1"/>
                </a:solidFill>
                <a:effectLst/>
                <a:latin typeface="Times New Roman" pitchFamily="16" charset="0"/>
                <a:ea typeface="MS Gothic" charset="-128"/>
              </a:rPr>
              <a:t>on 5 GHz</a:t>
            </a:r>
            <a:endParaRPr kumimoji="0" lang="ko-KR" altLang="en-US" sz="1050" i="0" u="none" strike="noStrike" cap="none" normalizeH="0" baseline="0" smtClean="0">
              <a:ln>
                <a:noFill/>
              </a:ln>
              <a:solidFill>
                <a:schemeClr val="tx1"/>
              </a:solidFill>
              <a:effectLst/>
              <a:latin typeface="Times New Roman" pitchFamily="16" charset="0"/>
              <a:ea typeface="MS Gothic" charset="-128"/>
            </a:endParaRPr>
          </a:p>
        </p:txBody>
      </p:sp>
      <p:grpSp>
        <p:nvGrpSpPr>
          <p:cNvPr id="9" name="그룹 8"/>
          <p:cNvGrpSpPr/>
          <p:nvPr/>
        </p:nvGrpSpPr>
        <p:grpSpPr>
          <a:xfrm>
            <a:off x="1204421" y="3967543"/>
            <a:ext cx="376808" cy="72008"/>
            <a:chOff x="559188" y="2966132"/>
            <a:chExt cx="376808" cy="72008"/>
          </a:xfrm>
          <a:noFill/>
        </p:grpSpPr>
        <p:sp>
          <p:nvSpPr>
            <p:cNvPr id="7" name="타원 6"/>
            <p:cNvSpPr/>
            <p:nvPr/>
          </p:nvSpPr>
          <p:spPr bwMode="auto">
            <a:xfrm>
              <a:off x="5591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7" name="타원 46"/>
            <p:cNvSpPr/>
            <p:nvPr/>
          </p:nvSpPr>
          <p:spPr bwMode="auto">
            <a:xfrm>
              <a:off x="7115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48" name="타원 47"/>
            <p:cNvSpPr/>
            <p:nvPr/>
          </p:nvSpPr>
          <p:spPr bwMode="auto">
            <a:xfrm>
              <a:off x="8639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grpSp>
      <p:grpSp>
        <p:nvGrpSpPr>
          <p:cNvPr id="52" name="그룹 51"/>
          <p:cNvGrpSpPr/>
          <p:nvPr/>
        </p:nvGrpSpPr>
        <p:grpSpPr>
          <a:xfrm>
            <a:off x="5573789" y="3967543"/>
            <a:ext cx="376808" cy="72008"/>
            <a:chOff x="559188" y="2966132"/>
            <a:chExt cx="376808" cy="72008"/>
          </a:xfrm>
          <a:noFill/>
        </p:grpSpPr>
        <p:sp>
          <p:nvSpPr>
            <p:cNvPr id="55" name="타원 54"/>
            <p:cNvSpPr/>
            <p:nvPr/>
          </p:nvSpPr>
          <p:spPr bwMode="auto">
            <a:xfrm>
              <a:off x="5591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7" name="타원 56"/>
            <p:cNvSpPr/>
            <p:nvPr/>
          </p:nvSpPr>
          <p:spPr bwMode="auto">
            <a:xfrm>
              <a:off x="7115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9" name="타원 58"/>
            <p:cNvSpPr/>
            <p:nvPr/>
          </p:nvSpPr>
          <p:spPr bwMode="auto">
            <a:xfrm>
              <a:off x="863988" y="2966132"/>
              <a:ext cx="72008" cy="72008"/>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grpSp>
    </p:spTree>
    <p:extLst>
      <p:ext uri="{BB962C8B-B14F-4D97-AF65-F5344CB8AC3E}">
        <p14:creationId xmlns:p14="http://schemas.microsoft.com/office/powerpoint/2010/main" val="1012014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mtClean="0"/>
              <a:t>Considerations</a:t>
            </a:r>
            <a:endParaRPr lang="ko-KR" altLang="en-US"/>
          </a:p>
        </p:txBody>
      </p:sp>
      <p:sp>
        <p:nvSpPr>
          <p:cNvPr id="3" name="내용 개체 틀 2"/>
          <p:cNvSpPr>
            <a:spLocks noGrp="1"/>
          </p:cNvSpPr>
          <p:nvPr>
            <p:ph idx="1"/>
          </p:nvPr>
        </p:nvSpPr>
        <p:spPr/>
        <p:txBody>
          <a:bodyPr/>
          <a:lstStyle/>
          <a:p>
            <a:r>
              <a:rPr lang="en-US" altLang="ko-KR" sz="1600" smtClean="0"/>
              <a:t>When it comes to turning off the link to save the power, any explicit signaling may not be needed</a:t>
            </a:r>
          </a:p>
          <a:p>
            <a:pPr lvl="1"/>
            <a:r>
              <a:rPr lang="en-US" altLang="ko-KR" sz="1400" smtClean="0"/>
              <a:t>If an MLD has a common queue, the MLD has only to re-map between TID and link</a:t>
            </a:r>
          </a:p>
          <a:p>
            <a:pPr lvl="1"/>
            <a:r>
              <a:rPr lang="en-US" altLang="ko-KR" sz="1400" smtClean="0"/>
              <a:t>On the other hand, if an MLD has seperated queues over links, seamless transfer may not be possible</a:t>
            </a:r>
          </a:p>
          <a:p>
            <a:r>
              <a:rPr lang="en-US" altLang="ko-KR" sz="1600" smtClean="0"/>
              <a:t>In case of alternating links, existing reassociation procedure can be used</a:t>
            </a:r>
          </a:p>
          <a:p>
            <a:pPr lvl="1"/>
            <a:r>
              <a:rPr lang="en-US" altLang="ko-KR" sz="1400" smtClean="0"/>
              <a:t>This case is same with the above-mentioned turning off cases </a:t>
            </a:r>
          </a:p>
          <a:p>
            <a:r>
              <a:rPr lang="en-US" altLang="ko-KR" sz="1600" smtClean="0"/>
              <a:t>If some radios can change its frequency band, this procedure is analogous to existing (extended) channel switching</a:t>
            </a:r>
          </a:p>
          <a:p>
            <a:pPr lvl="1"/>
            <a:r>
              <a:rPr lang="en-US" altLang="ko-KR" sz="1400" smtClean="0"/>
              <a:t>In this case, legacy devices may not be supported due to the switched band</a:t>
            </a:r>
          </a:p>
          <a:p>
            <a:r>
              <a:rPr lang="en-US" altLang="ko-KR" sz="1600" smtClean="0"/>
              <a:t>To support the legacy devices, a subset of links may remain on the link where they existed</a:t>
            </a:r>
          </a:p>
          <a:p>
            <a:pPr lvl="1"/>
            <a:r>
              <a:rPr lang="en-US" altLang="ko-KR" sz="1400" smtClean="0"/>
              <a:t>To this end, some additional information can be included in addition to existing channel switching</a:t>
            </a:r>
          </a:p>
          <a:p>
            <a:pPr lvl="1"/>
            <a:r>
              <a:rPr lang="en-US" altLang="ko-KR" sz="1400" smtClean="0"/>
              <a:t>Since a BSS is newly created, information regarding the BSS can be announced such as Band Information, NSS, BSSID, Beacon Interval, and so on</a:t>
            </a:r>
          </a:p>
          <a:p>
            <a:pPr lvl="1"/>
            <a:r>
              <a:rPr lang="en-US" altLang="ko-KR" sz="1400" smtClean="0"/>
              <a:t>Some attributes, e.g., NSS, for the remaining AP may be changed and they needs to be announced</a:t>
            </a:r>
          </a:p>
        </p:txBody>
      </p:sp>
      <p:sp>
        <p:nvSpPr>
          <p:cNvPr id="5" name="바닥글 개체 틀 4"/>
          <p:cNvSpPr>
            <a:spLocks noGrp="1"/>
          </p:cNvSpPr>
          <p:nvPr>
            <p:ph type="ftr" idx="14"/>
          </p:nvPr>
        </p:nvSpPr>
        <p:spPr/>
        <p:txBody>
          <a:bodyPr/>
          <a:lstStyle/>
          <a:p>
            <a:r>
              <a:rPr lang="en-GB" altLang="ko-KR"/>
              <a:t>Taewon Song, LG Electronics</a:t>
            </a:r>
            <a:endParaRPr lang="en-GB" altLang="ko-KR" dirty="0"/>
          </a:p>
        </p:txBody>
      </p:sp>
      <p:sp>
        <p:nvSpPr>
          <p:cNvPr id="6" name="날짜 개체 틀 5"/>
          <p:cNvSpPr>
            <a:spLocks noGrp="1"/>
          </p:cNvSpPr>
          <p:nvPr>
            <p:ph type="dt" idx="15"/>
          </p:nvPr>
        </p:nvSpPr>
        <p:spPr/>
        <p:txBody>
          <a:bodyPr/>
          <a:lstStyle/>
          <a:p>
            <a:r>
              <a:rPr lang="en-US" altLang="ko-KR" smtClean="0"/>
              <a:t>November, 2019</a:t>
            </a:r>
            <a:endParaRPr lang="en-GB" dirty="0"/>
          </a:p>
        </p:txBody>
      </p:sp>
      <p:sp>
        <p:nvSpPr>
          <p:cNvPr id="7" name="슬라이드 번호 개체 틀 6"/>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998911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txDef>
      <a:spPr>
        <a:noFill/>
      </a:spPr>
      <a:bodyPr wrap="none" rtlCol="0">
        <a:spAutoFit/>
      </a:bodyPr>
      <a:lstStyle>
        <a:defPPr>
          <a:defRPr sz="1200" dirty="0" smtClean="0">
            <a:solidFill>
              <a:schemeClr val="tx1"/>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109773</TotalTime>
  <Words>1396</Words>
  <Application>Microsoft Office PowerPoint</Application>
  <PresentationFormat>화면 슬라이드 쇼(4:3)</PresentationFormat>
  <Paragraphs>293</Paragraphs>
  <Slides>12</Slides>
  <Notes>3</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12</vt:i4>
      </vt:variant>
    </vt:vector>
  </HeadingPairs>
  <TitlesOfParts>
    <vt:vector size="20" baseType="lpstr">
      <vt:lpstr>Arial Unicode MS</vt:lpstr>
      <vt:lpstr>MS Gothic</vt:lpstr>
      <vt:lpstr>굴림</vt:lpstr>
      <vt:lpstr>맑은 고딕</vt:lpstr>
      <vt:lpstr>Arial</vt:lpstr>
      <vt:lpstr>Times New Roman</vt:lpstr>
      <vt:lpstr>Wingdings</vt:lpstr>
      <vt:lpstr>Office 테마</vt:lpstr>
      <vt:lpstr>Multi-link Management</vt:lpstr>
      <vt:lpstr>Motivation</vt:lpstr>
      <vt:lpstr>Recap on Terminologies [1-2]</vt:lpstr>
      <vt:lpstr>Turning off links</vt:lpstr>
      <vt:lpstr>Alternating active links</vt:lpstr>
      <vt:lpstr>Switching band of STA with a common radio [3]</vt:lpstr>
      <vt:lpstr>Switching band of STA with a common radio</vt:lpstr>
      <vt:lpstr>Switching band of STA with a common radio</vt:lpstr>
      <vt:lpstr>Considerations</vt:lpstr>
      <vt:lpstr>References</vt:lpstr>
      <vt:lpstr>Straw Poll 1 </vt:lpstr>
      <vt:lpstr>Straw Poll 2</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 format for WUR signal</dc:title>
  <dc:creator>송태원/선임연구원/차세대표준(연)ICS팀(taewon.song@lge.com)</dc:creator>
  <cp:lastModifiedBy>송태원/선임연구원/차세대표준(연)ICS팀(taewon.song@lge.com)</cp:lastModifiedBy>
  <cp:revision>1748</cp:revision>
  <cp:lastPrinted>2018-02-26T09:36:07Z</cp:lastPrinted>
  <dcterms:created xsi:type="dcterms:W3CDTF">2016-12-14T01:56:24Z</dcterms:created>
  <dcterms:modified xsi:type="dcterms:W3CDTF">2020-01-16T16:17:33Z</dcterms:modified>
</cp:coreProperties>
</file>