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88" r:id="rId3"/>
    <p:sldId id="262" r:id="rId4"/>
    <p:sldId id="289" r:id="rId5"/>
    <p:sldId id="291" r:id="rId6"/>
    <p:sldId id="293" r:id="rId7"/>
    <p:sldId id="295" r:id="rId8"/>
    <p:sldId id="296" r:id="rId9"/>
    <p:sldId id="297" r:id="rId10"/>
    <p:sldId id="265" r:id="rId11"/>
    <p:sldId id="264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bo (Boyce, 2012 NT Lab)" initials="Y(2NL" lastIdx="16" clrIdx="0">
    <p:extLst>
      <p:ext uri="{19B8F6BF-5375-455C-9EA6-DF929625EA0E}">
        <p15:presenceInfo xmlns:p15="http://schemas.microsoft.com/office/powerpoint/2012/main" userId="S-1-5-21-147214757-305610072-1517763936-414197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2157" autoAdjust="0"/>
  </p:normalViewPr>
  <p:slideViewPr>
    <p:cSldViewPr>
      <p:cViewPr varScale="1">
        <p:scale>
          <a:sx n="107" d="100"/>
          <a:sy n="107" d="100"/>
        </p:scale>
        <p:origin x="1770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949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822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Actually.</a:t>
            </a:r>
            <a:r>
              <a:rPr lang="en-US" altLang="zh-CN" baseline="0" dirty="0" smtClean="0"/>
              <a:t> </a:t>
            </a:r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0454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914400" lvl="2" indent="0">
              <a:buFont typeface="Times New Roman" pitchFamily="16" charset="0"/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914400" lvl="2" indent="0">
              <a:buFont typeface="Times New Roman" pitchFamily="16" charset="0"/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6351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Forward compatibility to 32 antennas or 64 antennas or distributed APs</a:t>
            </a:r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984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10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2571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John Doe, Some Company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2019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2019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John Doe, Some Company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802.11-19/1193r0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12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10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Lily </a:t>
            </a:r>
            <a:r>
              <a:rPr lang="en-GB" dirty="0" err="1" smtClean="0"/>
              <a:t>Lv</a:t>
            </a:r>
            <a:r>
              <a:rPr lang="en-GB" dirty="0" smtClean="0"/>
              <a:t>, Huawei, et al.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 smtClean="0"/>
              <a:t>Calibration of Implicit Sounding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2019-11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Table"/>
          <p:cNvGraphicFramePr/>
          <p:nvPr>
            <p:extLst>
              <p:ext uri="{D42A27DB-BD31-4B8C-83A1-F6EECF244321}">
                <p14:modId xmlns:p14="http://schemas.microsoft.com/office/powerpoint/2010/main" val="4030457843"/>
              </p:ext>
            </p:extLst>
          </p:nvPr>
        </p:nvGraphicFramePr>
        <p:xfrm>
          <a:off x="533400" y="2508250"/>
          <a:ext cx="7558608" cy="2465795"/>
        </p:xfrm>
        <a:graphic>
          <a:graphicData uri="http://schemas.openxmlformats.org/drawingml/2006/table">
            <a:tbl>
              <a:tblPr firstRow="1" bandRow="1"/>
              <a:tblGrid>
                <a:gridCol w="17979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1246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0635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4182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93159"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 dirty="0">
                          <a:latin typeface="+mj-lt"/>
                        </a:rPr>
                        <a:t>Name</a:t>
                      </a:r>
                    </a:p>
                  </a:txBody>
                  <a:tcPr marL="0" marR="0" marT="0" marB="0" anchor="ctr" horzOverflow="overflow">
                    <a:lnL w="254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latin typeface="+mj-lt"/>
                        </a:rPr>
                        <a:t>Affiliations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>
                          <a:latin typeface="+mj-lt"/>
                        </a:rPr>
                        <a:t>Address</a:t>
                      </a: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400" b="1" dirty="0">
                          <a:latin typeface="+mj-lt"/>
                        </a:rPr>
                        <a:t>email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254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31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en-US" altLang="zh-CN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Yunping</a:t>
                      </a:r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(Lily)</a:t>
                      </a:r>
                      <a:r>
                        <a:rPr lang="en-US" altLang="zh-CN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4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Lv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R="0" marT="0" marB="0" anchor="ctr" horzOverflow="overflow">
                    <a:lnL w="254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12700">
                      <a:solidFill>
                        <a:srgbClr val="535353"/>
                      </a:solidFill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rPr lang="en-US" sz="1400" dirty="0" smtClean="0">
                          <a:latin typeface="+mj-lt"/>
                        </a:rPr>
                        <a:t>Huawei</a:t>
                      </a:r>
                      <a:endParaRPr sz="1400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>
                      <a:solidFill>
                        <a:srgbClr val="535353"/>
                      </a:solidFill>
                    </a:lnT>
                    <a:lnB w="254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rtl="0"/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Nanjing, China</a:t>
                      </a:r>
                      <a:endParaRPr kumimoji="0" lang="en-US" altLang="zh-CN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25400">
                      <a:solidFill>
                        <a:srgbClr val="535353"/>
                      </a:solidFill>
                    </a:lnT>
                    <a:lnB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latin typeface="+mj-lt"/>
                        </a:rPr>
                        <a:t>lvyunping@huawei.com</a:t>
                      </a:r>
                      <a:endParaRPr sz="1400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>
                      <a:solidFill>
                        <a:srgbClr val="535353"/>
                      </a:solidFill>
                    </a:lnR>
                    <a:lnT w="254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93159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</a:rPr>
                        <a:t>Bo (Boyce)</a:t>
                      </a:r>
                      <a:r>
                        <a:rPr lang="en-US" altLang="zh-CN" sz="1400" baseline="0" dirty="0" smtClean="0">
                          <a:solidFill>
                            <a:schemeClr val="tx1"/>
                          </a:solidFill>
                        </a:rPr>
                        <a:t> Yang</a:t>
                      </a:r>
                      <a:endParaRPr lang="en-US" altLang="zh-CN" sz="1400" dirty="0" smtClean="0">
                        <a:latin typeface="+mj-lt"/>
                      </a:endParaRPr>
                    </a:p>
                  </a:txBody>
                  <a:tcPr marR="0" marT="0" marB="0" anchor="ctr" horzOverflow="overflow">
                    <a:lnL w="25400">
                      <a:solidFill>
                        <a:srgbClr val="535353"/>
                      </a:solidFill>
                    </a:lnL>
                    <a:lnR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535353"/>
                      </a:solidFill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sz="1400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>
                      <a:solidFill>
                        <a:srgbClr val="535353"/>
                      </a:solidFill>
                    </a:lnT>
                    <a:lnB w="127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Nanjing, China</a:t>
                      </a:r>
                      <a:endParaRPr kumimoji="0" lang="en-US" altLang="zh-CN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R="0" marT="0" marB="0" anchor="ctr" horzOverflow="overflow">
                    <a:lnL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sz="1400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>
                      <a:solidFill>
                        <a:srgbClr val="535353"/>
                      </a:solidFill>
                    </a:lnR>
                    <a:lnT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93159">
                <a:tc>
                  <a:txBody>
                    <a:bodyPr/>
                    <a:lstStyle/>
                    <a:p>
                      <a:pPr algn="l"/>
                      <a:r>
                        <a:rPr lang="en-US" sz="1400" dirty="0" err="1" smtClean="0">
                          <a:latin typeface="+mj-lt"/>
                        </a:rPr>
                        <a:t>Fangchao</a:t>
                      </a:r>
                      <a:r>
                        <a:rPr lang="en-US" sz="1400" dirty="0" smtClean="0">
                          <a:latin typeface="+mj-lt"/>
                        </a:rPr>
                        <a:t> (Dylan) Yuan</a:t>
                      </a:r>
                      <a:endParaRPr sz="1400" dirty="0">
                        <a:latin typeface="+mj-lt"/>
                      </a:endParaRPr>
                    </a:p>
                  </a:txBody>
                  <a:tcPr marR="0" marT="0" marB="0" anchor="ctr" horzOverflow="overflow">
                    <a:lnL w="254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>
                      <a:solidFill>
                        <a:srgbClr val="535353"/>
                      </a:solidFill>
                    </a:lnT>
                    <a:lnB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sz="1400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Nanjing, China</a:t>
                      </a:r>
                    </a:p>
                    <a:p>
                      <a:pPr lvl="0" algn="l"/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0" marT="0" marB="0" anchor="ctr" horzOverflow="overflow">
                    <a:lnL w="12700">
                      <a:solidFill>
                        <a:srgbClr val="535353"/>
                      </a:solidFill>
                    </a:lnL>
                    <a:lnR w="12700">
                      <a:solidFill>
                        <a:srgbClr val="535353"/>
                      </a:solidFill>
                    </a:lnR>
                    <a:lnT w="12700">
                      <a:solidFill>
                        <a:srgbClr val="535353"/>
                      </a:solidFill>
                    </a:lnT>
                    <a:lnB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sz="1400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>
                      <a:solidFill>
                        <a:srgbClr val="535353"/>
                      </a:solidFill>
                    </a:lnR>
                    <a:lnT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93159">
                <a:tc>
                  <a:txBody>
                    <a:bodyPr/>
                    <a:lstStyle/>
                    <a:p>
                      <a:pPr algn="l"/>
                      <a:endParaRPr sz="1400" dirty="0">
                        <a:latin typeface="+mj-lt"/>
                      </a:endParaRPr>
                    </a:p>
                  </a:txBody>
                  <a:tcPr marR="0" marT="0" marB="0" anchor="ctr" horzOverflow="overflow">
                    <a:lnL w="25400">
                      <a:solidFill>
                        <a:srgbClr val="535353"/>
                      </a:solidFill>
                    </a:lnL>
                    <a:lnR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>
                        <a:defRPr sz="1800"/>
                      </a:pPr>
                      <a:endParaRPr sz="1400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>
                      <a:solidFill>
                        <a:srgbClr val="535353"/>
                      </a:solidFill>
                    </a:lnT>
                    <a:lnB w="254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l"/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0" marT="0" marB="0" anchor="ctr" horzOverflow="overflow">
                    <a:lnL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535353"/>
                      </a:solidFill>
                    </a:lnT>
                    <a:lnB w="25400">
                      <a:solidFill>
                        <a:srgbClr val="535353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sz="1400" dirty="0">
                        <a:latin typeface="+mj-lt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>
                      <a:solidFill>
                        <a:srgbClr val="535353"/>
                      </a:solidFill>
                    </a:lnR>
                    <a:lnT w="12700" cap="flat" cmpd="sng" algn="ctr">
                      <a:solidFill>
                        <a:srgbClr val="53535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>
                      <a:solidFill>
                        <a:srgbClr val="535353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10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zh-CN" dirty="0" smtClean="0"/>
              <a:t>Conclusion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Relative calibration involves AP only, adding no complexity to the STAs.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Test results show that </a:t>
            </a:r>
            <a:r>
              <a:rPr lang="en-US" altLang="zh-CN" dirty="0"/>
              <a:t>implicit sounding </a:t>
            </a:r>
            <a:r>
              <a:rPr lang="en-US" altLang="zh-CN" dirty="0" smtClean="0"/>
              <a:t>with </a:t>
            </a:r>
            <a:r>
              <a:rPr lang="en-US" dirty="0" smtClean="0"/>
              <a:t>relative calibration can estimate the channel status very accurately.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Introducing Implicit sounding almost add no complexity to </a:t>
            </a:r>
            <a:r>
              <a:rPr lang="en-US" altLang="zh-CN" dirty="0" smtClean="0"/>
              <a:t>STAs.</a:t>
            </a:r>
            <a:endParaRPr lang="en-US" dirty="0" smtClean="0"/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Lily </a:t>
            </a:r>
            <a:r>
              <a:rPr lang="en-GB" dirty="0" err="1" smtClean="0"/>
              <a:t>Lv</a:t>
            </a:r>
            <a:r>
              <a:rPr lang="en-GB" dirty="0" smtClean="0"/>
              <a:t>, Huawei, et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33806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 smtClean="0"/>
              <a:t>[1] 19/767 </a:t>
            </a:r>
            <a:r>
              <a:rPr lang="en-US" dirty="0"/>
              <a:t>Implicit Channel Sounding in IEEE 802.11 (Feasibility Study</a:t>
            </a:r>
            <a:r>
              <a:rPr lang="en-US" dirty="0" smtClean="0"/>
              <a:t>)</a:t>
            </a:r>
          </a:p>
          <a:p>
            <a:r>
              <a:rPr lang="en-US" dirty="0"/>
              <a:t>[2] 19/768 Implicit Channel Sounding in IEEE 802.11</a:t>
            </a:r>
          </a:p>
          <a:p>
            <a:r>
              <a:rPr lang="en-US" dirty="0"/>
              <a:t>[3] 19/1268 Implicit sounding overhead analysis </a:t>
            </a:r>
          </a:p>
          <a:p>
            <a:r>
              <a:rPr lang="en-US" dirty="0" smtClean="0"/>
              <a:t>[4] 18/1191 MU sounding improvements</a:t>
            </a:r>
          </a:p>
          <a:p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Lily </a:t>
            </a:r>
            <a:r>
              <a:rPr lang="en-GB" dirty="0" err="1" smtClean="0"/>
              <a:t>Lv</a:t>
            </a:r>
            <a:r>
              <a:rPr lang="en-GB" dirty="0" smtClean="0"/>
              <a:t>, Huawei, et al.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4319" y="1729317"/>
            <a:ext cx="7960129" cy="4113213"/>
          </a:xfrm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[1][2][3][4] propose to consider implicit sounding in </a:t>
            </a:r>
            <a:r>
              <a:rPr lang="en-GB" dirty="0" err="1"/>
              <a:t>TGbe</a:t>
            </a:r>
            <a:r>
              <a:rPr lang="en-GB" dirty="0"/>
              <a:t>, in order to reduce </a:t>
            </a:r>
            <a:r>
              <a:rPr lang="en-GB" dirty="0" smtClean="0"/>
              <a:t>overhead for </a:t>
            </a:r>
            <a:r>
              <a:rPr lang="en-GB" dirty="0"/>
              <a:t>16ss and multi AP cases. </a:t>
            </a:r>
            <a:endParaRPr lang="en-GB" dirty="0" smtClean="0"/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On the other hand, implicit sounding needs accurate calibration to maintain channel reciprocity,  although the procedure of calibration does not need to be part of the standard.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In </a:t>
            </a:r>
            <a:r>
              <a:rPr lang="en-GB" dirty="0"/>
              <a:t>this contribution, we </a:t>
            </a:r>
            <a:r>
              <a:rPr lang="en-GB" dirty="0" smtClean="0"/>
              <a:t>show our lab test results on calibration accuracy, proving the feasibility of implicit sounding.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8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Lily </a:t>
            </a:r>
            <a:r>
              <a:rPr lang="en-GB" dirty="0" err="1" smtClean="0"/>
              <a:t>Lv</a:t>
            </a:r>
            <a:r>
              <a:rPr lang="en-GB" dirty="0" smtClean="0"/>
              <a:t>, Huawei, et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135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4088" y="1484784"/>
            <a:ext cx="3607753" cy="2088232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Recap of calibration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685800" y="1704585"/>
            <a:ext cx="4462264" cy="173583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802.11n calibration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Calibration in 802.11n is an ‘absolute calibration’, involving both AP and STAs. 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7624" y="4437112"/>
            <a:ext cx="7026004" cy="1905812"/>
          </a:xfrm>
          <a:prstGeom prst="rect">
            <a:avLst/>
          </a:prstGeom>
        </p:spPr>
      </p:pic>
      <p:sp>
        <p:nvSpPr>
          <p:cNvPr id="36" name="Content Placeholder 12"/>
          <p:cNvSpPr txBox="1">
            <a:spLocks/>
          </p:cNvSpPr>
          <p:nvPr/>
        </p:nvSpPr>
        <p:spPr bwMode="auto">
          <a:xfrm>
            <a:off x="685800" y="3544499"/>
            <a:ext cx="8319162" cy="17358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r>
              <a:rPr lang="en-US" kern="0" dirty="0" smtClean="0"/>
              <a:t>After calibration procedure, the correction </a:t>
            </a:r>
            <a:r>
              <a:rPr lang="en-US" kern="0" dirty="0" smtClean="0"/>
              <a:t>matric </a:t>
            </a:r>
            <a:r>
              <a:rPr lang="en-US" dirty="0" smtClean="0">
                <a:latin typeface="TimesNewRomanPS-BoldMT"/>
              </a:rPr>
              <a:t>K</a:t>
            </a:r>
            <a:r>
              <a:rPr lang="en-US" sz="1200" b="0" dirty="0" smtClean="0">
                <a:latin typeface="ArialMT"/>
              </a:rPr>
              <a:t>A</a:t>
            </a:r>
            <a:r>
              <a:rPr lang="en-US" kern="0" dirty="0" smtClean="0"/>
              <a:t>/</a:t>
            </a:r>
            <a:r>
              <a:rPr lang="en-US" dirty="0" smtClean="0">
                <a:latin typeface="TimesNewRomanPS-BoldMT"/>
              </a:rPr>
              <a:t>K</a:t>
            </a:r>
            <a:r>
              <a:rPr lang="en-US" sz="1200" b="0" dirty="0" smtClean="0">
                <a:latin typeface="ArialMT"/>
              </a:rPr>
              <a:t>B</a:t>
            </a:r>
            <a:r>
              <a:rPr lang="en-US" kern="0" dirty="0" smtClean="0"/>
              <a:t> can be computed which is used to restore baseband-to-baseband channel reciprocity. 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Lily </a:t>
            </a:r>
            <a:r>
              <a:rPr lang="en-GB" dirty="0" err="1" smtClean="0"/>
              <a:t>Lv</a:t>
            </a:r>
            <a:r>
              <a:rPr lang="en-GB" dirty="0" smtClean="0"/>
              <a:t>, Huawei, et al.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714348" y="566588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Recap of calibration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125546" y="1775156"/>
            <a:ext cx="8870728" cy="173583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Relative calibration [1]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Different from absolute calibration, relative calibration only involves AP side.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Each antenna is calibrated with a reference antenna, getting a relative factor 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Use relative factor C to compensate steering matrix for MIMO/BF.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694" y="3838100"/>
            <a:ext cx="5616624" cy="1944216"/>
          </a:xfrm>
          <a:prstGeom prst="rect">
            <a:avLst/>
          </a:prstGeom>
          <a:solidFill>
            <a:schemeClr val="tx2"/>
          </a:solidFill>
          <a:ln>
            <a:solidFill>
              <a:schemeClr val="accent1"/>
            </a:solidFill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220" name="Rectangle 9219"/>
              <p:cNvSpPr/>
              <p:nvPr/>
            </p:nvSpPr>
            <p:spPr>
              <a:xfrm>
                <a:off x="4417053" y="4810208"/>
                <a:ext cx="430239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CN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220" name="Rectangle 92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7053" y="4810208"/>
                <a:ext cx="430239" cy="461665"/>
              </a:xfrm>
              <a:prstGeom prst="rect">
                <a:avLst/>
              </a:prstGeom>
              <a:blipFill rotWithShape="0">
                <a:blip r:embed="rId6"/>
                <a:stretch>
                  <a:fillRect l="-4286" r="-10000" b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Rectangle 69"/>
              <p:cNvSpPr/>
              <p:nvPr/>
            </p:nvSpPr>
            <p:spPr>
              <a:xfrm>
                <a:off x="5024640" y="4829606"/>
                <a:ext cx="430239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altLang="zh-CN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CN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0" name="Rectangle 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4640" y="4829606"/>
                <a:ext cx="430239" cy="461665"/>
              </a:xfrm>
              <a:prstGeom prst="rect">
                <a:avLst/>
              </a:prstGeom>
              <a:blipFill rotWithShape="0">
                <a:blip r:embed="rId7"/>
                <a:stretch>
                  <a:fillRect l="-4225" r="-9859" b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222" name="Straight Arrow Connector 9221"/>
          <p:cNvCxnSpPr/>
          <p:nvPr/>
        </p:nvCxnSpPr>
        <p:spPr bwMode="auto">
          <a:xfrm>
            <a:off x="4600010" y="4589479"/>
            <a:ext cx="67959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5" name="Straight Arrow Connector 74"/>
          <p:cNvCxnSpPr/>
          <p:nvPr/>
        </p:nvCxnSpPr>
        <p:spPr bwMode="auto">
          <a:xfrm flipH="1">
            <a:off x="4560910" y="4653404"/>
            <a:ext cx="718694" cy="838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Rectangle 76"/>
              <p:cNvSpPr/>
              <p:nvPr/>
            </p:nvSpPr>
            <p:spPr>
              <a:xfrm>
                <a:off x="4705137" y="4328569"/>
                <a:ext cx="430239" cy="2616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105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105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zh-CN" sz="105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im</m:t>
                          </m:r>
                        </m:sub>
                      </m:sSub>
                      <m:r>
                        <a:rPr lang="en-US" altLang="zh-CN" sz="105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1050" dirty="0"/>
              </a:p>
            </p:txBody>
          </p:sp>
        </mc:Choice>
        <mc:Fallback xmlns="">
          <p:sp>
            <p:nvSpPr>
              <p:cNvPr id="77" name="Rectangle 7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5137" y="4328569"/>
                <a:ext cx="430239" cy="261610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Rectangle 77"/>
              <p:cNvSpPr/>
              <p:nvPr/>
            </p:nvSpPr>
            <p:spPr>
              <a:xfrm>
                <a:off x="4742446" y="4574711"/>
                <a:ext cx="430239" cy="2616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105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105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zh-CN" sz="105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mi</m:t>
                          </m:r>
                        </m:sub>
                      </m:sSub>
                      <m:r>
                        <a:rPr lang="en-US" altLang="zh-CN" sz="105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1050" dirty="0"/>
              </a:p>
            </p:txBody>
          </p:sp>
        </mc:Choice>
        <mc:Fallback xmlns="">
          <p:sp>
            <p:nvSpPr>
              <p:cNvPr id="78" name="Rectangle 7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2446" y="4574711"/>
                <a:ext cx="430239" cy="261610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000385" y="3645024"/>
            <a:ext cx="3019425" cy="2638425"/>
          </a:xfrm>
          <a:prstGeom prst="rect">
            <a:avLst/>
          </a:prstGeom>
        </p:spPr>
      </p:pic>
      <p:sp>
        <p:nvSpPr>
          <p:cNvPr id="1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Lily </a:t>
            </a:r>
            <a:r>
              <a:rPr lang="en-GB" dirty="0" err="1" smtClean="0"/>
              <a:t>Lv</a:t>
            </a:r>
            <a:r>
              <a:rPr lang="en-GB" dirty="0" smtClean="0"/>
              <a:t>, Huawei, et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6727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Relative Calibration Accuracy Test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15916" y="1650173"/>
                <a:ext cx="6848372" cy="2904358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altLang="zh-CN" sz="1800" dirty="0" smtClean="0"/>
                  <a:t>Step 1</a:t>
                </a:r>
                <a:r>
                  <a:rPr lang="zh-CN" altLang="en-US" sz="1800" dirty="0" smtClean="0"/>
                  <a:t>：</a:t>
                </a:r>
                <a:r>
                  <a:rPr lang="en-US" altLang="zh-CN" sz="1800" dirty="0" smtClean="0"/>
                  <a:t>Calculate relative calibration factor C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600" dirty="0" smtClean="0"/>
                  <a:t>Test set up: </a:t>
                </a:r>
              </a:p>
              <a:p>
                <a:pPr lvl="2">
                  <a:buFont typeface="Arial" panose="020B0604020202020204" pitchFamily="34" charset="0"/>
                  <a:buChar char="•"/>
                </a:pPr>
                <a:r>
                  <a:rPr lang="en-US" sz="1400" dirty="0" smtClean="0"/>
                  <a:t>Master AP and slave AP are connected to a coordinator(server) via wired link 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600" dirty="0" smtClean="0"/>
                  <a:t>Procedure: </a:t>
                </a:r>
              </a:p>
              <a:p>
                <a:pPr lvl="2">
                  <a:buFont typeface="Arial" panose="020B0604020202020204" pitchFamily="34" charset="0"/>
                  <a:buChar char="•"/>
                </a:pPr>
                <a:r>
                  <a:rPr lang="en-US" sz="1400" dirty="0" smtClean="0"/>
                  <a:t>Master AP send NDP to slave AP from its 2 antennas simultaneously</a:t>
                </a:r>
              </a:p>
              <a:p>
                <a:pPr lvl="2">
                  <a:buFont typeface="Arial" panose="020B0604020202020204" pitchFamily="34" charset="0"/>
                  <a:buChar char="•"/>
                </a:pPr>
                <a:r>
                  <a:rPr lang="en-US" sz="1400" dirty="0" smtClean="0"/>
                  <a:t>slave AP send NDP to master AP from one of its antennas</a:t>
                </a:r>
              </a:p>
              <a:p>
                <a:pPr lvl="2">
                  <a:buFont typeface="Arial" panose="020B0604020202020204" pitchFamily="34" charset="0"/>
                  <a:buChar char="•"/>
                </a:pPr>
                <a:r>
                  <a:rPr lang="en-US" sz="1400" dirty="0"/>
                  <a:t>Calculate relative calibration factor </a:t>
                </a:r>
                <a:r>
                  <a:rPr lang="en-US" sz="1400" dirty="0" smtClean="0"/>
                  <a:t>C for master AP according to the following formula</a:t>
                </a:r>
              </a:p>
              <a:p>
                <a:pPr marL="914400" lvl="2" indent="0"/>
                <a:endParaRPr lang="en-US" sz="1400" dirty="0" smtClean="0"/>
              </a:p>
              <a:p>
                <a:pPr marL="914400" lvl="2" inden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4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altLang="zh-CN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CN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1400" b="0" i="1" smtClean="0">
                              <a:latin typeface="Cambria Math" panose="02040503050406030204" pitchFamily="18" charset="0"/>
                            </a:rPr>
                            <m:t>1,</m:t>
                          </m:r>
                          <m:f>
                            <m:fPr>
                              <m:ctrlPr>
                                <a:rPr lang="en-US" altLang="zh-CN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altLang="zh-CN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400" b="0" i="1" smtClean="0"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en-US" altLang="zh-CN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altLang="zh-CN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400" b="0" i="1" smtClean="0"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en-US" altLang="zh-CN" sz="1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en-US" altLang="zh-CN" sz="14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altLang="zh-CN" sz="1400" b="0" i="1" smtClean="0">
                          <a:latin typeface="Cambria Math" panose="02040503050406030204" pitchFamily="18" charset="0"/>
                        </a:rPr>
                        <m:t>𝑤h𝑒𝑟𝑒</m:t>
                      </m:r>
                      <m:r>
                        <a:rPr lang="en-US" altLang="zh-CN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altLang="zh-CN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14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altLang="zh-CN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CN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type m:val="lin"/>
                          <m:ctrlPr>
                            <a:rPr lang="en-US" altLang="zh-CN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altLang="zh-CN" sz="14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zh-CN" sz="1400" i="1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altLang="zh-CN" sz="1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altLang="zh-CN" sz="1400" b="0" i="1" smtClean="0">
                                  <a:latin typeface="Cambria Math" panose="02040503050406030204" pitchFamily="18" charset="0"/>
                                </a:rPr>
                                <m:t>𝐷𝐿</m:t>
                              </m:r>
                            </m:sup>
                          </m:sSubSup>
                          <m:r>
                            <a:rPr lang="en-US" altLang="zh-CN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</m:num>
                        <m:den>
                          <m:sSubSup>
                            <m:sSubSupPr>
                              <m:ctrlPr>
                                <a:rPr lang="en-US" altLang="zh-CN" sz="14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zh-CN" sz="1400" i="1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altLang="zh-CN" sz="1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altLang="zh-CN" sz="1400" b="0" i="1" smtClean="0">
                                  <a:latin typeface="Cambria Math" panose="02040503050406030204" pitchFamily="18" charset="0"/>
                                </a:rPr>
                                <m:t>𝑈𝐿</m:t>
                              </m:r>
                            </m:sup>
                          </m:sSubSup>
                        </m:den>
                      </m:f>
                      <m:r>
                        <a:rPr lang="en-US" altLang="zh-CN" sz="1400" i="1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altLang="zh-CN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1400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en-US" altLang="zh-CN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CN" sz="140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CN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type m:val="lin"/>
                          <m:ctrlPr>
                            <a:rPr lang="en-US" altLang="zh-CN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altLang="zh-CN" sz="14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zh-CN" sz="1400" i="1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altLang="zh-CN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altLang="zh-CN" sz="1400" b="0" i="1" smtClean="0">
                                  <a:latin typeface="Cambria Math" panose="02040503050406030204" pitchFamily="18" charset="0"/>
                                </a:rPr>
                                <m:t>𝐷𝐿</m:t>
                              </m:r>
                            </m:sup>
                          </m:sSubSup>
                          <m:r>
                            <a:rPr lang="en-US" altLang="zh-CN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</m:num>
                        <m:den>
                          <m:sSubSup>
                            <m:sSubSupPr>
                              <m:ctrlPr>
                                <a:rPr lang="en-US" altLang="zh-CN" sz="14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zh-CN" sz="1400" i="1"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altLang="zh-CN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altLang="zh-CN" sz="1400" b="0" i="1" smtClean="0">
                                  <a:latin typeface="Cambria Math" panose="02040503050406030204" pitchFamily="18" charset="0"/>
                                </a:rPr>
                                <m:t>𝑈𝐿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en-US" altLang="zh-CN" sz="1400" b="0" i="1" dirty="0" smtClean="0">
                  <a:latin typeface="Cambria Math" panose="02040503050406030204" pitchFamily="18" charset="0"/>
                </a:endParaRPr>
              </a:p>
              <a:p>
                <a:pPr marL="914400" lvl="2" indent="0"/>
                <a:endParaRPr lang="en-US" sz="1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15916" y="1650173"/>
                <a:ext cx="6848372" cy="2904358"/>
              </a:xfrm>
              <a:blipFill rotWithShape="0">
                <a:blip r:embed="rId2"/>
                <a:stretch>
                  <a:fillRect l="-623" t="-1681" b="-245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grpSp>
        <p:nvGrpSpPr>
          <p:cNvPr id="182" name="Group 181"/>
          <p:cNvGrpSpPr/>
          <p:nvPr/>
        </p:nvGrpSpPr>
        <p:grpSpPr>
          <a:xfrm>
            <a:off x="584879" y="4974562"/>
            <a:ext cx="7844302" cy="1406766"/>
            <a:chOff x="4022828" y="1417099"/>
            <a:chExt cx="7844302" cy="1406766"/>
          </a:xfrm>
        </p:grpSpPr>
        <p:cxnSp>
          <p:nvCxnSpPr>
            <p:cNvPr id="169" name="直接连接符 122"/>
            <p:cNvCxnSpPr/>
            <p:nvPr/>
          </p:nvCxnSpPr>
          <p:spPr bwMode="auto">
            <a:xfrm>
              <a:off x="4901183" y="1989122"/>
              <a:ext cx="6965947" cy="0"/>
            </a:xfrm>
            <a:prstGeom prst="line">
              <a:avLst/>
            </a:prstGeom>
            <a:ln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0" name="直接连接符 123"/>
            <p:cNvCxnSpPr/>
            <p:nvPr/>
          </p:nvCxnSpPr>
          <p:spPr bwMode="auto">
            <a:xfrm>
              <a:off x="4901182" y="2682719"/>
              <a:ext cx="6965947" cy="0"/>
            </a:xfrm>
            <a:prstGeom prst="line">
              <a:avLst/>
            </a:prstGeom>
            <a:ln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1" name="圆角矩形 124"/>
            <p:cNvSpPr/>
            <p:nvPr/>
          </p:nvSpPr>
          <p:spPr bwMode="auto">
            <a:xfrm>
              <a:off x="4901182" y="1662938"/>
              <a:ext cx="1205308" cy="325226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r>
                <a:rPr kumimoji="0" lang="en-US" altLang="zh-CN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宋体" charset="-122"/>
                </a:rPr>
                <a:t>NDP</a:t>
              </a:r>
              <a:r>
                <a:rPr kumimoji="0" lang="en-US" altLang="zh-CN" sz="10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宋体" charset="-122"/>
                </a:rPr>
                <a:t> M2S</a:t>
              </a:r>
              <a:endParaRPr kumimoji="0" lang="zh-CN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endParaRPr>
            </a:p>
          </p:txBody>
        </p:sp>
        <p:sp>
          <p:nvSpPr>
            <p:cNvPr id="172" name="圆角矩形 125"/>
            <p:cNvSpPr/>
            <p:nvPr/>
          </p:nvSpPr>
          <p:spPr bwMode="auto">
            <a:xfrm>
              <a:off x="6841811" y="2362309"/>
              <a:ext cx="1205308" cy="325226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r>
                <a:rPr kumimoji="0" lang="en-US" altLang="zh-CN" sz="10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宋体" charset="-122"/>
                </a:rPr>
                <a:t>NDP S2M</a:t>
              </a:r>
              <a:endParaRPr kumimoji="0" lang="zh-CN" alt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endParaRPr>
            </a:p>
          </p:txBody>
        </p:sp>
        <p:cxnSp>
          <p:nvCxnSpPr>
            <p:cNvPr id="174" name="直接连接符 127"/>
            <p:cNvCxnSpPr/>
            <p:nvPr/>
          </p:nvCxnSpPr>
          <p:spPr bwMode="auto">
            <a:xfrm>
              <a:off x="6106490" y="1417099"/>
              <a:ext cx="0" cy="1406766"/>
            </a:xfrm>
            <a:prstGeom prst="line">
              <a:avLst/>
            </a:prstGeom>
            <a:ln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5" name="直接连接符 128"/>
            <p:cNvCxnSpPr/>
            <p:nvPr/>
          </p:nvCxnSpPr>
          <p:spPr bwMode="auto">
            <a:xfrm>
              <a:off x="6847752" y="1417099"/>
              <a:ext cx="0" cy="1406766"/>
            </a:xfrm>
            <a:prstGeom prst="line">
              <a:avLst/>
            </a:prstGeom>
            <a:ln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8" name="文本框 131"/>
            <p:cNvSpPr txBox="1"/>
            <p:nvPr/>
          </p:nvSpPr>
          <p:spPr>
            <a:xfrm>
              <a:off x="8496560" y="1539942"/>
              <a:ext cx="161076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schemeClr val="tx1"/>
                  </a:solidFill>
                </a:rPr>
                <a:t>……</a:t>
              </a:r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79" name="文本框 132"/>
            <p:cNvSpPr txBox="1"/>
            <p:nvPr/>
          </p:nvSpPr>
          <p:spPr>
            <a:xfrm>
              <a:off x="8484949" y="2279471"/>
              <a:ext cx="161076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schemeClr val="tx1"/>
                  </a:solidFill>
                </a:rPr>
                <a:t>……</a:t>
              </a:r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80" name="文本框 4"/>
            <p:cNvSpPr txBox="1"/>
            <p:nvPr/>
          </p:nvSpPr>
          <p:spPr>
            <a:xfrm>
              <a:off x="4022828" y="1773610"/>
              <a:ext cx="119046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b="1" dirty="0">
                  <a:solidFill>
                    <a:schemeClr val="tx1"/>
                  </a:solidFill>
                  <a:latin typeface="Arial" charset="0"/>
                  <a:ea typeface="宋体" charset="-122"/>
                </a:rPr>
                <a:t>Master </a:t>
              </a:r>
              <a:r>
                <a:rPr lang="en-US" altLang="zh-CN" sz="1000" b="1" dirty="0" smtClean="0">
                  <a:solidFill>
                    <a:schemeClr val="tx1"/>
                  </a:solidFill>
                  <a:latin typeface="Arial" charset="0"/>
                  <a:ea typeface="宋体" charset="-122"/>
                </a:rPr>
                <a:t>AP</a:t>
              </a:r>
              <a:endParaRPr lang="zh-CN" altLang="en-US" sz="1000" b="1" dirty="0">
                <a:solidFill>
                  <a:schemeClr val="tx1"/>
                </a:solidFill>
                <a:latin typeface="Arial" charset="0"/>
                <a:ea typeface="宋体" charset="-122"/>
              </a:endParaRPr>
            </a:p>
          </p:txBody>
        </p:sp>
        <p:sp>
          <p:nvSpPr>
            <p:cNvPr id="181" name="文本框 58"/>
            <p:cNvSpPr txBox="1"/>
            <p:nvPr/>
          </p:nvSpPr>
          <p:spPr>
            <a:xfrm>
              <a:off x="4022828" y="2463493"/>
              <a:ext cx="119046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b="1" dirty="0" smtClean="0">
                  <a:solidFill>
                    <a:schemeClr val="tx1"/>
                  </a:solidFill>
                  <a:latin typeface="Arial" charset="0"/>
                  <a:ea typeface="宋体" charset="-122"/>
                </a:rPr>
                <a:t>Slave AP</a:t>
              </a:r>
              <a:endParaRPr lang="zh-CN" altLang="en-US" sz="1000" b="1" dirty="0">
                <a:solidFill>
                  <a:schemeClr val="tx1"/>
                </a:solidFill>
                <a:latin typeface="Arial" charset="0"/>
                <a:ea typeface="宋体" charset="-122"/>
              </a:endParaRPr>
            </a:p>
          </p:txBody>
        </p:sp>
      </p:grpSp>
      <p:grpSp>
        <p:nvGrpSpPr>
          <p:cNvPr id="202" name="Group 201"/>
          <p:cNvGrpSpPr/>
          <p:nvPr/>
        </p:nvGrpSpPr>
        <p:grpSpPr>
          <a:xfrm>
            <a:off x="7236776" y="1762724"/>
            <a:ext cx="1609603" cy="2206383"/>
            <a:chOff x="6851288" y="1770777"/>
            <a:chExt cx="1912495" cy="288021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6" name="矩形 28"/>
                <p:cNvSpPr/>
                <p:nvPr/>
              </p:nvSpPr>
              <p:spPr>
                <a:xfrm rot="4290750">
                  <a:off x="6592602" y="3206278"/>
                  <a:ext cx="831867" cy="31449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defTabSz="914400" eaLnBrk="1" hangingPunct="1">
                    <a:buClrTx/>
                    <a:buSzTx/>
                    <a:buFontTx/>
                    <a:buNone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altLang="zh-CN" sz="11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zh-CN" sz="11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altLang="zh-CN" sz="11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altLang="zh-CN" sz="11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𝑈𝐿</m:t>
                            </m:r>
                          </m:sup>
                        </m:sSubSup>
                      </m:oMath>
                    </m:oMathPara>
                  </a14:m>
                  <a:endParaRPr lang="zh-CN" altLang="en-US" sz="1100" dirty="0">
                    <a:solidFill>
                      <a:schemeClr val="tx1"/>
                    </a:solidFill>
                    <a:latin typeface="Calibri" pitchFamily="34" charset="0"/>
                    <a:ea typeface="宋体" pitchFamily="2" charset="-122"/>
                  </a:endParaRPr>
                </a:p>
              </p:txBody>
            </p:sp>
          </mc:Choice>
          <mc:Fallback xmlns="">
            <p:sp>
              <p:nvSpPr>
                <p:cNvPr id="166" name="矩形 2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4290750">
                  <a:off x="6592602" y="3206278"/>
                  <a:ext cx="831867" cy="314496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01" name="Group 200"/>
            <p:cNvGrpSpPr/>
            <p:nvPr/>
          </p:nvGrpSpPr>
          <p:grpSpPr>
            <a:xfrm>
              <a:off x="6948264" y="1770777"/>
              <a:ext cx="1815519" cy="2880215"/>
              <a:chOff x="6948264" y="1770777"/>
              <a:chExt cx="1815519" cy="2880215"/>
            </a:xfrm>
          </p:grpSpPr>
          <p:sp>
            <p:nvSpPr>
              <p:cNvPr id="149" name="圆角矩形 2"/>
              <p:cNvSpPr/>
              <p:nvPr/>
            </p:nvSpPr>
            <p:spPr bwMode="auto">
              <a:xfrm>
                <a:off x="6948264" y="1770777"/>
                <a:ext cx="1815519" cy="483413"/>
              </a:xfrm>
              <a:prstGeom prst="roundRect">
                <a:avLst/>
              </a:prstGeom>
              <a:noFill/>
              <a:ln>
                <a:solidFill>
                  <a:srgbClr val="000000"/>
                </a:solidFill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CC9900"/>
                  </a:buClr>
                  <a:buSzTx/>
                  <a:buFontTx/>
                  <a:buNone/>
                  <a:tabLst/>
                  <a:defRPr/>
                </a:pPr>
                <a:r>
                  <a:rPr kumimoji="0" lang="en-US" altLang="zh-CN" sz="1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charset="0"/>
                    <a:ea typeface="宋体" charset="-122"/>
                  </a:rPr>
                  <a:t>Master AP</a:t>
                </a:r>
                <a:endParaRPr kumimoji="0" lang="zh-CN" alt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charset="0"/>
                  <a:ea typeface="宋体" charset="-122"/>
                </a:endParaRPr>
              </a:p>
            </p:txBody>
          </p:sp>
          <p:grpSp>
            <p:nvGrpSpPr>
              <p:cNvPr id="150" name="组合 41"/>
              <p:cNvGrpSpPr/>
              <p:nvPr/>
            </p:nvGrpSpPr>
            <p:grpSpPr>
              <a:xfrm>
                <a:off x="6983330" y="2254190"/>
                <a:ext cx="111118" cy="310985"/>
                <a:chOff x="560608" y="1593644"/>
                <a:chExt cx="79766" cy="231618"/>
              </a:xfrm>
              <a:solidFill>
                <a:srgbClr val="0070C0"/>
              </a:solidFill>
            </p:grpSpPr>
            <p:cxnSp>
              <p:nvCxnSpPr>
                <p:cNvPr id="151" name="直接连接符 42"/>
                <p:cNvCxnSpPr>
                  <a:endCxn id="152" idx="0"/>
                </p:cNvCxnSpPr>
                <p:nvPr/>
              </p:nvCxnSpPr>
              <p:spPr bwMode="auto">
                <a:xfrm>
                  <a:off x="600491" y="1593644"/>
                  <a:ext cx="0" cy="107958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rgbClr val="0070C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152" name="等腰三角形 43"/>
                <p:cNvSpPr/>
                <p:nvPr/>
              </p:nvSpPr>
              <p:spPr bwMode="auto">
                <a:xfrm>
                  <a:off x="560608" y="1701602"/>
                  <a:ext cx="79766" cy="123660"/>
                </a:xfrm>
                <a:prstGeom prst="triangle">
                  <a:avLst/>
                </a:prstGeom>
                <a:grpFill/>
                <a:ln>
                  <a:solidFill>
                    <a:srgbClr val="0070C0"/>
                  </a:solidFill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CC9900"/>
                    </a:buClr>
                    <a:buSzTx/>
                    <a:buFont typeface="Wingdings" pitchFamily="2" charset="2"/>
                    <a:buChar char="n"/>
                    <a:tabLst/>
                    <a:defRPr/>
                  </a:pPr>
                  <a:endPara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charset="0"/>
                    <a:ea typeface="宋体" charset="-122"/>
                  </a:endParaRPr>
                </a:p>
              </p:txBody>
            </p:sp>
          </p:grpSp>
          <p:grpSp>
            <p:nvGrpSpPr>
              <p:cNvPr id="153" name="组合 44"/>
              <p:cNvGrpSpPr/>
              <p:nvPr/>
            </p:nvGrpSpPr>
            <p:grpSpPr>
              <a:xfrm>
                <a:off x="8566104" y="2254190"/>
                <a:ext cx="111118" cy="310985"/>
                <a:chOff x="560608" y="1593644"/>
                <a:chExt cx="79766" cy="231618"/>
              </a:xfrm>
              <a:solidFill>
                <a:srgbClr val="0070C0"/>
              </a:solidFill>
            </p:grpSpPr>
            <p:cxnSp>
              <p:nvCxnSpPr>
                <p:cNvPr id="154" name="直接连接符 45"/>
                <p:cNvCxnSpPr>
                  <a:endCxn id="155" idx="0"/>
                </p:cNvCxnSpPr>
                <p:nvPr/>
              </p:nvCxnSpPr>
              <p:spPr bwMode="auto">
                <a:xfrm>
                  <a:off x="600491" y="1593644"/>
                  <a:ext cx="0" cy="107958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rgbClr val="0070C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155" name="等腰三角形 46"/>
                <p:cNvSpPr/>
                <p:nvPr/>
              </p:nvSpPr>
              <p:spPr bwMode="auto">
                <a:xfrm>
                  <a:off x="560608" y="1701602"/>
                  <a:ext cx="79766" cy="123660"/>
                </a:xfrm>
                <a:prstGeom prst="triangle">
                  <a:avLst/>
                </a:prstGeom>
                <a:grpFill/>
                <a:ln>
                  <a:solidFill>
                    <a:srgbClr val="0070C0"/>
                  </a:solidFill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CC9900"/>
                    </a:buClr>
                    <a:buSzTx/>
                    <a:buFont typeface="Wingdings" pitchFamily="2" charset="2"/>
                    <a:buChar char="n"/>
                    <a:tabLst/>
                    <a:defRPr/>
                  </a:pPr>
                  <a:endPara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charset="0"/>
                    <a:ea typeface="宋体" charset="-122"/>
                  </a:endParaRPr>
                </a:p>
              </p:txBody>
            </p:sp>
          </p:grpSp>
          <p:sp>
            <p:nvSpPr>
              <p:cNvPr id="156" name="圆角矩形 68"/>
              <p:cNvSpPr/>
              <p:nvPr/>
            </p:nvSpPr>
            <p:spPr bwMode="auto">
              <a:xfrm>
                <a:off x="7162762" y="4167579"/>
                <a:ext cx="1356865" cy="483413"/>
              </a:xfrm>
              <a:prstGeom prst="roundRect">
                <a:avLst/>
              </a:prstGeom>
              <a:noFill/>
              <a:ln>
                <a:solidFill>
                  <a:srgbClr val="000000"/>
                </a:solidFill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CC9900"/>
                  </a:buClr>
                  <a:buSzTx/>
                  <a:buFontTx/>
                  <a:buNone/>
                  <a:tabLst/>
                  <a:defRPr/>
                </a:pPr>
                <a:r>
                  <a:rPr kumimoji="0" lang="en-US" altLang="zh-CN" sz="1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charset="0"/>
                    <a:ea typeface="宋体" charset="-122"/>
                  </a:rPr>
                  <a:t>Slave AP</a:t>
                </a:r>
                <a:endParaRPr kumimoji="0" lang="zh-CN" alt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charset="0"/>
                  <a:ea typeface="宋体" charset="-122"/>
                </a:endParaRPr>
              </a:p>
            </p:txBody>
          </p:sp>
          <p:grpSp>
            <p:nvGrpSpPr>
              <p:cNvPr id="157" name="组合 73"/>
              <p:cNvGrpSpPr/>
              <p:nvPr/>
            </p:nvGrpSpPr>
            <p:grpSpPr>
              <a:xfrm rot="10800000">
                <a:off x="8240043" y="3835530"/>
                <a:ext cx="134869" cy="310985"/>
                <a:chOff x="605602" y="1657796"/>
                <a:chExt cx="79766" cy="231618"/>
              </a:xfrm>
              <a:solidFill>
                <a:schemeClr val="bg1">
                  <a:lumMod val="75000"/>
                </a:schemeClr>
              </a:solidFill>
            </p:grpSpPr>
            <p:cxnSp>
              <p:nvCxnSpPr>
                <p:cNvPr id="158" name="直接连接符 83"/>
                <p:cNvCxnSpPr>
                  <a:endCxn id="159" idx="0"/>
                </p:cNvCxnSpPr>
                <p:nvPr/>
              </p:nvCxnSpPr>
              <p:spPr bwMode="auto">
                <a:xfrm>
                  <a:off x="645485" y="1657796"/>
                  <a:ext cx="0" cy="107958"/>
                </a:xfrm>
                <a:prstGeom prst="line">
                  <a:avLst/>
                </a:prstGeom>
                <a:grpFill/>
                <a:ln w="9525" cap="flat" cmpd="sng" algn="ctr">
                  <a:solidFill>
                    <a:schemeClr val="bg1">
                      <a:lumMod val="65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sp>
              <p:nvSpPr>
                <p:cNvPr id="159" name="等腰三角形 84"/>
                <p:cNvSpPr/>
                <p:nvPr/>
              </p:nvSpPr>
              <p:spPr bwMode="auto">
                <a:xfrm>
                  <a:off x="605602" y="1765754"/>
                  <a:ext cx="79766" cy="123660"/>
                </a:xfrm>
                <a:prstGeom prst="triangle">
                  <a:avLst/>
                </a:prstGeom>
                <a:grpFill/>
                <a:ln>
                  <a:solidFill>
                    <a:schemeClr val="bg1">
                      <a:lumMod val="65000"/>
                    </a:schemeClr>
                  </a:solidFill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CC9900"/>
                    </a:buClr>
                    <a:buSzTx/>
                    <a:buFont typeface="Wingdings" pitchFamily="2" charset="2"/>
                    <a:buChar char="n"/>
                    <a:tabLst/>
                    <a:defRPr/>
                  </a:pPr>
                  <a:endParaRPr kumimoji="0" lang="zh-CN" altLang="en-US" sz="2000" b="0" i="0" u="none" strike="noStrike" kern="0" cap="none" spc="0" normalizeH="0" baseline="0" noProof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charset="0"/>
                    <a:ea typeface="宋体" charset="-122"/>
                  </a:endParaRPr>
                </a:p>
              </p:txBody>
            </p:sp>
          </p:grpSp>
          <p:cxnSp>
            <p:nvCxnSpPr>
              <p:cNvPr id="160" name="Straight Arrow Connector 17"/>
              <p:cNvCxnSpPr/>
              <p:nvPr/>
            </p:nvCxnSpPr>
            <p:spPr>
              <a:xfrm flipH="1" flipV="1">
                <a:off x="6983330" y="2657438"/>
                <a:ext cx="244764" cy="1115222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990000">
                    <a:lumMod val="20000"/>
                    <a:lumOff val="80000"/>
                  </a:srgbClr>
                </a:solidFill>
                <a:prstDash val="solid"/>
                <a:tailEnd type="triangle"/>
              </a:ln>
              <a:effectLst/>
            </p:spPr>
          </p:cxnSp>
          <p:cxnSp>
            <p:nvCxnSpPr>
              <p:cNvPr id="161" name="Straight Arrow Connector 17"/>
              <p:cNvCxnSpPr/>
              <p:nvPr/>
            </p:nvCxnSpPr>
            <p:spPr>
              <a:xfrm>
                <a:off x="7101420" y="2634431"/>
                <a:ext cx="269367" cy="1126008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990000">
                    <a:lumMod val="20000"/>
                    <a:lumOff val="80000"/>
                  </a:srgbClr>
                </a:solidFill>
                <a:prstDash val="solid"/>
                <a:tailEnd type="triangle"/>
              </a:ln>
              <a:effectLst/>
            </p:spPr>
          </p:cxnSp>
          <p:cxnSp>
            <p:nvCxnSpPr>
              <p:cNvPr id="162" name="Straight Arrow Connector 17"/>
              <p:cNvCxnSpPr/>
              <p:nvPr/>
            </p:nvCxnSpPr>
            <p:spPr>
              <a:xfrm flipV="1">
                <a:off x="7603095" y="2638494"/>
                <a:ext cx="1121248" cy="1192221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990000">
                    <a:lumMod val="20000"/>
                    <a:lumOff val="80000"/>
                  </a:srgbClr>
                </a:solidFill>
                <a:prstDash val="solid"/>
                <a:tailEnd type="triangle"/>
              </a:ln>
              <a:effectLst/>
            </p:spPr>
          </p:cxnSp>
          <p:cxnSp>
            <p:nvCxnSpPr>
              <p:cNvPr id="163" name="Straight Arrow Connector 17"/>
              <p:cNvCxnSpPr/>
              <p:nvPr/>
            </p:nvCxnSpPr>
            <p:spPr>
              <a:xfrm flipH="1">
                <a:off x="7456429" y="2650851"/>
                <a:ext cx="1090795" cy="1099056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990000">
                    <a:lumMod val="20000"/>
                    <a:lumOff val="80000"/>
                  </a:srgbClr>
                </a:solidFill>
                <a:prstDash val="solid"/>
                <a:tailEnd type="triangle"/>
              </a:ln>
              <a:effectLst/>
            </p:spPr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64" name="矩形 27"/>
                  <p:cNvSpPr/>
                  <p:nvPr/>
                </p:nvSpPr>
                <p:spPr>
                  <a:xfrm rot="4422677">
                    <a:off x="7041977" y="3038180"/>
                    <a:ext cx="602910" cy="313277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defTabSz="914400" eaLnBrk="1" hangingPunct="1">
                      <a:buClrTx/>
                      <a:buSzTx/>
                      <a:buFontTx/>
                      <a:buNone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Sup>
                            <m:sSubSupPr>
                              <m:ctrlPr>
                                <a:rPr lang="en-US" altLang="zh-CN" sz="11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zh-CN" sz="11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altLang="zh-CN" sz="11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altLang="zh-CN" sz="11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𝐷𝐿</m:t>
                              </m:r>
                            </m:sup>
                          </m:sSubSup>
                        </m:oMath>
                      </m:oMathPara>
                    </a14:m>
                    <a:endParaRPr lang="zh-CN" altLang="en-US" sz="1100" dirty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endParaRPr>
                  </a:p>
                </p:txBody>
              </p:sp>
            </mc:Choice>
            <mc:Fallback xmlns="">
              <p:sp>
                <p:nvSpPr>
                  <p:cNvPr id="164" name="矩形 27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rot="4422677">
                    <a:off x="7041977" y="3038180"/>
                    <a:ext cx="602910" cy="313277"/>
                  </a:xfrm>
                  <a:prstGeom prst="rect">
                    <a:avLst/>
                  </a:prstGeom>
                  <a:blipFill rotWithShape="0"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65" name="矩形 95"/>
                  <p:cNvSpPr/>
                  <p:nvPr/>
                </p:nvSpPr>
                <p:spPr>
                  <a:xfrm rot="18741580">
                    <a:off x="7607143" y="2916814"/>
                    <a:ext cx="602910" cy="313659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defTabSz="914400" eaLnBrk="1" hangingPunct="1">
                      <a:buClrTx/>
                      <a:buSzTx/>
                      <a:buFontTx/>
                      <a:buNone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Sup>
                            <m:sSubSupPr>
                              <m:ctrlPr>
                                <a:rPr lang="en-US" altLang="zh-CN" sz="11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zh-CN" sz="11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altLang="zh-CN" sz="11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altLang="zh-CN" sz="11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𝐷𝐿</m:t>
                              </m:r>
                            </m:sup>
                          </m:sSubSup>
                        </m:oMath>
                      </m:oMathPara>
                    </a14:m>
                    <a:endParaRPr lang="zh-CN" altLang="en-US" sz="1100" dirty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endParaRPr>
                  </a:p>
                </p:txBody>
              </p:sp>
            </mc:Choice>
            <mc:Fallback xmlns="">
              <p:sp>
                <p:nvSpPr>
                  <p:cNvPr id="165" name="矩形 95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rot="18741580">
                    <a:off x="7607143" y="2916814"/>
                    <a:ext cx="602910" cy="313659"/>
                  </a:xfrm>
                  <a:prstGeom prst="rect">
                    <a:avLst/>
                  </a:prstGeom>
                  <a:blipFill rotWithShape="0"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67" name="矩形 96"/>
                  <p:cNvSpPr/>
                  <p:nvPr/>
                </p:nvSpPr>
                <p:spPr>
                  <a:xfrm rot="18869487">
                    <a:off x="7876254" y="3274918"/>
                    <a:ext cx="611877" cy="314954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defTabSz="914400" eaLnBrk="1" hangingPunct="1">
                      <a:buClrTx/>
                      <a:buSzTx/>
                      <a:buFontTx/>
                      <a:buNone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Sup>
                            <m:sSubSupPr>
                              <m:ctrlPr>
                                <a:rPr lang="en-US" altLang="zh-CN" sz="11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zh-CN" sz="11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altLang="zh-CN" sz="11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altLang="zh-CN" sz="11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𝑈𝐿</m:t>
                              </m:r>
                            </m:sup>
                          </m:sSubSup>
                        </m:oMath>
                      </m:oMathPara>
                    </a14:m>
                    <a:endParaRPr lang="zh-CN" altLang="en-US" sz="1100" dirty="0">
                      <a:solidFill>
                        <a:schemeClr val="tx1"/>
                      </a:solidFill>
                      <a:latin typeface="Calibri" pitchFamily="34" charset="0"/>
                      <a:ea typeface="宋体" pitchFamily="2" charset="-122"/>
                    </a:endParaRPr>
                  </a:p>
                </p:txBody>
              </p:sp>
            </mc:Choice>
            <mc:Fallback xmlns="">
              <p:sp>
                <p:nvSpPr>
                  <p:cNvPr id="167" name="矩形 96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rot="18869487">
                    <a:off x="7876254" y="3274918"/>
                    <a:ext cx="611877" cy="314954"/>
                  </a:xfrm>
                  <a:prstGeom prst="rect">
                    <a:avLst/>
                  </a:prstGeom>
                  <a:blipFill rotWithShape="0"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zh-CN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87" name="直接连接符 83"/>
              <p:cNvCxnSpPr>
                <a:endCxn id="188" idx="0"/>
              </p:cNvCxnSpPr>
              <p:nvPr/>
            </p:nvCxnSpPr>
            <p:spPr bwMode="auto">
              <a:xfrm rot="10800000">
                <a:off x="7374076" y="4001572"/>
                <a:ext cx="0" cy="144951"/>
              </a:xfrm>
              <a:prstGeom prst="line">
                <a:avLst/>
              </a:prstGeom>
              <a:solidFill>
                <a:srgbClr val="0070C0"/>
              </a:solidFill>
              <a:ln w="952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88" name="等腰三角形 84"/>
              <p:cNvSpPr/>
              <p:nvPr/>
            </p:nvSpPr>
            <p:spPr bwMode="auto">
              <a:xfrm rot="10800000">
                <a:off x="7306641" y="3835538"/>
                <a:ext cx="134869" cy="166034"/>
              </a:xfrm>
              <a:prstGeom prst="triangle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CC9900"/>
                  </a:buClr>
                  <a:buSzTx/>
                  <a:buFont typeface="Wingdings" pitchFamily="2" charset="2"/>
                  <a:buChar char="n"/>
                  <a:tabLst/>
                  <a:defRPr/>
                </a:pPr>
                <a:endParaRPr kumimoji="0" lang="zh-CN" altLang="en-US" sz="2000" b="0" i="0" u="none" strike="noStrike" kern="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charset="0"/>
                  <a:ea typeface="宋体" charset="-122"/>
                </a:endParaRPr>
              </a:p>
            </p:txBody>
          </p:sp>
        </p:grpSp>
      </p:grpSp>
      <p:sp>
        <p:nvSpPr>
          <p:cNvPr id="41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42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Lily </a:t>
            </a:r>
            <a:r>
              <a:rPr lang="en-GB" dirty="0" err="1" smtClean="0"/>
              <a:t>Lv</a:t>
            </a:r>
            <a:r>
              <a:rPr lang="en-GB" dirty="0" smtClean="0"/>
              <a:t>, Huawei, et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378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428080"/>
            <a:ext cx="7770813" cy="1065213"/>
          </a:xfrm>
        </p:spPr>
        <p:txBody>
          <a:bodyPr/>
          <a:lstStyle/>
          <a:p>
            <a:r>
              <a:rPr lang="en-US" dirty="0"/>
              <a:t>Relative Calibration Accuracy Test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69860" y="1243154"/>
                <a:ext cx="6606395" cy="1586640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altLang="zh-CN" sz="1800" dirty="0" smtClean="0"/>
                  <a:t>Step 1</a:t>
                </a:r>
                <a:r>
                  <a:rPr lang="zh-CN" altLang="en-US" sz="1800" dirty="0" smtClean="0"/>
                  <a:t>：</a:t>
                </a:r>
                <a:r>
                  <a:rPr lang="en-US" altLang="zh-CN" sz="1800" dirty="0" smtClean="0"/>
                  <a:t>Calculate relative factor C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600" dirty="0" smtClean="0"/>
                  <a:t>Test result 1: 10 times measurement</a:t>
                </a:r>
              </a:p>
              <a:p>
                <a:pPr lvl="2">
                  <a:buFont typeface="Arial" panose="020B0604020202020204" pitchFamily="34" charset="0"/>
                  <a:buChar char="•"/>
                </a:pPr>
                <a:r>
                  <a:rPr lang="en-US" sz="1100" dirty="0" smtClean="0"/>
                  <a:t>Blue: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1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100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altLang="zh-CN" sz="1100" i="1">
                            <a:latin typeface="Cambria Math" panose="02040503050406030204" pitchFamily="18" charset="0"/>
                          </a:rPr>
                          <m:t>𝐷𝐿</m:t>
                        </m:r>
                      </m:sub>
                    </m:sSub>
                    <m:r>
                      <a:rPr lang="en-US" altLang="zh-CN" sz="11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altLang="zh-CN" sz="11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altLang="zh-CN" sz="11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zh-CN" sz="1100" b="0" i="1" smtClean="0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altLang="zh-CN" sz="11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altLang="zh-CN" sz="1100" b="0" i="1" smtClean="0">
                                <a:latin typeface="Cambria Math" panose="02040503050406030204" pitchFamily="18" charset="0"/>
                              </a:rPr>
                              <m:t>𝐷𝐿</m:t>
                            </m:r>
                          </m:sup>
                        </m:sSubSup>
                        <m:r>
                          <a:rPr lang="en-US" altLang="zh-CN" sz="11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Sup>
                          <m:sSubSupPr>
                            <m:ctrlPr>
                              <a:rPr lang="en-US" altLang="zh-CN" sz="11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zh-CN" sz="1100" b="0" i="1" smtClean="0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altLang="zh-CN" sz="11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US" altLang="zh-CN" sz="1100" b="0" i="1" smtClean="0">
                                <a:latin typeface="Cambria Math" panose="02040503050406030204" pitchFamily="18" charset="0"/>
                              </a:rPr>
                              <m:t>𝐷𝐿</m:t>
                            </m:r>
                          </m:sup>
                        </m:sSubSup>
                      </m:e>
                    </m:d>
                  </m:oMath>
                </a14:m>
                <a:endParaRPr lang="en-US" sz="1100" dirty="0" smtClean="0"/>
              </a:p>
              <a:p>
                <a:pPr lvl="2">
                  <a:buFont typeface="Arial" panose="020B0604020202020204" pitchFamily="34" charset="0"/>
                  <a:buChar char="•"/>
                </a:pPr>
                <a:r>
                  <a:rPr lang="en-US" sz="1100" dirty="0" smtClean="0"/>
                  <a:t>Green: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1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100" b="0" i="1" smtClean="0">
                            <a:latin typeface="Cambria Math" panose="02040503050406030204" pitchFamily="18" charset="0"/>
                          </a:rPr>
                          <m:t>   </m:t>
                        </m:r>
                        <m:r>
                          <a:rPr lang="en-US" altLang="zh-CN" sz="1100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altLang="zh-CN" sz="1100" i="1">
                            <a:latin typeface="Cambria Math" panose="02040503050406030204" pitchFamily="18" charset="0"/>
                          </a:rPr>
                          <m:t>𝑈𝐿</m:t>
                        </m:r>
                      </m:sub>
                    </m:sSub>
                    <m:r>
                      <a:rPr lang="en-US" altLang="zh-CN" sz="11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altLang="zh-CN" sz="11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altLang="zh-CN" sz="11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zh-CN" sz="1100" i="1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altLang="zh-CN" sz="11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altLang="zh-CN" sz="1100" b="0" i="1" smtClean="0">
                                <a:latin typeface="Cambria Math" panose="02040503050406030204" pitchFamily="18" charset="0"/>
                              </a:rPr>
                              <m:t>𝑈</m:t>
                            </m:r>
                            <m:r>
                              <a:rPr lang="en-US" altLang="zh-CN" sz="1100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sup>
                        </m:sSubSup>
                        <m:r>
                          <a:rPr lang="en-US" altLang="zh-CN" sz="1100" i="1">
                            <a:latin typeface="Cambria Math" panose="02040503050406030204" pitchFamily="18" charset="0"/>
                          </a:rPr>
                          <m:t>,</m:t>
                        </m:r>
                        <m:sSubSup>
                          <m:sSubSupPr>
                            <m:ctrlPr>
                              <a:rPr lang="en-US" altLang="zh-CN" sz="11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zh-CN" sz="1100" i="1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altLang="zh-CN" sz="11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US" altLang="zh-CN" sz="1100" b="0" i="1" smtClean="0">
                                <a:latin typeface="Cambria Math" panose="02040503050406030204" pitchFamily="18" charset="0"/>
                              </a:rPr>
                              <m:t>𝑈</m:t>
                            </m:r>
                            <m:r>
                              <a:rPr lang="en-US" altLang="zh-CN" sz="1100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sup>
                        </m:sSubSup>
                      </m:e>
                    </m:d>
                  </m:oMath>
                </a14:m>
                <a:endParaRPr lang="en-US" sz="1100" dirty="0" smtClean="0"/>
              </a:p>
              <a:p>
                <a:pPr lvl="2">
                  <a:buFont typeface="Arial" panose="020B0604020202020204" pitchFamily="34" charset="0"/>
                  <a:buChar char="•"/>
                </a:pPr>
                <a:r>
                  <a:rPr lang="en-US" sz="1100" dirty="0" smtClean="0"/>
                  <a:t>Red: </a:t>
                </a:r>
                <a14:m>
                  <m:oMath xmlns:m="http://schemas.openxmlformats.org/officeDocument/2006/math">
                    <m:r>
                      <a:rPr lang="en-US" altLang="zh-CN" sz="1100" i="1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altLang="zh-CN" sz="11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altLang="zh-CN" sz="11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sz="11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100" i="1">
                                <a:latin typeface="Cambria Math" panose="02040503050406030204" pitchFamily="18" charset="0"/>
                              </a:rPr>
                              <m:t>𝐾</m:t>
                            </m:r>
                          </m:e>
                          <m:sub>
                            <m:r>
                              <a:rPr lang="en-US" altLang="zh-CN" sz="11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CN" sz="11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CN" sz="11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100" i="1">
                                <a:latin typeface="Cambria Math" panose="02040503050406030204" pitchFamily="18" charset="0"/>
                              </a:rPr>
                              <m:t>𝐾</m:t>
                            </m:r>
                          </m:e>
                          <m:sub>
                            <m:r>
                              <a:rPr lang="en-US" altLang="zh-CN" sz="11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zh-CN" sz="1100" i="1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n-US" altLang="zh-CN" sz="11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type m:val="lin"/>
                        <m:ctrlPr>
                          <a:rPr lang="en-US" altLang="zh-CN" sz="1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sz="11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100" i="1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altLang="zh-CN" sz="1100" i="1">
                                <a:latin typeface="Cambria Math" panose="02040503050406030204" pitchFamily="18" charset="0"/>
                              </a:rPr>
                              <m:t>𝐷𝐿</m:t>
                            </m:r>
                          </m:sub>
                        </m:sSub>
                        <m:r>
                          <a:rPr lang="en-US" altLang="zh-CN" sz="11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</m:num>
                      <m:den>
                        <m:sSub>
                          <m:sSubPr>
                            <m:ctrlPr>
                              <a:rPr lang="en-US" altLang="zh-CN" sz="11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1100" i="1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altLang="zh-CN" sz="1100" i="1">
                                <a:latin typeface="Cambria Math" panose="02040503050406030204" pitchFamily="18" charset="0"/>
                              </a:rPr>
                              <m:t>𝑈𝐿</m:t>
                            </m:r>
                          </m:sub>
                        </m:sSub>
                      </m:den>
                    </m:f>
                  </m:oMath>
                </a14:m>
                <a:endParaRPr lang="en-US" sz="1400" dirty="0" smtClean="0"/>
              </a:p>
            </p:txBody>
          </p:sp>
        </mc:Choice>
        <mc:Fallback xmlns="">
          <p:sp>
            <p:nvSpPr>
              <p:cNvPr id="34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9860" y="1243154"/>
                <a:ext cx="6606395" cy="1586640"/>
              </a:xfrm>
              <a:blipFill rotWithShape="0">
                <a:blip r:embed="rId2"/>
                <a:stretch>
                  <a:fillRect l="-554" t="-3077" b="-100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Box 39"/>
          <p:cNvSpPr txBox="1"/>
          <p:nvPr/>
        </p:nvSpPr>
        <p:spPr>
          <a:xfrm>
            <a:off x="971600" y="5445224"/>
            <a:ext cx="66247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tx1"/>
                </a:solidFill>
              </a:rPr>
              <a:t>Observation: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The calibration factor does not change much for measurements at different times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Additional HE-LTF can further improve calibration accuracy</a:t>
            </a: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15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603" y="2852936"/>
            <a:ext cx="3022712" cy="2304256"/>
          </a:xfrm>
          <a:prstGeom prst="rect">
            <a:avLst/>
          </a:prstGeom>
        </p:spPr>
      </p:pic>
      <p:pic>
        <p:nvPicPr>
          <p:cNvPr id="16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55915" y="2852936"/>
            <a:ext cx="2928253" cy="2232248"/>
          </a:xfrm>
          <a:prstGeom prst="rect">
            <a:avLst/>
          </a:prstGeom>
        </p:spPr>
      </p:pic>
      <p:pic>
        <p:nvPicPr>
          <p:cNvPr id="18" name="图片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64227" y="2852936"/>
            <a:ext cx="2928253" cy="2232248"/>
          </a:xfrm>
          <a:prstGeom prst="rect">
            <a:avLst/>
          </a:prstGeom>
        </p:spPr>
      </p:pic>
      <p:sp>
        <p:nvSpPr>
          <p:cNvPr id="11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Lily </a:t>
            </a:r>
            <a:r>
              <a:rPr lang="en-GB" dirty="0" err="1" smtClean="0"/>
              <a:t>Lv</a:t>
            </a:r>
            <a:r>
              <a:rPr lang="en-GB" dirty="0" smtClean="0"/>
              <a:t>, Huawei, et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868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Relative Calibration Accuracy Test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7504" y="1502117"/>
                <a:ext cx="7722181" cy="4113213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altLang="zh-CN" sz="1800" dirty="0" smtClean="0"/>
                  <a:t>Step 2</a:t>
                </a:r>
                <a:r>
                  <a:rPr lang="zh-CN" altLang="en-US" sz="1800" dirty="0" smtClean="0"/>
                  <a:t>：</a:t>
                </a:r>
                <a:r>
                  <a:rPr lang="en-US" altLang="zh-CN" sz="1800" dirty="0" smtClean="0"/>
                  <a:t>Comparison of explicit sounding and implicit sounding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600" dirty="0" smtClean="0"/>
                  <a:t>Test set up: </a:t>
                </a:r>
              </a:p>
              <a:p>
                <a:pPr lvl="2">
                  <a:buFont typeface="Arial" panose="020B0604020202020204" pitchFamily="34" charset="0"/>
                  <a:buChar char="•"/>
                </a:pPr>
                <a:r>
                  <a:rPr lang="en-US" sz="1400" dirty="0" smtClean="0"/>
                  <a:t>Master AP has 2 antennas, STA has one antenna</a:t>
                </a:r>
              </a:p>
              <a:p>
                <a:pPr lvl="2">
                  <a:buFont typeface="Arial" panose="020B0604020202020204" pitchFamily="34" charset="0"/>
                  <a:buChar char="•"/>
                </a:pPr>
                <a:r>
                  <a:rPr lang="en-US" sz="1400" dirty="0" smtClean="0"/>
                  <a:t>Using calibration factor achieved from step 1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600" dirty="0" smtClean="0"/>
                  <a:t>Procedure: </a:t>
                </a:r>
              </a:p>
              <a:p>
                <a:pPr lvl="2">
                  <a:buFont typeface="Arial" panose="020B0604020202020204" pitchFamily="34" charset="0"/>
                  <a:buChar char="•"/>
                </a:pPr>
                <a:r>
                  <a:rPr lang="en-US" sz="1400" dirty="0" smtClean="0"/>
                  <a:t>Master AP send NDP to STA from its 2 antennas simultaneously(explicit sounding, Ng=1)</a:t>
                </a:r>
              </a:p>
              <a:p>
                <a:pPr lvl="2">
                  <a:buFont typeface="Arial" panose="020B0604020202020204" pitchFamily="34" charset="0"/>
                  <a:buChar char="•"/>
                </a:pPr>
                <a:r>
                  <a:rPr lang="en-US" sz="1400" dirty="0" smtClean="0"/>
                  <a:t>STA estimate downlink channel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 dirty="0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1400" i="1" dirty="0" smtClean="0">
                            <a:latin typeface="Cambria Math" panose="02040503050406030204" pitchFamily="18" charset="0"/>
                          </a:rPr>
                          <m:t>𝐷𝐿</m:t>
                        </m:r>
                      </m:sub>
                    </m:sSub>
                  </m:oMath>
                </a14:m>
                <a:r>
                  <a:rPr lang="en-US" sz="1400" dirty="0" smtClean="0"/>
                  <a:t>.</a:t>
                </a:r>
              </a:p>
              <a:p>
                <a:pPr lvl="2">
                  <a:buFont typeface="Arial" panose="020B0604020202020204" pitchFamily="34" charset="0"/>
                  <a:buChar char="•"/>
                </a:pPr>
                <a:r>
                  <a:rPr lang="en-US" sz="1400" dirty="0" smtClean="0"/>
                  <a:t>STA send NDP to master AP (implicit sounding)</a:t>
                </a:r>
              </a:p>
              <a:p>
                <a:pPr lvl="2">
                  <a:buFont typeface="Arial" panose="020B0604020202020204" pitchFamily="34" charset="0"/>
                  <a:buChar char="•"/>
                </a:pPr>
                <a:r>
                  <a:rPr lang="en-US" sz="1400" dirty="0" smtClean="0"/>
                  <a:t>Master AP estimates uplink channel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1400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altLang="zh-CN" sz="1400" i="1">
                            <a:latin typeface="Cambria Math" panose="02040503050406030204" pitchFamily="18" charset="0"/>
                          </a:rPr>
                          <m:t>𝑈𝐿</m:t>
                        </m:r>
                      </m:sub>
                    </m:sSub>
                  </m:oMath>
                </a14:m>
                <a:r>
                  <a:rPr lang="en-US" sz="1400" dirty="0" smtClean="0"/>
                  <a:t>.</a:t>
                </a:r>
              </a:p>
              <a:p>
                <a:pPr lvl="2">
                  <a:spcBef>
                    <a:spcPts val="60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altLang="zh-CN" sz="1400" dirty="0" smtClean="0"/>
                  <a:t>Calculate the downlink channel from uplink channel </a:t>
                </a:r>
                <a:endParaRPr lang="en-US" altLang="zh-CN" sz="1400" i="1" dirty="0" smtClean="0">
                  <a:latin typeface="Cambria Math" panose="02040503050406030204" pitchFamily="18" charset="0"/>
                </a:endParaRPr>
              </a:p>
              <a:p>
                <a:pPr marL="914400" lvl="2" indent="0"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CN" sz="1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CN" sz="1400" i="1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altLang="zh-CN" sz="1400" i="1">
                              <a:latin typeface="Cambria Math" panose="02040503050406030204" pitchFamily="18" charset="0"/>
                            </a:rPr>
                            <m:t>𝐷𝐿</m:t>
                          </m:r>
                        </m:sub>
                        <m:sup>
                          <m:r>
                            <a:rPr lang="en-US" altLang="zh-CN" sz="1400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US" altLang="zh-CN" sz="14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CN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sz="1400" i="1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altLang="zh-CN" sz="1400" i="1">
                              <a:latin typeface="Cambria Math" panose="02040503050406030204" pitchFamily="18" charset="0"/>
                            </a:rPr>
                            <m:t>𝑈𝐿</m:t>
                          </m:r>
                        </m:sub>
                      </m:sSub>
                      <m:r>
                        <a:rPr lang="en-US" altLang="zh-CN" sz="1400" b="0" i="1" smtClean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US" altLang="zh-CN" sz="1400" i="1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altLang="zh-CN" sz="1400" dirty="0"/>
              </a:p>
              <a:p>
                <a:pPr lvl="2">
                  <a:buFont typeface="Arial" panose="020B0604020202020204" pitchFamily="34" charset="0"/>
                  <a:buChar char="•"/>
                </a:pPr>
                <a:endParaRPr lang="en-US" sz="1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7504" y="1502117"/>
                <a:ext cx="7722181" cy="4113213"/>
              </a:xfrm>
              <a:blipFill rotWithShape="0">
                <a:blip r:embed="rId2"/>
                <a:stretch>
                  <a:fillRect l="-553" t="-103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grpSp>
        <p:nvGrpSpPr>
          <p:cNvPr id="7" name="Group 6"/>
          <p:cNvGrpSpPr/>
          <p:nvPr/>
        </p:nvGrpSpPr>
        <p:grpSpPr>
          <a:xfrm>
            <a:off x="7380312" y="1689506"/>
            <a:ext cx="1329588" cy="2592178"/>
            <a:chOff x="526206" y="1972827"/>
            <a:chExt cx="1834949" cy="2952328"/>
          </a:xfrm>
        </p:grpSpPr>
        <p:sp>
          <p:nvSpPr>
            <p:cNvPr id="44" name="圆角矩形 66"/>
            <p:cNvSpPr/>
            <p:nvPr/>
          </p:nvSpPr>
          <p:spPr bwMode="auto">
            <a:xfrm>
              <a:off x="540898" y="1972827"/>
              <a:ext cx="1815519" cy="483413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r>
                <a:rPr kumimoji="0" lang="en-US" altLang="zh-CN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宋体" charset="-122"/>
                </a:rPr>
                <a:t>Master AP</a:t>
              </a:r>
              <a:endParaRPr kumimoji="0" lang="zh-CN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endParaRPr>
            </a:p>
          </p:txBody>
        </p:sp>
        <p:grpSp>
          <p:nvGrpSpPr>
            <p:cNvPr id="45" name="组合 67"/>
            <p:cNvGrpSpPr/>
            <p:nvPr/>
          </p:nvGrpSpPr>
          <p:grpSpPr>
            <a:xfrm>
              <a:off x="575964" y="2456240"/>
              <a:ext cx="111118" cy="310985"/>
              <a:chOff x="560608" y="1593644"/>
              <a:chExt cx="79766" cy="231618"/>
            </a:xfrm>
            <a:solidFill>
              <a:srgbClr val="0070C0"/>
            </a:solidFill>
          </p:grpSpPr>
          <p:cxnSp>
            <p:nvCxnSpPr>
              <p:cNvPr id="46" name="直接连接符 68"/>
              <p:cNvCxnSpPr>
                <a:endCxn id="47" idx="0"/>
              </p:cNvCxnSpPr>
              <p:nvPr/>
            </p:nvCxnSpPr>
            <p:spPr bwMode="auto">
              <a:xfrm>
                <a:off x="600491" y="1593644"/>
                <a:ext cx="0" cy="107958"/>
              </a:xfrm>
              <a:prstGeom prst="line">
                <a:avLst/>
              </a:prstGeom>
              <a:grpFill/>
              <a:ln w="952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7" name="等腰三角形 69"/>
              <p:cNvSpPr/>
              <p:nvPr/>
            </p:nvSpPr>
            <p:spPr bwMode="auto">
              <a:xfrm>
                <a:off x="560608" y="1701602"/>
                <a:ext cx="79766" cy="123660"/>
              </a:xfrm>
              <a:prstGeom prst="triangle">
                <a:avLst/>
              </a:prstGeom>
              <a:grpFill/>
              <a:ln>
                <a:solidFill>
                  <a:srgbClr val="0070C0"/>
                </a:solidFill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SzTx/>
                  <a:buFont typeface="Wingdings" pitchFamily="2" charset="2"/>
                  <a:buChar char="n"/>
                  <a:tabLst/>
                </a:pPr>
                <a:endParaRPr kumimoji="0" lang="zh-CN" alt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宋体" charset="-122"/>
                </a:endParaRPr>
              </a:p>
            </p:txBody>
          </p:sp>
        </p:grpSp>
        <p:grpSp>
          <p:nvGrpSpPr>
            <p:cNvPr id="48" name="组合 70"/>
            <p:cNvGrpSpPr/>
            <p:nvPr/>
          </p:nvGrpSpPr>
          <p:grpSpPr>
            <a:xfrm>
              <a:off x="2158738" y="2456240"/>
              <a:ext cx="111118" cy="310985"/>
              <a:chOff x="560608" y="1593644"/>
              <a:chExt cx="79766" cy="231618"/>
            </a:xfrm>
            <a:solidFill>
              <a:srgbClr val="0070C0"/>
            </a:solidFill>
          </p:grpSpPr>
          <p:cxnSp>
            <p:nvCxnSpPr>
              <p:cNvPr id="49" name="直接连接符 71"/>
              <p:cNvCxnSpPr>
                <a:endCxn id="50" idx="0"/>
              </p:cNvCxnSpPr>
              <p:nvPr/>
            </p:nvCxnSpPr>
            <p:spPr bwMode="auto">
              <a:xfrm>
                <a:off x="600491" y="1593644"/>
                <a:ext cx="0" cy="107958"/>
              </a:xfrm>
              <a:prstGeom prst="line">
                <a:avLst/>
              </a:prstGeom>
              <a:grpFill/>
              <a:ln w="952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0" name="等腰三角形 72"/>
              <p:cNvSpPr/>
              <p:nvPr/>
            </p:nvSpPr>
            <p:spPr bwMode="auto">
              <a:xfrm>
                <a:off x="560608" y="1701602"/>
                <a:ext cx="79766" cy="123660"/>
              </a:xfrm>
              <a:prstGeom prst="triangle">
                <a:avLst/>
              </a:prstGeom>
              <a:grpFill/>
              <a:ln>
                <a:solidFill>
                  <a:srgbClr val="0070C0"/>
                </a:solidFill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SzTx/>
                  <a:buFont typeface="Wingdings" pitchFamily="2" charset="2"/>
                  <a:buChar char="n"/>
                  <a:tabLst/>
                </a:pPr>
                <a:endParaRPr kumimoji="0" lang="zh-CN" alt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宋体" charset="-122"/>
                </a:endParaRPr>
              </a:p>
            </p:txBody>
          </p:sp>
        </p:grpSp>
        <p:sp>
          <p:nvSpPr>
            <p:cNvPr id="51" name="圆角矩形 73"/>
            <p:cNvSpPr/>
            <p:nvPr/>
          </p:nvSpPr>
          <p:spPr bwMode="auto">
            <a:xfrm>
              <a:off x="1059738" y="4441742"/>
              <a:ext cx="861385" cy="483413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buClr>
                  <a:srgbClr val="CC9900"/>
                </a:buClr>
              </a:pPr>
              <a:r>
                <a:rPr lang="en-US" altLang="zh-CN" sz="1600" dirty="0">
                  <a:solidFill>
                    <a:schemeClr val="tx1"/>
                  </a:solidFill>
                  <a:latin typeface="Arial" charset="0"/>
                  <a:ea typeface="宋体" charset="-122"/>
                </a:rPr>
                <a:t>STA</a:t>
              </a:r>
              <a:endParaRPr lang="zh-CN" altLang="en-US" sz="1600" dirty="0">
                <a:solidFill>
                  <a:schemeClr val="tx1"/>
                </a:solidFill>
                <a:latin typeface="Arial" charset="0"/>
                <a:ea typeface="宋体" charset="-122"/>
              </a:endParaRPr>
            </a:p>
          </p:txBody>
        </p:sp>
        <p:grpSp>
          <p:nvGrpSpPr>
            <p:cNvPr id="52" name="组合 74"/>
            <p:cNvGrpSpPr/>
            <p:nvPr/>
          </p:nvGrpSpPr>
          <p:grpSpPr>
            <a:xfrm rot="10800000">
              <a:off x="1428228" y="4130757"/>
              <a:ext cx="134869" cy="310985"/>
              <a:chOff x="560608" y="1593644"/>
              <a:chExt cx="79766" cy="231618"/>
            </a:xfrm>
            <a:solidFill>
              <a:srgbClr val="0070C0"/>
            </a:solidFill>
          </p:grpSpPr>
          <p:cxnSp>
            <p:nvCxnSpPr>
              <p:cNvPr id="53" name="直接连接符 75"/>
              <p:cNvCxnSpPr>
                <a:endCxn id="54" idx="0"/>
              </p:cNvCxnSpPr>
              <p:nvPr/>
            </p:nvCxnSpPr>
            <p:spPr bwMode="auto">
              <a:xfrm>
                <a:off x="600491" y="1593644"/>
                <a:ext cx="0" cy="107958"/>
              </a:xfrm>
              <a:prstGeom prst="line">
                <a:avLst/>
              </a:prstGeom>
              <a:grpFill/>
              <a:ln w="952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4" name="等腰三角形 76"/>
              <p:cNvSpPr/>
              <p:nvPr/>
            </p:nvSpPr>
            <p:spPr bwMode="auto">
              <a:xfrm>
                <a:off x="560608" y="1701602"/>
                <a:ext cx="79766" cy="123660"/>
              </a:xfrm>
              <a:prstGeom prst="triangle">
                <a:avLst/>
              </a:prstGeom>
              <a:grpFill/>
              <a:ln>
                <a:solidFill>
                  <a:srgbClr val="0070C0"/>
                </a:solidFill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CC9900"/>
                  </a:buClr>
                  <a:buSzTx/>
                  <a:buFont typeface="Wingdings" pitchFamily="2" charset="2"/>
                  <a:buChar char="n"/>
                  <a:tabLst/>
                </a:pPr>
                <a:endParaRPr kumimoji="0" lang="zh-CN" alt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宋体" charset="-122"/>
                </a:endParaRPr>
              </a:p>
            </p:txBody>
          </p:sp>
        </p:grpSp>
        <p:cxnSp>
          <p:nvCxnSpPr>
            <p:cNvPr id="55" name="Straight Arrow Connector 17"/>
            <p:cNvCxnSpPr/>
            <p:nvPr/>
          </p:nvCxnSpPr>
          <p:spPr>
            <a:xfrm flipH="1" flipV="1">
              <a:off x="526206" y="2885548"/>
              <a:ext cx="749556" cy="1253007"/>
            </a:xfrm>
            <a:prstGeom prst="straightConnector1">
              <a:avLst/>
            </a:prstGeom>
            <a:ln w="38100">
              <a:solidFill>
                <a:srgbClr val="92D050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17"/>
            <p:cNvCxnSpPr/>
            <p:nvPr/>
          </p:nvCxnSpPr>
          <p:spPr>
            <a:xfrm>
              <a:off x="694053" y="2836481"/>
              <a:ext cx="775718" cy="1302075"/>
            </a:xfrm>
            <a:prstGeom prst="straightConnector1">
              <a:avLst/>
            </a:prstGeom>
            <a:ln w="38100">
              <a:solidFill>
                <a:srgbClr val="92D050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17"/>
            <p:cNvCxnSpPr/>
            <p:nvPr/>
          </p:nvCxnSpPr>
          <p:spPr>
            <a:xfrm flipV="1">
              <a:off x="1777612" y="2863794"/>
              <a:ext cx="578270" cy="1294277"/>
            </a:xfrm>
            <a:prstGeom prst="straightConnector1">
              <a:avLst/>
            </a:prstGeom>
            <a:ln w="38100">
              <a:solidFill>
                <a:srgbClr val="92D050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17"/>
            <p:cNvCxnSpPr/>
            <p:nvPr/>
          </p:nvCxnSpPr>
          <p:spPr>
            <a:xfrm flipH="1">
              <a:off x="1531452" y="2852901"/>
              <a:ext cx="608406" cy="1277856"/>
            </a:xfrm>
            <a:prstGeom prst="straightConnector1">
              <a:avLst/>
            </a:prstGeom>
            <a:ln w="38100">
              <a:solidFill>
                <a:srgbClr val="92D050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9" name="矩形 81"/>
                <p:cNvSpPr/>
                <p:nvPr/>
              </p:nvSpPr>
              <p:spPr>
                <a:xfrm rot="3832865">
                  <a:off x="946840" y="3145430"/>
                  <a:ext cx="529679" cy="363877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altLang="zh-CN" sz="11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zh-CN" sz="11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altLang="zh-CN" sz="11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altLang="zh-CN" sz="11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𝐷𝐿</m:t>
                            </m:r>
                          </m:sup>
                        </m:sSubSup>
                      </m:oMath>
                    </m:oMathPara>
                  </a14:m>
                  <a:endParaRPr lang="zh-CN" altLang="en-US" sz="11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59" name="矩形 8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3832865">
                  <a:off x="946840" y="3145430"/>
                  <a:ext cx="529679" cy="363877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0" name="矩形 82"/>
                <p:cNvSpPr/>
                <p:nvPr/>
              </p:nvSpPr>
              <p:spPr>
                <a:xfrm rot="17433525">
                  <a:off x="1439018" y="3160830"/>
                  <a:ext cx="529679" cy="36432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altLang="zh-CN" sz="11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zh-CN" sz="11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altLang="zh-CN" sz="11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US" altLang="zh-CN" sz="11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𝐷𝐿</m:t>
                            </m:r>
                          </m:sup>
                        </m:sSubSup>
                      </m:oMath>
                    </m:oMathPara>
                  </a14:m>
                  <a:endParaRPr lang="zh-CN" altLang="en-US" sz="11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60" name="矩形 8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7433525">
                  <a:off x="1439018" y="3160830"/>
                  <a:ext cx="529679" cy="364320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" name="矩形 83"/>
                <p:cNvSpPr/>
                <p:nvPr/>
              </p:nvSpPr>
              <p:spPr>
                <a:xfrm rot="3910734">
                  <a:off x="518746" y="3446381"/>
                  <a:ext cx="529679" cy="36529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altLang="zh-CN" sz="11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zh-CN" sz="11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altLang="zh-CN" sz="11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altLang="zh-CN" sz="11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𝑈𝐿</m:t>
                            </m:r>
                          </m:sup>
                        </m:sSubSup>
                      </m:oMath>
                    </m:oMathPara>
                  </a14:m>
                  <a:endParaRPr lang="zh-CN" altLang="en-US" sz="11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61" name="矩形 8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3910734">
                  <a:off x="518746" y="3446381"/>
                  <a:ext cx="529679" cy="365293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矩形 84"/>
                <p:cNvSpPr/>
                <p:nvPr/>
              </p:nvSpPr>
              <p:spPr>
                <a:xfrm rot="17408217">
                  <a:off x="1913403" y="3430941"/>
                  <a:ext cx="529679" cy="36582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altLang="zh-CN" sz="11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zh-CN" sz="11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altLang="zh-CN" sz="11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US" altLang="zh-CN" sz="11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𝑈𝐿</m:t>
                            </m:r>
                          </m:sup>
                        </m:sSubSup>
                      </m:oMath>
                    </m:oMathPara>
                  </a14:m>
                  <a:endParaRPr lang="zh-CN" altLang="en-US" sz="11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62" name="矩形 8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7408217">
                  <a:off x="1913403" y="3430941"/>
                  <a:ext cx="529679" cy="365824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" name="Group 7"/>
          <p:cNvGrpSpPr/>
          <p:nvPr/>
        </p:nvGrpSpPr>
        <p:grpSpPr>
          <a:xfrm>
            <a:off x="889675" y="5157192"/>
            <a:ext cx="7397395" cy="1182373"/>
            <a:chOff x="4051802" y="1193658"/>
            <a:chExt cx="7808404" cy="1406766"/>
          </a:xfrm>
        </p:grpSpPr>
        <p:cxnSp>
          <p:nvCxnSpPr>
            <p:cNvPr id="64" name="直接连接符 4"/>
            <p:cNvCxnSpPr/>
            <p:nvPr/>
          </p:nvCxnSpPr>
          <p:spPr bwMode="auto">
            <a:xfrm>
              <a:off x="4894259" y="1765681"/>
              <a:ext cx="6965947" cy="0"/>
            </a:xfrm>
            <a:prstGeom prst="line">
              <a:avLst/>
            </a:prstGeom>
            <a:ln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直接连接符 118"/>
            <p:cNvCxnSpPr/>
            <p:nvPr/>
          </p:nvCxnSpPr>
          <p:spPr bwMode="auto">
            <a:xfrm>
              <a:off x="4894258" y="2459278"/>
              <a:ext cx="6965947" cy="0"/>
            </a:xfrm>
            <a:prstGeom prst="line">
              <a:avLst/>
            </a:prstGeom>
            <a:ln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6" name="圆角矩形 5"/>
            <p:cNvSpPr/>
            <p:nvPr/>
          </p:nvSpPr>
          <p:spPr bwMode="auto">
            <a:xfrm>
              <a:off x="4894258" y="1439497"/>
              <a:ext cx="1205308" cy="325226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r>
                <a:rPr kumimoji="0" lang="en-US" altLang="zh-CN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宋体" charset="-122"/>
                </a:rPr>
                <a:t>Explicit Sounding NDP</a:t>
              </a:r>
              <a:endParaRPr kumimoji="0" lang="zh-CN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endParaRPr>
            </a:p>
          </p:txBody>
        </p:sp>
        <p:sp>
          <p:nvSpPr>
            <p:cNvPr id="67" name="圆角矩形 119"/>
            <p:cNvSpPr/>
            <p:nvPr/>
          </p:nvSpPr>
          <p:spPr bwMode="auto">
            <a:xfrm>
              <a:off x="6834887" y="2133650"/>
              <a:ext cx="1331862" cy="325226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r>
                <a:rPr kumimoji="0" lang="en-US" altLang="zh-CN" sz="10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宋体" charset="-122"/>
                </a:rPr>
                <a:t>Implicit</a:t>
              </a: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CC9900"/>
                </a:buClr>
                <a:buSzTx/>
                <a:tabLst/>
              </a:pPr>
              <a:r>
                <a:rPr kumimoji="0" lang="en-US" altLang="zh-CN" sz="105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宋体" charset="-122"/>
                </a:rPr>
                <a:t>Sounding NDP</a:t>
              </a:r>
              <a:endParaRPr kumimoji="0" lang="zh-CN" alt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endParaRPr>
            </a:p>
          </p:txBody>
        </p:sp>
        <p:cxnSp>
          <p:nvCxnSpPr>
            <p:cNvPr id="69" name="直接连接符 7"/>
            <p:cNvCxnSpPr/>
            <p:nvPr/>
          </p:nvCxnSpPr>
          <p:spPr bwMode="auto">
            <a:xfrm>
              <a:off x="6099566" y="1193658"/>
              <a:ext cx="0" cy="1406766"/>
            </a:xfrm>
            <a:prstGeom prst="line">
              <a:avLst/>
            </a:prstGeom>
            <a:ln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0" name="直接连接符 122"/>
            <p:cNvCxnSpPr/>
            <p:nvPr/>
          </p:nvCxnSpPr>
          <p:spPr bwMode="auto">
            <a:xfrm>
              <a:off x="6840828" y="1193658"/>
              <a:ext cx="0" cy="1406766"/>
            </a:xfrm>
            <a:prstGeom prst="line">
              <a:avLst/>
            </a:prstGeom>
            <a:ln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3" name="文本框 10"/>
            <p:cNvSpPr txBox="1"/>
            <p:nvPr/>
          </p:nvSpPr>
          <p:spPr>
            <a:xfrm>
              <a:off x="8489636" y="1316501"/>
              <a:ext cx="161076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schemeClr val="tx1"/>
                  </a:solidFill>
                </a:rPr>
                <a:t>……</a:t>
              </a:r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74" name="文本框 124"/>
            <p:cNvSpPr txBox="1"/>
            <p:nvPr/>
          </p:nvSpPr>
          <p:spPr>
            <a:xfrm>
              <a:off x="8478025" y="2056030"/>
              <a:ext cx="161076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schemeClr val="tx1"/>
                  </a:solidFill>
                </a:rPr>
                <a:t>……</a:t>
              </a:r>
              <a:endParaRPr lang="zh-CN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75" name="文本框 125"/>
            <p:cNvSpPr txBox="1"/>
            <p:nvPr/>
          </p:nvSpPr>
          <p:spPr>
            <a:xfrm>
              <a:off x="4051802" y="1557586"/>
              <a:ext cx="119046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b="1" dirty="0">
                  <a:solidFill>
                    <a:schemeClr val="tx1"/>
                  </a:solidFill>
                  <a:latin typeface="Arial" charset="0"/>
                  <a:ea typeface="宋体" charset="-122"/>
                </a:rPr>
                <a:t>Master </a:t>
              </a:r>
              <a:r>
                <a:rPr lang="en-US" altLang="zh-CN" sz="1000" b="1" dirty="0" smtClean="0">
                  <a:solidFill>
                    <a:schemeClr val="tx1"/>
                  </a:solidFill>
                  <a:latin typeface="Arial" charset="0"/>
                  <a:ea typeface="宋体" charset="-122"/>
                </a:rPr>
                <a:t>AP</a:t>
              </a:r>
              <a:endParaRPr lang="zh-CN" altLang="en-US" sz="1000" b="1" dirty="0">
                <a:solidFill>
                  <a:schemeClr val="tx1"/>
                </a:solidFill>
                <a:latin typeface="Arial" charset="0"/>
                <a:ea typeface="宋体" charset="-122"/>
              </a:endParaRPr>
            </a:p>
          </p:txBody>
        </p:sp>
        <p:sp>
          <p:nvSpPr>
            <p:cNvPr id="76" name="文本框 126"/>
            <p:cNvSpPr txBox="1"/>
            <p:nvPr/>
          </p:nvSpPr>
          <p:spPr>
            <a:xfrm>
              <a:off x="4051802" y="2247469"/>
              <a:ext cx="119046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00" b="1" dirty="0" smtClean="0">
                  <a:solidFill>
                    <a:schemeClr val="tx1"/>
                  </a:solidFill>
                  <a:latin typeface="Arial" charset="0"/>
                  <a:ea typeface="宋体" charset="-122"/>
                </a:rPr>
                <a:t>STA</a:t>
              </a:r>
              <a:endParaRPr lang="zh-CN" altLang="en-US" sz="1000" b="1" dirty="0">
                <a:solidFill>
                  <a:schemeClr val="tx1"/>
                </a:solidFill>
                <a:latin typeface="Arial" charset="0"/>
                <a:ea typeface="宋体" charset="-122"/>
              </a:endParaRPr>
            </a:p>
          </p:txBody>
        </p:sp>
      </p:grpSp>
      <p:sp>
        <p:nvSpPr>
          <p:cNvPr id="38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39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Lily </a:t>
            </a:r>
            <a:r>
              <a:rPr lang="en-GB" dirty="0" err="1" smtClean="0"/>
              <a:t>Lv</a:t>
            </a:r>
            <a:r>
              <a:rPr lang="en-GB" dirty="0" smtClean="0"/>
              <a:t>, Huawei, et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9496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Relative Calibration Accuracy Test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pic>
        <p:nvPicPr>
          <p:cNvPr id="7" name="图片 2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27584" y="3284984"/>
            <a:ext cx="3958208" cy="295429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/>
              <p:cNvSpPr txBox="1">
                <a:spLocks/>
              </p:cNvSpPr>
              <p:nvPr/>
            </p:nvSpPr>
            <p:spPr bwMode="auto">
              <a:xfrm>
                <a:off x="312347" y="1815557"/>
                <a:ext cx="8593917" cy="1325412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defTabSz="449263" rtl="0" eaLnBrk="1" fontAlgn="base" hangingPunct="1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b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49263" rtl="0" eaLnBrk="1" fontAlgn="base" hangingPunct="1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000">
                    <a:solidFill>
                      <a:srgbClr val="000000"/>
                    </a:solidFill>
                    <a:latin typeface="+mn-lt"/>
                    <a:ea typeface="+mn-ea"/>
                  </a:defRPr>
                </a:lvl2pPr>
                <a:lvl3pPr marL="1143000" indent="-228600" algn="l" defTabSz="449263" rtl="0" eaLnBrk="1" fontAlgn="base" hangingPunct="1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>
                    <a:solidFill>
                      <a:srgbClr val="000000"/>
                    </a:solidFill>
                    <a:latin typeface="+mn-lt"/>
                    <a:ea typeface="+mn-ea"/>
                  </a:defRPr>
                </a:lvl3pPr>
                <a:lvl4pPr marL="1600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4pPr>
                <a:lvl5pPr marL="20574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5pPr>
                <a:lvl6pPr marL="25146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29718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4290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3886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pPr>
                  <a:buFont typeface="Arial" panose="020B0604020202020204" pitchFamily="34" charset="0"/>
                  <a:buChar char="•"/>
                </a:pPr>
                <a:r>
                  <a:rPr lang="en-US" altLang="zh-CN" sz="1800" kern="0" dirty="0" smtClean="0"/>
                  <a:t>Step 2</a:t>
                </a:r>
                <a:r>
                  <a:rPr lang="zh-CN" altLang="en-US" sz="1800" kern="0" dirty="0" smtClean="0"/>
                  <a:t>：</a:t>
                </a:r>
                <a:r>
                  <a:rPr lang="en-US" altLang="zh-CN" sz="1800" kern="0" dirty="0" smtClean="0"/>
                  <a:t>Compare explicit sounding channel with implicit sounding channel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600" kern="0" dirty="0" smtClean="0"/>
                  <a:t>Test result</a:t>
                </a:r>
              </a:p>
              <a:p>
                <a:pPr marL="457200" lvl="1" inden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1" lang="en-US" altLang="zh-CN" sz="160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Microsoft YaHei" panose="020B0503020204020204" pitchFamily="34" charset="-122"/>
                        </a:rPr>
                        <m:t>EVM</m:t>
                      </m:r>
                      <m:r>
                        <a:rPr kumimoji="1" lang="en-US" altLang="zh-CN" sz="16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Microsoft YaHei" panose="020B0503020204020204" pitchFamily="34" charset="-122"/>
                        </a:rPr>
                        <m:t>=20</m:t>
                      </m:r>
                      <m:r>
                        <m:rPr>
                          <m:sty m:val="p"/>
                        </m:rPr>
                        <a:rPr kumimoji="1" lang="en-US" altLang="zh-CN" sz="1600" dirty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Microsoft YaHei" panose="020B0503020204020204" pitchFamily="34" charset="-122"/>
                        </a:rPr>
                        <m:t>log</m:t>
                      </m:r>
                      <m:d>
                        <m:dPr>
                          <m:ctrlPr>
                            <a:rPr kumimoji="1" lang="en-US" altLang="zh-CN" sz="1600" i="1" dirty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Microsoft YaHei" panose="020B0503020204020204" pitchFamily="34" charset="-122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kumimoji="1" lang="en-US" altLang="zh-CN" sz="1600" i="1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Microsoft YaHei" panose="020B0503020204020204" pitchFamily="34" charset="-122"/>
                                </a:rPr>
                              </m:ctrlPr>
                            </m:fPr>
                            <m:num>
                              <m:d>
                                <m:dPr>
                                  <m:begChr m:val="|"/>
                                  <m:endChr m:val="|"/>
                                  <m:ctrlPr>
                                    <a:rPr kumimoji="1" lang="en-US" altLang="zh-CN" sz="16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Microsoft YaHei" panose="020B0503020204020204" pitchFamily="34" charset="-122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kumimoji="1" lang="en-US" altLang="zh-CN" sz="1600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Microsoft YaHei" panose="020B0503020204020204" pitchFamily="34" charset="-122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kumimoji="1" lang="zh-CN" altLang="en-US" sz="1600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Microsoft YaHei" panose="020B0503020204020204" pitchFamily="34" charset="-122"/>
                                        </a:rPr>
                                        <m:t>𝐻</m:t>
                                      </m:r>
                                    </m:e>
                                    <m:sub>
                                      <m:r>
                                        <a:rPr kumimoji="1" lang="zh-CN" altLang="en-US" sz="1600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Microsoft YaHei" panose="020B0503020204020204" pitchFamily="34" charset="-122"/>
                                        </a:rPr>
                                        <m:t>𝑈𝐿</m:t>
                                      </m:r>
                                    </m:sub>
                                  </m:sSub>
                                  <m:r>
                                    <a:rPr kumimoji="1" lang="zh-CN" altLang="en-US" sz="16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Microsoft YaHei" panose="020B0503020204020204" pitchFamily="34" charset="-122"/>
                                    </a:rPr>
                                    <m:t>⋅</m:t>
                                  </m:r>
                                  <m:r>
                                    <a:rPr kumimoji="1" lang="zh-CN" altLang="en-US" sz="16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Microsoft YaHei" panose="020B0503020204020204" pitchFamily="34" charset="-122"/>
                                    </a:rPr>
                                    <m:t>𝐶</m:t>
                                  </m:r>
                                  <m:r>
                                    <a:rPr kumimoji="1" lang="zh-CN" altLang="en-US" sz="16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Microsoft YaHei" panose="020B0503020204020204" pitchFamily="34" charset="-122"/>
                                    </a:rPr>
                                    <m:t> −</m:t>
                                  </m:r>
                                  <m:sSub>
                                    <m:sSubPr>
                                      <m:ctrlPr>
                                        <a:rPr kumimoji="1" lang="en-US" altLang="zh-CN" sz="1600" b="0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Microsoft YaHei" panose="020B0503020204020204" pitchFamily="34" charset="-122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kumimoji="1" lang="en-US" altLang="zh-CN" sz="1600" b="0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Microsoft YaHei" panose="020B0503020204020204" pitchFamily="34" charset="-122"/>
                                        </a:rPr>
                                        <m:t>𝐻</m:t>
                                      </m:r>
                                    </m:e>
                                    <m:sub>
                                      <m:r>
                                        <a:rPr kumimoji="1" lang="en-US" altLang="zh-CN" sz="1600" b="0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Microsoft YaHei" panose="020B0503020204020204" pitchFamily="34" charset="-122"/>
                                        </a:rPr>
                                        <m:t>𝐷𝐿</m:t>
                                      </m:r>
                                    </m:sub>
                                  </m:sSub>
                                </m:e>
                              </m:d>
                            </m:num>
                            <m:den>
                              <m:d>
                                <m:dPr>
                                  <m:begChr m:val="|"/>
                                  <m:endChr m:val="|"/>
                                  <m:ctrlPr>
                                    <a:rPr kumimoji="1" lang="en-US" altLang="zh-CN" sz="16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Microsoft YaHei" panose="020B0503020204020204" pitchFamily="34" charset="-122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kumimoji="1" lang="en-US" altLang="zh-CN" sz="1600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Microsoft YaHei" panose="020B0503020204020204" pitchFamily="34" charset="-122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kumimoji="1" lang="en-US" altLang="zh-CN" sz="1600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Microsoft YaHei" panose="020B0503020204020204" pitchFamily="34" charset="-122"/>
                                        </a:rPr>
                                        <m:t>𝐻</m:t>
                                      </m:r>
                                    </m:e>
                                    <m:sub>
                                      <m:r>
                                        <a:rPr kumimoji="1" lang="en-US" altLang="zh-CN" sz="1600" i="1" dirty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Microsoft YaHei" panose="020B0503020204020204" pitchFamily="34" charset="-122"/>
                                        </a:rPr>
                                        <m:t>𝐷𝐿</m:t>
                                      </m:r>
                                    </m:sub>
                                  </m:sSub>
                                </m:e>
                              </m:d>
                            </m:den>
                          </m:f>
                        </m:e>
                      </m:d>
                    </m:oMath>
                  </m:oMathPara>
                </a14:m>
                <a:endParaRPr lang="en-US" sz="1600" kern="0" dirty="0" smtClean="0"/>
              </a:p>
            </p:txBody>
          </p:sp>
        </mc:Choice>
        <mc:Fallback xmlns="">
          <p:sp>
            <p:nvSpPr>
              <p:cNvPr id="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2347" y="1815557"/>
                <a:ext cx="8593917" cy="1325412"/>
              </a:xfrm>
              <a:prstGeom prst="rect">
                <a:avLst/>
              </a:prstGeom>
              <a:blipFill rotWithShape="0">
                <a:blip r:embed="rId3"/>
                <a:stretch>
                  <a:fillRect l="-426" t="-3687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4860032" y="4005064"/>
            <a:ext cx="39604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Observation: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Additional error of implicit sounding with Channel calibration is about -37dB@50% if no repeated HE-LTF.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Additional HE-LTF could further improve the performance. 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Lily </a:t>
            </a:r>
            <a:r>
              <a:rPr lang="en-GB" dirty="0" err="1" smtClean="0"/>
              <a:t>Lv</a:t>
            </a:r>
            <a:r>
              <a:rPr lang="en-GB" dirty="0" smtClean="0"/>
              <a:t>, Huawei, et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2984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Data Transmission with </a:t>
            </a:r>
            <a:r>
              <a:rPr lang="en-US" dirty="0" smtClean="0"/>
              <a:t>I</a:t>
            </a:r>
            <a:r>
              <a:rPr lang="en-US" altLang="zh-CN" dirty="0" smtClean="0"/>
              <a:t>mplicit Sounding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50083" y="4191820"/>
            <a:ext cx="8593917" cy="1325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altLang="zh-CN" sz="1800" b="0" kern="0" dirty="0" smtClean="0"/>
              <a:t>Three stages are involved. Almost no additional complexity to STAs: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kern="0" dirty="0" smtClean="0"/>
              <a:t>Calibration: </a:t>
            </a:r>
            <a:r>
              <a:rPr lang="en-US" sz="1600" b="0" kern="0" dirty="0" smtClean="0"/>
              <a:t>involving AP only</a:t>
            </a:r>
            <a:r>
              <a:rPr lang="en-US" sz="1600" b="0" u="sng" kern="0" dirty="0" smtClean="0"/>
              <a:t>, could be left to implementation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kern="0" dirty="0" smtClean="0"/>
              <a:t>Sounding: </a:t>
            </a:r>
            <a:r>
              <a:rPr lang="en-US" sz="1600" b="0" kern="0" dirty="0" smtClean="0"/>
              <a:t>existing trigger mechanism, with additional feedback type (Sounding NDP)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kern="0" dirty="0" smtClean="0"/>
              <a:t>Data transmission</a:t>
            </a:r>
            <a:r>
              <a:rPr lang="zh-CN" altLang="en-US" sz="1600" kern="0" dirty="0" smtClean="0"/>
              <a:t>：</a:t>
            </a:r>
            <a:r>
              <a:rPr lang="en-US" altLang="zh-CN" sz="1600" b="0" kern="0" dirty="0" smtClean="0"/>
              <a:t>no changes</a:t>
            </a:r>
            <a:endParaRPr lang="en-US" sz="1400" b="0" kern="0" dirty="0" smtClean="0"/>
          </a:p>
        </p:txBody>
      </p:sp>
      <p:cxnSp>
        <p:nvCxnSpPr>
          <p:cNvPr id="12" name="直接连接符 118"/>
          <p:cNvCxnSpPr>
            <a:stCxn id="20" idx="2"/>
          </p:cNvCxnSpPr>
          <p:nvPr/>
        </p:nvCxnSpPr>
        <p:spPr bwMode="auto">
          <a:xfrm flipV="1">
            <a:off x="1247469" y="3895055"/>
            <a:ext cx="6833493" cy="28923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圆角矩形 119"/>
          <p:cNvSpPr/>
          <p:nvPr/>
        </p:nvSpPr>
        <p:spPr bwMode="auto">
          <a:xfrm>
            <a:off x="4572000" y="3637207"/>
            <a:ext cx="720080" cy="273349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744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kumimoji="0" lang="en-US" altLang="zh-CN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Sounding NDP</a:t>
            </a:r>
            <a:endParaRPr kumimoji="0" lang="zh-CN" alt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20" name="文本框 126"/>
          <p:cNvSpPr txBox="1"/>
          <p:nvPr/>
        </p:nvSpPr>
        <p:spPr>
          <a:xfrm>
            <a:off x="683568" y="3717032"/>
            <a:ext cx="1127802" cy="2069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b="1" dirty="0" smtClean="0">
                <a:solidFill>
                  <a:schemeClr val="tx1"/>
                </a:solidFill>
                <a:latin typeface="Arial" charset="0"/>
                <a:ea typeface="宋体" charset="-122"/>
              </a:rPr>
              <a:t>STA</a:t>
            </a:r>
            <a:endParaRPr lang="zh-CN" altLang="en-US" sz="1000" b="1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22" name="直接连接符 122"/>
          <p:cNvCxnSpPr/>
          <p:nvPr/>
        </p:nvCxnSpPr>
        <p:spPr bwMode="auto">
          <a:xfrm>
            <a:off x="1463234" y="2531048"/>
            <a:ext cx="6965947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直接连接符 123"/>
          <p:cNvCxnSpPr/>
          <p:nvPr/>
        </p:nvCxnSpPr>
        <p:spPr bwMode="auto">
          <a:xfrm>
            <a:off x="1463233" y="3224645"/>
            <a:ext cx="6965947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圆角矩形 124"/>
          <p:cNvSpPr/>
          <p:nvPr/>
        </p:nvSpPr>
        <p:spPr bwMode="auto">
          <a:xfrm>
            <a:off x="1463233" y="2204864"/>
            <a:ext cx="660495" cy="325226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744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defTabSz="914400" eaLnBrk="1" hangingPunct="1">
              <a:buClr>
                <a:srgbClr val="CC9900"/>
              </a:buClr>
              <a:buSzTx/>
            </a:pPr>
            <a:r>
              <a:rPr lang="en-US" altLang="zh-CN" sz="1000" dirty="0">
                <a:solidFill>
                  <a:schemeClr val="tx1"/>
                </a:solidFill>
                <a:latin typeface="Arial" charset="0"/>
                <a:ea typeface="宋体" charset="-122"/>
              </a:rPr>
              <a:t>Cali </a:t>
            </a: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NDP</a:t>
            </a:r>
            <a:endParaRPr kumimoji="0" lang="zh-CN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25" name="圆角矩形 125"/>
          <p:cNvSpPr/>
          <p:nvPr/>
        </p:nvSpPr>
        <p:spPr bwMode="auto">
          <a:xfrm>
            <a:off x="2411760" y="2904235"/>
            <a:ext cx="720080" cy="325226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744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defTabSz="914400" eaLnBrk="1" hangingPunct="1">
              <a:buClr>
                <a:srgbClr val="CC9900"/>
              </a:buClr>
              <a:buSzTx/>
            </a:pPr>
            <a:r>
              <a:rPr lang="en-US" altLang="zh-CN" sz="1050" dirty="0">
                <a:solidFill>
                  <a:schemeClr val="tx1"/>
                </a:solidFill>
                <a:latin typeface="Arial" charset="0"/>
                <a:ea typeface="宋体" charset="-122"/>
              </a:rPr>
              <a:t>Cali </a:t>
            </a:r>
            <a:r>
              <a:rPr kumimoji="0" lang="en-US" altLang="zh-CN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NDP</a:t>
            </a:r>
            <a:endParaRPr kumimoji="0" lang="zh-CN" alt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cxnSp>
        <p:nvCxnSpPr>
          <p:cNvPr id="26" name="直接连接符 127"/>
          <p:cNvCxnSpPr/>
          <p:nvPr/>
        </p:nvCxnSpPr>
        <p:spPr bwMode="auto">
          <a:xfrm>
            <a:off x="3419872" y="2060849"/>
            <a:ext cx="0" cy="1326462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文本框 4"/>
          <p:cNvSpPr txBox="1"/>
          <p:nvPr/>
        </p:nvSpPr>
        <p:spPr>
          <a:xfrm>
            <a:off x="584879" y="2315536"/>
            <a:ext cx="11904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b="1" dirty="0">
                <a:solidFill>
                  <a:schemeClr val="tx1"/>
                </a:solidFill>
                <a:latin typeface="Arial" charset="0"/>
                <a:ea typeface="宋体" charset="-122"/>
              </a:rPr>
              <a:t>Master </a:t>
            </a:r>
            <a:r>
              <a:rPr lang="en-US" altLang="zh-CN" sz="1000" b="1" dirty="0" smtClean="0">
                <a:solidFill>
                  <a:schemeClr val="tx1"/>
                </a:solidFill>
                <a:latin typeface="Arial" charset="0"/>
                <a:ea typeface="宋体" charset="-122"/>
              </a:rPr>
              <a:t>AP</a:t>
            </a:r>
            <a:endParaRPr lang="zh-CN" altLang="en-US" sz="1000" b="1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31" name="文本框 58"/>
          <p:cNvSpPr txBox="1"/>
          <p:nvPr/>
        </p:nvSpPr>
        <p:spPr>
          <a:xfrm>
            <a:off x="584879" y="3005419"/>
            <a:ext cx="11904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b="1" dirty="0" smtClean="0">
                <a:solidFill>
                  <a:schemeClr val="tx1"/>
                </a:solidFill>
                <a:latin typeface="Arial" charset="0"/>
                <a:ea typeface="宋体" charset="-122"/>
              </a:rPr>
              <a:t>Slave AP</a:t>
            </a:r>
            <a:endParaRPr lang="zh-CN" altLang="en-US" sz="1000" b="1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38" name="圆角矩形 119"/>
          <p:cNvSpPr/>
          <p:nvPr/>
        </p:nvSpPr>
        <p:spPr bwMode="auto">
          <a:xfrm>
            <a:off x="3419872" y="2948958"/>
            <a:ext cx="864096" cy="273349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744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altLang="zh-CN" sz="1050" dirty="0" smtClean="0">
                <a:solidFill>
                  <a:schemeClr val="tx1"/>
                </a:solidFill>
                <a:latin typeface="Arial" charset="0"/>
                <a:ea typeface="宋体" charset="-122"/>
              </a:rPr>
              <a:t>NDP </a:t>
            </a:r>
            <a:r>
              <a:rPr kumimoji="0" lang="en-US" altLang="zh-CN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宋体" charset="-122"/>
              </a:rPr>
              <a:t>Trigger</a:t>
            </a:r>
            <a:endParaRPr kumimoji="0" lang="zh-CN" alt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40" name="圆角矩形 119"/>
          <p:cNvSpPr/>
          <p:nvPr/>
        </p:nvSpPr>
        <p:spPr bwMode="auto">
          <a:xfrm>
            <a:off x="5508104" y="2948958"/>
            <a:ext cx="2088232" cy="273349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744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altLang="zh-CN" sz="1050" dirty="0" smtClean="0">
                <a:solidFill>
                  <a:schemeClr val="tx1"/>
                </a:solidFill>
                <a:latin typeface="Arial" charset="0"/>
                <a:ea typeface="宋体" charset="-122"/>
              </a:rPr>
              <a:t>Data Transmission</a:t>
            </a:r>
            <a:endParaRPr kumimoji="0" lang="zh-CN" alt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cxnSp>
        <p:nvCxnSpPr>
          <p:cNvPr id="41" name="直接连接符 127"/>
          <p:cNvCxnSpPr/>
          <p:nvPr/>
        </p:nvCxnSpPr>
        <p:spPr bwMode="auto">
          <a:xfrm>
            <a:off x="5508104" y="2060849"/>
            <a:ext cx="0" cy="1326462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文本框 42"/>
          <p:cNvSpPr txBox="1"/>
          <p:nvPr/>
        </p:nvSpPr>
        <p:spPr>
          <a:xfrm>
            <a:off x="1547664" y="1700808"/>
            <a:ext cx="18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b="1" dirty="0" smtClean="0">
                <a:solidFill>
                  <a:schemeClr val="tx1"/>
                </a:solidFill>
              </a:rPr>
              <a:t>Calibration</a:t>
            </a:r>
            <a:endParaRPr lang="zh-CN" altLang="en-US" sz="1400" b="1" dirty="0">
              <a:solidFill>
                <a:schemeClr val="tx1"/>
              </a:solidFill>
            </a:endParaRPr>
          </a:p>
        </p:txBody>
      </p:sp>
      <p:sp>
        <p:nvSpPr>
          <p:cNvPr id="44" name="文本框 43"/>
          <p:cNvSpPr txBox="1"/>
          <p:nvPr/>
        </p:nvSpPr>
        <p:spPr>
          <a:xfrm>
            <a:off x="3563888" y="1700808"/>
            <a:ext cx="18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b="1" dirty="0" smtClean="0">
                <a:solidFill>
                  <a:schemeClr val="tx1"/>
                </a:solidFill>
              </a:rPr>
              <a:t>Sounding</a:t>
            </a:r>
            <a:endParaRPr lang="zh-CN" altLang="en-US" sz="1400" b="1" dirty="0">
              <a:solidFill>
                <a:schemeClr val="tx1"/>
              </a:solidFill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5868144" y="1700808"/>
            <a:ext cx="18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400" b="1" dirty="0" smtClean="0">
                <a:solidFill>
                  <a:schemeClr val="tx1"/>
                </a:solidFill>
              </a:rPr>
              <a:t>MU/JT Transmission</a:t>
            </a:r>
            <a:endParaRPr lang="zh-CN" altLang="en-US" sz="1400" b="1" dirty="0">
              <a:solidFill>
                <a:schemeClr val="tx1"/>
              </a:solidFill>
            </a:endParaRPr>
          </a:p>
        </p:txBody>
      </p:sp>
      <p:sp>
        <p:nvSpPr>
          <p:cNvPr id="46" name="圆角矩形 119"/>
          <p:cNvSpPr/>
          <p:nvPr/>
        </p:nvSpPr>
        <p:spPr bwMode="auto">
          <a:xfrm>
            <a:off x="5508104" y="2256871"/>
            <a:ext cx="2088232" cy="273349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744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9900"/>
              </a:buClr>
              <a:buSzTx/>
              <a:tabLst/>
            </a:pPr>
            <a:r>
              <a:rPr lang="en-US" altLang="zh-CN" sz="1050" dirty="0" smtClean="0">
                <a:solidFill>
                  <a:schemeClr val="tx1"/>
                </a:solidFill>
                <a:latin typeface="Arial" charset="0"/>
                <a:ea typeface="宋体" charset="-122"/>
              </a:rPr>
              <a:t>Data Transmission</a:t>
            </a:r>
            <a:endParaRPr kumimoji="0" lang="zh-CN" alt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宋体" charset="-122"/>
            </a:endParaRPr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586595" y="5589240"/>
            <a:ext cx="8089861" cy="64807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altLang="zh-CN" sz="1800" b="0" kern="0" dirty="0" smtClean="0"/>
              <a:t>Meanwhile, implicit Sounding NDP is transmitted by non-AP STA, which is transparent to the antenna numbers of AP or distributed APs.</a:t>
            </a:r>
          </a:p>
        </p:txBody>
      </p:sp>
      <p:sp>
        <p:nvSpPr>
          <p:cNvPr id="2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28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Lily </a:t>
            </a:r>
            <a:r>
              <a:rPr lang="en-GB" dirty="0" err="1" smtClean="0"/>
              <a:t>Lv</a:t>
            </a:r>
            <a:r>
              <a:rPr lang="en-GB" dirty="0" smtClean="0"/>
              <a:t>, Huawei, et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546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14340</TotalTime>
  <Words>858</Words>
  <Application>Microsoft Office PowerPoint</Application>
  <PresentationFormat>On-screen Show (4:3)</PresentationFormat>
  <Paragraphs>186</Paragraphs>
  <Slides>11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3" baseType="lpstr">
      <vt:lpstr>Arial Unicode MS</vt:lpstr>
      <vt:lpstr>ArialMT</vt:lpstr>
      <vt:lpstr>MS Gothic</vt:lpstr>
      <vt:lpstr>TimesNewRomanPS-BoldMT</vt:lpstr>
      <vt:lpstr>宋体</vt:lpstr>
      <vt:lpstr>微软雅黑</vt:lpstr>
      <vt:lpstr>Arial</vt:lpstr>
      <vt:lpstr>Calibri</vt:lpstr>
      <vt:lpstr>Cambria Math</vt:lpstr>
      <vt:lpstr>Times New Roman</vt:lpstr>
      <vt:lpstr>Wingdings</vt:lpstr>
      <vt:lpstr>Office Theme</vt:lpstr>
      <vt:lpstr>Calibration of Implicit Sounding</vt:lpstr>
      <vt:lpstr>Abstract</vt:lpstr>
      <vt:lpstr>Recap of calibration</vt:lpstr>
      <vt:lpstr>Recap of calibration</vt:lpstr>
      <vt:lpstr>Relative Calibration Accuracy Test</vt:lpstr>
      <vt:lpstr>Relative Calibration Accuracy Test</vt:lpstr>
      <vt:lpstr>Relative Calibration Accuracy Test</vt:lpstr>
      <vt:lpstr>Relative Calibration Accuracy Test</vt:lpstr>
      <vt:lpstr>Data Transmission with Implicit Sounding</vt:lpstr>
      <vt:lpstr>Conclusion</vt:lpstr>
      <vt:lpstr>References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Lvyunping (Lily)</dc:creator>
  <cp:lastModifiedBy>Lvyunping (Lily)</cp:lastModifiedBy>
  <cp:revision>254</cp:revision>
  <cp:lastPrinted>1601-01-01T00:00:00Z</cp:lastPrinted>
  <dcterms:created xsi:type="dcterms:W3CDTF">2019-08-12T08:02:21Z</dcterms:created>
  <dcterms:modified xsi:type="dcterms:W3CDTF">2019-11-08T03:53:44Z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(3)qc1H12Tl7YNT9Q9j6WeHRHDO5ObVADYRkxLFMvSyIQBlvFVpob+3/3OnM/kbOXzDK9P4jcg9
4g2iQOLmOE/fLFOpyHN/LSCgnE3QgLFVa8R5YNyyBk2JJ8IrZx6676Agif208JxRfYYs5cpi
L4Wq56r9MPgmfaSCtEM1TMMU+lQPo2O4xbu9qrfysxVxl5QVkIrVIrwvqqWs69y0AjoZ2Ju4
WBTN6S8YNN4le9R6pO</vt:lpwstr>
  </property>
  <property fmtid="{D5CDD505-2E9C-101B-9397-08002B2CF9AE}" pid="3" name="_2015_ms_pID_7253431">
    <vt:lpwstr>mZAEyx/nSWuZfakZ3V20/KIqfYZ1Cs116XutXxnhOyCKfvRzOMFieS
Mw9JpIMiT8cZSi5e3tyQadoMec9HbroB5VwXzVX0n4gLpkr4ONo696R2ZfERPvnWa9t9AO87
CiNf9oTUxjN707RdzsjBQwjZWw1BSe+ppFYQoaEeE+iVfxYzat6WTQ60l31Do4rYkZKeyhyk
K91U+KjwtZl35qaOWKWw/UeNue08Gs8cNuKW</vt:lpwstr>
  </property>
  <property fmtid="{D5CDD505-2E9C-101B-9397-08002B2CF9AE}" pid="4" name="_2015_ms_pID_7253432">
    <vt:lpwstr>d4iz/htAmnDRnpFJCt+fFTc=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1572917320</vt:lpwstr>
  </property>
</Properties>
</file>