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9" r:id="rId2"/>
    <p:sldId id="322" r:id="rId3"/>
    <p:sldId id="343" r:id="rId4"/>
    <p:sldId id="382" r:id="rId5"/>
    <p:sldId id="364" r:id="rId6"/>
    <p:sldId id="383" r:id="rId7"/>
    <p:sldId id="381" r:id="rId8"/>
    <p:sldId id="384" r:id="rId9"/>
    <p:sldId id="366" r:id="rId10"/>
    <p:sldId id="385" r:id="rId11"/>
    <p:sldId id="386" r:id="rId12"/>
    <p:sldId id="387" r:id="rId13"/>
    <p:sldId id="362" r:id="rId14"/>
    <p:sldId id="388" r:id="rId15"/>
    <p:sldId id="389" r:id="rId16"/>
    <p:sldId id="390" r:id="rId17"/>
    <p:sldId id="391" r:id="rId18"/>
    <p:sldId id="321" r:id="rId19"/>
    <p:sldId id="379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D6CBB4-39BB-854F-9DC5-33BF7D643B56}">
          <p14:sldIdLst>
            <p14:sldId id="269"/>
            <p14:sldId id="322"/>
            <p14:sldId id="343"/>
            <p14:sldId id="382"/>
            <p14:sldId id="364"/>
            <p14:sldId id="383"/>
            <p14:sldId id="381"/>
            <p14:sldId id="384"/>
            <p14:sldId id="366"/>
            <p14:sldId id="385"/>
            <p14:sldId id="386"/>
            <p14:sldId id="387"/>
            <p14:sldId id="362"/>
            <p14:sldId id="388"/>
            <p14:sldId id="389"/>
            <p14:sldId id="390"/>
            <p14:sldId id="391"/>
          </p14:sldIdLst>
        </p14:section>
        <p14:section name="Untitled Section" id="{D13174EE-DFF1-F244-99F6-072289F5F365}">
          <p14:sldIdLst>
            <p14:sldId id="321"/>
            <p14:sldId id="3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 Silva, Claudio" initials="DSC" lastIdx="2" clrIdx="0">
    <p:extLst/>
  </p:cmAuthor>
  <p:cmAuthor id="2" name="Aldana, Carlos H" initials="ACH" lastIdx="15" clrIdx="1">
    <p:extLst/>
  </p:cmAuthor>
  <p:cmAuthor id="3" name="Chen, Cheng" initials="CC" lastIdx="3" clrIdx="2">
    <p:extLst/>
  </p:cmAuthor>
  <p:cmAuthor id="4" name="Nabeel Ahmed" initials="NA" lastIdx="2" clrIdx="3">
    <p:extLst/>
  </p:cmAuthor>
  <p:cmAuthor id="5" name="Nabeel Ahmed" initials="NA [2]" lastIdx="1" clrIdx="4">
    <p:extLst/>
  </p:cmAuthor>
  <p:cmAuthor id="6" name="Nabeel Ahmed" initials="NA [3]" lastIdx="1" clrIdx="5">
    <p:extLst/>
  </p:cmAuthor>
  <p:cmAuthor id="7" name="Nabeel Ahmed" initials="NA [4]" lastIdx="1" clrIdx="6">
    <p:extLst/>
  </p:cmAuthor>
  <p:cmAuthor id="8" name="Nabeel Ahmed" initials="NA [5]" lastIdx="1" clrIdx="7">
    <p:extLst/>
  </p:cmAuthor>
  <p:cmAuthor id="9" name="Nabeel Ahmed" initials="NA [6]" lastIdx="1" clrIdx="8">
    <p:extLst/>
  </p:cmAuthor>
  <p:cmAuthor id="10" name="Nabeel Ahmed" initials="NA [7]" lastIdx="1" clrIdx="9">
    <p:extLst/>
  </p:cmAuthor>
  <p:cmAuthor id="11" name="Nabeel Ahmed" initials="NA [8]" lastIdx="1" clrIdx="10">
    <p:extLst/>
  </p:cmAuthor>
  <p:cmAuthor id="12" name="Nabeel Ahmed" initials="NA [9]" lastIdx="1" clrIdx="11">
    <p:extLst/>
  </p:cmAuthor>
  <p:cmAuthor id="13" name="Nabeel Ahmed" initials="NA [10]" lastIdx="1" clrIdx="12">
    <p:extLst/>
  </p:cmAuthor>
  <p:cmAuthor id="14" name="Nabeel Ahmed" initials="NA [11]" lastIdx="1" clrIdx="13">
    <p:extLst/>
  </p:cmAuthor>
  <p:cmAuthor id="15" name="Nabeel Ahmed" initials="NA [12]" lastIdx="1" clrIdx="14">
    <p:extLst/>
  </p:cmAuthor>
  <p:cmAuthor id="16" name="Nabeel Ahmed" initials="NA [13]" lastIdx="1" clrIdx="15">
    <p:extLst/>
  </p:cmAuthor>
  <p:cmAuthor id="17" name="Nabeel Ahmed" initials="NA [14]" lastIdx="1" clrIdx="16">
    <p:extLst/>
  </p:cmAuthor>
  <p:cmAuthor id="18" name="Nabeel Ahmed" initials="NA [15]" lastIdx="1" clrIdx="17">
    <p:extLst/>
  </p:cmAuthor>
  <p:cmAuthor id="19" name="Nabeel Ahmed" initials="NA [16]" lastIdx="1" clrIdx="18">
    <p:extLst/>
  </p:cmAuthor>
  <p:cmAuthor id="20" name="Nabeel Ahmed" initials="NA [17]" lastIdx="1" clrIdx="19">
    <p:extLst/>
  </p:cmAuthor>
  <p:cmAuthor id="21" name="Nabeel Ahmed" initials="NA [18]" lastIdx="1" clrIdx="20">
    <p:extLst/>
  </p:cmAuthor>
  <p:cmAuthor id="22" name="Nabeel Ahmed" initials="NA [19]" lastIdx="1" clrIdx="21">
    <p:extLst/>
  </p:cmAuthor>
  <p:cmAuthor id="23" name="Nabeel Ahmed" initials="NA [20]" lastIdx="1" clrIdx="22">
    <p:extLst/>
  </p:cmAuthor>
  <p:cmAuthor id="24" name="Nabeel Ahmed" initials="NA [21]" lastIdx="1" clrIdx="23">
    <p:extLst/>
  </p:cmAuthor>
  <p:cmAuthor id="25" name="Cordeiro, Carlos" initials="CC" lastIdx="17" clrIdx="24">
    <p:extLst>
      <p:ext uri="{19B8F6BF-5375-455C-9EA6-DF929625EA0E}">
        <p15:presenceInfo xmlns:p15="http://schemas.microsoft.com/office/powerpoint/2012/main" userId="S-1-5-21-725345543-602162358-527237240-833488" providerId="AD"/>
      </p:ext>
    </p:extLst>
  </p:cmAuthor>
  <p:cmAuthor id="26" name="Solomon Trainin" initials="ST" lastIdx="6" clrIdx="25">
    <p:extLst>
      <p:ext uri="{19B8F6BF-5375-455C-9EA6-DF929625EA0E}">
        <p15:presenceInfo xmlns:p15="http://schemas.microsoft.com/office/powerpoint/2012/main" userId="S-1-5-21-1952997573-423393015-1030492284-331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5979" autoAdjust="0"/>
  </p:normalViewPr>
  <p:slideViewPr>
    <p:cSldViewPr>
      <p:cViewPr varScale="1">
        <p:scale>
          <a:sx n="81" d="100"/>
          <a:sy n="81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56"/>
    </p:cViewPr>
  </p:sorterViewPr>
  <p:notesViewPr>
    <p:cSldViewPr>
      <p:cViewPr varScale="1">
        <p:scale>
          <a:sx n="40" d="100"/>
          <a:sy n="40" d="100"/>
        </p:scale>
        <p:origin x="3331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51276" y="175750"/>
            <a:ext cx="23561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2966" y="175750"/>
            <a:ext cx="12278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September 2016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20081" y="8997440"/>
            <a:ext cx="106760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Intel Corporation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68476" y="8997440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308D0DB5-E65D-4027-A3D6-A770114E77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01362" y="388013"/>
            <a:ext cx="56076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01362" y="8997440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1963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2392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8747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49438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066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638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210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782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200" dirty="0"/>
              <a:t>Submission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701362" y="8986308"/>
            <a:ext cx="576335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043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94610" y="96239"/>
            <a:ext cx="23561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1237" y="96239"/>
            <a:ext cx="12278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September 2016</a:t>
            </a:r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78" y="4416029"/>
            <a:ext cx="5142244" cy="418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87" tIns="46296" rIns="94187" bIns="46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818939" y="9000621"/>
            <a:ext cx="153183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9760" lvl="4" algn="r" defTabSz="938677">
              <a:defRPr smtClean="0"/>
            </a:lvl5pPr>
          </a:lstStyle>
          <a:p>
            <a:pPr lvl="4">
              <a:defRPr/>
            </a:pPr>
            <a:r>
              <a:rPr lang="en-US" altLang="en-US" dirty="0"/>
              <a:t>Intel Corporation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8668" y="9000621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5141B13C-4ED3-422C-AA6B-C10F79265D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31855" y="9000621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Submission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31855" y="8999030"/>
            <a:ext cx="55466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54818" y="297371"/>
            <a:ext cx="57007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6458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dirty="0"/>
              <a:t>September 2016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4820" indent="-34482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976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952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928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904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98802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altLang="en-US" dirty="0"/>
              <a:t>Intel Corporation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1260" y="9000621"/>
            <a:ext cx="415177" cy="184666"/>
          </a:xfrm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Page </a:t>
            </a:r>
            <a:fld id="{07FC9C9D-9E8C-45A0-A936-072F1228F988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</p:spTree>
    <p:extLst>
      <p:ext uri="{BB962C8B-B14F-4D97-AF65-F5344CB8AC3E}">
        <p14:creationId xmlns:p14="http://schemas.microsoft.com/office/powerpoint/2010/main" val="370797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doc.: IEEE 802.11-16/XXXXr0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September 2016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/>
              <a:t>Intel Corporation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Page </a:t>
            </a:r>
            <a:fld id="{5141B13C-4ED3-422C-AA6B-C10F79265DE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267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44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5D672648-7DCA-4661-B892-3BDB8380A1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103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EA09825-A2EA-4142-A0E2-E50DC4D3D5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528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B24DC951-9CD8-4722-8C76-3302E1A2B8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749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0391809B-2015-42AC-9A4A-427CE29EAC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71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10F6E6CE-8ABD-4955-BA38-BB3D0CE062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66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35713F2-5C51-482B-BB1A-40C072D1C4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595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8EC0A8DC-FA10-4FB7-971C-0E8C528A3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761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42DAC82-9FFB-41F8-B85F-AE56342600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010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CC207694-CE22-4B71-AB21-68A1BA6616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858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7287725-04B1-4114-BE7C-1DB7341F14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362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79514AE6-3789-4BAA-855F-F1D0C197B3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544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 smtClean="0"/>
            </a:lvl1pPr>
          </a:lstStyle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4197" y="6475413"/>
            <a:ext cx="134972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16CD3B3E-E816-4245-A507-039527FD61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175584" y="246876"/>
            <a:ext cx="22699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US" altLang="en-US" sz="1800" b="1" dirty="0"/>
              <a:t>doc.: 11-19/</a:t>
            </a:r>
            <a:r>
              <a:rPr lang="en-US" altLang="ja-JP" sz="1800" b="1" dirty="0"/>
              <a:t>1938</a:t>
            </a:r>
            <a:r>
              <a:rPr lang="en-US" altLang="en-US" sz="1800" b="1" dirty="0"/>
              <a:t>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November 2019</a:t>
            </a:r>
            <a:endParaRPr lang="en-US" altLang="en-US" sz="1800" dirty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Slide </a:t>
            </a:r>
            <a:fld id="{F53C4008-337E-4BDF-8FF3-BA2CFCA543C3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0072"/>
            <a:ext cx="7772400" cy="1066800"/>
          </a:xfrm>
          <a:noFill/>
        </p:spPr>
        <p:txBody>
          <a:bodyPr/>
          <a:lstStyle/>
          <a:p>
            <a:r>
              <a:rPr lang="en-US" altLang="ja-JP" dirty="0"/>
              <a:t>Discussion</a:t>
            </a:r>
            <a:r>
              <a:rPr lang="ja-JP" altLang="en-US" dirty="0"/>
              <a:t> </a:t>
            </a:r>
            <a:r>
              <a:rPr lang="en-US" altLang="ja-JP" dirty="0"/>
              <a:t>on low latency capability for 802.11be</a:t>
            </a:r>
            <a:endParaRPr lang="en-US" alt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564904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/>
              <a:t>Date:</a:t>
            </a:r>
            <a:r>
              <a:rPr lang="en-US" altLang="en-US" sz="2000" b="0" dirty="0"/>
              <a:t> 2019-11-11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098242"/>
              </p:ext>
            </p:extLst>
          </p:nvPr>
        </p:nvGraphicFramePr>
        <p:xfrm>
          <a:off x="535905" y="3263623"/>
          <a:ext cx="8148390" cy="16256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629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2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09">
                <a:tc>
                  <a:txBody>
                    <a:bodyPr/>
                    <a:lstStyle/>
                    <a:p>
                      <a:r>
                        <a:rPr lang="en-US" sz="1400" b="0" dirty="0"/>
                        <a:t>Kazuyuki Sakoda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Sony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/>
                        <a:t>kazuyuki.sakoda</a:t>
                      </a:r>
                      <a:r>
                        <a:rPr lang="en-US" sz="1400" b="0" dirty="0"/>
                        <a:t>(at)sony.com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r>
                        <a:rPr lang="en-US" sz="1400" b="0" dirty="0"/>
                        <a:t>William Carney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Sony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/>
                        <a:t>William.Carney</a:t>
                      </a:r>
                      <a:r>
                        <a:rPr lang="en-US" sz="1400" b="0" dirty="0"/>
                        <a:t>(at)sony.com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r>
                        <a:rPr lang="en-US" sz="1400" b="0" dirty="0"/>
                        <a:t>Thomas Handte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Sony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Thomas.Handte(at)sony.com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57186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Potential technology that 802.11be should consider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040088"/>
          </a:xfrm>
        </p:spPr>
        <p:txBody>
          <a:bodyPr/>
          <a:lstStyle/>
          <a:p>
            <a:r>
              <a:rPr lang="en-US" sz="2000" dirty="0"/>
              <a:t>Queuing and scheduling delay:</a:t>
            </a:r>
          </a:p>
          <a:p>
            <a:pPr lvl="1"/>
            <a:r>
              <a:rPr lang="en-US" sz="1600" dirty="0"/>
              <a:t>After an RTA datagram passed MAC-SAP of a transmitter, the datagram is queued in a transmitter’s queue</a:t>
            </a:r>
          </a:p>
          <a:p>
            <a:pPr lvl="1"/>
            <a:r>
              <a:rPr lang="en-US" sz="1600" dirty="0"/>
              <a:t>If there are other traffic queued at the transmitter’s queue, it may take some time until the STA will trigger transmission attempt of the RTA datagram</a:t>
            </a:r>
            <a:br>
              <a:rPr lang="en-US" sz="1600" dirty="0"/>
            </a:br>
            <a:r>
              <a:rPr lang="en-US" sz="1600" dirty="0">
                <a:sym typeface="Wingdings" panose="05000000000000000000" pitchFamily="2" charset="2"/>
              </a:rPr>
              <a:t> Queueing delay</a:t>
            </a:r>
          </a:p>
          <a:p>
            <a:pPr lvl="1"/>
            <a:r>
              <a:rPr lang="en-US" sz="1600" dirty="0"/>
              <a:t>If frame transmissions are made based on scheduling, the time until the RTA datagram is scheduled will be added as a part of the latency</a:t>
            </a:r>
            <a:br>
              <a:rPr lang="en-US" sz="1600" dirty="0"/>
            </a:br>
            <a:r>
              <a:rPr lang="en-US" sz="1600" dirty="0">
                <a:sym typeface="Wingdings" panose="05000000000000000000" pitchFamily="2" charset="2"/>
              </a:rPr>
              <a:t> Scheduling delay</a:t>
            </a:r>
            <a:endParaRPr lang="en-US" sz="1600" dirty="0"/>
          </a:p>
          <a:p>
            <a:pPr lvl="1"/>
            <a:endParaRPr lang="en-US" sz="1600" dirty="0"/>
          </a:p>
          <a:p>
            <a:r>
              <a:rPr lang="en-US" sz="2000" dirty="0"/>
              <a:t>As discussed, there should be ways to minimize queueing delay [7], [8], and scheduling delay [9], [10], [11]</a:t>
            </a:r>
          </a:p>
          <a:p>
            <a:r>
              <a:rPr lang="en-US" sz="2000" dirty="0"/>
              <a:t>There should be many other approaches that could contribute to minimize these delays, depending on the assumption, target scenario and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November 2019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79500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Potential technology that 802.11be should consider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040088"/>
          </a:xfrm>
        </p:spPr>
        <p:txBody>
          <a:bodyPr/>
          <a:lstStyle/>
          <a:p>
            <a:r>
              <a:rPr lang="en-US" sz="2000" dirty="0"/>
              <a:t>Channel access delay:</a:t>
            </a:r>
          </a:p>
          <a:p>
            <a:pPr lvl="1"/>
            <a:r>
              <a:rPr lang="en-US" sz="1600" dirty="0"/>
              <a:t>After a STA triggers transmission attempt (start counting </a:t>
            </a:r>
            <a:r>
              <a:rPr lang="en-US" sz="1600" dirty="0" err="1"/>
              <a:t>backoff</a:t>
            </a:r>
            <a:r>
              <a:rPr lang="en-US" sz="1600" dirty="0"/>
              <a:t>), the STA needs to perform CCA to gain access to the channel.</a:t>
            </a:r>
          </a:p>
          <a:p>
            <a:pPr lvl="1"/>
            <a:r>
              <a:rPr lang="en-US" sz="1600" dirty="0"/>
              <a:t>There are many uncertainty in channel access owing to the nature of unlicensed spectrum</a:t>
            </a:r>
          </a:p>
          <a:p>
            <a:r>
              <a:rPr lang="en-US" sz="2000" dirty="0"/>
              <a:t>However, there should be ways to minimize channel access delay as proposed in [11], [12], [13], [14]</a:t>
            </a:r>
          </a:p>
          <a:p>
            <a:r>
              <a:rPr lang="en-US" sz="2000" dirty="0"/>
              <a:t>In addition to Intra-BSS channel access control, we should consider minimizing channel access delay even when OBSS signal is present</a:t>
            </a:r>
          </a:p>
          <a:p>
            <a:pPr lvl="1"/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November 2019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47625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Potential technology that 802.11be should consider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040088"/>
          </a:xfrm>
        </p:spPr>
        <p:txBody>
          <a:bodyPr/>
          <a:lstStyle/>
          <a:p>
            <a:r>
              <a:rPr lang="en-US" sz="2000" dirty="0"/>
              <a:t>Retransmission and ARQ:</a:t>
            </a:r>
          </a:p>
          <a:p>
            <a:pPr lvl="1"/>
            <a:r>
              <a:rPr lang="en-US" sz="1600" dirty="0"/>
              <a:t>It is possible that a receiver cannot decode a transmitted frame correctly for variety of reasons</a:t>
            </a:r>
          </a:p>
          <a:p>
            <a:pPr lvl="1"/>
            <a:r>
              <a:rPr lang="en-US" sz="1600" dirty="0"/>
              <a:t>802.11 relies on retransmissions to gain reliability</a:t>
            </a:r>
          </a:p>
          <a:p>
            <a:pPr lvl="1"/>
            <a:r>
              <a:rPr lang="en-US" sz="1600" dirty="0"/>
              <a:t>However, typical 802.11 retransmission will accumulate additional latency with another channel access delay</a:t>
            </a:r>
          </a:p>
          <a:p>
            <a:endParaRPr lang="en-US" sz="2000" dirty="0"/>
          </a:p>
          <a:p>
            <a:r>
              <a:rPr lang="en-US" sz="2000" dirty="0"/>
              <a:t>It should be reasonable to revisit retransmission and ARQ scheme for low latency traffics [14], [15]</a:t>
            </a:r>
          </a:p>
          <a:p>
            <a:pPr lvl="1"/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November 2019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20808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7772400" cy="2133364"/>
          </a:xfrm>
        </p:spPr>
        <p:txBody>
          <a:bodyPr/>
          <a:lstStyle/>
          <a:p>
            <a:r>
              <a:rPr lang="en-US" dirty="0"/>
              <a:t>What type of application should 802.11be aim at in terms of latency/jitter requirements?</a:t>
            </a:r>
          </a:p>
          <a:p>
            <a:pPr lvl="1"/>
            <a:r>
              <a:rPr lang="en-US" dirty="0"/>
              <a:t>Slides 4 and 7</a:t>
            </a:r>
          </a:p>
          <a:p>
            <a:pPr lvl="1"/>
            <a:endParaRPr lang="en-US" dirty="0"/>
          </a:p>
          <a:p>
            <a:r>
              <a:rPr lang="en-US" dirty="0"/>
              <a:t>Do we think low-latency discussion is making sense for now?</a:t>
            </a:r>
          </a:p>
          <a:p>
            <a:pPr lvl="1"/>
            <a:r>
              <a:rPr lang="en-US" dirty="0"/>
              <a:t>Slides 8-12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6535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Strawpoll</a:t>
            </a:r>
            <a:r>
              <a:rPr lang="en-US" dirty="0"/>
              <a:t>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8134672" cy="2133364"/>
          </a:xfrm>
        </p:spPr>
        <p:txBody>
          <a:bodyPr/>
          <a:lstStyle/>
          <a:p>
            <a:r>
              <a:rPr lang="en-US" dirty="0"/>
              <a:t>What should be our intra-BSS latency target for real-time application?</a:t>
            </a:r>
          </a:p>
          <a:p>
            <a:pPr lvl="1"/>
            <a:r>
              <a:rPr lang="en-US" altLang="ja-JP" dirty="0"/>
              <a:t>~1 </a:t>
            </a:r>
            <a:r>
              <a:rPr lang="en-US" altLang="ja-JP" dirty="0" err="1"/>
              <a:t>msec</a:t>
            </a:r>
            <a:r>
              <a:rPr lang="en-US" altLang="ja-JP" dirty="0"/>
              <a:t> (Typical application: Motion control with safety constraints)</a:t>
            </a:r>
          </a:p>
          <a:p>
            <a:pPr lvl="1"/>
            <a:r>
              <a:rPr lang="en-US" altLang="ja-JP" dirty="0"/>
              <a:t>5~10 </a:t>
            </a:r>
            <a:r>
              <a:rPr lang="en-US" altLang="ja-JP" dirty="0" err="1"/>
              <a:t>msec</a:t>
            </a:r>
            <a:r>
              <a:rPr lang="en-US" altLang="ja-JP" dirty="0"/>
              <a:t> (Typical application: Gaming / Real time video)</a:t>
            </a:r>
          </a:p>
          <a:p>
            <a:pPr lvl="1"/>
            <a:r>
              <a:rPr lang="en-US" altLang="ja-JP" dirty="0"/>
              <a:t>~100msec (Typical application: Remote control)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4290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Strawpoll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8134672" cy="2133364"/>
          </a:xfrm>
        </p:spPr>
        <p:txBody>
          <a:bodyPr/>
          <a:lstStyle/>
          <a:p>
            <a:r>
              <a:rPr lang="en-US" dirty="0"/>
              <a:t>Should we consider queuing and scheduling delay mitigation techniques for real-time applications?</a:t>
            </a:r>
          </a:p>
          <a:p>
            <a:pPr lvl="1"/>
            <a:r>
              <a:rPr lang="en-US" altLang="ja-JP" dirty="0"/>
              <a:t>Y</a:t>
            </a:r>
          </a:p>
          <a:p>
            <a:pPr lvl="1"/>
            <a:r>
              <a:rPr lang="en-US" altLang="ja-JP" dirty="0"/>
              <a:t>N</a:t>
            </a:r>
          </a:p>
          <a:p>
            <a:pPr lvl="1"/>
            <a:r>
              <a:rPr lang="en-US" altLang="ja-JP" dirty="0"/>
              <a:t>A</a:t>
            </a:r>
          </a:p>
          <a:p>
            <a:pPr lvl="1"/>
            <a:endParaRPr lang="en-US" altLang="ja-JP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5918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Strawpoll</a:t>
            </a:r>
            <a:r>
              <a:rPr lang="en-US" dirty="0"/>
              <a:t>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8134672" cy="2133364"/>
          </a:xfrm>
        </p:spPr>
        <p:txBody>
          <a:bodyPr/>
          <a:lstStyle/>
          <a:p>
            <a:r>
              <a:rPr lang="en-US" dirty="0"/>
              <a:t>Should we consider channel access delay mitigation techniques with OBSS scenario specifically for real-time applications?</a:t>
            </a:r>
          </a:p>
          <a:p>
            <a:pPr lvl="1"/>
            <a:r>
              <a:rPr lang="en-US" altLang="ja-JP" dirty="0"/>
              <a:t>Y</a:t>
            </a:r>
          </a:p>
          <a:p>
            <a:pPr lvl="1"/>
            <a:r>
              <a:rPr lang="en-US" altLang="ja-JP" dirty="0"/>
              <a:t>N</a:t>
            </a:r>
          </a:p>
          <a:p>
            <a:pPr lvl="1"/>
            <a:r>
              <a:rPr lang="en-US" altLang="ja-JP" dirty="0"/>
              <a:t>A</a:t>
            </a:r>
          </a:p>
          <a:p>
            <a:pPr lvl="1"/>
            <a:endParaRPr lang="en-US" altLang="ja-JP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4803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Strawpoll</a:t>
            </a:r>
            <a:r>
              <a:rPr lang="en-US" dirty="0"/>
              <a:t>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8134672" cy="2133364"/>
          </a:xfrm>
        </p:spPr>
        <p:txBody>
          <a:bodyPr/>
          <a:lstStyle/>
          <a:p>
            <a:r>
              <a:rPr lang="en-US" dirty="0"/>
              <a:t>Should we consider retransmission/ARQ enhancement techniques for real-time applications?</a:t>
            </a:r>
          </a:p>
          <a:p>
            <a:pPr lvl="1"/>
            <a:r>
              <a:rPr lang="en-US" altLang="ja-JP" dirty="0"/>
              <a:t>Y</a:t>
            </a:r>
          </a:p>
          <a:p>
            <a:pPr lvl="1"/>
            <a:r>
              <a:rPr lang="en-US" altLang="ja-JP" dirty="0"/>
              <a:t>N</a:t>
            </a:r>
          </a:p>
          <a:p>
            <a:pPr lvl="1"/>
            <a:r>
              <a:rPr lang="en-US" altLang="ja-JP" dirty="0"/>
              <a:t>A</a:t>
            </a:r>
          </a:p>
          <a:p>
            <a:pPr lvl="1"/>
            <a:endParaRPr lang="en-US" altLang="ja-JP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November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3192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dirty="0"/>
              <a:t>[1] 802.11-18/1231r6 “EHC draft proposed PAR,” Laurent </a:t>
            </a:r>
            <a:r>
              <a:rPr lang="en-US" sz="1800" b="0" dirty="0" err="1"/>
              <a:t>Cariou</a:t>
            </a:r>
            <a:endParaRPr lang="en-US" sz="1800" b="0" dirty="0"/>
          </a:p>
          <a:p>
            <a:r>
              <a:rPr lang="en-US" sz="1800" b="0" dirty="0"/>
              <a:t>[2] 802.11-18/2009r6 “IEEE 802.11 Real Time Applications TIG Report,” Kate Meng, et.al.</a:t>
            </a:r>
          </a:p>
          <a:p>
            <a:r>
              <a:rPr lang="en-US" sz="1800" b="0" dirty="0"/>
              <a:t>[3] 802.11-19/1287r1 “TSN support in 802.11 and potential extensions for </a:t>
            </a:r>
            <a:r>
              <a:rPr lang="en-US" sz="1800" b="0" dirty="0" err="1"/>
              <a:t>TGbe</a:t>
            </a:r>
            <a:r>
              <a:rPr lang="en-US" sz="1800" b="0" dirty="0"/>
              <a:t>”, Dave Cavalcanti, et.al.</a:t>
            </a:r>
          </a:p>
          <a:p>
            <a:r>
              <a:rPr lang="en-US" sz="1800" b="0" dirty="0"/>
              <a:t>[4] 802.11-19/1266r1 “Wireless + TSN = Part of the Picture”,</a:t>
            </a:r>
            <a:r>
              <a:rPr lang="en-US" altLang="ja-JP" sz="1800" b="0" dirty="0"/>
              <a:t> Norman Finn</a:t>
            </a:r>
            <a:endParaRPr lang="en-US" sz="1800" b="0" dirty="0"/>
          </a:p>
          <a:p>
            <a:r>
              <a:rPr lang="en-US" altLang="ja-JP" sz="1800" b="0" dirty="0"/>
              <a:t>[5] 802.11-19/1298r1, “IEEE 802.1 TSN – An Introduction”, Janos Farkas</a:t>
            </a:r>
          </a:p>
          <a:p>
            <a:r>
              <a:rPr lang="en-US" altLang="ja-JP" sz="1800" b="0" dirty="0"/>
              <a:t>[6] 802.11-19/762r1, “Latency analysis for EHT,” Suhwook Kim, et.al.</a:t>
            </a:r>
          </a:p>
          <a:p>
            <a:r>
              <a:rPr lang="en-US" altLang="ja-JP" sz="1800" b="0" dirty="0"/>
              <a:t>[7] 802.11-19/1175r0, “Considerations of New Queue Mechanism for Real-Time Application,” Xin </a:t>
            </a:r>
            <a:r>
              <a:rPr lang="en-US" altLang="ja-JP" sz="1800" b="0" dirty="0" err="1"/>
              <a:t>Zuo</a:t>
            </a:r>
            <a:r>
              <a:rPr lang="en-US" altLang="ja-JP" sz="1800" b="0" dirty="0"/>
              <a:t>, et.al.</a:t>
            </a:r>
          </a:p>
          <a:p>
            <a:r>
              <a:rPr lang="en-US" altLang="ja-JP" sz="1800" b="0" dirty="0"/>
              <a:t>[8] 802.11-19/1524r0, “Latency enhancement for EHT,” Suhwook Kim, et.al.</a:t>
            </a:r>
          </a:p>
          <a:p>
            <a:r>
              <a:rPr lang="en-US" altLang="ja-JP" sz="1800" b="0" dirty="0"/>
              <a:t>[9] 802.11-19/1622r0, “Use Auto Repetition in low latency queue,” Tony Zeng, et.al.</a:t>
            </a:r>
          </a:p>
          <a:p>
            <a:endParaRPr lang="en-US" altLang="ja-JP" sz="18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November 2019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84897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dirty="0"/>
              <a:t>[10] 802.11-19/1538r1 “Use of Uplink Persistent Allocation for RTA,” Xin </a:t>
            </a:r>
            <a:r>
              <a:rPr lang="en-US" sz="1800" b="0" dirty="0" err="1"/>
              <a:t>Zuo</a:t>
            </a:r>
            <a:r>
              <a:rPr lang="en-US" sz="1800" b="0" dirty="0"/>
              <a:t>, et.al.</a:t>
            </a:r>
          </a:p>
          <a:p>
            <a:r>
              <a:rPr lang="en-US" sz="1800" b="0" dirty="0"/>
              <a:t>[11] 802.11-19/1118r1, “Enhancements for Time-Critical Data Transmission,” Thomas Handte, et.al.</a:t>
            </a:r>
          </a:p>
          <a:p>
            <a:r>
              <a:rPr lang="en-US" altLang="ja-JP" sz="1800" b="0" dirty="0"/>
              <a:t>[12] 802.11-19/1615r0, “Multi-band/Multi-channel Operation for Low Latency and Jitter,” </a:t>
            </a:r>
            <a:r>
              <a:rPr lang="en-US" altLang="ja-JP" sz="1800" b="0" dirty="0" err="1"/>
              <a:t>Liuming</a:t>
            </a:r>
            <a:r>
              <a:rPr lang="en-US" altLang="ja-JP" sz="1800" b="0" dirty="0"/>
              <a:t> Lu, et.al.</a:t>
            </a:r>
          </a:p>
          <a:p>
            <a:r>
              <a:rPr lang="en-US" sz="1800" b="0" dirty="0"/>
              <a:t>[13] 802.11-19/1081r1, </a:t>
            </a:r>
            <a:r>
              <a:rPr lang="en-US" altLang="ja-JP" sz="1800" b="0" dirty="0"/>
              <a:t>“Multi-Link Aggregation: Latency Gains,” Abhishek Patil, et.al.</a:t>
            </a:r>
          </a:p>
          <a:p>
            <a:r>
              <a:rPr lang="en-US" altLang="ja-JP" sz="1800" b="0" dirty="0"/>
              <a:t>[14] 802.11-19/1223r0, “Improving WLAN reliability,” Antonio del la Oliva, et.al.</a:t>
            </a:r>
          </a:p>
          <a:p>
            <a:r>
              <a:rPr lang="en-US" altLang="ja-JP" sz="1800" b="0" dirty="0"/>
              <a:t>[15] 802.11-19/1884r0, “Discussion on RTA Retransmission,” Liangxiao Xin, et.al.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November 2019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3948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Agenda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 on real-time application use case</a:t>
            </a:r>
          </a:p>
          <a:p>
            <a:r>
              <a:rPr lang="en-US" dirty="0"/>
              <a:t>Target metric</a:t>
            </a:r>
          </a:p>
          <a:p>
            <a:r>
              <a:rPr lang="en-US" altLang="ja-JP" dirty="0"/>
              <a:t>Potential technologies that 802.11be should consider</a:t>
            </a:r>
          </a:p>
          <a:p>
            <a:r>
              <a:rPr lang="en-US" dirty="0"/>
              <a:t>Discussion and straw-poll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November 2019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7042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4494213"/>
          </a:xfrm>
        </p:spPr>
        <p:txBody>
          <a:bodyPr/>
          <a:lstStyle/>
          <a:p>
            <a:r>
              <a:rPr lang="en-US" altLang="ja-JP" sz="2000" dirty="0"/>
              <a:t>802.11be is supposed to provide a technology to minimize worst-case latency and jitter [1]</a:t>
            </a:r>
          </a:p>
          <a:p>
            <a:r>
              <a:rPr lang="en-US" altLang="ja-JP" sz="2000" dirty="0"/>
              <a:t>RTA TIG discussed use case, requirements, and potential technologies to mitigate the latency issue. Outcome of the discussion is summarized in [2]</a:t>
            </a:r>
          </a:p>
          <a:p>
            <a:r>
              <a:rPr lang="en-US" altLang="ja-JP" sz="2000" dirty="0"/>
              <a:t>According to [2], there are wide spectrum of latency requirements, depending on applications</a:t>
            </a:r>
          </a:p>
          <a:p>
            <a:r>
              <a:rPr lang="en-US" altLang="ja-JP" sz="2000" dirty="0"/>
              <a:t>At this point in time, it is still not clear what type of delay-constrained application we should aim at, and what type of technical approach we should take with 802.11be</a:t>
            </a:r>
          </a:p>
          <a:p>
            <a:r>
              <a:rPr lang="en-US" sz="2000" dirty="0"/>
              <a:t>This presentation will walk through the application requirements and potential technical approach, trying to start building a common understanding on our goal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November 2019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8995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Recap on real-time application use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799729"/>
          </a:xfrm>
        </p:spPr>
        <p:txBody>
          <a:bodyPr/>
          <a:lstStyle/>
          <a:p>
            <a:r>
              <a:rPr lang="en-US" altLang="ja-JP" sz="2000" dirty="0"/>
              <a:t>[2] identified 6 use cases that will enjoy low latency communication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November 2019</a:t>
            </a:r>
            <a:endParaRPr lang="en-US" altLang="en-US" sz="1800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DE752EA-454E-4ABC-A674-C4757A5A706B}"/>
              </a:ext>
            </a:extLst>
          </p:cNvPr>
          <p:cNvCxnSpPr/>
          <p:nvPr/>
        </p:nvCxnSpPr>
        <p:spPr bwMode="auto">
          <a:xfrm>
            <a:off x="539552" y="4509120"/>
            <a:ext cx="800437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61362A6-E854-42E6-B9B4-6242FB85283B}"/>
              </a:ext>
            </a:extLst>
          </p:cNvPr>
          <p:cNvCxnSpPr/>
          <p:nvPr/>
        </p:nvCxnSpPr>
        <p:spPr bwMode="auto">
          <a:xfrm>
            <a:off x="3131840" y="3115816"/>
            <a:ext cx="0" cy="27866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74A1174-22D5-4F20-8BB9-8D64C3FC000B}"/>
              </a:ext>
            </a:extLst>
          </p:cNvPr>
          <p:cNvCxnSpPr/>
          <p:nvPr/>
        </p:nvCxnSpPr>
        <p:spPr bwMode="auto">
          <a:xfrm>
            <a:off x="5868144" y="3115816"/>
            <a:ext cx="0" cy="27866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officeArt object">
            <a:extLst>
              <a:ext uri="{FF2B5EF4-FFF2-40B4-BE49-F238E27FC236}">
                <a16:creationId xmlns:a16="http://schemas.microsoft.com/office/drawing/2014/main" id="{61AA8A60-4638-45B5-A7FF-6AE430595F8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53" y="2739151"/>
            <a:ext cx="2880319" cy="144473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05095C-232E-45B1-879F-DC23665098E3}"/>
              </a:ext>
            </a:extLst>
          </p:cNvPr>
          <p:cNvSpPr txBox="1"/>
          <p:nvPr/>
        </p:nvSpPr>
        <p:spPr>
          <a:xfrm>
            <a:off x="845008" y="4183889"/>
            <a:ext cx="2177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Real-time Mobile Gaming</a:t>
            </a:r>
            <a:endParaRPr kumimoji="1" lang="ja-JP" altLang="en-US" sz="1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316F0B1-45B6-4D6C-87E8-0239E2A70333}"/>
              </a:ext>
            </a:extLst>
          </p:cNvPr>
          <p:cNvSpPr txBox="1"/>
          <p:nvPr/>
        </p:nvSpPr>
        <p:spPr>
          <a:xfrm>
            <a:off x="3437296" y="4201343"/>
            <a:ext cx="2154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Wireless Console Gaming</a:t>
            </a:r>
            <a:endParaRPr kumimoji="1" lang="ja-JP" altLang="en-US" sz="1400" b="1" dirty="0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1F1B3812-C6AA-45A4-A6DF-8BD159B6C29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7140" y="2430795"/>
            <a:ext cx="1777282" cy="182352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A7DB803-2E27-45E3-8466-00733CD6D5DB}"/>
              </a:ext>
            </a:extLst>
          </p:cNvPr>
          <p:cNvSpPr txBox="1"/>
          <p:nvPr/>
        </p:nvSpPr>
        <p:spPr>
          <a:xfrm>
            <a:off x="6626566" y="4201343"/>
            <a:ext cx="1314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Cloud Gaming</a:t>
            </a:r>
            <a:endParaRPr kumimoji="1" lang="ja-JP" altLang="en-US" sz="14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53BE13D-4500-40F7-9D2B-7DC141916EC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47" y="2759788"/>
            <a:ext cx="3013893" cy="1494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3">
            <a:extLst>
              <a:ext uri="{FF2B5EF4-FFF2-40B4-BE49-F238E27FC236}">
                <a16:creationId xmlns:a16="http://schemas.microsoft.com/office/drawing/2014/main" id="{47A92878-BEF6-4F25-A7C7-303F7B87F121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173" y="4579130"/>
            <a:ext cx="3002665" cy="1564000"/>
          </a:xfrm>
          <a:prstGeom prst="rect">
            <a:avLst/>
          </a:prstGeom>
          <a:noFill/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1E15804-EBE9-44F3-BDB0-34D059B589BA}"/>
              </a:ext>
            </a:extLst>
          </p:cNvPr>
          <p:cNvSpPr txBox="1"/>
          <p:nvPr/>
        </p:nvSpPr>
        <p:spPr>
          <a:xfrm>
            <a:off x="1029489" y="6149972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Industrial Systems</a:t>
            </a:r>
            <a:endParaRPr kumimoji="1" lang="ja-JP" altLang="en-US" sz="1400" b="1" dirty="0"/>
          </a:p>
        </p:txBody>
      </p:sp>
      <p:pic>
        <p:nvPicPr>
          <p:cNvPr id="21" name="Picture 1073741836">
            <a:extLst>
              <a:ext uri="{FF2B5EF4-FFF2-40B4-BE49-F238E27FC236}">
                <a16:creationId xmlns:a16="http://schemas.microsoft.com/office/drawing/2014/main" id="{08730986-DBED-4F6D-8842-AB488271A160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790" y="4809125"/>
            <a:ext cx="2576402" cy="114160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E070F24-CDCD-4437-864C-E9C90BDB1175}"/>
              </a:ext>
            </a:extLst>
          </p:cNvPr>
          <p:cNvSpPr txBox="1"/>
          <p:nvPr/>
        </p:nvSpPr>
        <p:spPr>
          <a:xfrm>
            <a:off x="3763926" y="6002124"/>
            <a:ext cx="1625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/>
              <a:t>Realtime Video</a:t>
            </a:r>
          </a:p>
          <a:p>
            <a:pPr algn="ctr"/>
            <a:r>
              <a:rPr kumimoji="1" lang="en-US" altLang="ja-JP" sz="1400" b="1" dirty="0"/>
              <a:t>(Interactive Video)</a:t>
            </a:r>
            <a:endParaRPr kumimoji="1" lang="ja-JP" altLang="en-US" sz="1400" b="1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247B9C16-F99F-4456-86E3-4DE3D71FDB0F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255" y="4572739"/>
            <a:ext cx="2351405" cy="1429385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A56446D-8086-414F-BA94-A1C2B0F255A5}"/>
              </a:ext>
            </a:extLst>
          </p:cNvPr>
          <p:cNvSpPr txBox="1"/>
          <p:nvPr/>
        </p:nvSpPr>
        <p:spPr>
          <a:xfrm>
            <a:off x="6712603" y="6084880"/>
            <a:ext cx="1300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Drone Control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4328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Latency definition [2]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November 2019</a:t>
            </a:r>
            <a:endParaRPr lang="en-US" altLang="en-US" sz="1800" dirty="0"/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723CC51A-7EBC-45F1-88EC-4B8BB41F30AC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477" y="2912801"/>
            <a:ext cx="5760640" cy="3247256"/>
          </a:xfrm>
          <a:prstGeom prst="rect">
            <a:avLst/>
          </a:prstGeom>
        </p:spPr>
      </p:pic>
      <p:sp>
        <p:nvSpPr>
          <p:cNvPr id="11" name="矢印: 左右 10">
            <a:extLst>
              <a:ext uri="{FF2B5EF4-FFF2-40B4-BE49-F238E27FC236}">
                <a16:creationId xmlns:a16="http://schemas.microsoft.com/office/drawing/2014/main" id="{D8206252-B8C0-4393-8762-D80C80AF9E38}"/>
              </a:ext>
            </a:extLst>
          </p:cNvPr>
          <p:cNvSpPr/>
          <p:nvPr/>
        </p:nvSpPr>
        <p:spPr bwMode="auto">
          <a:xfrm>
            <a:off x="2123728" y="2109283"/>
            <a:ext cx="4536504" cy="307777"/>
          </a:xfrm>
          <a:prstGeom prst="leftRightArrow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597361B-3748-4994-B26E-8F585DAF31D5}"/>
              </a:ext>
            </a:extLst>
          </p:cNvPr>
          <p:cNvSpPr txBox="1"/>
          <p:nvPr/>
        </p:nvSpPr>
        <p:spPr>
          <a:xfrm>
            <a:off x="3419872" y="1844824"/>
            <a:ext cx="1683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End-to-End latency</a:t>
            </a:r>
            <a:endParaRPr kumimoji="1" lang="ja-JP" altLang="en-US" sz="1400" b="1" dirty="0"/>
          </a:p>
        </p:txBody>
      </p:sp>
      <p:sp>
        <p:nvSpPr>
          <p:cNvPr id="16" name="矢印: 左右 15">
            <a:extLst>
              <a:ext uri="{FF2B5EF4-FFF2-40B4-BE49-F238E27FC236}">
                <a16:creationId xmlns:a16="http://schemas.microsoft.com/office/drawing/2014/main" id="{5280E3AE-EB79-4F6A-A1E5-895D3CBA2CA7}"/>
              </a:ext>
            </a:extLst>
          </p:cNvPr>
          <p:cNvSpPr/>
          <p:nvPr/>
        </p:nvSpPr>
        <p:spPr bwMode="auto">
          <a:xfrm>
            <a:off x="2123728" y="2620892"/>
            <a:ext cx="2304256" cy="324360"/>
          </a:xfrm>
          <a:prstGeom prst="leftRightArrow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CAF19F0-70C5-48A4-A553-45D73DD7A467}"/>
              </a:ext>
            </a:extLst>
          </p:cNvPr>
          <p:cNvSpPr txBox="1"/>
          <p:nvPr/>
        </p:nvSpPr>
        <p:spPr>
          <a:xfrm>
            <a:off x="2498239" y="2413376"/>
            <a:ext cx="1555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Intra-BSS latency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9503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Latency definition [2]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608040"/>
          </a:xfrm>
        </p:spPr>
        <p:txBody>
          <a:bodyPr/>
          <a:lstStyle/>
          <a:p>
            <a:r>
              <a:rPr lang="en-US" sz="1800" dirty="0"/>
              <a:t>End-to-End latency:</a:t>
            </a:r>
            <a:br>
              <a:rPr lang="en-US" sz="1800" dirty="0"/>
            </a:br>
            <a:r>
              <a:rPr lang="en-US" sz="1800" b="0" dirty="0"/>
              <a:t>System level round trip time (RTT) among devices in a feedback loop system involving 802.11 link to transmit data between devices. End-to-End latency includes all factors that contribute to impact latency, including 802.11 link transmission delay, non-802.11 link transmission delay, signal processing delay, delay caused by synchronization, etc. For instance, in-game latency is one form of the End-End latency.</a:t>
            </a:r>
          </a:p>
          <a:p>
            <a:pPr lvl="1"/>
            <a:endParaRPr lang="en-US" sz="1400" dirty="0"/>
          </a:p>
          <a:p>
            <a:r>
              <a:rPr lang="en-US" sz="1800" dirty="0"/>
              <a:t>Intra-BSS latency:</a:t>
            </a:r>
            <a:br>
              <a:rPr lang="en-US" sz="1800" dirty="0"/>
            </a:br>
            <a:r>
              <a:rPr lang="en-US" sz="1800" b="0" dirty="0"/>
              <a:t>Time consumed to transmit an MSDU from a STA to another STA within a BSS. It is equal to elapsed time while an MSDU travels from MAC-SAP of a transmitter STA to MAC-SAP of a receiver STA in a BSS.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November 2019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2836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Target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638" y="5312186"/>
            <a:ext cx="7772400" cy="1284759"/>
          </a:xfrm>
        </p:spPr>
        <p:txBody>
          <a:bodyPr/>
          <a:lstStyle/>
          <a:p>
            <a:r>
              <a:rPr lang="en-US" altLang="ja-JP" sz="2000" dirty="0"/>
              <a:t>Requirements varies depending on the application</a:t>
            </a:r>
          </a:p>
          <a:p>
            <a:pPr lvl="1"/>
            <a:r>
              <a:rPr lang="en-US" altLang="ja-JP" sz="1600" dirty="0"/>
              <a:t>Intra-BSS latency:     </a:t>
            </a:r>
            <a:r>
              <a:rPr lang="en-US" altLang="ja-JP" sz="1600" b="1" i="1" dirty="0"/>
              <a:t>1msec        : Motion control with safety constraints</a:t>
            </a:r>
            <a:br>
              <a:rPr lang="en-US" altLang="ja-JP" sz="1600" b="1" i="1" dirty="0"/>
            </a:br>
            <a:r>
              <a:rPr lang="en-US" altLang="ja-JP" sz="1600" b="1" i="1" dirty="0"/>
              <a:t>		             5~ 10msec : Realtime video input/output</a:t>
            </a:r>
            <a:br>
              <a:rPr lang="en-US" altLang="ja-JP" sz="1600" b="1" i="1" dirty="0"/>
            </a:br>
            <a:r>
              <a:rPr lang="en-US" altLang="ja-JP" sz="1600" b="1" i="1" dirty="0"/>
              <a:t>                                  ~ 100msec: Remote control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November 2019</a:t>
            </a:r>
            <a:endParaRPr lang="en-US" altLang="en-US" sz="1800" dirty="0"/>
          </a:p>
        </p:txBody>
      </p:sp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A7DF72B9-5C57-4139-9033-697934FBB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424634"/>
              </p:ext>
            </p:extLst>
          </p:nvPr>
        </p:nvGraphicFramePr>
        <p:xfrm>
          <a:off x="696913" y="1740859"/>
          <a:ext cx="8059850" cy="3481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432">
                  <a:extLst>
                    <a:ext uri="{9D8B030D-6E8A-4147-A177-3AD203B41FA5}">
                      <a16:colId xmlns:a16="http://schemas.microsoft.com/office/drawing/2014/main" val="1361522470"/>
                    </a:ext>
                  </a:extLst>
                </a:gridCol>
                <a:gridCol w="1728652">
                  <a:extLst>
                    <a:ext uri="{9D8B030D-6E8A-4147-A177-3AD203B41FA5}">
                      <a16:colId xmlns:a16="http://schemas.microsoft.com/office/drawing/2014/main" val="2846393277"/>
                    </a:ext>
                  </a:extLst>
                </a:gridCol>
                <a:gridCol w="1328515">
                  <a:extLst>
                    <a:ext uri="{9D8B030D-6E8A-4147-A177-3AD203B41FA5}">
                      <a16:colId xmlns:a16="http://schemas.microsoft.com/office/drawing/2014/main" val="2560906550"/>
                    </a:ext>
                  </a:extLst>
                </a:gridCol>
                <a:gridCol w="1351629">
                  <a:extLst>
                    <a:ext uri="{9D8B030D-6E8A-4147-A177-3AD203B41FA5}">
                      <a16:colId xmlns:a16="http://schemas.microsoft.com/office/drawing/2014/main" val="1912438546"/>
                    </a:ext>
                  </a:extLst>
                </a:gridCol>
                <a:gridCol w="1145477">
                  <a:extLst>
                    <a:ext uri="{9D8B030D-6E8A-4147-A177-3AD203B41FA5}">
                      <a16:colId xmlns:a16="http://schemas.microsoft.com/office/drawing/2014/main" val="2544403257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4263436368"/>
                    </a:ext>
                  </a:extLst>
                </a:gridCol>
              </a:tblGrid>
              <a:tr h="35237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Use cases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Intra BSS latency/ms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Jitter variance/</a:t>
                      </a:r>
                      <a:r>
                        <a:rPr lang="en-US" sz="1400" dirty="0" err="1">
                          <a:effectLst/>
                        </a:rPr>
                        <a:t>ms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Packet loss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Data rate/</a:t>
                      </a:r>
                      <a:endParaRPr lang="ja-JP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Mbps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extLst>
                  <a:ext uri="{0D108BD9-81ED-4DB2-BD59-A6C34878D82A}">
                    <a16:rowId xmlns:a16="http://schemas.microsoft.com/office/drawing/2014/main" val="2676110922"/>
                  </a:ext>
                </a:extLst>
              </a:tr>
              <a:tr h="20018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Real-time gaming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5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2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0.1 %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extLst>
                  <a:ext uri="{0D108BD9-81ED-4DB2-BD59-A6C34878D82A}">
                    <a16:rowId xmlns:a16="http://schemas.microsoft.com/office/drawing/2014/main" val="3400286824"/>
                  </a:ext>
                </a:extLst>
              </a:tr>
              <a:tr h="65086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Cloud gaming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10 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2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Near-lossless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0.1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(Reverse link)</a:t>
                      </a:r>
                      <a:endParaRPr lang="ja-JP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 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(Forward link)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extLst>
                  <a:ext uri="{0D108BD9-81ED-4DB2-BD59-A6C34878D82A}">
                    <a16:rowId xmlns:a16="http://schemas.microsoft.com/office/drawing/2014/main" val="2904955233"/>
                  </a:ext>
                </a:extLst>
              </a:tr>
              <a:tr h="35237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Real-time video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3 ~ 10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1~ 2.5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Near-lossless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 ~ 28,000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extLst>
                  <a:ext uri="{0D108BD9-81ED-4DB2-BD59-A6C34878D82A}">
                    <a16:rowId xmlns:a16="http://schemas.microsoft.com/office/drawing/2014/main" val="3243998373"/>
                  </a:ext>
                </a:extLst>
              </a:tr>
              <a:tr h="352373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Robotics and</a:t>
                      </a:r>
                      <a:endParaRPr lang="ja-JP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industrial automation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Equipment control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 ~ 10 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0.2~2 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Near-lossless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 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extLst>
                  <a:ext uri="{0D108BD9-81ED-4DB2-BD59-A6C34878D82A}">
                    <a16:rowId xmlns:a16="http://schemas.microsoft.com/office/drawing/2014/main" val="1102217028"/>
                  </a:ext>
                </a:extLst>
              </a:tr>
              <a:tr h="2001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Human safety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1~ 10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0.2 ~ 2 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Near-lossless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 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extLst>
                  <a:ext uri="{0D108BD9-81ED-4DB2-BD59-A6C34878D82A}">
                    <a16:rowId xmlns:a16="http://schemas.microsoft.com/office/drawing/2014/main" val="1318243924"/>
                  </a:ext>
                </a:extLst>
              </a:tr>
              <a:tr h="35237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Haptic technology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&lt;1~5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&lt;0.2~2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Lossless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&lt;1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extLst>
                  <a:ext uri="{0D108BD9-81ED-4DB2-BD59-A6C34878D82A}">
                    <a16:rowId xmlns:a16="http://schemas.microsoft.com/office/drawing/2014/main" val="4097872188"/>
                  </a:ext>
                </a:extLst>
              </a:tr>
              <a:tr h="4828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Drone control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&lt;100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&lt;10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Lossless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&lt;1</a:t>
                      </a:r>
                      <a:endParaRPr lang="ja-JP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&gt;100 </a:t>
                      </a:r>
                      <a:r>
                        <a:rPr lang="en-US" sz="1200" dirty="0">
                          <a:effectLst/>
                        </a:rPr>
                        <a:t>with video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extLst>
                  <a:ext uri="{0D108BD9-81ED-4DB2-BD59-A6C34878D82A}">
                    <a16:rowId xmlns:a16="http://schemas.microsoft.com/office/drawing/2014/main" val="481124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79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Potential technology that 802.11be should consider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040088"/>
          </a:xfrm>
        </p:spPr>
        <p:txBody>
          <a:bodyPr/>
          <a:lstStyle/>
          <a:p>
            <a:r>
              <a:rPr lang="en-US" sz="2000" dirty="0"/>
              <a:t>TSN integration:</a:t>
            </a:r>
          </a:p>
          <a:p>
            <a:pPr lvl="1"/>
            <a:r>
              <a:rPr lang="en-US" sz="1800" dirty="0"/>
              <a:t>As discussed intensively in </a:t>
            </a:r>
            <a:r>
              <a:rPr lang="en-US" altLang="ja-JP" sz="1800" dirty="0"/>
              <a:t> [3], [4], [5], etc.</a:t>
            </a:r>
            <a:endParaRPr lang="en-US" sz="1800" dirty="0"/>
          </a:p>
          <a:p>
            <a:pPr lvl="1"/>
            <a:r>
              <a:rPr lang="en-US" sz="1800" dirty="0"/>
              <a:t>Although the coverage of 802.11 is MAC/PHY in a BSS, the standard should define a set of interface that allows vendors to design a system meeting End-to-End </a:t>
            </a:r>
            <a:br>
              <a:rPr lang="en-US" sz="1800" dirty="0"/>
            </a:br>
            <a:r>
              <a:rPr lang="en-US" sz="1800" dirty="0"/>
              <a:t>latency requirements</a:t>
            </a:r>
          </a:p>
          <a:p>
            <a:pPr lvl="1"/>
            <a:r>
              <a:rPr lang="en-US" sz="1800" dirty="0"/>
              <a:t>Making 802.11 MAC/ MLME interface </a:t>
            </a:r>
            <a:br>
              <a:rPr lang="en-US" sz="1800" dirty="0"/>
            </a:br>
            <a:r>
              <a:rPr lang="en-US" sz="1800" dirty="0"/>
              <a:t>compatible with TSN framework</a:t>
            </a:r>
          </a:p>
          <a:p>
            <a:pPr lvl="1"/>
            <a:r>
              <a:rPr lang="en-US" sz="1800" dirty="0"/>
              <a:t>Time Synchronization, </a:t>
            </a:r>
            <a:br>
              <a:rPr lang="en-US" sz="1800" dirty="0"/>
            </a:br>
            <a:r>
              <a:rPr lang="en-US" sz="1800" dirty="0"/>
              <a:t>Bounded Latency, etc.</a:t>
            </a:r>
          </a:p>
          <a:p>
            <a:pPr lvl="1"/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November 2019</a:t>
            </a:r>
            <a:endParaRPr lang="en-US" altLang="en-US" sz="1800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E330280-3BBE-4BE1-B9CC-8552282A917C}"/>
              </a:ext>
            </a:extLst>
          </p:cNvPr>
          <p:cNvGrpSpPr/>
          <p:nvPr/>
        </p:nvGrpSpPr>
        <p:grpSpPr>
          <a:xfrm>
            <a:off x="5144669" y="3501008"/>
            <a:ext cx="3344998" cy="2791262"/>
            <a:chOff x="533400" y="2726359"/>
            <a:chExt cx="3344998" cy="2791262"/>
          </a:xfrm>
        </p:grpSpPr>
        <p:pic>
          <p:nvPicPr>
            <p:cNvPr id="18" name="Picture 15">
              <a:extLst>
                <a:ext uri="{FF2B5EF4-FFF2-40B4-BE49-F238E27FC236}">
                  <a16:creationId xmlns:a16="http://schemas.microsoft.com/office/drawing/2014/main" id="{8B9108F3-9C3F-49EC-B248-3DC05A1A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2726359"/>
              <a:ext cx="3300696" cy="1464662"/>
            </a:xfrm>
            <a:prstGeom prst="rect">
              <a:avLst/>
            </a:prstGeom>
          </p:spPr>
        </p:pic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C3C08199-766D-4DB7-865E-9577B61C6454}"/>
                </a:ext>
              </a:extLst>
            </p:cNvPr>
            <p:cNvSpPr txBox="1"/>
            <p:nvPr/>
          </p:nvSpPr>
          <p:spPr>
            <a:xfrm>
              <a:off x="533400" y="3886200"/>
              <a:ext cx="66822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solidFill>
                    <a:schemeClr val="tx2"/>
                  </a:solidFill>
                  <a:cs typeface="Neo Sans Intel"/>
                </a:rPr>
                <a:t>TSN Talker</a:t>
              </a:r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D0D37F98-C6B7-47C7-987F-175CEF754629}"/>
                </a:ext>
              </a:extLst>
            </p:cNvPr>
            <p:cNvSpPr txBox="1"/>
            <p:nvPr/>
          </p:nvSpPr>
          <p:spPr>
            <a:xfrm>
              <a:off x="3230491" y="3893513"/>
              <a:ext cx="64790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solidFill>
                    <a:schemeClr val="tx2"/>
                  </a:solidFill>
                  <a:cs typeface="Neo Sans Intel"/>
                </a:rPr>
                <a:t>TSN Listener</a:t>
              </a:r>
            </a:p>
          </p:txBody>
        </p:sp>
        <p:cxnSp>
          <p:nvCxnSpPr>
            <p:cNvPr id="21" name="Straight Connector 18">
              <a:extLst>
                <a:ext uri="{FF2B5EF4-FFF2-40B4-BE49-F238E27FC236}">
                  <a16:creationId xmlns:a16="http://schemas.microsoft.com/office/drawing/2014/main" id="{EFAC33CB-F4E5-44AF-AC75-77BE6DFA47D8}"/>
                </a:ext>
              </a:extLst>
            </p:cNvPr>
            <p:cNvCxnSpPr/>
            <p:nvPr/>
          </p:nvCxnSpPr>
          <p:spPr>
            <a:xfrm flipV="1">
              <a:off x="935179" y="3924652"/>
              <a:ext cx="2458586" cy="6055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39862198-888B-4585-94BA-AB88F2CE83FB}"/>
                </a:ext>
              </a:extLst>
            </p:cNvPr>
            <p:cNvSpPr txBox="1"/>
            <p:nvPr/>
          </p:nvSpPr>
          <p:spPr>
            <a:xfrm>
              <a:off x="935179" y="5055956"/>
              <a:ext cx="2784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CUC: Central User Configuration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CNC: Central Network Configuration</a:t>
              </a:r>
            </a:p>
          </p:txBody>
        </p:sp>
        <p:pic>
          <p:nvPicPr>
            <p:cNvPr id="23" name="Picture 20">
              <a:extLst>
                <a:ext uri="{FF2B5EF4-FFF2-40B4-BE49-F238E27FC236}">
                  <a16:creationId xmlns:a16="http://schemas.microsoft.com/office/drawing/2014/main" id="{7C91CDC0-D52A-4702-A273-1110FF848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3643" y="2941606"/>
              <a:ext cx="2067127" cy="1982587"/>
            </a:xfrm>
            <a:prstGeom prst="rect">
              <a:avLst/>
            </a:prstGeom>
          </p:spPr>
        </p:pic>
        <p:cxnSp>
          <p:nvCxnSpPr>
            <p:cNvPr id="24" name="Straight Connector 21">
              <a:extLst>
                <a:ext uri="{FF2B5EF4-FFF2-40B4-BE49-F238E27FC236}">
                  <a16:creationId xmlns:a16="http://schemas.microsoft.com/office/drawing/2014/main" id="{8EEE2101-83BE-439F-BAE2-69C86D59FCDB}"/>
                </a:ext>
              </a:extLst>
            </p:cNvPr>
            <p:cNvCxnSpPr/>
            <p:nvPr/>
          </p:nvCxnSpPr>
          <p:spPr>
            <a:xfrm flipV="1">
              <a:off x="1457603" y="4119174"/>
              <a:ext cx="320277" cy="132415"/>
            </a:xfrm>
            <a:prstGeom prst="line">
              <a:avLst/>
            </a:prstGeom>
            <a:ln>
              <a:solidFill>
                <a:schemeClr val="tx2"/>
              </a:solidFill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2">
              <a:extLst>
                <a:ext uri="{FF2B5EF4-FFF2-40B4-BE49-F238E27FC236}">
                  <a16:creationId xmlns:a16="http://schemas.microsoft.com/office/drawing/2014/main" id="{1611F047-A7AC-42ED-85AE-097C3CF5BD53}"/>
                </a:ext>
              </a:extLst>
            </p:cNvPr>
            <p:cNvCxnSpPr/>
            <p:nvPr/>
          </p:nvCxnSpPr>
          <p:spPr>
            <a:xfrm flipV="1">
              <a:off x="1832381" y="3770908"/>
              <a:ext cx="36333" cy="302002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3">
              <a:extLst>
                <a:ext uri="{FF2B5EF4-FFF2-40B4-BE49-F238E27FC236}">
                  <a16:creationId xmlns:a16="http://schemas.microsoft.com/office/drawing/2014/main" id="{6BF69199-2285-415E-A4DA-030D310C2EE1}"/>
                </a:ext>
              </a:extLst>
            </p:cNvPr>
            <p:cNvCxnSpPr/>
            <p:nvPr/>
          </p:nvCxnSpPr>
          <p:spPr>
            <a:xfrm flipV="1">
              <a:off x="909590" y="3685450"/>
              <a:ext cx="922790" cy="15543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585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Potential technology that 802.11be should consider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623688"/>
          </a:xfrm>
        </p:spPr>
        <p:txBody>
          <a:bodyPr/>
          <a:lstStyle/>
          <a:p>
            <a:r>
              <a:rPr lang="en-US" sz="2000" dirty="0"/>
              <a:t>Technologies to minimize Intra-BSS latency</a:t>
            </a:r>
          </a:p>
          <a:p>
            <a:r>
              <a:rPr lang="en-US" sz="2000" dirty="0"/>
              <a:t>[6] gives very helpful breakdown of the latency components in an BSS</a:t>
            </a:r>
          </a:p>
          <a:p>
            <a:r>
              <a:rPr lang="en-US" sz="2000" dirty="0"/>
              <a:t>Let us walk through high-level category of the latency components</a:t>
            </a:r>
          </a:p>
          <a:p>
            <a:pPr lvl="1"/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November 2019</a:t>
            </a:r>
            <a:endParaRPr lang="en-US" altLang="en-US" sz="1800" dirty="0"/>
          </a:p>
        </p:txBody>
      </p:sp>
      <p:grpSp>
        <p:nvGrpSpPr>
          <p:cNvPr id="27" name="Group 14">
            <a:extLst>
              <a:ext uri="{FF2B5EF4-FFF2-40B4-BE49-F238E27FC236}">
                <a16:creationId xmlns:a16="http://schemas.microsoft.com/office/drawing/2014/main" id="{414792EE-D45A-4B30-A35C-8919111EE319}"/>
              </a:ext>
            </a:extLst>
          </p:cNvPr>
          <p:cNvGrpSpPr/>
          <p:nvPr/>
        </p:nvGrpSpPr>
        <p:grpSpPr>
          <a:xfrm>
            <a:off x="342900" y="4381501"/>
            <a:ext cx="8458200" cy="1447799"/>
            <a:chOff x="914399" y="5180013"/>
            <a:chExt cx="6856964" cy="1191399"/>
          </a:xfrm>
        </p:grpSpPr>
        <p:pic>
          <p:nvPicPr>
            <p:cNvPr id="28" name="그림 39">
              <a:extLst>
                <a:ext uri="{FF2B5EF4-FFF2-40B4-BE49-F238E27FC236}">
                  <a16:creationId xmlns:a16="http://schemas.microsoft.com/office/drawing/2014/main" id="{FE06DF5D-4BD0-40F9-AB86-7D1B273D7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399" y="5181599"/>
              <a:ext cx="2477068" cy="914400"/>
            </a:xfrm>
            <a:prstGeom prst="rect">
              <a:avLst/>
            </a:prstGeom>
          </p:spPr>
        </p:pic>
        <p:pic>
          <p:nvPicPr>
            <p:cNvPr id="29" name="그림 6">
              <a:extLst>
                <a:ext uri="{FF2B5EF4-FFF2-40B4-BE49-F238E27FC236}">
                  <a16:creationId xmlns:a16="http://schemas.microsoft.com/office/drawing/2014/main" id="{A73DCB69-CF98-460E-9567-232EC8580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6200" y="5180013"/>
              <a:ext cx="2006335" cy="914400"/>
            </a:xfrm>
            <a:prstGeom prst="rect">
              <a:avLst/>
            </a:prstGeom>
          </p:spPr>
        </p:pic>
        <p:pic>
          <p:nvPicPr>
            <p:cNvPr id="30" name="그림 2">
              <a:extLst>
                <a:ext uri="{FF2B5EF4-FFF2-40B4-BE49-F238E27FC236}">
                  <a16:creationId xmlns:a16="http://schemas.microsoft.com/office/drawing/2014/main" id="{0CC7BBFA-ABA9-4686-ACFC-56E91787F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7268" y="5180013"/>
              <a:ext cx="1664095" cy="914400"/>
            </a:xfrm>
            <a:prstGeom prst="rect">
              <a:avLst/>
            </a:prstGeom>
          </p:spPr>
        </p:pic>
        <p:sp>
          <p:nvSpPr>
            <p:cNvPr id="31" name="TextBox 11">
              <a:extLst>
                <a:ext uri="{FF2B5EF4-FFF2-40B4-BE49-F238E27FC236}">
                  <a16:creationId xmlns:a16="http://schemas.microsoft.com/office/drawing/2014/main" id="{CA7528A7-61D0-46B7-AB22-C624F86BE82B}"/>
                </a:ext>
              </a:extLst>
            </p:cNvPr>
            <p:cNvSpPr txBox="1"/>
            <p:nvPr/>
          </p:nvSpPr>
          <p:spPr>
            <a:xfrm>
              <a:off x="1851408" y="6047601"/>
              <a:ext cx="6030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EDCA</a:t>
              </a:r>
            </a:p>
          </p:txBody>
        </p:sp>
        <p:sp>
          <p:nvSpPr>
            <p:cNvPr id="32" name="TextBox 12">
              <a:extLst>
                <a:ext uri="{FF2B5EF4-FFF2-40B4-BE49-F238E27FC236}">
                  <a16:creationId xmlns:a16="http://schemas.microsoft.com/office/drawing/2014/main" id="{C72D4C1A-B97B-4A8B-A353-C587A20654D8}"/>
                </a:ext>
              </a:extLst>
            </p:cNvPr>
            <p:cNvSpPr txBox="1"/>
            <p:nvPr/>
          </p:nvSpPr>
          <p:spPr>
            <a:xfrm>
              <a:off x="4261541" y="6047601"/>
              <a:ext cx="9756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DL OFDMA</a:t>
              </a:r>
            </a:p>
          </p:txBody>
        </p: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0D2CEAC8-49D2-49AD-BF7D-9691DE64685A}"/>
                </a:ext>
              </a:extLst>
            </p:cNvPr>
            <p:cNvSpPr txBox="1"/>
            <p:nvPr/>
          </p:nvSpPr>
          <p:spPr>
            <a:xfrm>
              <a:off x="6451489" y="6094413"/>
              <a:ext cx="9756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UL OFDMA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908173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39187</TotalTime>
  <Words>1314</Words>
  <Application>Microsoft Office PowerPoint</Application>
  <PresentationFormat>画面に合わせる (4:3)</PresentationFormat>
  <Paragraphs>239</Paragraphs>
  <Slides>19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1" baseType="lpstr">
      <vt:lpstr>Times New Roman</vt:lpstr>
      <vt:lpstr>802-11-Submission</vt:lpstr>
      <vt:lpstr>Discussion on low latency capability for 802.11be</vt:lpstr>
      <vt:lpstr>Agenda</vt:lpstr>
      <vt:lpstr>Motivation</vt:lpstr>
      <vt:lpstr>Recap on real-time application use case</vt:lpstr>
      <vt:lpstr>Latency definition [2]</vt:lpstr>
      <vt:lpstr>Latency definition [2]</vt:lpstr>
      <vt:lpstr>Target metric</vt:lpstr>
      <vt:lpstr>Potential technology that 802.11be should consider (1)</vt:lpstr>
      <vt:lpstr>Potential technology that 802.11be should consider (2)</vt:lpstr>
      <vt:lpstr>Potential technology that 802.11be should consider (3)</vt:lpstr>
      <vt:lpstr>Potential technology that 802.11be should consider (4)</vt:lpstr>
      <vt:lpstr>Potential technology that 802.11be should consider (5)</vt:lpstr>
      <vt:lpstr>Discussion</vt:lpstr>
      <vt:lpstr>Strawpoll (1)</vt:lpstr>
      <vt:lpstr>Strawpoll (2)</vt:lpstr>
      <vt:lpstr>Strawpoll (3)</vt:lpstr>
      <vt:lpstr>Strawpoll (4)</vt:lpstr>
      <vt:lpstr>References</vt:lpstr>
      <vt:lpstr>References</vt:lpstr>
    </vt:vector>
  </TitlesOfParts>
  <Company>Sony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Scheduling for FB network</dc:title>
  <dc:creator>Sakoda, Kazuyuki</dc:creator>
  <cp:keywords>CTPClassification=CTP_IC:VisualMarkings=</cp:keywords>
  <cp:lastModifiedBy>Sakoda, Kazuyuki (Sony)</cp:lastModifiedBy>
  <cp:revision>373</cp:revision>
  <cp:lastPrinted>2016-10-04T20:51:11Z</cp:lastPrinted>
  <dcterms:created xsi:type="dcterms:W3CDTF">2015-03-24T14:22:58Z</dcterms:created>
  <dcterms:modified xsi:type="dcterms:W3CDTF">2019-11-11T09:04:15Z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55c0982a-72dc-4711-b9fe-71da7bc145ba</vt:lpwstr>
  </property>
  <property fmtid="{D5CDD505-2E9C-101B-9397-08002B2CF9AE}" pid="3" name="CTP_BU">
    <vt:lpwstr>COMMUNICATION &amp;DEVICES GROUP</vt:lpwstr>
  </property>
  <property fmtid="{D5CDD505-2E9C-101B-9397-08002B2CF9AE}" pid="4" name="CTP_TimeStamp">
    <vt:lpwstr>2016-03-09 11:17:48Z</vt:lpwstr>
  </property>
  <property fmtid="{D5CDD505-2E9C-101B-9397-08002B2CF9AE}" pid="5" name="CTPClassification">
    <vt:lpwstr>CTP_IC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1509718974</vt:lpwstr>
  </property>
</Properties>
</file>