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338" r:id="rId5"/>
    <p:sldId id="497" r:id="rId6"/>
    <p:sldId id="506" r:id="rId7"/>
    <p:sldId id="507" r:id="rId8"/>
    <p:sldId id="509" r:id="rId9"/>
    <p:sldId id="508" r:id="rId10"/>
    <p:sldId id="525" r:id="rId11"/>
    <p:sldId id="542" r:id="rId12"/>
    <p:sldId id="518" r:id="rId13"/>
    <p:sldId id="510" r:id="rId14"/>
    <p:sldId id="544" r:id="rId15"/>
    <p:sldId id="546" r:id="rId16"/>
    <p:sldId id="545" r:id="rId17"/>
    <p:sldId id="547" r:id="rId18"/>
    <p:sldId id="556" r:id="rId19"/>
    <p:sldId id="558" r:id="rId20"/>
    <p:sldId id="557" r:id="rId21"/>
    <p:sldId id="548" r:id="rId22"/>
    <p:sldId id="555" r:id="rId23"/>
    <p:sldId id="554" r:id="rId24"/>
    <p:sldId id="549" r:id="rId25"/>
    <p:sldId id="550" r:id="rId26"/>
    <p:sldId id="541" r:id="rId2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99548" autoAdjust="0"/>
  </p:normalViewPr>
  <p:slideViewPr>
    <p:cSldViewPr>
      <p:cViewPr varScale="1">
        <p:scale>
          <a:sx n="92" d="100"/>
          <a:sy n="92" d="100"/>
        </p:scale>
        <p:origin x="40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802.11-19/1927r1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41-00-00be-performance-aspects-of-multi-link-operations-with-constraints.pptx" TargetMode="External"/><Relationship Id="rId7" Type="http://schemas.openxmlformats.org/officeDocument/2006/relationships/hyperlink" Target="https://mentor.ieee.org/802.11/dcn/19/11-19-0824-03-00be-multi-band-operation-performance.pptx" TargetMode="External"/><Relationship Id="rId2" Type="http://schemas.openxmlformats.org/officeDocument/2006/relationships/hyperlink" Target="https://mentor.ieee.org/802.11/dcn/19/11-19-1291-03-00be-performance-aspects-of-multi-link-operation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764-01-00be-multi-link-aggregation-gain-analysis.pptx" TargetMode="External"/><Relationship Id="rId5" Type="http://schemas.openxmlformats.org/officeDocument/2006/relationships/hyperlink" Target="https://mentor.ieee.org/802.11/dcn/19/11-19-1546-00-00be-legacy-performance-impact-on-multi-link-operation.pptx" TargetMode="External"/><Relationship Id="rId4" Type="http://schemas.openxmlformats.org/officeDocument/2006/relationships/hyperlink" Target="https://mentor.ieee.org/802.11/dcn/19/11-19-0979-02-00be-multi-link-operation-follow-up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Simulation Methodology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488658"/>
              </p:ext>
            </p:extLst>
          </p:nvPr>
        </p:nvGraphicFramePr>
        <p:xfrm>
          <a:off x="536575" y="3121025"/>
          <a:ext cx="79216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121025"/>
                        <a:ext cx="7921625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Multi-Link Operation: Independent PPDU transmissions on multiple links. It is categorized as the following: </a:t>
            </a:r>
          </a:p>
          <a:p>
            <a:pPr lvl="1"/>
            <a:r>
              <a:rPr lang="en-US" dirty="0" smtClean="0"/>
              <a:t>Single </a:t>
            </a:r>
            <a:r>
              <a:rPr lang="en-US" dirty="0"/>
              <a:t>Primary Channel </a:t>
            </a:r>
            <a:r>
              <a:rPr lang="en-US" dirty="0" smtClean="0"/>
              <a:t>based link access plus PIFS based other link </a:t>
            </a:r>
            <a:r>
              <a:rPr lang="en-US" dirty="0"/>
              <a:t>access (</a:t>
            </a:r>
            <a:r>
              <a:rPr lang="en-US" i="1" dirty="0">
                <a:solidFill>
                  <a:srgbClr val="FF0000"/>
                </a:solidFill>
              </a:rPr>
              <a:t>SPC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Multiple Primary </a:t>
            </a:r>
            <a:r>
              <a:rPr lang="en-US" dirty="0"/>
              <a:t>Channel based link access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MPC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Multiple Primary Channel based link access plus PIFS based other link access (</a:t>
            </a:r>
            <a:r>
              <a:rPr lang="en-US" i="1" dirty="0">
                <a:solidFill>
                  <a:srgbClr val="FF0000"/>
                </a:solidFill>
              </a:rPr>
              <a:t>MPC</a:t>
            </a:r>
            <a:r>
              <a:rPr lang="en-US" i="1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22591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2000" dirty="0" smtClean="0"/>
              <a:t>A STA of a </a:t>
            </a:r>
            <a:r>
              <a:rPr lang="en-US" sz="2000" dirty="0" smtClean="0"/>
              <a:t>MLD </a:t>
            </a:r>
            <a:r>
              <a:rPr lang="en-US" sz="2000" dirty="0" smtClean="0"/>
              <a:t>performs a contention on a primary channel of a link 1.</a:t>
            </a:r>
            <a:endParaRPr lang="en-US" sz="2000" dirty="0"/>
          </a:p>
          <a:p>
            <a:r>
              <a:rPr lang="en-US" sz="2000" dirty="0" smtClean="0"/>
              <a:t>After obtaining a TXOP on the link, the </a:t>
            </a:r>
            <a:r>
              <a:rPr lang="en-US" sz="2000" dirty="0" smtClean="0"/>
              <a:t>MLD </a:t>
            </a:r>
            <a:r>
              <a:rPr lang="en-US" sz="2000" dirty="0" smtClean="0"/>
              <a:t>checks a channel status of a link 2 </a:t>
            </a:r>
            <a:r>
              <a:rPr lang="en-US" sz="2000" dirty="0"/>
              <a:t>for </a:t>
            </a:r>
            <a:r>
              <a:rPr lang="en-US" sz="2000" dirty="0" smtClean="0"/>
              <a:t>PIFS. </a:t>
            </a:r>
            <a:endParaRPr lang="en-US" sz="2000" dirty="0"/>
          </a:p>
          <a:p>
            <a:pPr lvl="1"/>
            <a:r>
              <a:rPr lang="en-US" sz="1800" dirty="0"/>
              <a:t>If </a:t>
            </a:r>
            <a:r>
              <a:rPr lang="en-US" sz="1800" dirty="0" smtClean="0"/>
              <a:t>the channel status of the Link 2 is IDLE, the </a:t>
            </a:r>
            <a:r>
              <a:rPr lang="en-US" sz="1800" dirty="0" smtClean="0"/>
              <a:t>MLD </a:t>
            </a:r>
            <a:r>
              <a:rPr lang="en-US" sz="1800" dirty="0" smtClean="0"/>
              <a:t>transmits frames over the link 1 and the line 2.</a:t>
            </a:r>
          </a:p>
          <a:p>
            <a:pPr lvl="2"/>
            <a:r>
              <a:rPr lang="en-US" sz="1600" dirty="0" smtClean="0"/>
              <a:t>NOTE- The </a:t>
            </a:r>
            <a:r>
              <a:rPr lang="en-US" sz="1600" dirty="0"/>
              <a:t>method of the channel status </a:t>
            </a:r>
            <a:r>
              <a:rPr lang="en-US" sz="1600" dirty="0" smtClean="0"/>
              <a:t>determination </a:t>
            </a:r>
            <a:r>
              <a:rPr lang="en-US" sz="1600" dirty="0"/>
              <a:t>needs more consideration (e.g., ED only, or PD and NAV).</a:t>
            </a:r>
          </a:p>
          <a:p>
            <a:pPr lvl="1"/>
            <a:r>
              <a:rPr lang="en-US" sz="1800" dirty="0" smtClean="0"/>
              <a:t>Otherwise, the </a:t>
            </a:r>
            <a:r>
              <a:rPr lang="en-US" sz="1800" dirty="0" smtClean="0"/>
              <a:t>MLD </a:t>
            </a:r>
            <a:r>
              <a:rPr lang="en-US" sz="1800" dirty="0" smtClean="0"/>
              <a:t>transmits frames on the link 1 only.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dirty="0"/>
                  <a:t>Single Primary Channel based link access plus PIFS based other link access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rgbClr val="FF0000"/>
                        </a:solidFill>
                      </a:rPr>
                      <m:t>SPC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8000" b="-17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905668" y="2066088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7072125" y="2063775"/>
            <a:ext cx="12336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2055116" y="2763582"/>
            <a:ext cx="1233675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388851" y="2763582"/>
            <a:ext cx="960913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4710518" y="2062111"/>
            <a:ext cx="141893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707153" y="2763582"/>
            <a:ext cx="123644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231575" y="2763582"/>
            <a:ext cx="98104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6239005" y="2309706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/>
          </p:nvPr>
        </p:nvGraphicFramePr>
        <p:xfrm>
          <a:off x="4082313" y="2305829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-46996" y="27074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02182" y="1814961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902182" y="2062111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3476843" y="2062111"/>
            <a:ext cx="53657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07152" y="1788314"/>
            <a:ext cx="1465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72126" y="1797107"/>
            <a:ext cx="123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07152" y="2489537"/>
            <a:ext cx="1236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4707150" y="2061545"/>
            <a:ext cx="72857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5463272" y="2061545"/>
            <a:ext cx="70892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7072123" y="2069224"/>
            <a:ext cx="65844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7758120" y="2069224"/>
            <a:ext cx="54768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4710518" y="2760089"/>
            <a:ext cx="59593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5340422" y="2760089"/>
            <a:ext cx="63714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Multiple Primary </a:t>
                </a:r>
                <a:r>
                  <a:rPr lang="en-US" dirty="0">
                    <a:solidFill>
                      <a:schemeClr val="tx1"/>
                    </a:solidFill>
                  </a:rPr>
                  <a:t>Channel based link access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rgbClr val="FF0000"/>
                        </a:solidFill>
                      </a:rPr>
                      <m:t>MPC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8000" b="-17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A STA of a </a:t>
            </a:r>
            <a:r>
              <a:rPr lang="en-US" sz="2000" dirty="0" smtClean="0"/>
              <a:t>MLD </a:t>
            </a:r>
            <a:r>
              <a:rPr lang="en-US" sz="2000" dirty="0" smtClean="0"/>
              <a:t>performs a contention independently on each primary channel of the link 1 and the link 2. </a:t>
            </a:r>
          </a:p>
          <a:p>
            <a:r>
              <a:rPr lang="en-US" sz="2000" dirty="0" smtClean="0"/>
              <a:t>After obtaining a TXOP on either the link 1 or the link 2, the </a:t>
            </a:r>
            <a:r>
              <a:rPr lang="en-US" sz="2000" dirty="0" smtClean="0"/>
              <a:t>MLD </a:t>
            </a:r>
            <a:r>
              <a:rPr lang="en-US" sz="2000" dirty="0" smtClean="0"/>
              <a:t>transmits frames on the </a:t>
            </a:r>
            <a:r>
              <a:rPr lang="en-US" sz="2000" dirty="0"/>
              <a:t>link on which the TXOP is obtained. </a:t>
            </a:r>
          </a:p>
          <a:p>
            <a:pPr lvl="1"/>
            <a:r>
              <a:rPr lang="en-US" sz="1800" dirty="0" smtClean="0"/>
              <a:t>NOTE- PIFS based link access is not used. </a:t>
            </a:r>
            <a:endParaRPr lang="en-US" sz="1800" dirty="0"/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2055117" y="2763582"/>
            <a:ext cx="63970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4738013" y="2071475"/>
            <a:ext cx="20020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/>
          </p:nvPr>
        </p:nvGraphicFramePr>
        <p:xfrm>
          <a:off x="4320639" y="2307388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3432670" y="2748706"/>
            <a:ext cx="16727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/>
          </p:nvPr>
        </p:nvGraphicFramePr>
        <p:xfrm>
          <a:off x="2810569" y="299462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012901" y="274869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/>
          </p:nvPr>
        </p:nvGraphicFramePr>
        <p:xfrm>
          <a:off x="5181600" y="298941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0" name="Rectangle 13"/>
          <p:cNvSpPr>
            <a:spLocks noChangeArrowheads="1"/>
          </p:cNvSpPr>
          <p:nvPr/>
        </p:nvSpPr>
        <p:spPr bwMode="auto">
          <a:xfrm>
            <a:off x="7466270" y="2061452"/>
            <a:ext cx="103390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7" name="Table 136"/>
          <p:cNvGraphicFramePr>
            <a:graphicFrameLocks noGrp="1"/>
          </p:cNvGraphicFramePr>
          <p:nvPr>
            <p:extLst/>
          </p:nvPr>
        </p:nvGraphicFramePr>
        <p:xfrm>
          <a:off x="6844169" y="2307368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8" name="Rectangle 13"/>
          <p:cNvSpPr>
            <a:spLocks noChangeArrowheads="1"/>
          </p:cNvSpPr>
          <p:nvPr/>
        </p:nvSpPr>
        <p:spPr bwMode="auto">
          <a:xfrm>
            <a:off x="7608286" y="2748696"/>
            <a:ext cx="87746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/>
          </p:nvPr>
        </p:nvGraphicFramePr>
        <p:xfrm>
          <a:off x="7191725" y="2994612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-46996" y="27074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464642" y="1812640"/>
            <a:ext cx="103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97" name="Rectangle 13"/>
          <p:cNvSpPr>
            <a:spLocks noChangeArrowheads="1"/>
          </p:cNvSpPr>
          <p:nvPr/>
        </p:nvSpPr>
        <p:spPr bwMode="auto">
          <a:xfrm>
            <a:off x="7464642" y="2059790"/>
            <a:ext cx="45972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98" name="Rectangle 13"/>
          <p:cNvSpPr>
            <a:spLocks noChangeArrowheads="1"/>
          </p:cNvSpPr>
          <p:nvPr/>
        </p:nvSpPr>
        <p:spPr bwMode="auto">
          <a:xfrm>
            <a:off x="7951918" y="2059790"/>
            <a:ext cx="548261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3425764" y="2498645"/>
            <a:ext cx="1679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0" name="Rectangle 13"/>
          <p:cNvSpPr>
            <a:spLocks noChangeArrowheads="1"/>
          </p:cNvSpPr>
          <p:nvPr/>
        </p:nvSpPr>
        <p:spPr bwMode="auto">
          <a:xfrm>
            <a:off x="3425764" y="2745795"/>
            <a:ext cx="8133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1" name="Rectangle 13"/>
          <p:cNvSpPr>
            <a:spLocks noChangeArrowheads="1"/>
          </p:cNvSpPr>
          <p:nvPr/>
        </p:nvSpPr>
        <p:spPr bwMode="auto">
          <a:xfrm>
            <a:off x="4266710" y="2745795"/>
            <a:ext cx="83868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6012069" y="2500078"/>
            <a:ext cx="1108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3" name="Rectangle 13"/>
          <p:cNvSpPr>
            <a:spLocks noChangeArrowheads="1"/>
          </p:cNvSpPr>
          <p:nvPr/>
        </p:nvSpPr>
        <p:spPr bwMode="auto">
          <a:xfrm>
            <a:off x="6012068" y="2747228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4" name="Rectangle 13"/>
          <p:cNvSpPr>
            <a:spLocks noChangeArrowheads="1"/>
          </p:cNvSpPr>
          <p:nvPr/>
        </p:nvSpPr>
        <p:spPr bwMode="auto">
          <a:xfrm>
            <a:off x="6586729" y="2747228"/>
            <a:ext cx="5339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7603564" y="2501102"/>
            <a:ext cx="88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6" name="Rectangle 13"/>
          <p:cNvSpPr>
            <a:spLocks noChangeArrowheads="1"/>
          </p:cNvSpPr>
          <p:nvPr/>
        </p:nvSpPr>
        <p:spPr bwMode="auto">
          <a:xfrm>
            <a:off x="7603563" y="2748252"/>
            <a:ext cx="46008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7" name="Rectangle 13"/>
          <p:cNvSpPr>
            <a:spLocks noChangeArrowheads="1"/>
          </p:cNvSpPr>
          <p:nvPr/>
        </p:nvSpPr>
        <p:spPr bwMode="auto">
          <a:xfrm>
            <a:off x="8091193" y="2748252"/>
            <a:ext cx="39455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8" name="Rectangle 13"/>
          <p:cNvSpPr>
            <a:spLocks noChangeArrowheads="1"/>
          </p:cNvSpPr>
          <p:nvPr/>
        </p:nvSpPr>
        <p:spPr bwMode="auto">
          <a:xfrm>
            <a:off x="2905668" y="2066088"/>
            <a:ext cx="138751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09" name="TextBox 208"/>
          <p:cNvSpPr txBox="1"/>
          <p:nvPr/>
        </p:nvSpPr>
        <p:spPr>
          <a:xfrm>
            <a:off x="2902182" y="1814961"/>
            <a:ext cx="1384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10" name="Rectangle 13"/>
          <p:cNvSpPr>
            <a:spLocks noChangeArrowheads="1"/>
          </p:cNvSpPr>
          <p:nvPr/>
        </p:nvSpPr>
        <p:spPr bwMode="auto">
          <a:xfrm>
            <a:off x="2902181" y="2062111"/>
            <a:ext cx="6991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11" name="Rectangle 13"/>
          <p:cNvSpPr>
            <a:spLocks noChangeArrowheads="1"/>
          </p:cNvSpPr>
          <p:nvPr/>
        </p:nvSpPr>
        <p:spPr bwMode="auto">
          <a:xfrm>
            <a:off x="3628810" y="2062111"/>
            <a:ext cx="66029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dirty="0"/>
                  <a:t>Multiple Primary Channel based link access plus PIFS based other link </a:t>
                </a:r>
                <a:r>
                  <a:rPr lang="en-US" dirty="0" smtClean="0"/>
                  <a:t>access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rgbClr val="FF0000"/>
                        </a:solidFill>
                      </a:rPr>
                      <m:t>MPC</m:t>
                    </m:r>
                    <m:r>
                      <m:rPr>
                        <m:nor/>
                      </m:rPr>
                      <a:rPr lang="en-US" b="1" i="1" dirty="0" smtClean="0">
                        <a:solidFill>
                          <a:srgbClr val="FF0000"/>
                        </a:solidFill>
                      </a:rPr>
                      <m:t>+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8000" r="-200" b="-17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A STA of a </a:t>
            </a:r>
            <a:r>
              <a:rPr lang="en-US" sz="2000" dirty="0" smtClean="0"/>
              <a:t>MLD </a:t>
            </a:r>
            <a:r>
              <a:rPr lang="en-US" sz="2000" dirty="0" smtClean="0"/>
              <a:t>performs a contention independently on each primary channel of the link 1 and the link 2. </a:t>
            </a:r>
          </a:p>
          <a:p>
            <a:r>
              <a:rPr lang="en-US" sz="2000" dirty="0" smtClean="0"/>
              <a:t>After obtaining a TXOP on either the link 1 or the link 2, the </a:t>
            </a:r>
            <a:r>
              <a:rPr lang="en-US" sz="2000" dirty="0" smtClean="0"/>
              <a:t>MLD </a:t>
            </a:r>
            <a:r>
              <a:rPr lang="en-US" sz="2000" dirty="0" smtClean="0"/>
              <a:t>checks</a:t>
            </a:r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dirty="0"/>
              <a:t>channel status of </a:t>
            </a:r>
            <a:r>
              <a:rPr lang="en-US" sz="2000" dirty="0" smtClean="0"/>
              <a:t>another link for </a:t>
            </a:r>
            <a:r>
              <a:rPr lang="en-US" sz="2000" dirty="0"/>
              <a:t>PIFS. </a:t>
            </a:r>
            <a:endParaRPr lang="en-US" sz="2000" dirty="0" smtClean="0"/>
          </a:p>
          <a:p>
            <a:pPr lvl="1"/>
            <a:r>
              <a:rPr lang="en-US" sz="1800" dirty="0" smtClean="0"/>
              <a:t>If the channel status of another link is IDLE, the </a:t>
            </a:r>
            <a:r>
              <a:rPr lang="en-US" sz="1800" dirty="0" smtClean="0"/>
              <a:t>MLD </a:t>
            </a:r>
            <a:r>
              <a:rPr lang="en-US" sz="1800" dirty="0" smtClean="0"/>
              <a:t>transmits frames over the link 1 and the link 2.</a:t>
            </a:r>
          </a:p>
          <a:p>
            <a:pPr lvl="2"/>
            <a:r>
              <a:rPr lang="en-US" sz="1600" dirty="0"/>
              <a:t>NOTE- </a:t>
            </a:r>
            <a:r>
              <a:rPr lang="en-US" sz="1600" dirty="0" smtClean="0"/>
              <a:t>The </a:t>
            </a:r>
            <a:r>
              <a:rPr lang="en-US" sz="1600" dirty="0"/>
              <a:t>method of the channel status determination needs more consideration (e.g., ED only, or PD and NAV).</a:t>
            </a:r>
          </a:p>
          <a:p>
            <a:pPr lvl="1"/>
            <a:r>
              <a:rPr lang="en-US" sz="1800" dirty="0" smtClean="0"/>
              <a:t>Otherwise, the </a:t>
            </a:r>
            <a:r>
              <a:rPr lang="en-US" sz="1800" dirty="0" smtClean="0"/>
              <a:t>MLD </a:t>
            </a:r>
            <a:r>
              <a:rPr lang="en-US" sz="1800" dirty="0" smtClean="0"/>
              <a:t>transmits frames on the link on which the TXOP is obtained. </a:t>
            </a:r>
            <a:endParaRPr lang="en-US" sz="2200" dirty="0" smtClean="0"/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18093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2911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29810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19786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6572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0603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7558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2905668" y="1837488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3" name="Rectangle 13"/>
          <p:cNvSpPr>
            <a:spLocks noChangeArrowheads="1"/>
          </p:cNvSpPr>
          <p:nvPr/>
        </p:nvSpPr>
        <p:spPr bwMode="auto">
          <a:xfrm>
            <a:off x="6175386" y="1836782"/>
            <a:ext cx="12336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2055117" y="2534982"/>
            <a:ext cx="1535639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4284375" y="1841162"/>
            <a:ext cx="117495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7366510" y="2521926"/>
            <a:ext cx="11192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73002"/>
              </p:ext>
            </p:extLst>
          </p:nvPr>
        </p:nvGraphicFramePr>
        <p:xfrm>
          <a:off x="2072723" y="20772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39934"/>
              </p:ext>
            </p:extLst>
          </p:nvPr>
        </p:nvGraphicFramePr>
        <p:xfrm>
          <a:off x="5550546" y="2078721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361627"/>
              </p:ext>
            </p:extLst>
          </p:nvPr>
        </p:nvGraphicFramePr>
        <p:xfrm>
          <a:off x="4082313" y="2077229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4286442" y="2520106"/>
            <a:ext cx="9869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59602"/>
              </p:ext>
            </p:extLst>
          </p:nvPr>
        </p:nvGraphicFramePr>
        <p:xfrm>
          <a:off x="3664341" y="276602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175386" y="252009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80320"/>
              </p:ext>
            </p:extLst>
          </p:nvPr>
        </p:nvGraphicFramePr>
        <p:xfrm>
          <a:off x="5344085" y="276081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7701082" y="1837488"/>
            <a:ext cx="78466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79772"/>
              </p:ext>
            </p:extLst>
          </p:nvPr>
        </p:nvGraphicFramePr>
        <p:xfrm>
          <a:off x="7500422" y="2081106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7" name="TextBox 136"/>
          <p:cNvSpPr txBox="1"/>
          <p:nvPr/>
        </p:nvSpPr>
        <p:spPr>
          <a:xfrm>
            <a:off x="-46996" y="24788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2902182" y="1586361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39" name="Rectangle 13"/>
          <p:cNvSpPr>
            <a:spLocks noChangeArrowheads="1"/>
          </p:cNvSpPr>
          <p:nvPr/>
        </p:nvSpPr>
        <p:spPr bwMode="auto">
          <a:xfrm>
            <a:off x="2902182" y="1833511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0" name="Rectangle 13"/>
          <p:cNvSpPr>
            <a:spLocks noChangeArrowheads="1"/>
          </p:cNvSpPr>
          <p:nvPr/>
        </p:nvSpPr>
        <p:spPr bwMode="auto">
          <a:xfrm>
            <a:off x="3476843" y="1833511"/>
            <a:ext cx="53657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288141" y="1586361"/>
            <a:ext cx="1171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2" name="Rectangle 13"/>
          <p:cNvSpPr>
            <a:spLocks noChangeArrowheads="1"/>
          </p:cNvSpPr>
          <p:nvPr/>
        </p:nvSpPr>
        <p:spPr bwMode="auto">
          <a:xfrm>
            <a:off x="4288140" y="1833511"/>
            <a:ext cx="70496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3" name="Rectangle 13"/>
          <p:cNvSpPr>
            <a:spLocks noChangeArrowheads="1"/>
          </p:cNvSpPr>
          <p:nvPr/>
        </p:nvSpPr>
        <p:spPr bwMode="auto">
          <a:xfrm>
            <a:off x="5016028" y="1833511"/>
            <a:ext cx="44315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6161849" y="1588733"/>
            <a:ext cx="1247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5" name="Rectangle 13"/>
          <p:cNvSpPr>
            <a:spLocks noChangeArrowheads="1"/>
          </p:cNvSpPr>
          <p:nvPr/>
        </p:nvSpPr>
        <p:spPr bwMode="auto">
          <a:xfrm>
            <a:off x="6161849" y="1835883"/>
            <a:ext cx="48223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6671635" y="1835883"/>
            <a:ext cx="7374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6179307" y="2270045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8" name="Rectangle 13"/>
          <p:cNvSpPr>
            <a:spLocks noChangeArrowheads="1"/>
          </p:cNvSpPr>
          <p:nvPr/>
        </p:nvSpPr>
        <p:spPr bwMode="auto">
          <a:xfrm>
            <a:off x="6179306" y="2517195"/>
            <a:ext cx="66421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9" name="Rectangle 13"/>
          <p:cNvSpPr>
            <a:spLocks noChangeArrowheads="1"/>
          </p:cNvSpPr>
          <p:nvPr/>
        </p:nvSpPr>
        <p:spPr bwMode="auto">
          <a:xfrm>
            <a:off x="6871072" y="2517195"/>
            <a:ext cx="41947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695435" y="1594101"/>
            <a:ext cx="790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7695434" y="1841251"/>
            <a:ext cx="77630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284955" y="2273662"/>
            <a:ext cx="988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6" name="Rectangle 13"/>
          <p:cNvSpPr>
            <a:spLocks noChangeArrowheads="1"/>
          </p:cNvSpPr>
          <p:nvPr/>
        </p:nvSpPr>
        <p:spPr bwMode="auto">
          <a:xfrm>
            <a:off x="4284955" y="2520812"/>
            <a:ext cx="48189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7" name="Rectangle 13"/>
          <p:cNvSpPr>
            <a:spLocks noChangeArrowheads="1"/>
          </p:cNvSpPr>
          <p:nvPr/>
        </p:nvSpPr>
        <p:spPr bwMode="auto">
          <a:xfrm>
            <a:off x="4794394" y="2520812"/>
            <a:ext cx="47372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Constrained </a:t>
            </a:r>
            <a:r>
              <a:rPr lang="en-US" dirty="0"/>
              <a:t>Multi-Link </a:t>
            </a:r>
            <a:r>
              <a:rPr lang="en-US" dirty="0" smtClean="0"/>
              <a:t>Operation</a:t>
            </a:r>
            <a:r>
              <a:rPr lang="en-US" dirty="0"/>
              <a:t>: Independent PPDU transmissions on multiple </a:t>
            </a:r>
            <a:r>
              <a:rPr lang="en-US" dirty="0" smtClean="0"/>
              <a:t>links, under the following one constraint,</a:t>
            </a:r>
            <a:endParaRPr lang="en-US" dirty="0"/>
          </a:p>
          <a:p>
            <a:pPr lvl="2"/>
            <a:r>
              <a:rPr lang="en-US" dirty="0" smtClean="0"/>
              <a:t>While a </a:t>
            </a:r>
            <a:r>
              <a:rPr lang="en-US" dirty="0" smtClean="0"/>
              <a:t>MLD </a:t>
            </a:r>
            <a:r>
              <a:rPr lang="en-US" dirty="0" smtClean="0"/>
              <a:t>is receiving </a:t>
            </a:r>
            <a:r>
              <a:rPr lang="en-US" dirty="0" smtClean="0"/>
              <a:t>a frame </a:t>
            </a:r>
            <a:r>
              <a:rPr lang="en-US" dirty="0" smtClean="0"/>
              <a:t>addressed to itself on a link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 smtClean="0"/>
              <a:t>MLD </a:t>
            </a:r>
            <a:r>
              <a:rPr lang="en-US" dirty="0" smtClean="0"/>
              <a:t>does not transmit other frames on other link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NOTE- If a MLD can </a:t>
            </a:r>
            <a:r>
              <a:rPr lang="en-US" dirty="0"/>
              <a:t>ensure that it is not an intended receiver of this </a:t>
            </a:r>
            <a:r>
              <a:rPr lang="en-US" dirty="0" smtClean="0"/>
              <a:t>frame, the MLD can transmit.</a:t>
            </a:r>
            <a:endParaRPr lang="en-US" dirty="0"/>
          </a:p>
          <a:p>
            <a:pPr lvl="1"/>
            <a:r>
              <a:rPr lang="en-US" dirty="0" smtClean="0"/>
              <a:t>Constrained Multiple </a:t>
            </a:r>
            <a:r>
              <a:rPr lang="en-US" dirty="0"/>
              <a:t>Primary Channel based link access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CMPC</a:t>
            </a:r>
            <a:r>
              <a:rPr lang="en-US" dirty="0" smtClean="0"/>
              <a:t>). </a:t>
            </a:r>
            <a:endParaRPr lang="en-US" dirty="0"/>
          </a:p>
          <a:p>
            <a:pPr lvl="1"/>
            <a:r>
              <a:rPr lang="en-US" dirty="0" smtClean="0"/>
              <a:t>Constrained Multiple </a:t>
            </a:r>
            <a:r>
              <a:rPr lang="en-US" dirty="0"/>
              <a:t>Primary Channel based link access plus PIFS based other link access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CMPC+</a:t>
            </a:r>
            <a:r>
              <a:rPr lang="en-US" dirty="0" smtClean="0"/>
              <a:t>).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14959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MLO </a:t>
                </a:r>
                <a:r>
                  <a:rPr lang="en-US" dirty="0" smtClean="0"/>
                  <a:t>has the </a:t>
                </a:r>
                <a:r>
                  <a:rPr lang="en-US" dirty="0"/>
                  <a:t>following </a:t>
                </a:r>
                <a:r>
                  <a:rPr lang="en-US" dirty="0" smtClean="0"/>
                  <a:t>constraint, </a:t>
                </a:r>
              </a:p>
              <a:p>
                <a:pPr lvl="1"/>
                <a:r>
                  <a:rPr lang="en-US" dirty="0"/>
                  <a:t>While a </a:t>
                </a:r>
                <a:r>
                  <a:rPr lang="en-US" dirty="0" smtClean="0"/>
                  <a:t>MLD </a:t>
                </a:r>
                <a:r>
                  <a:rPr lang="en-US" dirty="0"/>
                  <a:t>is receiving frames addressed to itself on a link, the </a:t>
                </a:r>
                <a:r>
                  <a:rPr lang="en-US" dirty="0" smtClean="0"/>
                  <a:t>MLD </a:t>
                </a:r>
                <a:r>
                  <a:rPr lang="en-US" dirty="0"/>
                  <a:t>does not transmit other frames on other link.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Other channel access rules are same as in slide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11.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SPC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).</a:t>
                </a:r>
                <a:endParaRPr lang="en-US" sz="2600" dirty="0"/>
              </a:p>
              <a:p>
                <a:pPr lvl="1"/>
                <a:endParaRPr lang="en-US" sz="1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  <a:blipFill rotWithShape="0">
                <a:blip r:embed="rId2"/>
                <a:stretch>
                  <a:fillRect l="-1098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sz="2800" dirty="0" smtClean="0"/>
                  <a:t>Constrained Single </a:t>
                </a:r>
                <a:r>
                  <a:rPr lang="en-US" sz="2800" dirty="0"/>
                  <a:t>Primary Channel based link access plus PIFS based other link access</a:t>
                </a:r>
                <a:r>
                  <a:rPr lang="en-US" sz="2800" dirty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i="1" dirty="0" smtClean="0">
                        <a:solidFill>
                          <a:srgbClr val="FF0000"/>
                        </a:solidFill>
                      </a:rPr>
                      <m:t>CS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PC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)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3"/>
                <a:stretch>
                  <a:fillRect t="-571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905668" y="2066088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7072125" y="2063775"/>
            <a:ext cx="12336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2055116" y="2763582"/>
            <a:ext cx="1233675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388851" y="2763582"/>
            <a:ext cx="960913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4710518" y="2062111"/>
            <a:ext cx="141893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707153" y="2763582"/>
            <a:ext cx="123644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231575" y="2763582"/>
            <a:ext cx="98104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6239005" y="2309706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082313" y="2305829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-46996" y="27074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02182" y="1814961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902182" y="2062111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3476843" y="2062111"/>
            <a:ext cx="53657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07152" y="1788314"/>
            <a:ext cx="1465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72126" y="1797107"/>
            <a:ext cx="123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07152" y="2489537"/>
            <a:ext cx="1236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4707150" y="2061545"/>
            <a:ext cx="72857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5463272" y="2061545"/>
            <a:ext cx="70892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7072123" y="2069224"/>
            <a:ext cx="65844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7758120" y="2069224"/>
            <a:ext cx="54768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4710518" y="2760089"/>
            <a:ext cx="72520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5463272" y="2760089"/>
            <a:ext cx="51429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Constrained Multiple </a:t>
                </a:r>
                <a:r>
                  <a:rPr lang="en-US" sz="2800" dirty="0">
                    <a:solidFill>
                      <a:schemeClr val="tx1"/>
                    </a:solidFill>
                  </a:rPr>
                  <a:t>Primary </a:t>
                </a:r>
                <a:r>
                  <a:rPr lang="en-US" sz="2800" dirty="0">
                    <a:solidFill>
                      <a:schemeClr val="tx1"/>
                    </a:solidFill>
                  </a:rPr>
                  <a:t>Channel based link access </a:t>
                </a:r>
                <a:r>
                  <a:rPr lang="en-US" sz="2800" dirty="0">
                    <a:solidFill>
                      <a:schemeClr val="tx1"/>
                    </a:solidFill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</a:rPr>
                </a:br>
                <a:r>
                  <a:rPr lang="en-US" sz="28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i="1" dirty="0" smtClean="0">
                        <a:solidFill>
                          <a:srgbClr val="FF0000"/>
                        </a:solidFill>
                      </a:rPr>
                      <m:t>CM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PC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)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571" r="-733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MLO has the following constraint, </a:t>
                </a:r>
              </a:p>
              <a:p>
                <a:pPr lvl="1"/>
                <a:r>
                  <a:rPr lang="en-US" dirty="0"/>
                  <a:t>While a </a:t>
                </a:r>
                <a:r>
                  <a:rPr lang="en-US" dirty="0" smtClean="0"/>
                  <a:t>MLD </a:t>
                </a:r>
                <a:r>
                  <a:rPr lang="en-US" dirty="0"/>
                  <a:t>is receiving frames addressed to itself on a link, the </a:t>
                </a:r>
                <a:r>
                  <a:rPr lang="en-US" dirty="0" smtClean="0"/>
                  <a:t>MLD </a:t>
                </a:r>
                <a:r>
                  <a:rPr lang="en-US" dirty="0"/>
                  <a:t>does not transmit other frames on other link. </a:t>
                </a:r>
              </a:p>
              <a:p>
                <a:r>
                  <a:rPr lang="en-US" dirty="0" smtClean="0"/>
                  <a:t>Other </a:t>
                </a:r>
                <a:r>
                  <a:rPr lang="en-US" dirty="0"/>
                  <a:t>channel access rules are same as in slide </a:t>
                </a:r>
                <a:r>
                  <a:rPr lang="en-US" dirty="0" smtClean="0"/>
                  <a:t>12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MPC</m:t>
                    </m:r>
                  </m:oMath>
                </a14:m>
                <a:r>
                  <a:rPr lang="en-US" dirty="0"/>
                  <a:t>).</a:t>
                </a:r>
                <a:endParaRPr lang="en-US" sz="1800" dirty="0"/>
              </a:p>
            </p:txBody>
          </p:sp>
        </mc:Choice>
        <mc:Fallback>
          <p:sp>
            <p:nvSpPr>
              <p:cNvPr id="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  <a:blipFill rotWithShape="0">
                <a:blip r:embed="rId3"/>
                <a:stretch>
                  <a:fillRect l="-1098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2905668" y="2066088"/>
            <a:ext cx="138751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2055117" y="2763582"/>
            <a:ext cx="63970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5272316" y="2071475"/>
            <a:ext cx="1467734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busy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3432670" y="2748706"/>
            <a:ext cx="183964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/>
          </p:nvPr>
        </p:nvGraphicFramePr>
        <p:xfrm>
          <a:off x="2810569" y="299462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012901" y="274869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>
            <p:extLst/>
          </p:nvPr>
        </p:nvGraphicFramePr>
        <p:xfrm>
          <a:off x="5387227" y="2991580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0" name="Rectangle 13"/>
          <p:cNvSpPr>
            <a:spLocks noChangeArrowheads="1"/>
          </p:cNvSpPr>
          <p:nvPr/>
        </p:nvSpPr>
        <p:spPr bwMode="auto">
          <a:xfrm>
            <a:off x="7466270" y="2061452"/>
            <a:ext cx="103390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6844169" y="2307368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8" name="Rectangle 13"/>
          <p:cNvSpPr>
            <a:spLocks noChangeArrowheads="1"/>
          </p:cNvSpPr>
          <p:nvPr/>
        </p:nvSpPr>
        <p:spPr bwMode="auto">
          <a:xfrm>
            <a:off x="7608286" y="2748696"/>
            <a:ext cx="87746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/>
        </p:nvGraphicFramePr>
        <p:xfrm>
          <a:off x="7191725" y="2994612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-46996" y="27074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2902182" y="1814961"/>
            <a:ext cx="1384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94" name="Rectangle 13"/>
          <p:cNvSpPr>
            <a:spLocks noChangeArrowheads="1"/>
          </p:cNvSpPr>
          <p:nvPr/>
        </p:nvSpPr>
        <p:spPr bwMode="auto">
          <a:xfrm>
            <a:off x="2902181" y="2062111"/>
            <a:ext cx="94209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95" name="Rectangle 13"/>
          <p:cNvSpPr>
            <a:spLocks noChangeArrowheads="1"/>
          </p:cNvSpPr>
          <p:nvPr/>
        </p:nvSpPr>
        <p:spPr bwMode="auto">
          <a:xfrm>
            <a:off x="3871828" y="2062111"/>
            <a:ext cx="41727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464642" y="1812640"/>
            <a:ext cx="103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97" name="Rectangle 13"/>
          <p:cNvSpPr>
            <a:spLocks noChangeArrowheads="1"/>
          </p:cNvSpPr>
          <p:nvPr/>
        </p:nvSpPr>
        <p:spPr bwMode="auto">
          <a:xfrm>
            <a:off x="7464642" y="2059790"/>
            <a:ext cx="59038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98" name="Rectangle 13"/>
          <p:cNvSpPr>
            <a:spLocks noChangeArrowheads="1"/>
          </p:cNvSpPr>
          <p:nvPr/>
        </p:nvSpPr>
        <p:spPr bwMode="auto">
          <a:xfrm>
            <a:off x="8089482" y="2059790"/>
            <a:ext cx="41069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3425764" y="2498645"/>
            <a:ext cx="1679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0" name="Rectangle 13"/>
          <p:cNvSpPr>
            <a:spLocks noChangeArrowheads="1"/>
          </p:cNvSpPr>
          <p:nvPr/>
        </p:nvSpPr>
        <p:spPr bwMode="auto">
          <a:xfrm>
            <a:off x="3425764" y="2745795"/>
            <a:ext cx="42148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1" name="Rectangle 13"/>
          <p:cNvSpPr>
            <a:spLocks noChangeArrowheads="1"/>
          </p:cNvSpPr>
          <p:nvPr/>
        </p:nvSpPr>
        <p:spPr bwMode="auto">
          <a:xfrm>
            <a:off x="3871830" y="2745795"/>
            <a:ext cx="140048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>
            <a:off x="6012069" y="2500078"/>
            <a:ext cx="1108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3" name="Rectangle 13"/>
          <p:cNvSpPr>
            <a:spLocks noChangeArrowheads="1"/>
          </p:cNvSpPr>
          <p:nvPr/>
        </p:nvSpPr>
        <p:spPr bwMode="auto">
          <a:xfrm>
            <a:off x="6012068" y="2747228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4" name="Rectangle 13"/>
          <p:cNvSpPr>
            <a:spLocks noChangeArrowheads="1"/>
          </p:cNvSpPr>
          <p:nvPr/>
        </p:nvSpPr>
        <p:spPr bwMode="auto">
          <a:xfrm>
            <a:off x="6586729" y="2747228"/>
            <a:ext cx="5339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7603564" y="2501102"/>
            <a:ext cx="88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6" name="Rectangle 13"/>
          <p:cNvSpPr>
            <a:spLocks noChangeArrowheads="1"/>
          </p:cNvSpPr>
          <p:nvPr/>
        </p:nvSpPr>
        <p:spPr bwMode="auto">
          <a:xfrm>
            <a:off x="7603563" y="2748252"/>
            <a:ext cx="46008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07" name="Rectangle 13"/>
          <p:cNvSpPr>
            <a:spLocks noChangeArrowheads="1"/>
          </p:cNvSpPr>
          <p:nvPr/>
        </p:nvSpPr>
        <p:spPr bwMode="auto">
          <a:xfrm>
            <a:off x="8091193" y="2748252"/>
            <a:ext cx="39455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/>
          </p:nvPr>
        </p:nvGraphicFramePr>
        <p:xfrm>
          <a:off x="4320955" y="2307683"/>
          <a:ext cx="6756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590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/>
          </p:nvPr>
        </p:nvGraphicFramePr>
        <p:xfrm>
          <a:off x="5067792" y="2307784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5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sz="2800" dirty="0" smtClean="0"/>
                  <a:t>Constrained Multiple </a:t>
                </a:r>
                <a:r>
                  <a:rPr lang="en-US" sz="2800" dirty="0"/>
                  <a:t>Primary Channel based link access plus PIFS based other link access </a:t>
                </a:r>
                <a:r>
                  <a:rPr lang="en-US" sz="28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i="1" dirty="0" smtClean="0">
                        <a:solidFill>
                          <a:srgbClr val="FF0000"/>
                        </a:solidFill>
                      </a:rPr>
                      <m:t>CM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PC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)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t="-571" r="-733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MLO has the following constraint, </a:t>
                </a:r>
              </a:p>
              <a:p>
                <a:pPr lvl="1"/>
                <a:r>
                  <a:rPr lang="en-US" dirty="0"/>
                  <a:t>While a </a:t>
                </a:r>
                <a:r>
                  <a:rPr lang="en-US" dirty="0" smtClean="0"/>
                  <a:t>MLD </a:t>
                </a:r>
                <a:r>
                  <a:rPr lang="en-US" dirty="0"/>
                  <a:t>is receiving frames addressed to itself on a link, the </a:t>
                </a:r>
                <a:r>
                  <a:rPr lang="en-US" dirty="0" smtClean="0"/>
                  <a:t>MLD </a:t>
                </a:r>
                <a:r>
                  <a:rPr lang="en-US" dirty="0"/>
                  <a:t>does not transmit other frames on other link. </a:t>
                </a:r>
              </a:p>
              <a:p>
                <a:r>
                  <a:rPr lang="en-US" dirty="0" smtClean="0"/>
                  <a:t>Other </a:t>
                </a:r>
                <a:r>
                  <a:rPr lang="en-US" dirty="0"/>
                  <a:t>channel access rules are same as in slide </a:t>
                </a:r>
                <a:r>
                  <a:rPr lang="en-US" dirty="0" smtClean="0"/>
                  <a:t>13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MPC</m:t>
                    </m:r>
                    <m:r>
                      <m:rPr>
                        <m:nor/>
                      </m:rPr>
                      <a:rPr lang="en-US" b="1" i="1" dirty="0" smtClean="0"/>
                      <m:t>+</m:t>
                    </m:r>
                  </m:oMath>
                </a14:m>
                <a:r>
                  <a:rPr lang="en-US" dirty="0"/>
                  <a:t>).</a:t>
                </a:r>
                <a:endParaRPr lang="en-US" sz="1800" dirty="0"/>
              </a:p>
            </p:txBody>
          </p:sp>
        </mc:Choice>
        <mc:Fallback>
          <p:sp>
            <p:nvSpPr>
              <p:cNvPr id="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  <a:blipFill rotWithShape="0">
                <a:blip r:embed="rId3"/>
                <a:stretch>
                  <a:fillRect l="-1098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2905668" y="2066088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3" name="Rectangle 13"/>
          <p:cNvSpPr>
            <a:spLocks noChangeArrowheads="1"/>
          </p:cNvSpPr>
          <p:nvPr/>
        </p:nvSpPr>
        <p:spPr bwMode="auto">
          <a:xfrm>
            <a:off x="6175386" y="2065382"/>
            <a:ext cx="12336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2055117" y="2763582"/>
            <a:ext cx="1535639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4284375" y="2069762"/>
            <a:ext cx="117495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7366510" y="2750526"/>
            <a:ext cx="1119237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/>
        </p:nvGraphicFramePr>
        <p:xfrm>
          <a:off x="5550546" y="2307321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4082313" y="2305829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4286442" y="2748706"/>
            <a:ext cx="9869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3664341" y="2994622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175386" y="2748696"/>
            <a:ext cx="110775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5344085" y="298941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7701082" y="2066088"/>
            <a:ext cx="78466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7500422" y="2309706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7" name="TextBox 136"/>
          <p:cNvSpPr txBox="1"/>
          <p:nvPr/>
        </p:nvSpPr>
        <p:spPr>
          <a:xfrm>
            <a:off x="-46996" y="27074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2902182" y="1814961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39" name="Rectangle 13"/>
          <p:cNvSpPr>
            <a:spLocks noChangeArrowheads="1"/>
          </p:cNvSpPr>
          <p:nvPr/>
        </p:nvSpPr>
        <p:spPr bwMode="auto">
          <a:xfrm>
            <a:off x="2902182" y="2062111"/>
            <a:ext cx="54711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0" name="Rectangle 13"/>
          <p:cNvSpPr>
            <a:spLocks noChangeArrowheads="1"/>
          </p:cNvSpPr>
          <p:nvPr/>
        </p:nvSpPr>
        <p:spPr bwMode="auto">
          <a:xfrm>
            <a:off x="3476843" y="2062111"/>
            <a:ext cx="53657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288141" y="1814961"/>
            <a:ext cx="1171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2" name="Rectangle 13"/>
          <p:cNvSpPr>
            <a:spLocks noChangeArrowheads="1"/>
          </p:cNvSpPr>
          <p:nvPr/>
        </p:nvSpPr>
        <p:spPr bwMode="auto">
          <a:xfrm>
            <a:off x="4288140" y="2062111"/>
            <a:ext cx="53452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3" name="Rectangle 13"/>
          <p:cNvSpPr>
            <a:spLocks noChangeArrowheads="1"/>
          </p:cNvSpPr>
          <p:nvPr/>
        </p:nvSpPr>
        <p:spPr bwMode="auto">
          <a:xfrm>
            <a:off x="4850215" y="2062111"/>
            <a:ext cx="60896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6161849" y="1817333"/>
            <a:ext cx="1247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5" name="Rectangle 13"/>
          <p:cNvSpPr>
            <a:spLocks noChangeArrowheads="1"/>
          </p:cNvSpPr>
          <p:nvPr/>
        </p:nvSpPr>
        <p:spPr bwMode="auto">
          <a:xfrm>
            <a:off x="6161848" y="2064483"/>
            <a:ext cx="64518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6834584" y="2064483"/>
            <a:ext cx="57447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6179307" y="2498645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8" name="Rectangle 13"/>
          <p:cNvSpPr>
            <a:spLocks noChangeArrowheads="1"/>
          </p:cNvSpPr>
          <p:nvPr/>
        </p:nvSpPr>
        <p:spPr bwMode="auto">
          <a:xfrm>
            <a:off x="6179306" y="2745795"/>
            <a:ext cx="62617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9" name="Rectangle 13"/>
          <p:cNvSpPr>
            <a:spLocks noChangeArrowheads="1"/>
          </p:cNvSpPr>
          <p:nvPr/>
        </p:nvSpPr>
        <p:spPr bwMode="auto">
          <a:xfrm>
            <a:off x="6833024" y="2745795"/>
            <a:ext cx="45752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695435" y="1822701"/>
            <a:ext cx="790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7695434" y="2069851"/>
            <a:ext cx="77630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284955" y="2502262"/>
            <a:ext cx="988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6" name="Rectangle 13"/>
          <p:cNvSpPr>
            <a:spLocks noChangeArrowheads="1"/>
          </p:cNvSpPr>
          <p:nvPr/>
        </p:nvSpPr>
        <p:spPr bwMode="auto">
          <a:xfrm>
            <a:off x="4284954" y="2749412"/>
            <a:ext cx="53771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7" name="Rectangle 13"/>
          <p:cNvSpPr>
            <a:spLocks noChangeArrowheads="1"/>
          </p:cNvSpPr>
          <p:nvPr/>
        </p:nvSpPr>
        <p:spPr bwMode="auto">
          <a:xfrm>
            <a:off x="4850216" y="2749412"/>
            <a:ext cx="41790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Constrained+ </a:t>
            </a:r>
            <a:r>
              <a:rPr lang="en-US" dirty="0" smtClean="0"/>
              <a:t>Multi-Link Operation</a:t>
            </a:r>
            <a:r>
              <a:rPr lang="en-US" dirty="0"/>
              <a:t>: Independent PPDU transmissions on multiple links, under the following </a:t>
            </a:r>
            <a:r>
              <a:rPr lang="en-US" dirty="0" smtClean="0"/>
              <a:t>two constraint,</a:t>
            </a:r>
          </a:p>
          <a:p>
            <a:pPr lvl="2"/>
            <a:r>
              <a:rPr lang="en-US" dirty="0"/>
              <a:t>While a </a:t>
            </a:r>
            <a:r>
              <a:rPr lang="en-US" dirty="0" smtClean="0"/>
              <a:t>MLD </a:t>
            </a:r>
            <a:r>
              <a:rPr lang="en-US" dirty="0"/>
              <a:t>is receiving </a:t>
            </a:r>
            <a:r>
              <a:rPr lang="en-US" dirty="0" smtClean="0"/>
              <a:t>a frame </a:t>
            </a:r>
            <a:r>
              <a:rPr lang="en-US" dirty="0"/>
              <a:t>addressed to itself on a link, the </a:t>
            </a:r>
            <a:r>
              <a:rPr lang="en-US" dirty="0" smtClean="0"/>
              <a:t>MLD </a:t>
            </a:r>
            <a:r>
              <a:rPr lang="en-US" dirty="0"/>
              <a:t>does not transmit other frames on </a:t>
            </a:r>
            <a:r>
              <a:rPr lang="en-US" dirty="0" smtClean="0"/>
              <a:t>other </a:t>
            </a:r>
            <a:r>
              <a:rPr lang="en-US" dirty="0"/>
              <a:t>link. </a:t>
            </a:r>
            <a:endParaRPr lang="en-US" dirty="0" smtClean="0"/>
          </a:p>
          <a:p>
            <a:pPr lvl="3"/>
            <a:r>
              <a:rPr lang="en-US" dirty="0"/>
              <a:t>NOTE- If a </a:t>
            </a:r>
            <a:r>
              <a:rPr lang="en-US" dirty="0" smtClean="0"/>
              <a:t>MLD </a:t>
            </a:r>
            <a:r>
              <a:rPr lang="en-US" dirty="0"/>
              <a:t>can ensure that it is not an intended receiver of this frame, the </a:t>
            </a:r>
            <a:r>
              <a:rPr lang="en-US" dirty="0" smtClean="0"/>
              <a:t>MLD </a:t>
            </a:r>
            <a:r>
              <a:rPr lang="en-US" dirty="0"/>
              <a:t>can transmit.</a:t>
            </a:r>
          </a:p>
          <a:p>
            <a:pPr lvl="2"/>
            <a:r>
              <a:rPr lang="en-US" dirty="0" smtClean="0"/>
              <a:t>While </a:t>
            </a:r>
            <a:r>
              <a:rPr lang="en-US" dirty="0" smtClean="0"/>
              <a:t>a </a:t>
            </a:r>
            <a:r>
              <a:rPr lang="en-US" dirty="0" smtClean="0"/>
              <a:t>MLD </a:t>
            </a:r>
            <a:r>
              <a:rPr lang="en-US" dirty="0" smtClean="0"/>
              <a:t>is transmitting </a:t>
            </a:r>
            <a:r>
              <a:rPr lang="en-US" dirty="0" smtClean="0"/>
              <a:t>a frame </a:t>
            </a:r>
            <a:r>
              <a:rPr lang="en-US" dirty="0" smtClean="0"/>
              <a:t>on one link</a:t>
            </a:r>
            <a:r>
              <a:rPr lang="en-US" dirty="0"/>
              <a:t>, </a:t>
            </a:r>
            <a:r>
              <a:rPr lang="en-US" dirty="0" smtClean="0"/>
              <a:t>the channel </a:t>
            </a:r>
            <a:r>
              <a:rPr lang="en-US" dirty="0"/>
              <a:t>access of </a:t>
            </a:r>
            <a:r>
              <a:rPr lang="en-US" dirty="0" smtClean="0"/>
              <a:t>other link of the </a:t>
            </a:r>
            <a:r>
              <a:rPr lang="en-US" dirty="0" smtClean="0"/>
              <a:t>MLD </a:t>
            </a:r>
            <a:r>
              <a:rPr lang="en-US" dirty="0" smtClean="0"/>
              <a:t>is disallowed </a:t>
            </a:r>
            <a:r>
              <a:rPr lang="en-US" dirty="0"/>
              <a:t>(e.g., the </a:t>
            </a:r>
            <a:r>
              <a:rPr lang="en-US" dirty="0" err="1" smtClean="0"/>
              <a:t>backoff</a:t>
            </a:r>
            <a:r>
              <a:rPr lang="en-US" dirty="0" smtClean="0"/>
              <a:t> is paused).  </a:t>
            </a:r>
          </a:p>
          <a:p>
            <a:pPr lvl="1"/>
            <a:r>
              <a:rPr lang="en-US" dirty="0" smtClean="0"/>
              <a:t>Constrained+ Multiple </a:t>
            </a:r>
            <a:r>
              <a:rPr lang="en-US" dirty="0"/>
              <a:t>Primary Channel based link access (</a:t>
            </a:r>
            <a:r>
              <a:rPr lang="en-US" i="1" dirty="0" smtClean="0">
                <a:solidFill>
                  <a:srgbClr val="FF0000"/>
                </a:solidFill>
              </a:rPr>
              <a:t>C+MPC</a:t>
            </a:r>
            <a:r>
              <a:rPr lang="en-US" dirty="0"/>
              <a:t>). </a:t>
            </a:r>
          </a:p>
          <a:p>
            <a:pPr lvl="1"/>
            <a:r>
              <a:rPr lang="en-US" dirty="0" smtClean="0"/>
              <a:t>Constrained+ Multiple </a:t>
            </a:r>
            <a:r>
              <a:rPr lang="en-US" dirty="0"/>
              <a:t>Primary Channel based link access plus PIFS based other link access (</a:t>
            </a:r>
            <a:r>
              <a:rPr lang="en-US" i="1" dirty="0" smtClean="0">
                <a:solidFill>
                  <a:srgbClr val="FF0000"/>
                </a:solidFill>
              </a:rPr>
              <a:t>C+MPC+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311623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Constrained+ </a:t>
                </a:r>
                <a:r>
                  <a:rPr lang="en-US" sz="2800" dirty="0">
                    <a:solidFill>
                      <a:schemeClr val="tx1"/>
                    </a:solidFill>
                  </a:rPr>
                  <a:t>Multiple </a:t>
                </a:r>
                <a:r>
                  <a:rPr lang="en-US" sz="2800" dirty="0">
                    <a:solidFill>
                      <a:schemeClr val="tx1"/>
                    </a:solidFill>
                  </a:rPr>
                  <a:t>Primary Channel based link access </a:t>
                </a:r>
                <a:br>
                  <a:rPr lang="en-US" sz="2800" dirty="0">
                    <a:solidFill>
                      <a:schemeClr val="tx1"/>
                    </a:solidFill>
                  </a:rPr>
                </a:br>
                <a:r>
                  <a:rPr lang="en-US" sz="28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rgbClr val="FF000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M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PC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l="-933" t="-571" r="-1867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000" dirty="0" smtClean="0"/>
                  <a:t>The MLO </a:t>
                </a:r>
                <a:r>
                  <a:rPr lang="en-US" sz="2000" dirty="0"/>
                  <a:t>has the following </a:t>
                </a:r>
                <a:r>
                  <a:rPr lang="en-US" sz="2000" dirty="0" smtClean="0"/>
                  <a:t>two constraints, </a:t>
                </a:r>
                <a:endParaRPr lang="en-US" sz="2000" dirty="0"/>
              </a:p>
              <a:p>
                <a:pPr lvl="1"/>
                <a:r>
                  <a:rPr lang="en-US" dirty="0"/>
                  <a:t>While a </a:t>
                </a:r>
                <a:r>
                  <a:rPr lang="en-US" dirty="0" smtClean="0"/>
                  <a:t>MLD </a:t>
                </a:r>
                <a:r>
                  <a:rPr lang="en-US" dirty="0"/>
                  <a:t>is receiving frames addressed to itself on a link, the </a:t>
                </a:r>
                <a:r>
                  <a:rPr lang="en-US" dirty="0" smtClean="0"/>
                  <a:t>MLD </a:t>
                </a:r>
                <a:r>
                  <a:rPr lang="en-US" dirty="0"/>
                  <a:t>does not transmit other frames on other link. </a:t>
                </a:r>
              </a:p>
              <a:p>
                <a:pPr lvl="1"/>
                <a:r>
                  <a:rPr lang="en-US" dirty="0"/>
                  <a:t>While a </a:t>
                </a:r>
                <a:r>
                  <a:rPr lang="en-US" dirty="0" smtClean="0"/>
                  <a:t>MLD </a:t>
                </a:r>
                <a:r>
                  <a:rPr lang="en-US" dirty="0"/>
                  <a:t>is transmitting frames on one link, the channel access of other link of the </a:t>
                </a:r>
                <a:r>
                  <a:rPr lang="en-US" dirty="0" smtClean="0"/>
                  <a:t>MLD </a:t>
                </a:r>
                <a:r>
                  <a:rPr lang="en-US" dirty="0"/>
                  <a:t>is disallowed (e.g., the </a:t>
                </a:r>
                <a:r>
                  <a:rPr lang="en-US" dirty="0" err="1"/>
                  <a:t>backoff</a:t>
                </a:r>
                <a:r>
                  <a:rPr lang="en-US" dirty="0"/>
                  <a:t> is paused).  </a:t>
                </a:r>
              </a:p>
              <a:p>
                <a:r>
                  <a:rPr lang="en-US" sz="2000" dirty="0" smtClean="0"/>
                  <a:t>Other </a:t>
                </a:r>
                <a:r>
                  <a:rPr lang="en-US" sz="2000" dirty="0"/>
                  <a:t>channel access rules are same as in slide </a:t>
                </a:r>
                <a:r>
                  <a:rPr lang="en-US" sz="2000" dirty="0" smtClean="0"/>
                  <a:t>12 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/>
                      <m:t>MPC</m:t>
                    </m:r>
                  </m:oMath>
                </a14:m>
                <a:r>
                  <a:rPr lang="en-US" sz="2000" dirty="0"/>
                  <a:t>).</a:t>
                </a:r>
              </a:p>
            </p:txBody>
          </p:sp>
        </mc:Choice>
        <mc:Fallback>
          <p:sp>
            <p:nvSpPr>
              <p:cNvPr id="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  <a:blipFill rotWithShape="0">
                <a:blip r:embed="rId3"/>
                <a:stretch>
                  <a:fillRect l="-706" b="-14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2905668" y="2066088"/>
            <a:ext cx="130826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2072723" y="230582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0" name="Rectangle 13"/>
          <p:cNvSpPr>
            <a:spLocks noChangeArrowheads="1"/>
          </p:cNvSpPr>
          <p:nvPr/>
        </p:nvSpPr>
        <p:spPr bwMode="auto">
          <a:xfrm>
            <a:off x="6248427" y="2061205"/>
            <a:ext cx="115221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7" name="Table 136"/>
          <p:cNvGraphicFramePr>
            <a:graphicFrameLocks noGrp="1"/>
          </p:cNvGraphicFramePr>
          <p:nvPr>
            <p:extLst/>
          </p:nvPr>
        </p:nvGraphicFramePr>
        <p:xfrm>
          <a:off x="5626326" y="2307121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8" name="Rectangle 13"/>
          <p:cNvSpPr>
            <a:spLocks noChangeArrowheads="1"/>
          </p:cNvSpPr>
          <p:nvPr/>
        </p:nvSpPr>
        <p:spPr bwMode="auto">
          <a:xfrm>
            <a:off x="7955289" y="2750970"/>
            <a:ext cx="52605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/>
          </p:nvPr>
        </p:nvGraphicFramePr>
        <p:xfrm>
          <a:off x="6833288" y="2995313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-46996" y="27074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2902181" y="1814961"/>
            <a:ext cx="1484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94" name="Rectangle 13"/>
          <p:cNvSpPr>
            <a:spLocks noChangeArrowheads="1"/>
          </p:cNvSpPr>
          <p:nvPr/>
        </p:nvSpPr>
        <p:spPr bwMode="auto">
          <a:xfrm>
            <a:off x="2902181" y="2062111"/>
            <a:ext cx="94209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95" name="Rectangle 13"/>
          <p:cNvSpPr>
            <a:spLocks noChangeArrowheads="1"/>
          </p:cNvSpPr>
          <p:nvPr/>
        </p:nvSpPr>
        <p:spPr bwMode="auto">
          <a:xfrm>
            <a:off x="3871828" y="2062111"/>
            <a:ext cx="51511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246799" y="1812393"/>
            <a:ext cx="103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97" name="Rectangle 13"/>
          <p:cNvSpPr>
            <a:spLocks noChangeArrowheads="1"/>
          </p:cNvSpPr>
          <p:nvPr/>
        </p:nvSpPr>
        <p:spPr bwMode="auto">
          <a:xfrm>
            <a:off x="6246799" y="2059543"/>
            <a:ext cx="59038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98" name="Rectangle 13"/>
          <p:cNvSpPr>
            <a:spLocks noChangeArrowheads="1"/>
          </p:cNvSpPr>
          <p:nvPr/>
        </p:nvSpPr>
        <p:spPr bwMode="auto">
          <a:xfrm>
            <a:off x="6858000" y="2059543"/>
            <a:ext cx="542642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7844701" y="2501102"/>
            <a:ext cx="71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06" name="Rectangle 13"/>
          <p:cNvSpPr>
            <a:spLocks noChangeArrowheads="1"/>
          </p:cNvSpPr>
          <p:nvPr/>
        </p:nvSpPr>
        <p:spPr bwMode="auto">
          <a:xfrm>
            <a:off x="7950565" y="2750526"/>
            <a:ext cx="53078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/>
          </p:nvPr>
        </p:nvGraphicFramePr>
        <p:xfrm>
          <a:off x="4464518" y="2301319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 bwMode="auto">
          <a:xfrm>
            <a:off x="2894630" y="2758830"/>
            <a:ext cx="949650" cy="4522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7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Back-off is</a:t>
            </a:r>
            <a:r>
              <a:rPr lang="en-US" sz="770" dirty="0" smtClean="0">
                <a:solidFill>
                  <a:srgbClr val="FF0000"/>
                </a:solidFill>
              </a:rPr>
              <a:t> </a:t>
            </a: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paused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2062420" y="2995734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3844280" y="2994399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683223" y="2508767"/>
            <a:ext cx="1384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4683222" y="2755917"/>
            <a:ext cx="94209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5652869" y="2755917"/>
            <a:ext cx="41727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4673612" y="2064266"/>
            <a:ext cx="949650" cy="4522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7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Back-off is</a:t>
            </a:r>
            <a:r>
              <a:rPr lang="en-US" sz="770" dirty="0" smtClean="0">
                <a:solidFill>
                  <a:srgbClr val="FF0000"/>
                </a:solidFill>
              </a:rPr>
              <a:t> </a:t>
            </a: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paused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248427" y="2755116"/>
            <a:ext cx="585273" cy="4522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7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Back-off is</a:t>
            </a:r>
            <a:r>
              <a:rPr lang="en-US" sz="770" dirty="0" smtClean="0">
                <a:solidFill>
                  <a:srgbClr val="FF0000"/>
                </a:solidFill>
              </a:rPr>
              <a:t> </a:t>
            </a: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paused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/>
          </p:nvPr>
        </p:nvGraphicFramePr>
        <p:xfrm>
          <a:off x="7325726" y="2994003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This submission proposes the Multi-Link Operation simulation methodology for evaluating </a:t>
            </a:r>
            <a:r>
              <a:rPr lang="en-US" dirty="0"/>
              <a:t>simulation results more </a:t>
            </a:r>
            <a:r>
              <a:rPr lang="en-US" dirty="0" smtClean="0"/>
              <a:t>fairly. </a:t>
            </a:r>
          </a:p>
          <a:p>
            <a:r>
              <a:rPr lang="en-US" dirty="0"/>
              <a:t>Also, </a:t>
            </a:r>
            <a:r>
              <a:rPr lang="en-US" dirty="0" smtClean="0"/>
              <a:t>we proposes the </a:t>
            </a:r>
            <a:r>
              <a:rPr lang="en-US" dirty="0"/>
              <a:t>unified terminologies </a:t>
            </a:r>
            <a:r>
              <a:rPr lang="en-US" dirty="0" smtClean="0"/>
              <a:t>of the </a:t>
            </a:r>
            <a:r>
              <a:rPr lang="en-US" dirty="0"/>
              <a:t>Multi-Link Operation </a:t>
            </a:r>
            <a:r>
              <a:rPr lang="en-US" dirty="0" smtClean="0"/>
              <a:t>mechanisms for </a:t>
            </a:r>
            <a:r>
              <a:rPr lang="en-US" dirty="0"/>
              <a:t>more better understanding and comparing the simulation results among </a:t>
            </a:r>
            <a:r>
              <a:rPr lang="en-US" dirty="0" smtClean="0"/>
              <a:t>submissions.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Constrained+ </a:t>
                </a:r>
                <a:r>
                  <a:rPr lang="en-US" sz="2800" dirty="0">
                    <a:solidFill>
                      <a:schemeClr val="tx1"/>
                    </a:solidFill>
                  </a:rPr>
                  <a:t>Multiple </a:t>
                </a:r>
                <a:r>
                  <a:rPr lang="en-US" sz="2800" dirty="0">
                    <a:solidFill>
                      <a:schemeClr val="tx1"/>
                    </a:solidFill>
                  </a:rPr>
                  <a:t>Primary Channel based link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access </a:t>
                </a:r>
                <a:r>
                  <a:rPr lang="en-US" sz="2800" dirty="0" smtClean="0"/>
                  <a:t>plus </a:t>
                </a:r>
                <a:r>
                  <a:rPr lang="en-US" sz="2800" dirty="0"/>
                  <a:t>PIFS based other link access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rgbClr val="FF000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M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rgbClr val="FF0000"/>
                        </a:solidFill>
                      </a:rPr>
                      <m:t>PC</m:t>
                    </m:r>
                    <m:r>
                      <m:rPr>
                        <m:nor/>
                      </m:rPr>
                      <a:rPr lang="en-US" sz="2800" b="1" i="1" dirty="0" smtClean="0">
                        <a:solidFill>
                          <a:srgbClr val="FF0000"/>
                        </a:solidFill>
                      </a:rPr>
                      <m:t>+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)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95" y="685800"/>
                <a:ext cx="9144195" cy="1066800"/>
              </a:xfrm>
              <a:blipFill rotWithShape="0">
                <a:blip r:embed="rId2"/>
                <a:stretch>
                  <a:fillRect l="-933" t="-571" r="-1867" b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000" dirty="0" smtClean="0"/>
                  <a:t>The MLO </a:t>
                </a:r>
                <a:r>
                  <a:rPr lang="en-US" sz="2000" dirty="0"/>
                  <a:t>has the following </a:t>
                </a:r>
                <a:r>
                  <a:rPr lang="en-US" sz="2000" dirty="0" smtClean="0"/>
                  <a:t>two constraints, </a:t>
                </a:r>
                <a:endParaRPr lang="en-US" sz="2000" dirty="0"/>
              </a:p>
              <a:p>
                <a:pPr lvl="1"/>
                <a:r>
                  <a:rPr lang="en-US" dirty="0"/>
                  <a:t>While a </a:t>
                </a:r>
                <a:r>
                  <a:rPr lang="en-US" dirty="0" smtClean="0"/>
                  <a:t>MLD </a:t>
                </a:r>
                <a:r>
                  <a:rPr lang="en-US" dirty="0"/>
                  <a:t>is receiving frames addressed to itself on a link, the </a:t>
                </a:r>
                <a:r>
                  <a:rPr lang="en-US" dirty="0" smtClean="0"/>
                  <a:t>MLD </a:t>
                </a:r>
                <a:r>
                  <a:rPr lang="en-US" dirty="0"/>
                  <a:t>does not transmit other frames on other link. </a:t>
                </a:r>
              </a:p>
              <a:p>
                <a:pPr lvl="1"/>
                <a:r>
                  <a:rPr lang="en-US" dirty="0"/>
                  <a:t>While a </a:t>
                </a:r>
                <a:r>
                  <a:rPr lang="en-US" dirty="0" smtClean="0"/>
                  <a:t>MLD </a:t>
                </a:r>
                <a:r>
                  <a:rPr lang="en-US" dirty="0"/>
                  <a:t>is transmitting frames on one link, the channel access of other link of the </a:t>
                </a:r>
                <a:r>
                  <a:rPr lang="en-US" dirty="0" smtClean="0"/>
                  <a:t>MLD </a:t>
                </a:r>
                <a:r>
                  <a:rPr lang="en-US" dirty="0"/>
                  <a:t>is disallowed (e.g., the </a:t>
                </a:r>
                <a:r>
                  <a:rPr lang="en-US" dirty="0" err="1"/>
                  <a:t>backoff</a:t>
                </a:r>
                <a:r>
                  <a:rPr lang="en-US" dirty="0"/>
                  <a:t> is paused).  </a:t>
                </a:r>
              </a:p>
              <a:p>
                <a:r>
                  <a:rPr lang="en-US" sz="2000" dirty="0" smtClean="0"/>
                  <a:t>Other </a:t>
                </a:r>
                <a:r>
                  <a:rPr lang="en-US" sz="2000" dirty="0"/>
                  <a:t>channel access rules are same as in slide </a:t>
                </a:r>
                <a:r>
                  <a:rPr lang="en-US" sz="2000" dirty="0" smtClean="0"/>
                  <a:t>13 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/>
                      <m:t>MPC</m:t>
                    </m:r>
                    <m:r>
                      <m:rPr>
                        <m:nor/>
                      </m:rPr>
                      <a:rPr lang="en-US" sz="2000" b="1" i="1" dirty="0" smtClean="0"/>
                      <m:t>+</m:t>
                    </m:r>
                  </m:oMath>
                </a14:m>
                <a:r>
                  <a:rPr lang="en-US" sz="2000" dirty="0"/>
                  <a:t>).</a:t>
                </a:r>
              </a:p>
            </p:txBody>
          </p:sp>
        </mc:Choice>
        <mc:Fallback>
          <p:sp>
            <p:nvSpPr>
              <p:cNvPr id="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  <a:blipFill rotWithShape="0">
                <a:blip r:embed="rId3"/>
                <a:stretch>
                  <a:fillRect l="-706" b="-14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495303" y="2037953"/>
            <a:ext cx="881734" cy="1695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1208249" y="2519755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1208249" y="3209661"/>
            <a:ext cx="7277498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1519616" y="2207204"/>
            <a:ext cx="55310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1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14235" y="2885875"/>
            <a:ext cx="55848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  <a:cs typeface="Neo Sans Intel"/>
              </a:rPr>
              <a:t>Link 2</a:t>
            </a:r>
            <a:endParaRPr lang="en-US" sz="105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0" name="Flowchart: Alternate Process 79"/>
          <p:cNvSpPr/>
          <p:nvPr/>
        </p:nvSpPr>
        <p:spPr>
          <a:xfrm>
            <a:off x="700236" y="2288985"/>
            <a:ext cx="584367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1</a:t>
            </a:r>
          </a:p>
        </p:txBody>
      </p:sp>
      <p:sp>
        <p:nvSpPr>
          <p:cNvPr id="81" name="Flowchart: Alternate Process 80"/>
          <p:cNvSpPr/>
          <p:nvPr/>
        </p:nvSpPr>
        <p:spPr>
          <a:xfrm>
            <a:off x="700237" y="2984406"/>
            <a:ext cx="584366" cy="4544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 2</a:t>
            </a:r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2491646" y="2066088"/>
            <a:ext cx="15217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3" name="Rectangle 13"/>
          <p:cNvSpPr>
            <a:spLocks noChangeArrowheads="1"/>
          </p:cNvSpPr>
          <p:nvPr/>
        </p:nvSpPr>
        <p:spPr bwMode="auto">
          <a:xfrm>
            <a:off x="6175386" y="2065382"/>
            <a:ext cx="123367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4284375" y="2069762"/>
            <a:ext cx="117495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90" name="Table 89"/>
          <p:cNvGraphicFramePr>
            <a:graphicFrameLocks noGrp="1"/>
          </p:cNvGraphicFramePr>
          <p:nvPr/>
        </p:nvGraphicFramePr>
        <p:xfrm>
          <a:off x="5550546" y="2307321"/>
          <a:ext cx="62484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4082313" y="2305829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4286442" y="2748706"/>
            <a:ext cx="986930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/>
          </p:nvPr>
        </p:nvGraphicFramePr>
        <p:xfrm>
          <a:off x="3453753" y="2994230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6175387" y="2748696"/>
            <a:ext cx="1036864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4" name="Table 133"/>
          <p:cNvGraphicFramePr>
            <a:graphicFrameLocks noGrp="1"/>
          </p:cNvGraphicFramePr>
          <p:nvPr/>
        </p:nvGraphicFramePr>
        <p:xfrm>
          <a:off x="5344085" y="2989413"/>
          <a:ext cx="833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7701082" y="2066088"/>
            <a:ext cx="78466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/>
          </a:p>
        </p:txBody>
      </p:sp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7500422" y="2309706"/>
          <a:ext cx="20828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7" name="TextBox 136"/>
          <p:cNvSpPr txBox="1"/>
          <p:nvPr/>
        </p:nvSpPr>
        <p:spPr>
          <a:xfrm>
            <a:off x="-46996" y="27074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2491646" y="1814961"/>
            <a:ext cx="1521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39" name="Rectangle 13"/>
          <p:cNvSpPr>
            <a:spLocks noChangeArrowheads="1"/>
          </p:cNvSpPr>
          <p:nvPr/>
        </p:nvSpPr>
        <p:spPr bwMode="auto">
          <a:xfrm>
            <a:off x="2491646" y="2062111"/>
            <a:ext cx="956856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0" name="Rectangle 13"/>
          <p:cNvSpPr>
            <a:spLocks noChangeArrowheads="1"/>
          </p:cNvSpPr>
          <p:nvPr/>
        </p:nvSpPr>
        <p:spPr bwMode="auto">
          <a:xfrm>
            <a:off x="3476843" y="2062111"/>
            <a:ext cx="53657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4288141" y="1814961"/>
            <a:ext cx="1171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2" name="Rectangle 13"/>
          <p:cNvSpPr>
            <a:spLocks noChangeArrowheads="1"/>
          </p:cNvSpPr>
          <p:nvPr/>
        </p:nvSpPr>
        <p:spPr bwMode="auto">
          <a:xfrm>
            <a:off x="4288140" y="2062111"/>
            <a:ext cx="534527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3" name="Rectangle 13"/>
          <p:cNvSpPr>
            <a:spLocks noChangeArrowheads="1"/>
          </p:cNvSpPr>
          <p:nvPr/>
        </p:nvSpPr>
        <p:spPr bwMode="auto">
          <a:xfrm>
            <a:off x="4850215" y="2062111"/>
            <a:ext cx="608969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6161849" y="1817333"/>
            <a:ext cx="1247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5" name="Rectangle 13"/>
          <p:cNvSpPr>
            <a:spLocks noChangeArrowheads="1"/>
          </p:cNvSpPr>
          <p:nvPr/>
        </p:nvSpPr>
        <p:spPr bwMode="auto">
          <a:xfrm>
            <a:off x="6161849" y="2064483"/>
            <a:ext cx="482238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6671635" y="2064483"/>
            <a:ext cx="73742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6179307" y="2498645"/>
            <a:ext cx="1111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48" name="Rectangle 13"/>
          <p:cNvSpPr>
            <a:spLocks noChangeArrowheads="1"/>
          </p:cNvSpPr>
          <p:nvPr/>
        </p:nvSpPr>
        <p:spPr bwMode="auto">
          <a:xfrm>
            <a:off x="6179306" y="2745795"/>
            <a:ext cx="464781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49" name="Rectangle 13"/>
          <p:cNvSpPr>
            <a:spLocks noChangeArrowheads="1"/>
          </p:cNvSpPr>
          <p:nvPr/>
        </p:nvSpPr>
        <p:spPr bwMode="auto">
          <a:xfrm>
            <a:off x="6668085" y="2745795"/>
            <a:ext cx="54416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7695435" y="1822701"/>
            <a:ext cx="790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7695434" y="2069851"/>
            <a:ext cx="77630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4284955" y="2502262"/>
            <a:ext cx="988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156" name="Rectangle 13"/>
          <p:cNvSpPr>
            <a:spLocks noChangeArrowheads="1"/>
          </p:cNvSpPr>
          <p:nvPr/>
        </p:nvSpPr>
        <p:spPr bwMode="auto">
          <a:xfrm>
            <a:off x="4284954" y="2749412"/>
            <a:ext cx="537713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57" name="Rectangle 13"/>
          <p:cNvSpPr>
            <a:spLocks noChangeArrowheads="1"/>
          </p:cNvSpPr>
          <p:nvPr/>
        </p:nvSpPr>
        <p:spPr bwMode="auto">
          <a:xfrm>
            <a:off x="4850216" y="2749412"/>
            <a:ext cx="417905" cy="4569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894630" y="2758830"/>
            <a:ext cx="553872" cy="4522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7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Back-off is</a:t>
            </a:r>
            <a:r>
              <a:rPr lang="en-US" sz="770" dirty="0" smtClean="0">
                <a:solidFill>
                  <a:srgbClr val="FF0000"/>
                </a:solidFill>
              </a:rPr>
              <a:t> </a:t>
            </a: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paused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848600" y="2748153"/>
            <a:ext cx="623136" cy="4522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7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Back-off is</a:t>
            </a:r>
            <a:r>
              <a:rPr lang="en-US" sz="770" dirty="0" smtClean="0">
                <a:solidFill>
                  <a:srgbClr val="FF0000"/>
                </a:solidFill>
              </a:rPr>
              <a:t> </a:t>
            </a:r>
            <a:r>
              <a:rPr kumimoji="0" lang="en-US" sz="77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paused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2055118" y="2763582"/>
            <a:ext cx="834261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/>
          </p:nvPr>
        </p:nvGraphicFramePr>
        <p:xfrm>
          <a:off x="2072723" y="2305829"/>
          <a:ext cx="41656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74285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7280436" y="2755816"/>
            <a:ext cx="566825" cy="4569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busy</a:t>
            </a:r>
          </a:p>
        </p:txBody>
      </p:sp>
    </p:spTree>
    <p:extLst>
      <p:ext uri="{BB962C8B-B14F-4D97-AF65-F5344CB8AC3E}">
        <p14:creationId xmlns:p14="http://schemas.microsoft.com/office/powerpoint/2010/main" val="4396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In the Multi-Link Operation simulation, </a:t>
                </a:r>
              </a:p>
              <a:p>
                <a:pPr lvl="1"/>
                <a:r>
                  <a:rPr lang="en-US" dirty="0" smtClean="0"/>
                  <a:t>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n </a:t>
                </a:r>
                <a:r>
                  <a:rPr lang="en-US" dirty="0">
                    <a:solidFill>
                      <a:schemeClr val="tx1"/>
                    </a:solidFill>
                  </a:rPr>
                  <a:t>EHT AP operates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MPC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An EHT non-AP STA operates in one of the followings: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ingle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1" dirty="0" smtClean="0"/>
                      <m:t>SP</m:t>
                    </m:r>
                    <m:r>
                      <m:rPr>
                        <m:nor/>
                      </m:rPr>
                      <a:rPr lang="en-US" i="1" dirty="0" smtClean="0"/>
                      <m:t>C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/>
                        </a:solidFill>
                      </a:rPr>
                      <m:t>MPC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solidFill>
                          <a:schemeClr val="tx1"/>
                        </a:solidFill>
                      </a:rPr>
                      <m:t>MPC</m:t>
                    </m:r>
                    <m:r>
                      <m:rPr>
                        <m:nor/>
                      </m:rPr>
                      <a:rPr lang="en-US" b="0" i="1" dirty="0" smtClean="0">
                        <a:solidFill>
                          <a:schemeClr val="tx1"/>
                        </a:solidFill>
                      </a:rPr>
                      <m:t>+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i="1" dirty="0" smtClean="0">
                    <a:solidFill>
                      <a:schemeClr val="tx1"/>
                    </a:solidFill>
                  </a:rPr>
                  <a:t>CSPC</a:t>
                </a:r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1" dirty="0" smtClean="0">
                        <a:solidFill>
                          <a:schemeClr val="tx1"/>
                        </a:solidFill>
                      </a:rPr>
                      <m:t>CM</m:t>
                    </m:r>
                    <m:r>
                      <m:rPr>
                        <m:nor/>
                      </m:rPr>
                      <a:rPr lang="en-US" i="1" dirty="0">
                        <a:solidFill>
                          <a:schemeClr val="tx1"/>
                        </a:solidFill>
                      </a:rPr>
                      <m:t>PC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1" dirty="0" smtClean="0">
                        <a:solidFill>
                          <a:schemeClr val="tx1"/>
                        </a:solidFill>
                      </a:rPr>
                      <m:t>CM</m:t>
                    </m:r>
                    <m:r>
                      <m:rPr>
                        <m:nor/>
                      </m:rPr>
                      <a:rPr lang="en-US" i="1" dirty="0">
                        <a:solidFill>
                          <a:schemeClr val="tx1"/>
                        </a:solidFill>
                      </a:rPr>
                      <m:t>PC</m:t>
                    </m:r>
                    <m:r>
                      <m:rPr>
                        <m:nor/>
                      </m:rPr>
                      <a:rPr lang="en-US" b="0" i="1" dirty="0" smtClean="0">
                        <a:solidFill>
                          <a:schemeClr val="tx1"/>
                        </a:solidFill>
                      </a:rPr>
                      <m:t>+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i="1" dirty="0" smtClean="0">
                    <a:solidFill>
                      <a:schemeClr val="tx1"/>
                    </a:solidFill>
                  </a:rPr>
                  <a:t>C+MPC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i="1" dirty="0" smtClean="0">
                    <a:solidFill>
                      <a:schemeClr val="tx1"/>
                    </a:solidFill>
                  </a:rPr>
                  <a:t>C+MPC+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14800"/>
              </a:xfrm>
              <a:blipFill rotWithShape="0">
                <a:blip r:embed="rId2"/>
                <a:stretch>
                  <a:fillRect l="-1098" t="-1185" b="-3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38512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MLO terminology mapping with previous contribution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Mechanisms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1202907"/>
                  </p:ext>
                </p:extLst>
              </p:nvPr>
            </p:nvGraphicFramePr>
            <p:xfrm>
              <a:off x="685802" y="2133600"/>
              <a:ext cx="7858123" cy="431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Unified</a:t>
                          </a:r>
                          <a:r>
                            <a:rPr lang="en-US" sz="1250" b="1" baseline="0" dirty="0" smtClean="0"/>
                            <a:t> Terminology 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11-19/1291r3</a:t>
                          </a:r>
                        </a:p>
                        <a:p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(Intel)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11-19/1541r0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Intel))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11-19/979r2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11-19/1546r0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11-19/764r1</a:t>
                          </a:r>
                        </a:p>
                        <a:p>
                          <a:r>
                            <a:rPr lang="en-US" sz="1250" b="1" dirty="0" smtClean="0"/>
                            <a:t>(Qualcomm)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11-19/824r3 (Samsung)</a:t>
                          </a:r>
                          <a:endParaRPr lang="en-US" sz="125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5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25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𝑖𝑛𝑔𝑙𝑒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Legacy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Baseline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 link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SPC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Sync-SPC</a:t>
                          </a:r>
                        </a:p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Simultaneous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MPC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err="1" smtClean="0"/>
                            <a:t>Async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MLO-MPC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Independent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400" i="1" dirty="0" smtClean="0">
                                  <a:solidFill>
                                    <a:srgbClr val="FF0000"/>
                                  </a:solidFill>
                                </a:rPr>
                                <m:t>MPC</m:t>
                              </m:r>
                            </m:oMath>
                          </a14:m>
                          <a:r>
                            <a:rPr lang="en-US" sz="1250" dirty="0" smtClean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JMPC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Multi-link Uniform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i="1" dirty="0" smtClean="0">
                              <a:solidFill>
                                <a:srgbClr val="FF0000"/>
                              </a:solidFill>
                            </a:rPr>
                            <a:t>CSPC</a:t>
                          </a:r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Sync-SPC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CM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PC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isolated RMPC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Sync-DPC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CM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PC</m:t>
                                </m:r>
                                <m:r>
                                  <m:rPr>
                                    <m:nor/>
                                  </m:rPr>
                                  <a:rPr lang="en-US" sz="1400" b="0" i="1" dirty="0" smtClean="0">
                                    <a:solidFill>
                                      <a:srgbClr val="FF0000"/>
                                    </a:solidFill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CMLO-MPC+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i="1" dirty="0" smtClean="0">
                              <a:solidFill>
                                <a:srgbClr val="FF0000"/>
                              </a:solidFill>
                            </a:rPr>
                            <a:t>C+MPC</a:t>
                          </a: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Non-isolated RMPC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i="1" dirty="0" smtClean="0">
                              <a:solidFill>
                                <a:srgbClr val="FF0000"/>
                              </a:solidFill>
                            </a:rPr>
                            <a:t>C+MPC+</a:t>
                          </a: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1202907"/>
                  </p:ext>
                </p:extLst>
              </p:nvPr>
            </p:nvGraphicFramePr>
            <p:xfrm>
              <a:off x="685802" y="2133600"/>
              <a:ext cx="7858123" cy="431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  <a:gridCol w="1122589"/>
                  </a:tblGrid>
                  <a:tr h="472440"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Unified</a:t>
                          </a:r>
                          <a:r>
                            <a:rPr lang="en-US" sz="1250" b="1" baseline="0" dirty="0" smtClean="0"/>
                            <a:t> Terminology 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11-19/1291r3</a:t>
                          </a:r>
                        </a:p>
                        <a:p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(Intel)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11-19/1541r0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Intel))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11-19/979r2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11-19/1546r0</a:t>
                          </a:r>
                        </a:p>
                        <a:p>
                          <a:r>
                            <a:rPr lang="en-US" sz="1250" b="1" dirty="0" smtClean="0"/>
                            <a:t>(</a:t>
                          </a:r>
                          <a:r>
                            <a:rPr lang="en-US" sz="1250" b="1" i="0" kern="1200" dirty="0" err="1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MediaTek</a:t>
                          </a:r>
                          <a:r>
                            <a:rPr lang="en-US" sz="1250" b="1" i="0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11-19/764r1</a:t>
                          </a:r>
                        </a:p>
                        <a:p>
                          <a:r>
                            <a:rPr lang="en-US" sz="1250" b="1" dirty="0" smtClean="0"/>
                            <a:t>(Qualcomm)</a:t>
                          </a:r>
                          <a:endParaRPr lang="en-US" sz="125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b="1" dirty="0" smtClean="0"/>
                            <a:t>11-19/824r3 (Samsung)</a:t>
                          </a:r>
                          <a:endParaRPr lang="en-US" sz="125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133333" r="-603261" b="-9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Legacy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Baseline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Single link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179487" r="-603261" b="-63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Sync-SPC</a:t>
                          </a:r>
                        </a:p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Simultaneous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279487" r="-603261" b="-53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err="1" smtClean="0"/>
                            <a:t>Async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MLO-MPC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Independent mode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384416" r="-603261" b="-4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JMPC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Multi-link Uniform</a:t>
                          </a:r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i="1" dirty="0" smtClean="0">
                              <a:solidFill>
                                <a:srgbClr val="FF0000"/>
                              </a:solidFill>
                            </a:rPr>
                            <a:t>CSPC</a:t>
                          </a:r>
                          <a:endParaRPr lang="en-US" sz="125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Sync-SPC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CMLO-SPC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556410" r="-603261" b="-2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isolated RMPC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Sync-DPC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CMLO-MPC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43" t="-839344" r="-603261" b="-2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50" dirty="0" smtClean="0"/>
                            <a:t>CMLO-MPC+</a:t>
                          </a:r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i="1" dirty="0" smtClean="0">
                              <a:solidFill>
                                <a:srgbClr val="FF0000"/>
                              </a:solidFill>
                            </a:rPr>
                            <a:t>C+MPC</a:t>
                          </a: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50" dirty="0" smtClean="0"/>
                            <a:t>Non-isolated RMPC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i="1" dirty="0" smtClean="0">
                              <a:solidFill>
                                <a:srgbClr val="FF0000"/>
                              </a:solidFill>
                            </a:rPr>
                            <a:t>C+MPC+</a:t>
                          </a: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5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483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1]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mentor.ieee.org/802.11/dcn/19/11-19-1291-03-00be-performance-aspects-of-multi-link-operations.pptx</a:t>
            </a:r>
            <a:endParaRPr lang="en-US" sz="2000" b="0" dirty="0" smtClean="0"/>
          </a:p>
          <a:p>
            <a:pPr marL="0" indent="0">
              <a:buNone/>
            </a:pPr>
            <a:r>
              <a:rPr lang="en-US" sz="2000" dirty="0" smtClean="0"/>
              <a:t>[2</a:t>
            </a:r>
            <a:r>
              <a:rPr lang="en-US" sz="2000" dirty="0"/>
              <a:t>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mentor.ieee.org/802.11/dcn/19/11-19-1541-00-00be-performance-aspects-of-multi-link-operations-with-constraints.pptx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[3]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mentor.ieee.org/802.11/dcn/19/11-19-0979-02-00be-multi-link-operation-follow-up.pptx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[4]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mentor.ieee.org/802.11/dcn/19/11-19-1546-00-00be-legacy-performance-impact-on-multi-link-operation.pptx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[5] </a:t>
            </a: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mentor.ieee.org/802.11/dcn/19/11-19-0764-01-00be-multi-link-aggregation-gain-analysis.pptx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[6] </a:t>
            </a:r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mentor.ieee.org/802.11/dcn/19/11-19-0824-03-00be-multi-band-operation-performance.pptx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Topology</a:t>
            </a:r>
          </a:p>
          <a:p>
            <a:pPr lvl="1"/>
            <a:r>
              <a:rPr lang="en-US" dirty="0" smtClean="0"/>
              <a:t>A link 1 is 80 MHz channel in 5 GHz band. </a:t>
            </a:r>
          </a:p>
          <a:p>
            <a:pPr lvl="1"/>
            <a:r>
              <a:rPr lang="en-US" dirty="0" smtClean="0"/>
              <a:t>A link 2 is 80 MHz channel in 6 GHz band. </a:t>
            </a:r>
          </a:p>
          <a:p>
            <a:pPr lvl="1"/>
            <a:r>
              <a:rPr lang="en-US" dirty="0" smtClean="0"/>
              <a:t>An HE AP 1 </a:t>
            </a:r>
            <a:r>
              <a:rPr lang="en-US" dirty="0"/>
              <a:t>serves </a:t>
            </a:r>
            <a:r>
              <a:rPr lang="en-US" dirty="0" smtClean="0"/>
              <a:t>an HE BSS 1 on the link 1. </a:t>
            </a:r>
          </a:p>
          <a:p>
            <a:pPr lvl="1"/>
            <a:r>
              <a:rPr lang="en-US" dirty="0"/>
              <a:t>An HE </a:t>
            </a:r>
            <a:r>
              <a:rPr lang="en-US" dirty="0" smtClean="0"/>
              <a:t>AP 2 </a:t>
            </a:r>
            <a:r>
              <a:rPr lang="en-US" dirty="0"/>
              <a:t>serves </a:t>
            </a:r>
            <a:r>
              <a:rPr lang="en-US" dirty="0" smtClean="0"/>
              <a:t>an HE BSS 2 on the link 2.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EHT </a:t>
            </a:r>
            <a:r>
              <a:rPr lang="en-US" dirty="0" smtClean="0"/>
              <a:t>AP </a:t>
            </a:r>
            <a:r>
              <a:rPr lang="en-US" dirty="0"/>
              <a:t>serves </a:t>
            </a:r>
            <a:r>
              <a:rPr lang="en-US" dirty="0" smtClean="0"/>
              <a:t>an EHT BSS on the link 1 and the link </a:t>
            </a:r>
            <a:r>
              <a:rPr lang="en-US" dirty="0"/>
              <a:t>2.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HE </a:t>
            </a:r>
            <a:r>
              <a:rPr lang="en-US" dirty="0" smtClean="0"/>
              <a:t>STAs 1-5 are associated </a:t>
            </a:r>
            <a:r>
              <a:rPr lang="en-US" dirty="0"/>
              <a:t>with </a:t>
            </a:r>
            <a:r>
              <a:rPr lang="en-US" dirty="0" smtClean="0"/>
              <a:t>the HE AP 1.</a:t>
            </a:r>
          </a:p>
          <a:p>
            <a:pPr lvl="1"/>
            <a:r>
              <a:rPr lang="en-US" dirty="0" smtClean="0"/>
              <a:t>An HE STAs 6-10 </a:t>
            </a:r>
            <a:r>
              <a:rPr lang="en-US" dirty="0"/>
              <a:t>are associated with </a:t>
            </a:r>
            <a:r>
              <a:rPr lang="en-US" dirty="0" smtClean="0"/>
              <a:t>the HE AP 2.</a:t>
            </a:r>
          </a:p>
          <a:p>
            <a:pPr lvl="1"/>
            <a:r>
              <a:rPr lang="en-US" dirty="0" smtClean="0"/>
              <a:t>An EHT STA is associated </a:t>
            </a:r>
            <a:r>
              <a:rPr lang="en-US" dirty="0"/>
              <a:t>with </a:t>
            </a:r>
            <a:r>
              <a:rPr lang="en-US" dirty="0" smtClean="0"/>
              <a:t>the EHT AP.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09332" y="141426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1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2723870" y="2251343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3</a:t>
            </a:r>
            <a:endParaRPr lang="en-US" sz="1050" dirty="0"/>
          </a:p>
        </p:txBody>
      </p:sp>
      <p:sp>
        <p:nvSpPr>
          <p:cNvPr id="12" name="Left-Right Arrow 11"/>
          <p:cNvSpPr/>
          <p:nvPr/>
        </p:nvSpPr>
        <p:spPr>
          <a:xfrm>
            <a:off x="4554145" y="1371600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13" name="Rounded Rectangle 12"/>
          <p:cNvSpPr/>
          <p:nvPr/>
        </p:nvSpPr>
        <p:spPr>
          <a:xfrm>
            <a:off x="7509332" y="180453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2</a:t>
            </a:r>
            <a:endParaRPr lang="en-US" sz="1050" dirty="0"/>
          </a:p>
        </p:txBody>
      </p:sp>
      <p:sp>
        <p:nvSpPr>
          <p:cNvPr id="14" name="Rounded Rectangle 13"/>
          <p:cNvSpPr/>
          <p:nvPr/>
        </p:nvSpPr>
        <p:spPr>
          <a:xfrm>
            <a:off x="7509332" y="2194802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3</a:t>
            </a:r>
            <a:endParaRPr lang="en-US" sz="1050" dirty="0"/>
          </a:p>
        </p:txBody>
      </p:sp>
      <p:sp>
        <p:nvSpPr>
          <p:cNvPr id="15" name="Rounded Rectangle 14"/>
          <p:cNvSpPr/>
          <p:nvPr/>
        </p:nvSpPr>
        <p:spPr>
          <a:xfrm>
            <a:off x="7509332" y="2585073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4</a:t>
            </a:r>
            <a:endParaRPr lang="en-US" sz="1050" dirty="0"/>
          </a:p>
        </p:txBody>
      </p:sp>
      <p:sp>
        <p:nvSpPr>
          <p:cNvPr id="16" name="Rounded Rectangle 15"/>
          <p:cNvSpPr/>
          <p:nvPr/>
        </p:nvSpPr>
        <p:spPr>
          <a:xfrm>
            <a:off x="7498446" y="2975344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5</a:t>
            </a:r>
            <a:endParaRPr lang="en-US" sz="1050" dirty="0"/>
          </a:p>
        </p:txBody>
      </p:sp>
      <p:sp>
        <p:nvSpPr>
          <p:cNvPr id="17" name="Left-Right Arrow 16"/>
          <p:cNvSpPr/>
          <p:nvPr/>
        </p:nvSpPr>
        <p:spPr>
          <a:xfrm>
            <a:off x="4554145" y="1761871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18" name="Left-Right Arrow 17"/>
          <p:cNvSpPr/>
          <p:nvPr/>
        </p:nvSpPr>
        <p:spPr>
          <a:xfrm>
            <a:off x="4561921" y="2152142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19" name="Left-Right Arrow 18"/>
          <p:cNvSpPr/>
          <p:nvPr/>
        </p:nvSpPr>
        <p:spPr>
          <a:xfrm>
            <a:off x="4561920" y="2533142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20" name="Left-Right Arrow 19"/>
          <p:cNvSpPr/>
          <p:nvPr/>
        </p:nvSpPr>
        <p:spPr>
          <a:xfrm>
            <a:off x="4563475" y="2932684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</a:t>
            </a:r>
            <a:endParaRPr lang="en-US" sz="1050" dirty="0"/>
          </a:p>
        </p:txBody>
      </p:sp>
      <p:sp>
        <p:nvSpPr>
          <p:cNvPr id="22" name="Rounded Rectangle 21"/>
          <p:cNvSpPr/>
          <p:nvPr/>
        </p:nvSpPr>
        <p:spPr>
          <a:xfrm>
            <a:off x="7543800" y="4601878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6</a:t>
            </a:r>
            <a:endParaRPr lang="en-US" sz="1050" dirty="0"/>
          </a:p>
        </p:txBody>
      </p:sp>
      <p:sp>
        <p:nvSpPr>
          <p:cNvPr id="23" name="Left-Right Arrow 22"/>
          <p:cNvSpPr/>
          <p:nvPr/>
        </p:nvSpPr>
        <p:spPr>
          <a:xfrm>
            <a:off x="4588613" y="4559218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24" name="Rounded Rectangle 23"/>
          <p:cNvSpPr/>
          <p:nvPr/>
        </p:nvSpPr>
        <p:spPr>
          <a:xfrm>
            <a:off x="7543800" y="4992149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7</a:t>
            </a:r>
            <a:endParaRPr lang="en-US" sz="1050" dirty="0"/>
          </a:p>
        </p:txBody>
      </p:sp>
      <p:sp>
        <p:nvSpPr>
          <p:cNvPr id="25" name="Rounded Rectangle 24"/>
          <p:cNvSpPr/>
          <p:nvPr/>
        </p:nvSpPr>
        <p:spPr>
          <a:xfrm>
            <a:off x="7543800" y="538242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8</a:t>
            </a:r>
            <a:endParaRPr lang="en-US" sz="1050" dirty="0"/>
          </a:p>
        </p:txBody>
      </p:sp>
      <p:sp>
        <p:nvSpPr>
          <p:cNvPr id="26" name="Rounded Rectangle 25"/>
          <p:cNvSpPr/>
          <p:nvPr/>
        </p:nvSpPr>
        <p:spPr>
          <a:xfrm>
            <a:off x="7543800" y="577269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9</a:t>
            </a:r>
            <a:endParaRPr lang="en-US" sz="1050" dirty="0"/>
          </a:p>
        </p:txBody>
      </p:sp>
      <p:sp>
        <p:nvSpPr>
          <p:cNvPr id="27" name="Rounded Rectangle 26"/>
          <p:cNvSpPr/>
          <p:nvPr/>
        </p:nvSpPr>
        <p:spPr>
          <a:xfrm>
            <a:off x="7532914" y="6167013"/>
            <a:ext cx="838200" cy="2899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STA 10</a:t>
            </a:r>
            <a:endParaRPr lang="en-US" sz="1050" dirty="0"/>
          </a:p>
        </p:txBody>
      </p:sp>
      <p:sp>
        <p:nvSpPr>
          <p:cNvPr id="28" name="Left-Right Arrow 27"/>
          <p:cNvSpPr/>
          <p:nvPr/>
        </p:nvSpPr>
        <p:spPr>
          <a:xfrm>
            <a:off x="4588613" y="4949489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29" name="Left-Right Arrow 28"/>
          <p:cNvSpPr/>
          <p:nvPr/>
        </p:nvSpPr>
        <p:spPr>
          <a:xfrm>
            <a:off x="4596389" y="5339760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30" name="Left-Right Arrow 29"/>
          <p:cNvSpPr/>
          <p:nvPr/>
        </p:nvSpPr>
        <p:spPr>
          <a:xfrm>
            <a:off x="4596388" y="5720760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31" name="Left-Right Arrow 30"/>
          <p:cNvSpPr/>
          <p:nvPr/>
        </p:nvSpPr>
        <p:spPr>
          <a:xfrm>
            <a:off x="4597943" y="6120302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2</a:t>
            </a:r>
            <a:endParaRPr lang="en-US" sz="1050" dirty="0"/>
          </a:p>
        </p:txBody>
      </p:sp>
      <p:sp>
        <p:nvSpPr>
          <p:cNvPr id="33" name="Rounded Rectangle 32"/>
          <p:cNvSpPr/>
          <p:nvPr/>
        </p:nvSpPr>
        <p:spPr>
          <a:xfrm>
            <a:off x="7532914" y="3659536"/>
            <a:ext cx="838200" cy="516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EHT STA</a:t>
            </a:r>
            <a:endParaRPr lang="en-US" sz="1050" dirty="0"/>
          </a:p>
        </p:txBody>
      </p:sp>
      <p:sp>
        <p:nvSpPr>
          <p:cNvPr id="34" name="Left-Right Arrow 33"/>
          <p:cNvSpPr/>
          <p:nvPr/>
        </p:nvSpPr>
        <p:spPr>
          <a:xfrm>
            <a:off x="4588613" y="3535837"/>
            <a:ext cx="2719461" cy="8012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Link 1/Link 2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746355" y="3801593"/>
            <a:ext cx="7200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EHT BSS</a:t>
            </a:r>
            <a:endParaRPr lang="en-US" sz="1050" dirty="0"/>
          </a:p>
        </p:txBody>
      </p:sp>
      <p:sp>
        <p:nvSpPr>
          <p:cNvPr id="38" name="Rounded Rectangle 37"/>
          <p:cNvSpPr/>
          <p:nvPr/>
        </p:nvSpPr>
        <p:spPr>
          <a:xfrm>
            <a:off x="3463175" y="141426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1</a:t>
            </a:r>
            <a:endParaRPr lang="en-US" sz="1050" dirty="0"/>
          </a:p>
        </p:txBody>
      </p:sp>
      <p:sp>
        <p:nvSpPr>
          <p:cNvPr id="39" name="Rounded Rectangle 38"/>
          <p:cNvSpPr/>
          <p:nvPr/>
        </p:nvSpPr>
        <p:spPr>
          <a:xfrm>
            <a:off x="3463175" y="180453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2</a:t>
            </a:r>
            <a:endParaRPr lang="en-US" sz="1050" dirty="0"/>
          </a:p>
        </p:txBody>
      </p:sp>
      <p:sp>
        <p:nvSpPr>
          <p:cNvPr id="40" name="Rounded Rectangle 39"/>
          <p:cNvSpPr/>
          <p:nvPr/>
        </p:nvSpPr>
        <p:spPr>
          <a:xfrm>
            <a:off x="3463175" y="2194802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3</a:t>
            </a:r>
            <a:endParaRPr lang="en-US" sz="1050" dirty="0"/>
          </a:p>
        </p:txBody>
      </p:sp>
      <p:sp>
        <p:nvSpPr>
          <p:cNvPr id="41" name="Rounded Rectangle 40"/>
          <p:cNvSpPr/>
          <p:nvPr/>
        </p:nvSpPr>
        <p:spPr>
          <a:xfrm>
            <a:off x="3463175" y="2585073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4</a:t>
            </a:r>
            <a:endParaRPr lang="en-US" sz="1050" dirty="0"/>
          </a:p>
        </p:txBody>
      </p:sp>
      <p:sp>
        <p:nvSpPr>
          <p:cNvPr id="42" name="Rounded Rectangle 41"/>
          <p:cNvSpPr/>
          <p:nvPr/>
        </p:nvSpPr>
        <p:spPr>
          <a:xfrm>
            <a:off x="3452289" y="2975344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5</a:t>
            </a:r>
            <a:endParaRPr lang="en-US" sz="1050" dirty="0"/>
          </a:p>
        </p:txBody>
      </p:sp>
      <p:sp>
        <p:nvSpPr>
          <p:cNvPr id="43" name="Rounded Rectangle 42"/>
          <p:cNvSpPr/>
          <p:nvPr/>
        </p:nvSpPr>
        <p:spPr>
          <a:xfrm>
            <a:off x="3497643" y="4601878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6</a:t>
            </a:r>
            <a:endParaRPr lang="en-US" sz="1050" dirty="0"/>
          </a:p>
        </p:txBody>
      </p:sp>
      <p:sp>
        <p:nvSpPr>
          <p:cNvPr id="44" name="Rounded Rectangle 43"/>
          <p:cNvSpPr/>
          <p:nvPr/>
        </p:nvSpPr>
        <p:spPr>
          <a:xfrm>
            <a:off x="3497643" y="4992149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7</a:t>
            </a:r>
            <a:endParaRPr lang="en-US" sz="1050" dirty="0"/>
          </a:p>
        </p:txBody>
      </p:sp>
      <p:sp>
        <p:nvSpPr>
          <p:cNvPr id="45" name="Rounded Rectangle 44"/>
          <p:cNvSpPr/>
          <p:nvPr/>
        </p:nvSpPr>
        <p:spPr>
          <a:xfrm>
            <a:off x="3497643" y="5382420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8</a:t>
            </a:r>
            <a:endParaRPr lang="en-US" sz="1050" dirty="0"/>
          </a:p>
        </p:txBody>
      </p:sp>
      <p:sp>
        <p:nvSpPr>
          <p:cNvPr id="46" name="Rounded Rectangle 45"/>
          <p:cNvSpPr/>
          <p:nvPr/>
        </p:nvSpPr>
        <p:spPr>
          <a:xfrm>
            <a:off x="3497643" y="5772691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9</a:t>
            </a:r>
            <a:endParaRPr lang="en-US" sz="1050" dirty="0"/>
          </a:p>
        </p:txBody>
      </p:sp>
      <p:sp>
        <p:nvSpPr>
          <p:cNvPr id="47" name="Rounded Rectangle 46"/>
          <p:cNvSpPr/>
          <p:nvPr/>
        </p:nvSpPr>
        <p:spPr>
          <a:xfrm>
            <a:off x="3502454" y="6179711"/>
            <a:ext cx="838200" cy="2772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 AP 10</a:t>
            </a:r>
            <a:endParaRPr lang="en-US" sz="1050" dirty="0"/>
          </a:p>
        </p:txBody>
      </p:sp>
      <p:sp>
        <p:nvSpPr>
          <p:cNvPr id="48" name="Rounded Rectangle 47"/>
          <p:cNvSpPr/>
          <p:nvPr/>
        </p:nvSpPr>
        <p:spPr>
          <a:xfrm>
            <a:off x="3486757" y="3659536"/>
            <a:ext cx="838200" cy="516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EHT AP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2712984" y="1470801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1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2718570" y="186189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2</a:t>
            </a:r>
            <a:endParaRPr lang="en-US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2720373" y="2600799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4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2712983" y="29915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5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2761834" y="5479903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8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2750948" y="4699361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6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2756534" y="509045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</a:t>
            </a:r>
            <a:r>
              <a:rPr lang="en-US" sz="1050" dirty="0"/>
              <a:t>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58337" y="5829359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9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2750947" y="6220060"/>
            <a:ext cx="8066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HE BSS 10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798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Traffic Generation</a:t>
            </a:r>
          </a:p>
          <a:p>
            <a:pPr lvl="1"/>
            <a:r>
              <a:rPr lang="en-US" dirty="0" smtClean="0"/>
              <a:t>Background traffic</a:t>
            </a:r>
          </a:p>
          <a:p>
            <a:pPr lvl="2"/>
            <a:r>
              <a:rPr lang="en-US" dirty="0" smtClean="0"/>
              <a:t>The HE AP </a:t>
            </a:r>
            <a:r>
              <a:rPr lang="en-US" i="1" dirty="0" err="1" smtClean="0"/>
              <a:t>i</a:t>
            </a:r>
            <a:r>
              <a:rPr lang="en-US" dirty="0" smtClean="0"/>
              <a:t> generates </a:t>
            </a:r>
            <a:r>
              <a:rPr lang="en-US" i="1" dirty="0" smtClean="0"/>
              <a:t>X Kbps</a:t>
            </a:r>
            <a:r>
              <a:rPr lang="en-US" dirty="0" smtClean="0"/>
              <a:t> CBR traffic to the HE STA </a:t>
            </a:r>
            <a:r>
              <a:rPr lang="en-US" i="1" dirty="0" smtClean="0"/>
              <a:t>j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The HE STA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 smtClean="0"/>
              <a:t>generate </a:t>
            </a:r>
            <a:r>
              <a:rPr lang="en-US" i="1" dirty="0" smtClean="0"/>
              <a:t>X Kbps </a:t>
            </a:r>
            <a:r>
              <a:rPr lang="en-US" dirty="0" smtClean="0"/>
              <a:t>CBR traffic to the HE AP </a:t>
            </a:r>
            <a:r>
              <a:rPr lang="en-US" i="1" dirty="0" smtClean="0"/>
              <a:t>j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Target traffic </a:t>
            </a:r>
          </a:p>
          <a:p>
            <a:pPr lvl="2"/>
            <a:r>
              <a:rPr lang="en-US" dirty="0" smtClean="0"/>
              <a:t>The EHT AP generates </a:t>
            </a:r>
            <a:r>
              <a:rPr lang="en-US" i="1" dirty="0" smtClean="0"/>
              <a:t>Y Kbps</a:t>
            </a:r>
            <a:r>
              <a:rPr lang="en-US" dirty="0" smtClean="0"/>
              <a:t> CBR UDP traffic to the EHT STA.</a:t>
            </a:r>
          </a:p>
          <a:p>
            <a:pPr lvl="2"/>
            <a:r>
              <a:rPr lang="en-US" dirty="0" smtClean="0"/>
              <a:t>The EHT STA generates </a:t>
            </a:r>
            <a:r>
              <a:rPr lang="en-US" i="1" dirty="0" smtClean="0"/>
              <a:t>Y Kbps</a:t>
            </a:r>
            <a:r>
              <a:rPr lang="en-US" dirty="0" smtClean="0"/>
              <a:t> CBR UDP traffic to the EHT AP. </a:t>
            </a:r>
          </a:p>
          <a:p>
            <a:pPr lvl="1"/>
            <a:r>
              <a:rPr lang="en-US" dirty="0" smtClean="0"/>
              <a:t>CBR traffic is an UDP packet whose size is 1,460 Bytes and UP is set to 0 (i.e., AC_BE).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MAC Parameter Configuration</a:t>
            </a:r>
          </a:p>
          <a:p>
            <a:pPr lvl="1"/>
            <a:r>
              <a:rPr lang="en-US" dirty="0" smtClean="0"/>
              <a:t>RTS/CTS : On/Off.</a:t>
            </a:r>
          </a:p>
          <a:p>
            <a:pPr lvl="1"/>
            <a:r>
              <a:rPr lang="en-US" dirty="0" smtClean="0"/>
              <a:t>TXOP </a:t>
            </a:r>
            <a:r>
              <a:rPr lang="en-US" dirty="0"/>
              <a:t>limit </a:t>
            </a:r>
            <a:endParaRPr lang="en-US" dirty="0" smtClean="0"/>
          </a:p>
          <a:p>
            <a:pPr lvl="2"/>
            <a:r>
              <a:rPr lang="en-US" dirty="0" smtClean="0"/>
              <a:t>For the background traffic, the TXOP limit is randomized between 1</a:t>
            </a:r>
            <a:r>
              <a:rPr lang="en-US" i="1" dirty="0" smtClean="0"/>
              <a:t>ms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5.4</a:t>
            </a:r>
            <a:r>
              <a:rPr lang="en-US" i="1" dirty="0" smtClean="0"/>
              <a:t>ms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target traffic, the TXOP limit is fixed to 5.4</a:t>
            </a:r>
            <a:r>
              <a:rPr lang="en-US" i="1" dirty="0" smtClean="0"/>
              <a:t>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MCS: Any MCS can be used that can reach the TXOP limit.</a:t>
            </a:r>
          </a:p>
          <a:p>
            <a:pPr lvl="2"/>
            <a:r>
              <a:rPr lang="en-US" dirty="0" smtClean="0"/>
              <a:t>The chosen MCS is used by all STAs.  </a:t>
            </a:r>
          </a:p>
          <a:p>
            <a:pPr lvl="1"/>
            <a:r>
              <a:rPr lang="en-US" dirty="0" smtClean="0"/>
              <a:t>TXOP Bursting : No. </a:t>
            </a:r>
          </a:p>
          <a:p>
            <a:pPr lvl="1"/>
            <a:r>
              <a:rPr lang="en-US" dirty="0" smtClean="0"/>
              <a:t>A-MPDU size : 256.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Channel utilization ratio of the given OBSS load.</a:t>
            </a:r>
          </a:p>
          <a:p>
            <a:r>
              <a:rPr lang="en-US" dirty="0" smtClean="0"/>
              <a:t>EHT STA throughput (</a:t>
            </a:r>
            <a:r>
              <a:rPr lang="en-US" i="1" dirty="0" smtClean="0"/>
              <a:t>Mbps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HE STA throughput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Mbps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Multi-Link TXOP ratio</a:t>
            </a:r>
          </a:p>
          <a:p>
            <a:pPr lvl="1"/>
            <a:r>
              <a:rPr lang="en-US" dirty="0" smtClean="0"/>
              <a:t>I.e</a:t>
            </a:r>
            <a:r>
              <a:rPr lang="en-US" dirty="0"/>
              <a:t>., </a:t>
            </a:r>
            <a:r>
              <a:rPr lang="en-US" dirty="0" smtClean="0"/>
              <a:t>The </a:t>
            </a:r>
            <a:r>
              <a:rPr lang="en-US" dirty="0"/>
              <a:t>ratio of the TXOPs on which the STA can use more than one links to receive and/or transmit frames.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Operation Simulation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For more better understanding and comparing the Multi-Link Operation simulation results, we </a:t>
            </a:r>
            <a:r>
              <a:rPr lang="en-US" dirty="0"/>
              <a:t>suggest the unified terminologies for the Multi-Link Operation </a:t>
            </a:r>
            <a:r>
              <a:rPr lang="en-US" dirty="0" smtClean="0"/>
              <a:t>mechanisms in </a:t>
            </a:r>
            <a:r>
              <a:rPr lang="en-US" dirty="0"/>
              <a:t>the next </a:t>
            </a:r>
            <a:r>
              <a:rPr lang="en-US" dirty="0" smtClean="0"/>
              <a:t>slides. </a:t>
            </a:r>
            <a:endParaRPr lang="en-US" dirty="0"/>
          </a:p>
          <a:p>
            <a:r>
              <a:rPr lang="en-US" dirty="0"/>
              <a:t>However, this does not prevent other members to </a:t>
            </a:r>
            <a:r>
              <a:rPr lang="en-US" dirty="0" smtClean="0"/>
              <a:t>propose </a:t>
            </a:r>
            <a:r>
              <a:rPr lang="en-US" dirty="0"/>
              <a:t>other Multi-Link Operation </a:t>
            </a:r>
            <a:r>
              <a:rPr lang="en-US" dirty="0" smtClean="0"/>
              <a:t>mechanisms.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Operation </a:t>
            </a:r>
            <a:r>
              <a:rPr lang="en-US" dirty="0" smtClean="0"/>
              <a:t>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Single-Link Operation (</a:t>
            </a:r>
            <a:r>
              <a:rPr lang="en-US" i="1" dirty="0" smtClean="0">
                <a:solidFill>
                  <a:srgbClr val="FF0000"/>
                </a:solidFill>
              </a:rPr>
              <a:t>Single</a:t>
            </a:r>
            <a:r>
              <a:rPr lang="en-US" dirty="0" smtClean="0"/>
              <a:t>) : Single PPDU transmission on single link (i.e., legacy operation). 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Operation </a:t>
            </a:r>
            <a:r>
              <a:rPr lang="en-US" dirty="0" smtClean="0"/>
              <a:t>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110556</TotalTime>
  <Words>2133</Words>
  <Application>Microsoft Office PowerPoint</Application>
  <PresentationFormat>On-screen Show (4:3)</PresentationFormat>
  <Paragraphs>641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 Unicode MS</vt:lpstr>
      <vt:lpstr>Neo Sans Intel</vt:lpstr>
      <vt:lpstr>Arial</vt:lpstr>
      <vt:lpstr>Cambria Math</vt:lpstr>
      <vt:lpstr>Times New Roman</vt:lpstr>
      <vt:lpstr>802-11-Submission</vt:lpstr>
      <vt:lpstr>Document</vt:lpstr>
      <vt:lpstr>Multi-Link Operation Simulation Methodology</vt:lpstr>
      <vt:lpstr>Introduction</vt:lpstr>
      <vt:lpstr>Multi-Link Operation Simulation Set Up</vt:lpstr>
      <vt:lpstr>Multi-Link Operation Simulation Set Up</vt:lpstr>
      <vt:lpstr>Multi-Link Operation Simulation Set Up</vt:lpstr>
      <vt:lpstr>Multi-Link Operation Simulation Set Up</vt:lpstr>
      <vt:lpstr>Multi-Link Operation Simulation Results</vt:lpstr>
      <vt:lpstr>Multi-Link Operation Mechanisms</vt:lpstr>
      <vt:lpstr>Multi-Link Operation Mechanisms</vt:lpstr>
      <vt:lpstr>Multi-Link Operation Mechanisms</vt:lpstr>
      <vt:lpstr>Single Primary Channel based link access plus PIFS based other link access ("SPC") </vt:lpstr>
      <vt:lpstr>Multiple Primary Channel based link access  ("MPC") </vt:lpstr>
      <vt:lpstr>Multiple Primary Channel based link access plus PIFS based other link access ("MPC+") </vt:lpstr>
      <vt:lpstr>Multi-Link Operation Mechanisms</vt:lpstr>
      <vt:lpstr>Constrained Single Primary Channel based link access plus PIFS based other link access ("CSPC") </vt:lpstr>
      <vt:lpstr>Constrained Multiple Primary Channel based link access  ("CMPC")</vt:lpstr>
      <vt:lpstr>Constrained Multiple Primary Channel based link access plus PIFS based other link access ("CMPC+")  </vt:lpstr>
      <vt:lpstr>Multi-Link Operation Mechanisms</vt:lpstr>
      <vt:lpstr>Constrained+ Multiple Primary Channel based link access  ("C+MPC") </vt:lpstr>
      <vt:lpstr>Constrained+ Multiple Primary Channel based link access plus PIFS based other link access ("C+MPC+")</vt:lpstr>
      <vt:lpstr>Multi-Link Operation Mechanisms</vt:lpstr>
      <vt:lpstr>Multi-Link Operation Mechanisms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1624</cp:revision>
  <cp:lastPrinted>1998-02-10T13:28:06Z</cp:lastPrinted>
  <dcterms:created xsi:type="dcterms:W3CDTF">2007-05-21T21:00:37Z</dcterms:created>
  <dcterms:modified xsi:type="dcterms:W3CDTF">2020-01-30T21:17:54Z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