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412" r:id="rId3"/>
    <p:sldId id="441" r:id="rId4"/>
    <p:sldId id="423" r:id="rId5"/>
    <p:sldId id="417" r:id="rId6"/>
    <p:sldId id="443" r:id="rId7"/>
    <p:sldId id="440" r:id="rId8"/>
    <p:sldId id="439" r:id="rId9"/>
    <p:sldId id="426" r:id="rId10"/>
    <p:sldId id="444" r:id="rId11"/>
    <p:sldId id="427" r:id="rId12"/>
    <p:sldId id="445" r:id="rId13"/>
    <p:sldId id="446" r:id="rId14"/>
    <p:sldId id="447" r:id="rId15"/>
    <p:sldId id="448" r:id="rId16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LR" initials="BLR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86393" autoAdjust="0"/>
  </p:normalViewPr>
  <p:slideViewPr>
    <p:cSldViewPr>
      <p:cViewPr>
        <p:scale>
          <a:sx n="80" d="100"/>
          <a:sy n="80" d="100"/>
        </p:scale>
        <p:origin x="-94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3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9028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3231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39694" y="6475413"/>
            <a:ext cx="14042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</a:t>
            </a:r>
            <a:r>
              <a:rPr lang="en-US" sz="1800" b="1" dirty="0" err="1" smtClean="0">
                <a:cs typeface="+mn-cs"/>
              </a:rPr>
              <a:t>1908r0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GB" sz="2400" dirty="0" smtClean="0"/>
              <a:t>Multi-RU Support </a:t>
            </a:r>
            <a:endParaRPr lang="en-US" sz="2400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2019-11-08</a:t>
            </a:r>
            <a:endParaRPr lang="en-US" sz="2000" b="0" dirty="0" smtClean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890772"/>
              </p:ext>
            </p:extLst>
          </p:nvPr>
        </p:nvGraphicFramePr>
        <p:xfrm>
          <a:off x="685800" y="2824688"/>
          <a:ext cx="7772401" cy="1820868"/>
        </p:xfrm>
        <a:graphic>
          <a:graphicData uri="http://schemas.openxmlformats.org/drawingml/2006/table">
            <a:tbl>
              <a:tblPr/>
              <a:tblGrid>
                <a:gridCol w="1801416"/>
                <a:gridCol w="1265039"/>
                <a:gridCol w="1720453"/>
                <a:gridCol w="961430"/>
                <a:gridCol w="2024063"/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Ron Porat</a:t>
                      </a:r>
                      <a:endParaRPr lang="en-US" sz="9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Broadcom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nl-NL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>
                          <a:effectLst/>
                          <a:latin typeface="+mn-lt"/>
                          <a:ea typeface="Times New Roman"/>
                        </a:rPr>
                        <a:t>ron.porat@broadcom.com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Sundar Vanka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Broadcom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sundar.vanka@broadcom.com</a:t>
                      </a:r>
                      <a:endParaRPr lang="en-US" sz="1200" u="none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458200" cy="4724400"/>
          </a:xfrm>
        </p:spPr>
        <p:txBody>
          <a:bodyPr/>
          <a:lstStyle/>
          <a:p>
            <a:endParaRPr lang="en-US" sz="1600" b="0" dirty="0" smtClean="0"/>
          </a:p>
          <a:p>
            <a:r>
              <a:rPr lang="en-US" sz="1800" b="0" dirty="0" smtClean="0"/>
              <a:t>Proposed a </a:t>
            </a:r>
            <a:r>
              <a:rPr lang="en-US" sz="1800" b="0" dirty="0" smtClean="0"/>
              <a:t>conditional mandatory list </a:t>
            </a:r>
            <a:r>
              <a:rPr lang="en-US" sz="1800" b="0" dirty="0" smtClean="0"/>
              <a:t>of </a:t>
            </a:r>
            <a:r>
              <a:rPr lang="en-US" sz="1800" b="0" dirty="0" smtClean="0"/>
              <a:t>supported large </a:t>
            </a:r>
            <a:r>
              <a:rPr lang="en-US" sz="1800" b="0" dirty="0" smtClean="0"/>
              <a:t>RU combinations for BW up to </a:t>
            </a:r>
            <a:r>
              <a:rPr lang="en-US" sz="1800" b="0" dirty="0" err="1" smtClean="0"/>
              <a:t>160MHz</a:t>
            </a:r>
            <a:endParaRPr lang="en-US" sz="1800" b="0" dirty="0"/>
          </a:p>
          <a:p>
            <a:endParaRPr lang="en-US" sz="1600" b="0" dirty="0" smtClean="0"/>
          </a:p>
          <a:p>
            <a:r>
              <a:rPr lang="en-US" sz="1800" b="0" dirty="0" smtClean="0"/>
              <a:t>Proposed a list for small RU combinations within </a:t>
            </a:r>
            <a:r>
              <a:rPr lang="en-US" sz="1800" b="0" dirty="0" err="1" smtClean="0"/>
              <a:t>20MHz</a:t>
            </a:r>
            <a:endParaRPr lang="en-US" sz="1800" b="0" dirty="0" smtClean="0"/>
          </a:p>
          <a:p>
            <a:endParaRPr lang="en-US" sz="1800" b="0" dirty="0"/>
          </a:p>
          <a:p>
            <a:r>
              <a:rPr lang="en-US" sz="1800" b="0" dirty="0" smtClean="0"/>
              <a:t>Proposed not to mix small and large RU  </a:t>
            </a:r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11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Straw Poll 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495800"/>
          </a:xfrm>
        </p:spPr>
        <p:txBody>
          <a:bodyPr/>
          <a:lstStyle/>
          <a:p>
            <a:r>
              <a:rPr lang="en-US" sz="1800" b="0" dirty="0" smtClean="0"/>
              <a:t>Do you support the </a:t>
            </a:r>
            <a:r>
              <a:rPr lang="en-US" sz="1800" b="0" dirty="0" smtClean="0"/>
              <a:t>conditional mandatory large </a:t>
            </a:r>
            <a:r>
              <a:rPr lang="en-US" sz="1800" b="0" dirty="0" smtClean="0"/>
              <a:t>RU combinations for </a:t>
            </a:r>
            <a:r>
              <a:rPr lang="en-US" sz="1800" b="0" dirty="0" err="1" smtClean="0"/>
              <a:t>80MHz</a:t>
            </a:r>
            <a:r>
              <a:rPr lang="en-US" sz="1800" b="0" dirty="0" smtClean="0"/>
              <a:t> non-</a:t>
            </a:r>
            <a:r>
              <a:rPr lang="en-US" sz="1800" b="0" dirty="0" err="1" smtClean="0"/>
              <a:t>OFDMA</a:t>
            </a:r>
            <a:r>
              <a:rPr lang="en-US" sz="1800" b="0" dirty="0" smtClean="0"/>
              <a:t> </a:t>
            </a:r>
            <a:r>
              <a:rPr lang="en-US" sz="1800" b="0" dirty="0" smtClean="0"/>
              <a:t>as described in </a:t>
            </a:r>
            <a:r>
              <a:rPr lang="en-US" sz="1800" b="0" dirty="0" smtClean="0"/>
              <a:t>slide 5</a:t>
            </a:r>
            <a:r>
              <a:rPr lang="en-US" sz="1800" b="0" dirty="0" smtClean="0"/>
              <a:t>?</a:t>
            </a:r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r>
              <a:rPr lang="en-US" sz="1800" b="0" dirty="0" smtClean="0"/>
              <a:t>Y</a:t>
            </a:r>
          </a:p>
          <a:p>
            <a:r>
              <a:rPr lang="en-US" sz="1800" b="0" dirty="0" smtClean="0"/>
              <a:t>N</a:t>
            </a:r>
          </a:p>
          <a:p>
            <a:r>
              <a:rPr lang="en-US" sz="1800" b="0" dirty="0"/>
              <a:t>A</a:t>
            </a:r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31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Straw Poll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495800"/>
          </a:xfrm>
        </p:spPr>
        <p:txBody>
          <a:bodyPr/>
          <a:lstStyle/>
          <a:p>
            <a:r>
              <a:rPr lang="en-US" sz="1800" b="0" dirty="0" smtClean="0"/>
              <a:t>Do you support </a:t>
            </a:r>
            <a:r>
              <a:rPr lang="en-US" sz="1800" b="0" dirty="0"/>
              <a:t>the </a:t>
            </a:r>
            <a:r>
              <a:rPr lang="en-US" sz="1800" b="0" dirty="0"/>
              <a:t>conditional mandatory large </a:t>
            </a:r>
            <a:r>
              <a:rPr lang="en-US" sz="1800" b="0" dirty="0"/>
              <a:t>RU </a:t>
            </a:r>
            <a:r>
              <a:rPr lang="en-US" sz="1800" b="0" dirty="0" smtClean="0"/>
              <a:t>combinations for </a:t>
            </a:r>
            <a:r>
              <a:rPr lang="en-US" sz="1800" b="0" dirty="0" err="1" smtClean="0"/>
              <a:t>80MHz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OFDMA</a:t>
            </a:r>
            <a:r>
              <a:rPr lang="en-US" sz="1800" b="0" dirty="0" smtClean="0"/>
              <a:t> </a:t>
            </a:r>
            <a:r>
              <a:rPr lang="en-US" sz="1800" b="0" dirty="0"/>
              <a:t>as described in </a:t>
            </a:r>
            <a:r>
              <a:rPr lang="en-US" sz="1800" b="0" dirty="0" smtClean="0"/>
              <a:t>slide 6</a:t>
            </a:r>
            <a:r>
              <a:rPr lang="en-US" sz="1800" b="0" dirty="0" smtClean="0"/>
              <a:t>?</a:t>
            </a:r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r>
              <a:rPr lang="en-US" sz="1800" b="0" dirty="0"/>
              <a:t>Y</a:t>
            </a:r>
          </a:p>
          <a:p>
            <a:r>
              <a:rPr lang="en-US" sz="1800" b="0" dirty="0"/>
              <a:t>N</a:t>
            </a:r>
          </a:p>
          <a:p>
            <a:r>
              <a:rPr lang="en-US" sz="1800" b="0" dirty="0"/>
              <a:t>A</a:t>
            </a:r>
          </a:p>
          <a:p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5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Straw Poll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495800"/>
          </a:xfrm>
        </p:spPr>
        <p:txBody>
          <a:bodyPr/>
          <a:lstStyle/>
          <a:p>
            <a:r>
              <a:rPr lang="en-US" sz="1800" b="0" dirty="0" smtClean="0"/>
              <a:t>Do you support </a:t>
            </a:r>
            <a:r>
              <a:rPr lang="en-US" sz="1800" b="0" dirty="0"/>
              <a:t>the </a:t>
            </a:r>
            <a:r>
              <a:rPr lang="en-US" sz="1800" b="0" dirty="0"/>
              <a:t>conditional mandatory large </a:t>
            </a:r>
            <a:r>
              <a:rPr lang="en-US" sz="1800" b="0" dirty="0"/>
              <a:t>RU </a:t>
            </a:r>
            <a:r>
              <a:rPr lang="en-US" sz="1800" b="0" dirty="0" smtClean="0"/>
              <a:t>combinations for </a:t>
            </a:r>
            <a:r>
              <a:rPr lang="en-US" sz="1800" b="0" dirty="0" err="1" smtClean="0"/>
              <a:t>160MHz</a:t>
            </a:r>
            <a:r>
              <a:rPr lang="en-US" sz="1800" b="0" dirty="0" smtClean="0"/>
              <a:t> </a:t>
            </a:r>
            <a:r>
              <a:rPr lang="en-US" sz="1800" b="0" dirty="0" smtClean="0"/>
              <a:t>non-</a:t>
            </a:r>
            <a:r>
              <a:rPr lang="en-US" sz="1800" b="0" dirty="0" err="1" smtClean="0"/>
              <a:t>OFDMA</a:t>
            </a:r>
            <a:r>
              <a:rPr lang="en-US" sz="1800" b="0" dirty="0"/>
              <a:t> as described </a:t>
            </a:r>
            <a:r>
              <a:rPr lang="en-US" sz="1800" b="0" dirty="0" smtClean="0"/>
              <a:t>in slide 7</a:t>
            </a:r>
            <a:r>
              <a:rPr lang="en-US" sz="1800" b="0" dirty="0" smtClean="0"/>
              <a:t>?</a:t>
            </a:r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r>
              <a:rPr lang="en-US" sz="1800" b="0" dirty="0"/>
              <a:t>Y</a:t>
            </a:r>
          </a:p>
          <a:p>
            <a:r>
              <a:rPr lang="en-US" sz="1800" b="0" dirty="0"/>
              <a:t>N</a:t>
            </a:r>
          </a:p>
          <a:p>
            <a:r>
              <a:rPr lang="en-US" sz="1800" b="0" dirty="0"/>
              <a:t>A</a:t>
            </a:r>
          </a:p>
          <a:p>
            <a:pPr marL="0" indent="0">
              <a:buNone/>
            </a:pPr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5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Straw Poll 4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495800"/>
          </a:xfrm>
        </p:spPr>
        <p:txBody>
          <a:bodyPr/>
          <a:lstStyle/>
          <a:p>
            <a:r>
              <a:rPr lang="en-US" sz="1800" b="0" dirty="0" smtClean="0"/>
              <a:t>Do you support </a:t>
            </a:r>
            <a:r>
              <a:rPr lang="en-US" sz="1800" b="0" dirty="0"/>
              <a:t>the </a:t>
            </a:r>
            <a:r>
              <a:rPr lang="en-US" sz="1800" b="0" dirty="0"/>
              <a:t>conditional mandatory large </a:t>
            </a:r>
            <a:r>
              <a:rPr lang="en-US" sz="1800" b="0" dirty="0"/>
              <a:t>RU </a:t>
            </a:r>
            <a:r>
              <a:rPr lang="en-US" sz="1800" b="0" dirty="0" smtClean="0"/>
              <a:t>combinations for </a:t>
            </a:r>
            <a:r>
              <a:rPr lang="en-US" sz="1800" b="0" dirty="0" err="1" smtClean="0"/>
              <a:t>160MHz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OFDMA</a:t>
            </a:r>
            <a:r>
              <a:rPr lang="en-US" sz="1800" b="0" dirty="0" smtClean="0"/>
              <a:t> </a:t>
            </a:r>
            <a:r>
              <a:rPr lang="en-US" sz="1800" b="0" dirty="0"/>
              <a:t>as described in </a:t>
            </a:r>
            <a:r>
              <a:rPr lang="en-US" sz="1800" b="0" dirty="0" smtClean="0"/>
              <a:t>slide 8</a:t>
            </a:r>
            <a:r>
              <a:rPr lang="en-US" sz="1800" b="0" dirty="0" smtClean="0"/>
              <a:t>?</a:t>
            </a:r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r>
              <a:rPr lang="en-US" sz="1800" b="0" dirty="0"/>
              <a:t>Y</a:t>
            </a:r>
          </a:p>
          <a:p>
            <a:r>
              <a:rPr lang="en-US" sz="1800" b="0" dirty="0"/>
              <a:t>N</a:t>
            </a:r>
          </a:p>
          <a:p>
            <a:r>
              <a:rPr lang="en-US" sz="1800" b="0" dirty="0"/>
              <a:t>A</a:t>
            </a:r>
          </a:p>
          <a:p>
            <a:pPr marL="0" indent="0">
              <a:buNone/>
            </a:pPr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5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Straw Poll 5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495800"/>
          </a:xfrm>
        </p:spPr>
        <p:txBody>
          <a:bodyPr/>
          <a:lstStyle/>
          <a:p>
            <a:r>
              <a:rPr lang="en-US" sz="1800" b="0" dirty="0" smtClean="0"/>
              <a:t>Do you support the small RU combinations </a:t>
            </a:r>
            <a:r>
              <a:rPr lang="en-US" sz="1800" b="0" dirty="0" smtClean="0"/>
              <a:t>proposed in </a:t>
            </a:r>
            <a:r>
              <a:rPr lang="en-US" sz="1800" b="0" dirty="0" smtClean="0"/>
              <a:t>slide 9</a:t>
            </a:r>
            <a:r>
              <a:rPr lang="en-US" sz="1800" b="0" dirty="0" smtClean="0"/>
              <a:t>?</a:t>
            </a:r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r>
              <a:rPr lang="en-US" sz="1800" b="0" dirty="0"/>
              <a:t>Y</a:t>
            </a:r>
          </a:p>
          <a:p>
            <a:r>
              <a:rPr lang="en-US" sz="1800" b="0" dirty="0"/>
              <a:t>N</a:t>
            </a:r>
          </a:p>
          <a:p>
            <a:r>
              <a:rPr lang="en-US" sz="1800" b="0" dirty="0"/>
              <a:t>A</a:t>
            </a:r>
          </a:p>
          <a:p>
            <a:pPr marL="0" indent="0">
              <a:buNone/>
            </a:pPr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88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Abstract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7244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endParaRPr lang="en-US" altLang="en-US" sz="1800" b="0" dirty="0" smtClean="0"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en-US" sz="1800" b="0" dirty="0" smtClean="0">
                <a:cs typeface="Calibri" panose="020F0502020204030204" pitchFamily="34" charset="0"/>
              </a:rPr>
              <a:t>In the September meeting the group motioned that </a:t>
            </a:r>
            <a:r>
              <a:rPr lang="en-GB" sz="1800" b="0" dirty="0" err="1" smtClean="0"/>
              <a:t>11be</a:t>
            </a:r>
            <a:r>
              <a:rPr lang="en-GB" sz="1800" b="0" dirty="0" smtClean="0"/>
              <a:t> </a:t>
            </a:r>
            <a:r>
              <a:rPr lang="en-GB" sz="1800" b="0" dirty="0"/>
              <a:t>shall allow more than one </a:t>
            </a:r>
            <a:r>
              <a:rPr lang="en-GB" sz="1800" b="0" dirty="0" smtClean="0"/>
              <a:t>RU </a:t>
            </a:r>
            <a:r>
              <a:rPr lang="en-GB" sz="1800" b="0" dirty="0"/>
              <a:t>to be assigned to a single </a:t>
            </a:r>
            <a:r>
              <a:rPr lang="en-GB" sz="1800" b="0" dirty="0" err="1" smtClean="0"/>
              <a:t>STA</a:t>
            </a:r>
            <a:endParaRPr lang="en-GB" sz="1800" b="0" dirty="0" smtClean="0"/>
          </a:p>
          <a:p>
            <a:pPr eaLnBrk="1" hangingPunct="1">
              <a:lnSpc>
                <a:spcPct val="110000"/>
              </a:lnSpc>
            </a:pPr>
            <a:endParaRPr lang="en-GB" sz="1800" b="0" dirty="0"/>
          </a:p>
          <a:p>
            <a:pPr eaLnBrk="1" hangingPunct="1">
              <a:lnSpc>
                <a:spcPct val="110000"/>
              </a:lnSpc>
            </a:pPr>
            <a:r>
              <a:rPr lang="en-GB" sz="1800" b="0" dirty="0" smtClean="0"/>
              <a:t>In this contribution we propose a set of RU combinations to be supported by </a:t>
            </a:r>
            <a:r>
              <a:rPr lang="en-GB" sz="1800" b="0" dirty="0" err="1" smtClean="0"/>
              <a:t>STA</a:t>
            </a:r>
            <a:endParaRPr lang="en-GB" sz="1800" b="0" dirty="0" smtClean="0"/>
          </a:p>
          <a:p>
            <a:pPr eaLnBrk="1" hangingPunct="1">
              <a:lnSpc>
                <a:spcPct val="110000"/>
              </a:lnSpc>
            </a:pPr>
            <a:endParaRPr lang="en-GB" sz="1800" b="0" dirty="0"/>
          </a:p>
          <a:p>
            <a:pPr eaLnBrk="1" hangingPunct="1">
              <a:lnSpc>
                <a:spcPct val="110000"/>
              </a:lnSpc>
            </a:pPr>
            <a:r>
              <a:rPr lang="en-GB" sz="1800" b="0" dirty="0" smtClean="0"/>
              <a:t>This set of combinations should cover the allowed </a:t>
            </a:r>
            <a:r>
              <a:rPr lang="en-GB" sz="1800" b="0" dirty="0" smtClean="0"/>
              <a:t>punctured BW modes </a:t>
            </a:r>
            <a:r>
              <a:rPr lang="en-GB" sz="1800" b="0" dirty="0" smtClean="0"/>
              <a:t>supported by a single </a:t>
            </a:r>
            <a:r>
              <a:rPr lang="en-GB" sz="1800" b="0" dirty="0" err="1" smtClean="0"/>
              <a:t>STA</a:t>
            </a:r>
            <a:endParaRPr lang="en-GB" sz="1800" b="0" dirty="0" smtClean="0"/>
          </a:p>
          <a:p>
            <a:pPr eaLnBrk="1" hangingPunct="1">
              <a:lnSpc>
                <a:spcPct val="110000"/>
              </a:lnSpc>
            </a:pPr>
            <a:endParaRPr lang="en-GB" sz="1800" b="0" dirty="0" smtClean="0"/>
          </a:p>
          <a:p>
            <a:pPr eaLnBrk="1" hangingPunct="1">
              <a:lnSpc>
                <a:spcPct val="110000"/>
              </a:lnSpc>
            </a:pPr>
            <a:r>
              <a:rPr lang="en-GB" sz="1800" b="0" dirty="0" smtClean="0"/>
              <a:t>We focus here on BW&lt;=</a:t>
            </a:r>
            <a:r>
              <a:rPr lang="en-GB" sz="1800" b="0" dirty="0" err="1" smtClean="0"/>
              <a:t>160MHz</a:t>
            </a:r>
            <a:r>
              <a:rPr lang="en-GB" sz="1800" b="0" dirty="0" smtClean="0"/>
              <a:t>.   </a:t>
            </a:r>
            <a:endParaRPr lang="en-US" sz="1800" b="0" dirty="0"/>
          </a:p>
          <a:p>
            <a:pPr eaLnBrk="1" hangingPunct="1">
              <a:lnSpc>
                <a:spcPct val="110000"/>
              </a:lnSpc>
            </a:pPr>
            <a:endParaRPr lang="en-US" sz="1600" b="0" dirty="0" smtClean="0"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endParaRPr lang="en-US" sz="1600" b="0" dirty="0" smtClean="0"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en-US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en-US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5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Design Considerations and Goals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7244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endParaRPr lang="en-US" sz="1800" b="0" dirty="0" smtClean="0"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sz="1800" b="0" dirty="0" smtClean="0">
                <a:cs typeface="Calibri" panose="020F0502020204030204" pitchFamily="34" charset="0"/>
              </a:rPr>
              <a:t>We divide RU sizes into small {26,52,106} and large {242,484,996} and propose that no mixing of small and large </a:t>
            </a:r>
            <a:r>
              <a:rPr lang="en-US" sz="1800" b="0" dirty="0" err="1" smtClean="0">
                <a:cs typeface="Calibri" panose="020F0502020204030204" pitchFamily="34" charset="0"/>
              </a:rPr>
              <a:t>RUs</a:t>
            </a:r>
            <a:r>
              <a:rPr lang="en-US" sz="1800" b="0" dirty="0" smtClean="0">
                <a:cs typeface="Calibri" panose="020F0502020204030204" pitchFamily="34" charset="0"/>
              </a:rPr>
              <a:t> is supported as each </a:t>
            </a:r>
            <a:r>
              <a:rPr lang="en-US" sz="1800" b="0" dirty="0" err="1" smtClean="0">
                <a:cs typeface="Calibri" panose="020F0502020204030204" pitchFamily="34" charset="0"/>
              </a:rPr>
              <a:t>20MHz</a:t>
            </a:r>
            <a:r>
              <a:rPr lang="en-US" sz="1800" b="0" dirty="0" smtClean="0">
                <a:cs typeface="Calibri" panose="020F0502020204030204" pitchFamily="34" charset="0"/>
              </a:rPr>
              <a:t> can either be assigned to one large user or be split among small users</a:t>
            </a:r>
          </a:p>
          <a:p>
            <a:pPr eaLnBrk="1" hangingPunct="1">
              <a:lnSpc>
                <a:spcPct val="110000"/>
              </a:lnSpc>
            </a:pPr>
            <a:endParaRPr lang="en-US" sz="1800" b="0" dirty="0" smtClean="0"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sz="1800" b="0" dirty="0" smtClean="0">
                <a:cs typeface="Calibri" panose="020F0502020204030204" pitchFamily="34" charset="0"/>
              </a:rPr>
              <a:t>For non-</a:t>
            </a:r>
            <a:r>
              <a:rPr lang="en-US" sz="1800" b="0" dirty="0" err="1" smtClean="0">
                <a:cs typeface="Calibri" panose="020F0502020204030204" pitchFamily="34" charset="0"/>
              </a:rPr>
              <a:t>OFDMA</a:t>
            </a:r>
            <a:r>
              <a:rPr lang="en-US" sz="1800" b="0" dirty="0" smtClean="0">
                <a:cs typeface="Calibri" panose="020F0502020204030204" pitchFamily="34" charset="0"/>
              </a:rPr>
              <a:t> cases (SU or MU-</a:t>
            </a:r>
            <a:r>
              <a:rPr lang="en-US" sz="1800" b="0" dirty="0" err="1" smtClean="0">
                <a:cs typeface="Calibri" panose="020F0502020204030204" pitchFamily="34" charset="0"/>
              </a:rPr>
              <a:t>MIMO</a:t>
            </a:r>
            <a:r>
              <a:rPr lang="en-US" sz="1800" b="0" dirty="0" smtClean="0">
                <a:cs typeface="Calibri" panose="020F0502020204030204" pitchFamily="34" charset="0"/>
              </a:rPr>
              <a:t> across the BW) assume a minimum RU resolution of </a:t>
            </a:r>
            <a:r>
              <a:rPr lang="en-US" sz="1800" b="0" dirty="0" err="1" smtClean="0">
                <a:cs typeface="Calibri" panose="020F0502020204030204" pitchFamily="34" charset="0"/>
              </a:rPr>
              <a:t>20MHz</a:t>
            </a:r>
            <a:r>
              <a:rPr lang="en-US" sz="1800" b="0" dirty="0" smtClean="0">
                <a:cs typeface="Calibri" panose="020F0502020204030204" pitchFamily="34" charset="0"/>
              </a:rPr>
              <a:t> due to current preamble BW and a desire to keep </a:t>
            </a:r>
            <a:r>
              <a:rPr lang="en-US" sz="1800" b="0" dirty="0" err="1" smtClean="0">
                <a:cs typeface="Calibri" panose="020F0502020204030204" pitchFamily="34" charset="0"/>
              </a:rPr>
              <a:t>CCA</a:t>
            </a:r>
            <a:r>
              <a:rPr lang="en-US" sz="1800" b="0" dirty="0" smtClean="0">
                <a:cs typeface="Calibri" panose="020F0502020204030204" pitchFamily="34" charset="0"/>
              </a:rPr>
              <a:t> on a </a:t>
            </a:r>
            <a:r>
              <a:rPr lang="en-US" sz="1800" b="0" dirty="0" err="1" smtClean="0">
                <a:cs typeface="Calibri" panose="020F0502020204030204" pitchFamily="34" charset="0"/>
              </a:rPr>
              <a:t>20MHz</a:t>
            </a:r>
            <a:r>
              <a:rPr lang="en-US" sz="1800" b="0" dirty="0" smtClean="0">
                <a:cs typeface="Calibri" panose="020F0502020204030204" pitchFamily="34" charset="0"/>
              </a:rPr>
              <a:t> resolution</a:t>
            </a:r>
          </a:p>
          <a:p>
            <a:pPr eaLnBrk="1" hangingPunct="1">
              <a:lnSpc>
                <a:spcPct val="110000"/>
              </a:lnSpc>
            </a:pPr>
            <a:endParaRPr lang="en-US" sz="1800" b="0" dirty="0"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sz="1800" b="0" dirty="0" smtClean="0">
                <a:cs typeface="Calibri" panose="020F0502020204030204" pitchFamily="34" charset="0"/>
              </a:rPr>
              <a:t>For non-</a:t>
            </a:r>
            <a:r>
              <a:rPr lang="en-US" sz="1800" b="0" dirty="0" err="1" smtClean="0">
                <a:cs typeface="Calibri" panose="020F0502020204030204" pitchFamily="34" charset="0"/>
              </a:rPr>
              <a:t>OFDMA</a:t>
            </a:r>
            <a:r>
              <a:rPr lang="en-US" sz="1800" b="0" dirty="0" smtClean="0">
                <a:cs typeface="Calibri" panose="020F0502020204030204" pitchFamily="34" charset="0"/>
              </a:rPr>
              <a:t> cases punctured BW modes shall occupy at a minimum 50% of the non-punctured BW  </a:t>
            </a:r>
          </a:p>
          <a:p>
            <a:pPr eaLnBrk="1" hangingPunct="1">
              <a:lnSpc>
                <a:spcPct val="110000"/>
              </a:lnSpc>
            </a:pPr>
            <a:endParaRPr lang="en-US" sz="1800" b="0" dirty="0"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sz="1800" b="0" dirty="0" smtClean="0">
                <a:cs typeface="Calibri" panose="020F0502020204030204" pitchFamily="34" charset="0"/>
              </a:rPr>
              <a:t>Support for RU combinations in </a:t>
            </a:r>
            <a:r>
              <a:rPr lang="en-US" sz="1800" b="0" dirty="0" err="1" smtClean="0">
                <a:cs typeface="Calibri" panose="020F0502020204030204" pitchFamily="34" charset="0"/>
              </a:rPr>
              <a:t>OFDMA</a:t>
            </a:r>
            <a:r>
              <a:rPr lang="en-US" sz="1800" b="0" dirty="0" smtClean="0">
                <a:cs typeface="Calibri" panose="020F0502020204030204" pitchFamily="34" charset="0"/>
              </a:rPr>
              <a:t> </a:t>
            </a:r>
            <a:r>
              <a:rPr lang="en-US" sz="1800" b="0" dirty="0" smtClean="0">
                <a:cs typeface="Calibri" panose="020F0502020204030204" pitchFamily="34" charset="0"/>
              </a:rPr>
              <a:t>is preferably less than in non-</a:t>
            </a:r>
            <a:r>
              <a:rPr lang="en-US" sz="1800" b="0" dirty="0" err="1" smtClean="0">
                <a:cs typeface="Calibri" panose="020F0502020204030204" pitchFamily="34" charset="0"/>
              </a:rPr>
              <a:t>OFDMA</a:t>
            </a:r>
            <a:r>
              <a:rPr lang="en-US" sz="1800" b="0" dirty="0" smtClean="0">
                <a:cs typeface="Calibri" panose="020F0502020204030204" pitchFamily="34" charset="0"/>
              </a:rPr>
              <a:t> </a:t>
            </a:r>
            <a:r>
              <a:rPr lang="en-US" sz="1800" b="0" dirty="0" smtClean="0">
                <a:cs typeface="Calibri" panose="020F0502020204030204" pitchFamily="34" charset="0"/>
              </a:rPr>
              <a:t>modes since the spectrum is now split among multiple STA. </a:t>
            </a:r>
          </a:p>
          <a:p>
            <a:pPr eaLnBrk="1" hangingPunct="1">
              <a:lnSpc>
                <a:spcPct val="110000"/>
              </a:lnSpc>
            </a:pPr>
            <a:endParaRPr lang="en-US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en-US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7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Cont.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724400"/>
          </a:xfrm>
        </p:spPr>
        <p:txBody>
          <a:bodyPr/>
          <a:lstStyle/>
          <a:p>
            <a:r>
              <a:rPr lang="en-US" sz="1800" b="0" dirty="0" smtClean="0">
                <a:cs typeface="Calibri" panose="020F0502020204030204" pitchFamily="34" charset="0"/>
              </a:rPr>
              <a:t>Minimize </a:t>
            </a:r>
            <a:r>
              <a:rPr lang="en-US" sz="1800" b="0" dirty="0">
                <a:cs typeface="Calibri" panose="020F0502020204030204" pitchFamily="34" charset="0"/>
              </a:rPr>
              <a:t>the </a:t>
            </a:r>
            <a:r>
              <a:rPr lang="en-US" sz="1800" b="0" dirty="0" smtClean="0">
                <a:cs typeface="Calibri" panose="020F0502020204030204" pitchFamily="34" charset="0"/>
              </a:rPr>
              <a:t>RU combinations </a:t>
            </a:r>
            <a:r>
              <a:rPr lang="en-US" sz="1800" b="0" dirty="0">
                <a:cs typeface="Calibri" panose="020F0502020204030204" pitchFamily="34" charset="0"/>
              </a:rPr>
              <a:t>supported to only those that will be made mandatory (conditional on support for </a:t>
            </a:r>
            <a:r>
              <a:rPr lang="en-US" sz="1800" b="0" dirty="0" smtClean="0">
                <a:cs typeface="Calibri" panose="020F0502020204030204" pitchFamily="34" charset="0"/>
              </a:rPr>
              <a:t>puncturing) </a:t>
            </a:r>
            <a:endParaRPr lang="en-US" sz="1800" b="0" dirty="0">
              <a:cs typeface="Calibri" panose="020F0502020204030204" pitchFamily="34" charset="0"/>
            </a:endParaRPr>
          </a:p>
          <a:p>
            <a:r>
              <a:rPr lang="en-US" sz="1800" b="0" dirty="0" smtClean="0"/>
              <a:t>Puncturing </a:t>
            </a:r>
            <a:r>
              <a:rPr lang="en-US" sz="1800" b="0" dirty="0" smtClean="0"/>
              <a:t>modes should support:</a:t>
            </a:r>
          </a:p>
          <a:p>
            <a:pPr lvl="1"/>
            <a:r>
              <a:rPr lang="en-US" sz="1600" b="0" dirty="0" err="1" smtClean="0"/>
              <a:t>20MHz</a:t>
            </a:r>
            <a:r>
              <a:rPr lang="en-US" sz="1600" b="0" dirty="0" smtClean="0"/>
              <a:t> channels to accommodate Radars in </a:t>
            </a:r>
            <a:r>
              <a:rPr lang="en-US" sz="1600" b="0" dirty="0" err="1" smtClean="0"/>
              <a:t>5GHz</a:t>
            </a:r>
            <a:r>
              <a:rPr lang="en-US" sz="1600" b="0" dirty="0" smtClean="0"/>
              <a:t>,  </a:t>
            </a:r>
            <a:r>
              <a:rPr lang="en-US" sz="1600" b="0" dirty="0" err="1" smtClean="0"/>
              <a:t>10MHz</a:t>
            </a:r>
            <a:r>
              <a:rPr lang="en-US" sz="1600" b="0" dirty="0" smtClean="0"/>
              <a:t> incumbent </a:t>
            </a:r>
            <a:r>
              <a:rPr lang="en-US" sz="1600" b="0" dirty="0" smtClean="0"/>
              <a:t>links in </a:t>
            </a:r>
            <a:r>
              <a:rPr lang="en-US" sz="1600" b="0" dirty="0" err="1" smtClean="0"/>
              <a:t>6GHz</a:t>
            </a:r>
            <a:r>
              <a:rPr lang="en-US" sz="1600" b="0" dirty="0" smtClean="0"/>
              <a:t> and </a:t>
            </a:r>
            <a:r>
              <a:rPr lang="en-US" sz="1600" b="0" dirty="0" err="1" smtClean="0"/>
              <a:t>LBT</a:t>
            </a:r>
            <a:r>
              <a:rPr lang="en-US" sz="1600" b="0" dirty="0" smtClean="0"/>
              <a:t> failures on one or more </a:t>
            </a:r>
            <a:r>
              <a:rPr lang="en-US" sz="1600" b="0" dirty="0" err="1" smtClean="0"/>
              <a:t>20MHz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subbchannels</a:t>
            </a:r>
            <a:endParaRPr lang="en-US" sz="1600" b="0" dirty="0" smtClean="0"/>
          </a:p>
          <a:p>
            <a:pPr lvl="1"/>
            <a:r>
              <a:rPr lang="en-US" sz="1600" b="0" dirty="0" err="1" smtClean="0"/>
              <a:t>40MHz</a:t>
            </a:r>
            <a:r>
              <a:rPr lang="en-US" sz="1600" b="0" dirty="0" smtClean="0"/>
              <a:t> channels to accommodate </a:t>
            </a:r>
            <a:r>
              <a:rPr lang="en-US" sz="1600" b="0" dirty="0" err="1" smtClean="0"/>
              <a:t>30MHz</a:t>
            </a:r>
            <a:r>
              <a:rPr lang="en-US" sz="1600" b="0" dirty="0" smtClean="0"/>
              <a:t> </a:t>
            </a:r>
            <a:r>
              <a:rPr lang="en-US" sz="1600" b="0" dirty="0" smtClean="0"/>
              <a:t>incumbent </a:t>
            </a:r>
            <a:r>
              <a:rPr lang="en-US" sz="1600" b="0" dirty="0" smtClean="0"/>
              <a:t>links which are the most common </a:t>
            </a:r>
            <a:r>
              <a:rPr lang="en-US" sz="1600" b="0" dirty="0" smtClean="0"/>
              <a:t>incumbent </a:t>
            </a:r>
            <a:r>
              <a:rPr lang="en-US" sz="1600" b="0" dirty="0" smtClean="0"/>
              <a:t>BW in </a:t>
            </a:r>
            <a:r>
              <a:rPr lang="en-US" sz="1600" b="0" dirty="0" err="1" smtClean="0"/>
              <a:t>6GHz</a:t>
            </a:r>
            <a:r>
              <a:rPr lang="en-US" sz="1600" b="0" dirty="0" smtClean="0"/>
              <a:t>  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endParaRPr lang="en-US" sz="2000" b="0" dirty="0" smtClean="0"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en-US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en-US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097" y="3429000"/>
            <a:ext cx="6679303" cy="300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75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Large RU combinations in non-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OFDMA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BW&lt;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80MHz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495800"/>
          </a:xfrm>
        </p:spPr>
        <p:txBody>
          <a:bodyPr/>
          <a:lstStyle/>
          <a:p>
            <a:r>
              <a:rPr lang="en-US" sz="1800" b="0" dirty="0" smtClean="0"/>
              <a:t>484+242 </a:t>
            </a:r>
            <a:r>
              <a:rPr lang="en-US" sz="1800" b="0" dirty="0" smtClean="0"/>
              <a:t>supports contiguous </a:t>
            </a:r>
            <a:r>
              <a:rPr lang="en-US" sz="1800" b="0" dirty="0" err="1" smtClean="0"/>
              <a:t>60MHz</a:t>
            </a:r>
            <a:r>
              <a:rPr lang="en-US" sz="1800" b="0" dirty="0" smtClean="0"/>
              <a:t> and non-contiguous </a:t>
            </a:r>
            <a:r>
              <a:rPr lang="en-US" sz="1800" b="0" dirty="0" err="1" smtClean="0"/>
              <a:t>60MHz</a:t>
            </a:r>
            <a:endParaRPr lang="en-US" sz="1800" b="0" dirty="0" smtClean="0"/>
          </a:p>
          <a:p>
            <a:pPr lvl="1"/>
            <a:r>
              <a:rPr lang="en-US" sz="1600" dirty="0" smtClean="0"/>
              <a:t>Puncturing one </a:t>
            </a:r>
            <a:r>
              <a:rPr lang="en-US" sz="1600" dirty="0" err="1" smtClean="0"/>
              <a:t>20MHz</a:t>
            </a:r>
            <a:r>
              <a:rPr lang="en-US" sz="1600" dirty="0" smtClean="0"/>
              <a:t> anywhere in the </a:t>
            </a:r>
            <a:r>
              <a:rPr lang="en-US" sz="1600" dirty="0" err="1" smtClean="0"/>
              <a:t>80MHz</a:t>
            </a:r>
            <a:r>
              <a:rPr lang="en-US" sz="1600" dirty="0" smtClean="0"/>
              <a:t> channel</a:t>
            </a:r>
            <a:endParaRPr lang="en-US" sz="1400" b="0" dirty="0" smtClean="0"/>
          </a:p>
          <a:p>
            <a:r>
              <a:rPr lang="en-US" sz="1800" b="0" dirty="0" smtClean="0"/>
              <a:t>For 242+242 we only propose to support the case where both 242 </a:t>
            </a:r>
            <a:r>
              <a:rPr lang="en-US" sz="1800" b="0" dirty="0" err="1" smtClean="0"/>
              <a:t>RUs</a:t>
            </a:r>
            <a:r>
              <a:rPr lang="en-US" sz="1800" b="0" dirty="0" smtClean="0"/>
              <a:t> are the outer ones in the </a:t>
            </a:r>
            <a:r>
              <a:rPr lang="en-US" sz="1800" b="0" dirty="0" err="1" smtClean="0"/>
              <a:t>80MHz</a:t>
            </a:r>
            <a:r>
              <a:rPr lang="en-US" sz="1800" b="0" dirty="0" smtClean="0"/>
              <a:t> (a [1001] configuration) since:</a:t>
            </a:r>
          </a:p>
          <a:p>
            <a:pPr lvl="1"/>
            <a:r>
              <a:rPr lang="en-US" sz="1600" dirty="0"/>
              <a:t>Supporting the proposed configuration </a:t>
            </a:r>
            <a:r>
              <a:rPr lang="en-US" sz="1600" dirty="0" smtClean="0"/>
              <a:t>allows </a:t>
            </a:r>
            <a:r>
              <a:rPr lang="en-US" sz="1600" dirty="0"/>
              <a:t>working around one </a:t>
            </a:r>
            <a:r>
              <a:rPr lang="en-US" sz="1600" dirty="0" err="1"/>
              <a:t>30MHz</a:t>
            </a:r>
            <a:r>
              <a:rPr lang="en-US" sz="1600" dirty="0"/>
              <a:t> incumbent link in the middle of the </a:t>
            </a:r>
            <a:r>
              <a:rPr lang="en-US" sz="1600" dirty="0" err="1"/>
              <a:t>80MHz</a:t>
            </a:r>
            <a:r>
              <a:rPr lang="en-US" sz="1600" dirty="0"/>
              <a:t> channel</a:t>
            </a:r>
          </a:p>
          <a:p>
            <a:pPr lvl="1"/>
            <a:r>
              <a:rPr lang="en-US" sz="1600" b="0" dirty="0" smtClean="0"/>
              <a:t>Supporting a [0110] configuration creates a </a:t>
            </a:r>
            <a:r>
              <a:rPr lang="en-US" sz="1600" b="0" dirty="0" err="1" smtClean="0"/>
              <a:t>40MHz</a:t>
            </a:r>
            <a:r>
              <a:rPr lang="en-US" sz="1600" b="0" dirty="0" smtClean="0"/>
              <a:t> not aligned with the </a:t>
            </a:r>
            <a:r>
              <a:rPr lang="en-US" sz="1600" b="0" dirty="0" err="1" smtClean="0"/>
              <a:t>40MHz</a:t>
            </a:r>
            <a:r>
              <a:rPr lang="en-US" sz="1600" b="0" dirty="0" smtClean="0"/>
              <a:t> channelization </a:t>
            </a:r>
            <a:r>
              <a:rPr lang="en-US" sz="1600" b="0" dirty="0" smtClean="0">
                <a:sym typeface="Wingdings" panose="05000000000000000000" pitchFamily="2" charset="2"/>
              </a:rPr>
              <a:t> not a good idea</a:t>
            </a:r>
            <a:endParaRPr lang="en-US" sz="1600" b="0" dirty="0" smtClean="0"/>
          </a:p>
          <a:p>
            <a:pPr lvl="1"/>
            <a:r>
              <a:rPr lang="en-US" sz="1600" dirty="0" smtClean="0"/>
              <a:t>Supporting a ‘on-off’ [1010] configuration is difficult with </a:t>
            </a:r>
            <a:r>
              <a:rPr lang="en-US" sz="1600" dirty="0" err="1" smtClean="0"/>
              <a:t>11ax</a:t>
            </a:r>
            <a:r>
              <a:rPr lang="en-US" sz="1600" dirty="0" smtClean="0"/>
              <a:t>  [1212] SIG-B design</a:t>
            </a:r>
            <a:r>
              <a:rPr lang="en-US" sz="1600" b="0" dirty="0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0235123"/>
              </p:ext>
            </p:extLst>
          </p:nvPr>
        </p:nvGraphicFramePr>
        <p:xfrm>
          <a:off x="2884715" y="4800600"/>
          <a:ext cx="3592285" cy="13728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5371"/>
                <a:gridCol w="1436914"/>
              </a:tblGrid>
              <a:tr h="6399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RU </a:t>
                      </a:r>
                      <a:r>
                        <a:rPr lang="en-US" sz="1600" dirty="0">
                          <a:effectLst/>
                        </a:rPr>
                        <a:t>size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Agg</a:t>
                      </a:r>
                      <a:r>
                        <a:rPr lang="en-US" sz="1600" dirty="0" smtClean="0">
                          <a:effectLst/>
                        </a:rPr>
                        <a:t>. BW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66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242+242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40 MHz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6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484+242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60 MHz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5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Large RU combinations in 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OFDMA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BW&lt;=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80MHz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495800"/>
          </a:xfrm>
        </p:spPr>
        <p:txBody>
          <a:bodyPr/>
          <a:lstStyle/>
          <a:p>
            <a:endParaRPr lang="en-US" sz="1600" b="0" dirty="0" smtClean="0"/>
          </a:p>
          <a:p>
            <a:r>
              <a:rPr lang="en-US" sz="1800" b="0" dirty="0" smtClean="0"/>
              <a:t>Note that by </a:t>
            </a:r>
            <a:r>
              <a:rPr lang="en-US" sz="1800" b="0" dirty="0" err="1" smtClean="0"/>
              <a:t>OFDMA</a:t>
            </a:r>
            <a:r>
              <a:rPr lang="en-US" sz="1800" b="0" dirty="0" smtClean="0"/>
              <a:t> we mean a </a:t>
            </a:r>
            <a:r>
              <a:rPr lang="en-US" sz="1800" b="0" dirty="0" err="1" smtClean="0"/>
              <a:t>PPDU</a:t>
            </a:r>
            <a:r>
              <a:rPr lang="en-US" sz="1800" b="0" dirty="0" smtClean="0"/>
              <a:t> carrying information to at least two </a:t>
            </a:r>
            <a:r>
              <a:rPr lang="en-US" sz="1800" b="0" dirty="0" err="1" smtClean="0"/>
              <a:t>STA</a:t>
            </a:r>
            <a:r>
              <a:rPr lang="en-US" sz="1800" b="0" dirty="0" smtClean="0"/>
              <a:t> so the available BW can be split among them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Compared </a:t>
            </a:r>
            <a:r>
              <a:rPr lang="en-US" sz="1800" b="0" dirty="0" smtClean="0"/>
              <a:t>to </a:t>
            </a:r>
            <a:r>
              <a:rPr lang="en-US" sz="1800" b="0" dirty="0" smtClean="0"/>
              <a:t>the previous </a:t>
            </a:r>
            <a:r>
              <a:rPr lang="en-US" sz="1800" b="0" dirty="0" smtClean="0"/>
              <a:t>slide, no need for </a:t>
            </a:r>
            <a:r>
              <a:rPr lang="en-US" sz="1800" b="0" dirty="0" smtClean="0"/>
              <a:t>242+242 since that configuration can be split among 2 </a:t>
            </a:r>
            <a:r>
              <a:rPr lang="en-US" sz="1800" b="0" dirty="0" err="1" smtClean="0"/>
              <a:t>STA</a:t>
            </a:r>
            <a:r>
              <a:rPr lang="en-US" sz="1800" b="0" dirty="0" smtClean="0"/>
              <a:t> </a:t>
            </a:r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2381838"/>
              </p:ext>
            </p:extLst>
          </p:nvPr>
        </p:nvGraphicFramePr>
        <p:xfrm>
          <a:off x="1371600" y="4251379"/>
          <a:ext cx="3592285" cy="10064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5371"/>
                <a:gridCol w="1436914"/>
              </a:tblGrid>
              <a:tr h="6399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RU </a:t>
                      </a:r>
                      <a:r>
                        <a:rPr lang="en-US" sz="1600" dirty="0">
                          <a:effectLst/>
                        </a:rPr>
                        <a:t>size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Agg</a:t>
                      </a:r>
                      <a:r>
                        <a:rPr lang="en-US" sz="1600" dirty="0" smtClean="0">
                          <a:effectLst/>
                        </a:rPr>
                        <a:t>. BW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66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484+242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60 MHz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707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Large RU combinations in non-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OFDMA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80MHz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&lt;BW&lt;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160MHz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458200" cy="4495800"/>
          </a:xfrm>
        </p:spPr>
        <p:txBody>
          <a:bodyPr/>
          <a:lstStyle/>
          <a:p>
            <a:r>
              <a:rPr lang="en-US" sz="1600" b="0" dirty="0" smtClean="0"/>
              <a:t>Building on the </a:t>
            </a:r>
            <a:r>
              <a:rPr lang="en-US" sz="1600" b="0" dirty="0" err="1" smtClean="0"/>
              <a:t>80MHz</a:t>
            </a:r>
            <a:r>
              <a:rPr lang="en-US" sz="1600" b="0" dirty="0" smtClean="0"/>
              <a:t> design we view the following configurations as important and sufficient:   </a:t>
            </a:r>
            <a:endParaRPr lang="en-US" sz="1600" b="0" dirty="0" smtClean="0"/>
          </a:p>
          <a:p>
            <a:r>
              <a:rPr lang="en-US" sz="1600" b="0" dirty="0" smtClean="0"/>
              <a:t>Three configurations for </a:t>
            </a:r>
            <a:r>
              <a:rPr lang="en-US" sz="1600" b="0" dirty="0" err="1" smtClean="0"/>
              <a:t>120MHz</a:t>
            </a:r>
            <a:r>
              <a:rPr lang="en-US" sz="1600" b="0" dirty="0" smtClean="0"/>
              <a:t> </a:t>
            </a:r>
            <a:r>
              <a:rPr lang="en-US" sz="1600" b="0" dirty="0" smtClean="0"/>
              <a:t>cover many cases for </a:t>
            </a:r>
            <a:r>
              <a:rPr lang="en-US" sz="1600" b="0" dirty="0" smtClean="0"/>
              <a:t>two </a:t>
            </a:r>
            <a:r>
              <a:rPr lang="en-US" sz="1600" b="0" dirty="0" err="1" smtClean="0"/>
              <a:t>20MHz</a:t>
            </a:r>
            <a:r>
              <a:rPr lang="en-US" sz="1600" b="0" dirty="0" smtClean="0"/>
              <a:t> punctured </a:t>
            </a:r>
            <a:r>
              <a:rPr lang="en-US" sz="1600" b="0" dirty="0" err="1" smtClean="0"/>
              <a:t>subchannels</a:t>
            </a:r>
            <a:r>
              <a:rPr lang="en-US" sz="1600" b="0" dirty="0" smtClean="0"/>
              <a:t> or one </a:t>
            </a:r>
            <a:r>
              <a:rPr lang="en-US" sz="1600" b="0" dirty="0" err="1" smtClean="0"/>
              <a:t>40MHz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subchannel</a:t>
            </a:r>
            <a:r>
              <a:rPr lang="en-US" sz="1600" b="0" dirty="0" smtClean="0"/>
              <a:t> </a:t>
            </a:r>
            <a:endParaRPr lang="en-US" sz="1600" b="0" dirty="0" smtClean="0"/>
          </a:p>
          <a:p>
            <a:pPr lvl="1"/>
            <a:r>
              <a:rPr lang="en-US" sz="1600" b="0" dirty="0" smtClean="0"/>
              <a:t>First configuration – </a:t>
            </a:r>
            <a:r>
              <a:rPr lang="en-US" sz="1600" dirty="0" err="1" smtClean="0"/>
              <a:t>30MHz</a:t>
            </a:r>
            <a:r>
              <a:rPr lang="en-US" sz="1600" b="0" dirty="0" smtClean="0"/>
              <a:t> incumbent </a:t>
            </a:r>
            <a:r>
              <a:rPr lang="en-US" sz="1600" b="0" dirty="0" smtClean="0"/>
              <a:t>occupies part of </a:t>
            </a:r>
            <a:r>
              <a:rPr lang="en-US" sz="1600" b="0" dirty="0" err="1" smtClean="0"/>
              <a:t>40MHz</a:t>
            </a:r>
            <a:r>
              <a:rPr lang="en-US" sz="1600" b="0" dirty="0" smtClean="0"/>
              <a:t> on one side of one </a:t>
            </a:r>
            <a:r>
              <a:rPr lang="en-US" sz="1600" b="0" dirty="0" err="1" smtClean="0"/>
              <a:t>80MHz</a:t>
            </a:r>
            <a:endParaRPr lang="en-US" sz="1600" b="0" dirty="0" smtClean="0"/>
          </a:p>
          <a:p>
            <a:pPr lvl="1"/>
            <a:r>
              <a:rPr lang="en-US" sz="1600" dirty="0" smtClean="0"/>
              <a:t>Second </a:t>
            </a:r>
            <a:r>
              <a:rPr lang="en-US" sz="1600" dirty="0"/>
              <a:t>configuration – </a:t>
            </a:r>
            <a:r>
              <a:rPr lang="en-US" sz="1600" dirty="0" err="1"/>
              <a:t>30MHz</a:t>
            </a:r>
            <a:r>
              <a:rPr lang="en-US" sz="1600" dirty="0"/>
              <a:t> incumbent </a:t>
            </a:r>
            <a:r>
              <a:rPr lang="en-US" sz="1600" dirty="0" smtClean="0"/>
              <a:t>occupies </a:t>
            </a:r>
            <a:r>
              <a:rPr lang="en-US" sz="1600" dirty="0" smtClean="0"/>
              <a:t>part </a:t>
            </a:r>
            <a:r>
              <a:rPr lang="en-US" sz="1600" dirty="0"/>
              <a:t>of </a:t>
            </a:r>
            <a:r>
              <a:rPr lang="en-US" sz="1600" dirty="0" err="1" smtClean="0"/>
              <a:t>40MHz</a:t>
            </a:r>
            <a:r>
              <a:rPr lang="en-US" sz="1600" dirty="0" smtClean="0"/>
              <a:t> in the middle of one </a:t>
            </a:r>
            <a:r>
              <a:rPr lang="en-US" sz="1600" dirty="0" err="1" smtClean="0"/>
              <a:t>80MHz</a:t>
            </a:r>
            <a:r>
              <a:rPr lang="en-US" sz="1600" dirty="0" smtClean="0"/>
              <a:t>  (242+242 is limited as described for </a:t>
            </a:r>
            <a:r>
              <a:rPr lang="en-US" sz="1600" dirty="0" err="1" smtClean="0"/>
              <a:t>80MHz</a:t>
            </a:r>
            <a:r>
              <a:rPr lang="en-US" sz="1600" dirty="0" smtClean="0"/>
              <a:t>)</a:t>
            </a:r>
            <a:endParaRPr lang="en-US" sz="1600" dirty="0"/>
          </a:p>
          <a:p>
            <a:pPr lvl="1"/>
            <a:r>
              <a:rPr lang="en-US" sz="1600" dirty="0" smtClean="0"/>
              <a:t>Third configuration </a:t>
            </a:r>
            <a:r>
              <a:rPr lang="en-US" sz="1600" dirty="0"/>
              <a:t>– </a:t>
            </a:r>
            <a:r>
              <a:rPr lang="en-US" sz="1600" dirty="0" err="1"/>
              <a:t>30MHz</a:t>
            </a:r>
            <a:r>
              <a:rPr lang="en-US" sz="1600" dirty="0"/>
              <a:t> incumbent </a:t>
            </a:r>
            <a:r>
              <a:rPr lang="en-US" sz="1600" dirty="0" smtClean="0"/>
              <a:t>occupies </a:t>
            </a:r>
            <a:r>
              <a:rPr lang="en-US" sz="1600" dirty="0" smtClean="0"/>
              <a:t>the middle of </a:t>
            </a:r>
            <a:r>
              <a:rPr lang="en-US" sz="1600" dirty="0" err="1" smtClean="0"/>
              <a:t>160MHz</a:t>
            </a:r>
            <a:r>
              <a:rPr lang="en-US" sz="1600" dirty="0" smtClean="0"/>
              <a:t> </a:t>
            </a:r>
            <a:r>
              <a:rPr lang="en-US" sz="1600" dirty="0" smtClean="0"/>
              <a:t>(with </a:t>
            </a:r>
            <a:r>
              <a:rPr lang="en-US" sz="1600" dirty="0" smtClean="0"/>
              <a:t>484+242 used as contiguous </a:t>
            </a:r>
            <a:r>
              <a:rPr lang="en-US" sz="1600" dirty="0" err="1" smtClean="0"/>
              <a:t>60MHz</a:t>
            </a:r>
            <a:r>
              <a:rPr lang="en-US" sz="1600" dirty="0" smtClean="0"/>
              <a:t> on the </a:t>
            </a:r>
            <a:r>
              <a:rPr lang="en-US" sz="1600" dirty="0" smtClean="0"/>
              <a:t>outer sides). Many other cases of two punctured </a:t>
            </a:r>
            <a:r>
              <a:rPr lang="en-US" sz="1600" dirty="0" err="1" smtClean="0"/>
              <a:t>20MHz</a:t>
            </a:r>
            <a:r>
              <a:rPr lang="en-US" sz="1600" dirty="0" smtClean="0"/>
              <a:t> </a:t>
            </a:r>
            <a:r>
              <a:rPr lang="en-US" sz="1600" dirty="0" err="1" smtClean="0"/>
              <a:t>subchannels</a:t>
            </a:r>
            <a:r>
              <a:rPr lang="en-US" sz="1600" dirty="0" smtClean="0"/>
              <a:t> are supported with all other configurations of 484+242</a:t>
            </a:r>
            <a:endParaRPr lang="en-US" sz="1600" dirty="0" smtClean="0"/>
          </a:p>
          <a:p>
            <a:r>
              <a:rPr lang="en-US" sz="1600" b="0" dirty="0" err="1" smtClean="0"/>
              <a:t>140MHz</a:t>
            </a:r>
            <a:r>
              <a:rPr lang="en-US" sz="1600" b="0" dirty="0" smtClean="0"/>
              <a:t> represents a likely case where just one </a:t>
            </a:r>
            <a:r>
              <a:rPr lang="en-US" sz="1600" b="0" dirty="0" err="1" smtClean="0"/>
              <a:t>20MHz</a:t>
            </a:r>
            <a:r>
              <a:rPr lang="en-US" sz="1600" b="0" dirty="0" smtClean="0"/>
              <a:t> is punctured</a:t>
            </a:r>
            <a:endParaRPr lang="en-US" sz="1600" b="0" dirty="0"/>
          </a:p>
          <a:p>
            <a:pPr lvl="1"/>
            <a:endParaRPr lang="en-US" sz="1400" b="0" dirty="0" smtClean="0"/>
          </a:p>
          <a:p>
            <a:pPr marL="0" indent="0">
              <a:buNone/>
            </a:pPr>
            <a:endParaRPr lang="en-US" sz="1800" b="0" dirty="0" smtClean="0"/>
          </a:p>
          <a:p>
            <a:pPr marL="0" indent="0">
              <a:buNone/>
            </a:pPr>
            <a:r>
              <a:rPr lang="en-US" sz="1800" b="0" dirty="0"/>
              <a:t>	</a:t>
            </a:r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pPr marL="0" indent="0">
              <a:buNone/>
            </a:pPr>
            <a:endParaRPr lang="en-US" sz="1800" b="0" dirty="0" smtClean="0"/>
          </a:p>
          <a:p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86129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86129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graphicFrame>
        <p:nvGraphicFramePr>
          <p:cNvPr id="1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350981"/>
              </p:ext>
            </p:extLst>
          </p:nvPr>
        </p:nvGraphicFramePr>
        <p:xfrm>
          <a:off x="2438400" y="4648200"/>
          <a:ext cx="4419600" cy="157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9398"/>
                <a:gridCol w="1750032"/>
                <a:gridCol w="1080170"/>
              </a:tblGrid>
              <a:tr h="484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80MHz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RU </a:t>
                      </a:r>
                      <a:r>
                        <a:rPr lang="en-US" sz="1600" dirty="0">
                          <a:effectLst/>
                        </a:rPr>
                        <a:t>size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80MHz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RU </a:t>
                      </a:r>
                      <a:r>
                        <a:rPr lang="en-US" sz="1600" dirty="0">
                          <a:effectLst/>
                        </a:rPr>
                        <a:t>size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Agg</a:t>
                      </a:r>
                      <a:r>
                        <a:rPr lang="en-US" sz="1600" dirty="0" smtClean="0">
                          <a:effectLst/>
                        </a:rPr>
                        <a:t>. BW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423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484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996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120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MHz</a:t>
                      </a:r>
                      <a:endParaRPr lang="en-US" sz="160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423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242+242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996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120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MHz</a:t>
                      </a:r>
                      <a:endParaRPr lang="en-US" sz="160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423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484+242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484+242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120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MHz</a:t>
                      </a:r>
                      <a:endParaRPr lang="en-US" sz="160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423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484+242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996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140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MHz</a:t>
                      </a:r>
                      <a:endParaRPr lang="en-US" sz="160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096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Large RU combinations in 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OFDMA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80MHz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&lt;BW&lt;=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160MHz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495800"/>
          </a:xfrm>
        </p:spPr>
        <p:txBody>
          <a:bodyPr/>
          <a:lstStyle/>
          <a:p>
            <a:r>
              <a:rPr lang="en-US" sz="1800" b="0" dirty="0"/>
              <a:t>Note </a:t>
            </a:r>
            <a:r>
              <a:rPr lang="en-US" sz="1800" b="0" dirty="0" smtClean="0"/>
              <a:t>again that </a:t>
            </a:r>
            <a:r>
              <a:rPr lang="en-US" sz="1800" b="0" dirty="0"/>
              <a:t>by </a:t>
            </a:r>
            <a:r>
              <a:rPr lang="en-US" sz="1800" b="0" dirty="0" err="1"/>
              <a:t>OFDMA</a:t>
            </a:r>
            <a:r>
              <a:rPr lang="en-US" sz="1800" b="0" dirty="0"/>
              <a:t> we mean a </a:t>
            </a:r>
            <a:r>
              <a:rPr lang="en-US" sz="1800" b="0" dirty="0" err="1"/>
              <a:t>PPDU</a:t>
            </a:r>
            <a:r>
              <a:rPr lang="en-US" sz="1800" b="0" dirty="0"/>
              <a:t> carrying information to at least two </a:t>
            </a:r>
            <a:r>
              <a:rPr lang="en-US" sz="1800" b="0" dirty="0" err="1"/>
              <a:t>STA</a:t>
            </a:r>
            <a:r>
              <a:rPr lang="en-US" sz="1800" b="0" dirty="0"/>
              <a:t> so the available BW can be split among them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40 </a:t>
            </a:r>
            <a:r>
              <a:rPr lang="en-US" sz="1800" b="0" dirty="0" smtClean="0"/>
              <a:t>MHz and 80 MHz can already be achieved with one RU </a:t>
            </a:r>
            <a:r>
              <a:rPr lang="en-US" sz="1800" b="0" dirty="0" smtClean="0">
                <a:sym typeface="Wingdings" panose="05000000000000000000" pitchFamily="2" charset="2"/>
              </a:rPr>
              <a:t> focus on </a:t>
            </a:r>
            <a:r>
              <a:rPr lang="en-US" sz="1800" b="0" dirty="0" smtClean="0">
                <a:sym typeface="Wingdings" panose="05000000000000000000" pitchFamily="2" charset="2"/>
              </a:rPr>
              <a:t>adding support for the other </a:t>
            </a:r>
            <a:r>
              <a:rPr lang="en-US" sz="1800" b="0" dirty="0" smtClean="0">
                <a:sym typeface="Wingdings" panose="05000000000000000000" pitchFamily="2" charset="2"/>
              </a:rPr>
              <a:t>aggregate BW values</a:t>
            </a:r>
            <a:r>
              <a:rPr lang="en-US" sz="1800" b="0" dirty="0" smtClean="0"/>
              <a:t> </a:t>
            </a:r>
            <a:r>
              <a:rPr lang="en-US" sz="1800" b="0" dirty="0" smtClean="0"/>
              <a:t>between 20 and 120</a:t>
            </a:r>
            <a:endParaRPr lang="en-US" sz="1800" b="0" dirty="0" smtClean="0"/>
          </a:p>
          <a:p>
            <a:r>
              <a:rPr lang="en-US" sz="1800" b="0" dirty="0" smtClean="0"/>
              <a:t>(484+242) = means combination allowed only within </a:t>
            </a:r>
            <a:r>
              <a:rPr lang="en-US" sz="1800" b="0" dirty="0" err="1" smtClean="0"/>
              <a:t>80MHz</a:t>
            </a:r>
            <a:r>
              <a:rPr lang="en-US" sz="1800" b="0" dirty="0" smtClean="0"/>
              <a:t> </a:t>
            </a:r>
          </a:p>
          <a:p>
            <a:pPr marL="0" indent="0">
              <a:buNone/>
            </a:pPr>
            <a:endParaRPr lang="en-US" sz="1800" b="0" dirty="0" smtClean="0"/>
          </a:p>
          <a:p>
            <a:endParaRPr lang="en-US" sz="1800" b="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b="0" dirty="0" smtClean="0"/>
          </a:p>
          <a:p>
            <a:pPr marL="0" indent="0">
              <a:buNone/>
            </a:pPr>
            <a:r>
              <a:rPr lang="en-US" sz="1800" b="0" dirty="0"/>
              <a:t>	</a:t>
            </a:r>
            <a:endParaRPr lang="en-US" sz="1800" b="0" dirty="0" smtClean="0"/>
          </a:p>
          <a:p>
            <a:pPr marL="0" indent="0">
              <a:buNone/>
            </a:pPr>
            <a:r>
              <a:rPr lang="en-US" sz="1800" b="0" dirty="0"/>
              <a:t>	</a:t>
            </a:r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pPr marL="0" indent="0">
              <a:buNone/>
            </a:pPr>
            <a:endParaRPr lang="en-US" sz="1800" b="0" dirty="0" smtClean="0"/>
          </a:p>
          <a:p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graphicFrame>
        <p:nvGraphicFramePr>
          <p:cNvPr id="10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0470998"/>
              </p:ext>
            </p:extLst>
          </p:nvPr>
        </p:nvGraphicFramePr>
        <p:xfrm>
          <a:off x="1828800" y="3887133"/>
          <a:ext cx="3657600" cy="12944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4600"/>
                <a:gridCol w="1143000"/>
              </a:tblGrid>
              <a:tr h="5199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RU size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Agg</a:t>
                      </a:r>
                      <a:r>
                        <a:rPr lang="en-US" sz="1600" dirty="0" smtClean="0">
                          <a:effectLst/>
                        </a:rPr>
                        <a:t>. BW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46669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(484+242)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MHz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466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484+(484+242)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100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MHz</a:t>
                      </a:r>
                      <a:endParaRPr lang="en-US" sz="1600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466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484+996</a:t>
                      </a:r>
                      <a:endParaRPr lang="en-US" sz="1600" b="0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120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MHz</a:t>
                      </a:r>
                      <a:endParaRPr lang="en-US" sz="1600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05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Small RU {26,52,106} Combinations in 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OFDMA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458200" cy="4724400"/>
          </a:xfrm>
        </p:spPr>
        <p:txBody>
          <a:bodyPr/>
          <a:lstStyle/>
          <a:p>
            <a:r>
              <a:rPr lang="en-US" sz="1800" b="0" dirty="0" smtClean="0"/>
              <a:t>Prefer to </a:t>
            </a:r>
            <a:r>
              <a:rPr lang="en-US" sz="1800" b="0" dirty="0" smtClean="0"/>
              <a:t>only add </a:t>
            </a:r>
            <a:r>
              <a:rPr lang="en-US" sz="1800" b="0" dirty="0" smtClean="0"/>
              <a:t>support for contiguous 26+52 and 26+106 </a:t>
            </a:r>
            <a:r>
              <a:rPr lang="en-US" sz="1800" b="0" dirty="0" smtClean="0"/>
              <a:t>within </a:t>
            </a:r>
            <a:r>
              <a:rPr lang="en-US" sz="1800" b="0" dirty="0" smtClean="0"/>
              <a:t>a </a:t>
            </a:r>
            <a:r>
              <a:rPr lang="en-US" sz="1800" b="0" dirty="0" err="1" smtClean="0"/>
              <a:t>20MHz</a:t>
            </a:r>
            <a:r>
              <a:rPr lang="en-US" sz="1800" b="0" dirty="0" smtClean="0"/>
              <a:t>.  </a:t>
            </a:r>
          </a:p>
          <a:p>
            <a:r>
              <a:rPr lang="en-US" sz="1800" b="0" dirty="0" smtClean="0"/>
              <a:t>These </a:t>
            </a:r>
            <a:r>
              <a:rPr lang="en-US" sz="1800" b="0" dirty="0" smtClean="0"/>
              <a:t>modes enable better usage of a </a:t>
            </a:r>
            <a:r>
              <a:rPr lang="en-US" sz="1800" b="0" dirty="0" err="1" smtClean="0"/>
              <a:t>20MHz</a:t>
            </a:r>
            <a:r>
              <a:rPr lang="en-US" sz="1800" b="0" dirty="0" smtClean="0"/>
              <a:t> by allowing 2 users to share it even if an edge </a:t>
            </a:r>
            <a:r>
              <a:rPr lang="en-US" sz="1800" b="0" dirty="0" err="1" smtClean="0"/>
              <a:t>26RU</a:t>
            </a:r>
            <a:r>
              <a:rPr lang="en-US" sz="1800" b="0" dirty="0" smtClean="0"/>
              <a:t> is punctured out </a:t>
            </a:r>
          </a:p>
          <a:p>
            <a:pPr lvl="1"/>
            <a:r>
              <a:rPr lang="en-US" sz="1600" dirty="0" smtClean="0"/>
              <a:t>For full </a:t>
            </a:r>
            <a:r>
              <a:rPr lang="en-US" sz="1600" dirty="0" err="1" smtClean="0"/>
              <a:t>20MHz</a:t>
            </a:r>
            <a:r>
              <a:rPr lang="en-US" sz="1600" dirty="0" smtClean="0"/>
              <a:t> use 106+26 for one user and 106 for </a:t>
            </a:r>
            <a:r>
              <a:rPr lang="en-US" sz="1600" dirty="0" smtClean="0"/>
              <a:t>another </a:t>
            </a:r>
            <a:r>
              <a:rPr lang="en-US" sz="1600" dirty="0" smtClean="0">
                <a:sym typeface="Wingdings" panose="05000000000000000000" pitchFamily="2" charset="2"/>
              </a:rPr>
              <a:t> efficient support for 8 users in </a:t>
            </a:r>
            <a:r>
              <a:rPr lang="en-US" sz="1600" dirty="0" err="1" smtClean="0">
                <a:sym typeface="Wingdings" panose="05000000000000000000" pitchFamily="2" charset="2"/>
              </a:rPr>
              <a:t>80MHz</a:t>
            </a:r>
            <a:r>
              <a:rPr lang="en-US" sz="1600" dirty="0" smtClean="0">
                <a:sym typeface="Wingdings" panose="05000000000000000000" pitchFamily="2" charset="2"/>
              </a:rPr>
              <a:t> or 16 users in </a:t>
            </a:r>
            <a:r>
              <a:rPr lang="en-US" sz="1600" dirty="0" err="1" smtClean="0">
                <a:sym typeface="Wingdings" panose="05000000000000000000" pitchFamily="2" charset="2"/>
              </a:rPr>
              <a:t>160MHz</a:t>
            </a:r>
            <a:endParaRPr lang="en-US" sz="1600" dirty="0" smtClean="0"/>
          </a:p>
          <a:p>
            <a:pPr lvl="1"/>
            <a:r>
              <a:rPr lang="en-US" sz="1600" b="0" dirty="0" smtClean="0"/>
              <a:t>For punctured edge </a:t>
            </a:r>
            <a:r>
              <a:rPr lang="en-US" sz="1600" b="0" dirty="0" err="1" smtClean="0"/>
              <a:t>26RU</a:t>
            </a:r>
            <a:r>
              <a:rPr lang="en-US" sz="1600" b="0" dirty="0" smtClean="0"/>
              <a:t> </a:t>
            </a:r>
            <a:r>
              <a:rPr lang="en-US" sz="1600" b="0" dirty="0" smtClean="0"/>
              <a:t>(if that </a:t>
            </a:r>
            <a:r>
              <a:rPr lang="en-US" sz="1600" b="0" dirty="0" err="1" smtClean="0"/>
              <a:t>20MHz</a:t>
            </a:r>
            <a:r>
              <a:rPr lang="en-US" sz="1600" b="0" dirty="0" smtClean="0"/>
              <a:t> is split among small users) use </a:t>
            </a:r>
            <a:r>
              <a:rPr lang="en-US" sz="1600" b="0" dirty="0" smtClean="0"/>
              <a:t>106+26 for one user and 52+26 for another  </a:t>
            </a:r>
          </a:p>
          <a:p>
            <a:endParaRPr lang="en-US" sz="1800" b="0" dirty="0" smtClean="0"/>
          </a:p>
          <a:p>
            <a:endParaRPr lang="en-US" sz="1800" b="0" dirty="0" smtClean="0"/>
          </a:p>
          <a:p>
            <a:r>
              <a:rPr lang="en-US" sz="1800" b="0" dirty="0" smtClean="0"/>
              <a:t>We don’t see the need to support non-contiguous small RU combinations since typical </a:t>
            </a:r>
            <a:r>
              <a:rPr lang="en-US" sz="1800" b="0" dirty="0" err="1" smtClean="0"/>
              <a:t>MIMO</a:t>
            </a:r>
            <a:r>
              <a:rPr lang="en-US" sz="1800" b="0" dirty="0" smtClean="0"/>
              <a:t> configurations </a:t>
            </a:r>
            <a:r>
              <a:rPr lang="en-US" sz="1800" b="0" dirty="0" smtClean="0"/>
              <a:t>of AP and </a:t>
            </a:r>
            <a:r>
              <a:rPr lang="en-US" sz="1800" b="0" dirty="0" err="1" smtClean="0"/>
              <a:t>STA</a:t>
            </a:r>
            <a:r>
              <a:rPr lang="en-US" sz="1800" b="0" dirty="0" smtClean="0"/>
              <a:t> already </a:t>
            </a:r>
            <a:r>
              <a:rPr lang="en-US" sz="1800" b="0" dirty="0" smtClean="0"/>
              <a:t>provide sufficient diversity and </a:t>
            </a:r>
            <a:r>
              <a:rPr lang="en-US" sz="1800" b="0" dirty="0" err="1" smtClean="0"/>
              <a:t>CQI</a:t>
            </a:r>
            <a:r>
              <a:rPr lang="en-US" sz="1800" b="0" dirty="0" smtClean="0"/>
              <a:t> feedback may be used to choose good </a:t>
            </a:r>
            <a:r>
              <a:rPr lang="en-US" sz="1800" b="0" dirty="0" smtClean="0"/>
              <a:t>locations </a:t>
            </a:r>
            <a:r>
              <a:rPr lang="en-US" sz="1800" b="0" dirty="0" smtClean="0"/>
              <a:t>for small RU.</a:t>
            </a:r>
          </a:p>
          <a:p>
            <a:endParaRPr lang="en-US" sz="16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865" y="6475413"/>
            <a:ext cx="1620060" cy="184666"/>
          </a:xfrm>
        </p:spPr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25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322369</TotalTime>
  <Words>1112</Words>
  <Application>Microsoft Office PowerPoint</Application>
  <PresentationFormat>On-screen Show (4:3)</PresentationFormat>
  <Paragraphs>260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802-11-Submission</vt:lpstr>
      <vt:lpstr>Multi-RU Support </vt:lpstr>
      <vt:lpstr>Abstract</vt:lpstr>
      <vt:lpstr>Design Considerations and Goals </vt:lpstr>
      <vt:lpstr>Cont. </vt:lpstr>
      <vt:lpstr>Large RU combinations in non-OFDMA for BW&lt;80MHz  </vt:lpstr>
      <vt:lpstr>Large RU combinations in OFDMA for BW&lt;=80MHz  </vt:lpstr>
      <vt:lpstr>Large RU combinations in non-OFDMA for 80MHz&lt;BW&lt;160MHz </vt:lpstr>
      <vt:lpstr>Large RU combinations in OFDMA for 80MHz&lt;BW&lt;=160MHz </vt:lpstr>
      <vt:lpstr>Small RU {26,52,106} Combinations in OFDMA </vt:lpstr>
      <vt:lpstr>Summary</vt:lpstr>
      <vt:lpstr>Straw Poll 1</vt:lpstr>
      <vt:lpstr>Straw Poll 2</vt:lpstr>
      <vt:lpstr>Straw Poll 3</vt:lpstr>
      <vt:lpstr>Straw Poll 4</vt:lpstr>
      <vt:lpstr>Straw Poll 5</vt:lpstr>
    </vt:vector>
  </TitlesOfParts>
  <Manager>ron.porat@broadcom.com</Manager>
  <Company>Broadcom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HARQ Update</dc:title>
  <dc:creator>ron.porat@broadcom.com</dc:creator>
  <cp:keywords>September 2017</cp:keywords>
  <cp:lastModifiedBy>Ron Porat</cp:lastModifiedBy>
  <cp:revision>1466</cp:revision>
  <cp:lastPrinted>1998-02-10T13:28:06Z</cp:lastPrinted>
  <dcterms:created xsi:type="dcterms:W3CDTF">2007-05-21T21:00:37Z</dcterms:created>
  <dcterms:modified xsi:type="dcterms:W3CDTF">2019-11-08T18:15:46Z</dcterms:modified>
  <cp:category>Submission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