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70" r:id="rId2"/>
    <p:sldId id="272" r:id="rId3"/>
    <p:sldId id="280" r:id="rId4"/>
    <p:sldId id="284" r:id="rId5"/>
    <p:sldId id="281" r:id="rId6"/>
    <p:sldId id="282" r:id="rId7"/>
    <p:sldId id="286" r:id="rId8"/>
    <p:sldId id="285" r:id="rId9"/>
    <p:sldId id="283" r:id="rId10"/>
    <p:sldId id="287" r:id="rId11"/>
    <p:sldId id="278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</p:sldIdLst>
  <p:sldSz cx="9144000" cy="6858000" type="screen4x3"/>
  <p:notesSz cx="6934200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3" autoAdjust="0"/>
    <p:restoredTop sz="92105" autoAdjust="0"/>
  </p:normalViewPr>
  <p:slideViewPr>
    <p:cSldViewPr>
      <p:cViewPr varScale="1">
        <p:scale>
          <a:sx n="70" d="100"/>
          <a:sy n="70" d="100"/>
        </p:scale>
        <p:origin x="11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348" y="-120"/>
      </p:cViewPr>
      <p:guideLst>
        <p:guide orient="horz" pos="2923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97525" y="177800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95325" y="177800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851525" y="8982075"/>
            <a:ext cx="4667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John Doe, Some Company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33725" y="8982075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F54F3633-8635-49BE-B7DB-4FE733D2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93738" y="898207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33450"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93738" y="8970963"/>
            <a:ext cx="57007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6062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640388" y="98425"/>
            <a:ext cx="6413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54050" y="98425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Year</a:t>
            </a:r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357813" y="8985250"/>
            <a:ext cx="923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222625" y="8985250"/>
            <a:ext cx="5127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C873923-7103-4AF9-AECF-EE09B4048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3900" y="8985250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3370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7593344" y="6475413"/>
            <a:ext cx="950581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 dirty="0" smtClean="0"/>
              <a:t>xxx, Broadcom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743412-9668-4686-B109-E3B2457EF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DC9B8F1-287D-4B8B-8904-2261870F7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E05228-1FDB-49BC-8BC4-A91A7D762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>
            <a:lvl1pPr>
              <a:defRPr sz="28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495800"/>
          </a:xfrm>
        </p:spPr>
        <p:txBody>
          <a:bodyPr/>
          <a:lstStyle>
            <a:lvl1pPr>
              <a:defRPr sz="2000" b="0" i="0" baseline="0"/>
            </a:lvl1pPr>
            <a:lvl2pPr>
              <a:defRPr sz="1800" baseline="0"/>
            </a:lvl2pPr>
            <a:lvl3pPr>
              <a:defRPr sz="16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1789BC7-C074-42CC-ADF8-5107DF6BD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52A146-6F07-41EF-8958-F5CF356A0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3AFDE4-E638-42C0-A68B-50C601C7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7F62F27-0EC7-4D1C-8A98-B521A5C1B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69D9E18-8FC9-4D6F-9D47-7F236DA35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A8CB34A-F2D3-4F3B-AD27-33B98B26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42823D-4EFD-4122-8A9F-C6D9274A8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1079F9C-5C87-45BF-8450-007BCEAE6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March 2019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9425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July 2019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22437" y="6475413"/>
            <a:ext cx="122148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altLang="ko-KR" dirty="0" smtClean="0"/>
              <a:t>xxx, NEWRACOM</a:t>
            </a:r>
            <a:endParaRPr lang="en-US" altLang="ko-K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614916F-BBEF-4684-B6F5-1E636F42B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>
                <a:solidFill>
                  <a:schemeClr val="tx1"/>
                </a:solidFill>
                <a:cs typeface="+mn-cs"/>
              </a:rPr>
              <a:t>doc.: IEEE </a:t>
            </a:r>
            <a:r>
              <a:rPr lang="en-US" sz="1800" b="1" dirty="0" smtClean="0">
                <a:solidFill>
                  <a:schemeClr val="tx1"/>
                </a:solidFill>
                <a:cs typeface="+mn-cs"/>
              </a:rPr>
              <a:t>802.11-19/1907r0</a:t>
            </a:r>
            <a:endParaRPr lang="en-US" sz="1800" b="1" dirty="0">
              <a:solidFill>
                <a:schemeClr val="tx1"/>
              </a:solidFill>
              <a:cs typeface="+mn-cs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dirty="0">
                <a:cs typeface="+mn-cs"/>
              </a:rPr>
              <a:t>Submission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Multiple RU Combinations for EHT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685800" y="1569983"/>
            <a:ext cx="777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2000" dirty="0" smtClean="0"/>
              <a:t>Date:</a:t>
            </a:r>
            <a:r>
              <a:rPr lang="en-US" sz="2000" b="0" dirty="0" smtClean="0"/>
              <a:t> 2019-11-12</a:t>
            </a: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533400" y="21336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2000" b="1" dirty="0"/>
              <a:t>Authors:</a:t>
            </a:r>
            <a:endParaRPr lang="en-US" sz="200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84816" y="6475413"/>
            <a:ext cx="1659109" cy="184666"/>
          </a:xfrm>
        </p:spPr>
        <p:txBody>
          <a:bodyPr/>
          <a:lstStyle/>
          <a:p>
            <a:pPr>
              <a:defRPr/>
            </a:pPr>
            <a:r>
              <a:rPr lang="en-US" altLang="ko-KR" dirty="0" smtClean="0"/>
              <a:t>Jianhan Liu, Mediatek Inc.</a:t>
            </a:r>
            <a:endParaRPr lang="en-US" altLang="ko-KR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788603"/>
              </p:ext>
            </p:extLst>
          </p:nvPr>
        </p:nvGraphicFramePr>
        <p:xfrm>
          <a:off x="1179341" y="2743200"/>
          <a:ext cx="7391400" cy="92846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47800"/>
                <a:gridCol w="990600"/>
                <a:gridCol w="2057400"/>
                <a:gridCol w="685800"/>
                <a:gridCol w="2209800"/>
              </a:tblGrid>
              <a:tr h="3094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Affiliations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Phone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94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Jianhan Liu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Mediatek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jianhan.liu@mediatek.com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94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Shengquan Hu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914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Considerations on large-size RU </a:t>
            </a:r>
            <a:r>
              <a:rPr lang="en-US" sz="2400" dirty="0" smtClean="0"/>
              <a:t>combinations (</a:t>
            </a:r>
            <a:r>
              <a:rPr lang="en-US" sz="2400" dirty="0" err="1" smtClean="0"/>
              <a:t>cont’s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BW&gt;=160MHz </a:t>
            </a:r>
          </a:p>
          <a:p>
            <a:pPr lvl="1"/>
            <a:r>
              <a:rPr lang="en-US" dirty="0" smtClean="0"/>
              <a:t>Within each </a:t>
            </a:r>
            <a:r>
              <a:rPr lang="en-US" dirty="0"/>
              <a:t>80MHz </a:t>
            </a:r>
            <a:r>
              <a:rPr lang="en-US" dirty="0" smtClean="0"/>
              <a:t>segment</a:t>
            </a:r>
          </a:p>
          <a:p>
            <a:pPr lvl="2"/>
            <a:r>
              <a:rPr lang="en-US" dirty="0" smtClean="0"/>
              <a:t>RU </a:t>
            </a:r>
            <a:r>
              <a:rPr lang="en-US" dirty="0"/>
              <a:t>combination RU242+RU484 (both contiguous and non-contiguous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Crossing 80MHz </a:t>
            </a:r>
          </a:p>
          <a:p>
            <a:pPr lvl="2"/>
            <a:r>
              <a:rPr lang="en-US" dirty="0" smtClean="0"/>
              <a:t>RU combinations of RU484+RU996</a:t>
            </a:r>
          </a:p>
          <a:p>
            <a:pPr lvl="2"/>
            <a:r>
              <a:rPr lang="en-US" dirty="0"/>
              <a:t>RU combinations of </a:t>
            </a:r>
            <a:r>
              <a:rPr lang="en-US" dirty="0" smtClean="0"/>
              <a:t>RU242+484+</a:t>
            </a:r>
            <a:r>
              <a:rPr lang="en-US" dirty="0"/>
              <a:t>RU242+484</a:t>
            </a:r>
            <a:endParaRPr lang="en-US" dirty="0" smtClean="0"/>
          </a:p>
          <a:p>
            <a:pPr lvl="2"/>
            <a:r>
              <a:rPr lang="en-US" dirty="0"/>
              <a:t>RU combinations of </a:t>
            </a:r>
            <a:r>
              <a:rPr lang="en-US" dirty="0" smtClean="0"/>
              <a:t>RU242+484+RU996</a:t>
            </a:r>
            <a:endParaRPr lang="en-US" dirty="0"/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3748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1752600"/>
          </a:xfrm>
        </p:spPr>
        <p:txBody>
          <a:bodyPr/>
          <a:lstStyle/>
          <a:p>
            <a:r>
              <a:rPr lang="en-US" dirty="0"/>
              <a:t>Do you </a:t>
            </a:r>
            <a:r>
              <a:rPr lang="en-US" dirty="0" smtClean="0"/>
              <a:t>agree </a:t>
            </a:r>
            <a:r>
              <a:rPr lang="en-US" dirty="0"/>
              <a:t>that </a:t>
            </a:r>
            <a:r>
              <a:rPr lang="en-US" dirty="0" smtClean="0"/>
              <a:t>small-size </a:t>
            </a:r>
            <a:r>
              <a:rPr lang="en-US" dirty="0"/>
              <a:t>RUs </a:t>
            </a:r>
            <a:r>
              <a:rPr lang="en-US" dirty="0" smtClean="0"/>
              <a:t>can only combine </a:t>
            </a:r>
            <a:r>
              <a:rPr lang="en-US" dirty="0"/>
              <a:t>with small-size </a:t>
            </a:r>
            <a:r>
              <a:rPr lang="en-US" dirty="0" smtClean="0"/>
              <a:t>RUs and large-size </a:t>
            </a:r>
            <a:r>
              <a:rPr lang="en-US" dirty="0"/>
              <a:t>RUs </a:t>
            </a:r>
            <a:r>
              <a:rPr lang="en-US" dirty="0" smtClean="0"/>
              <a:t>can only combine </a:t>
            </a:r>
            <a:r>
              <a:rPr lang="en-US" dirty="0"/>
              <a:t>with large-size </a:t>
            </a:r>
            <a:r>
              <a:rPr lang="en-US" dirty="0" smtClean="0"/>
              <a:t>RUs? </a:t>
            </a:r>
          </a:p>
          <a:p>
            <a:pPr lvl="1"/>
            <a:r>
              <a:rPr lang="en-US" dirty="0"/>
              <a:t>RUs with equal to or more than 242 tones are called as large-size </a:t>
            </a:r>
            <a:r>
              <a:rPr lang="en-US" dirty="0" smtClean="0"/>
              <a:t>RUs</a:t>
            </a:r>
          </a:p>
          <a:p>
            <a:pPr lvl="1"/>
            <a:r>
              <a:rPr lang="en-US" dirty="0" smtClean="0"/>
              <a:t>RUs  </a:t>
            </a:r>
            <a:r>
              <a:rPr lang="en-US" dirty="0"/>
              <a:t>with less than 242 tones as small-size </a:t>
            </a:r>
            <a:r>
              <a:rPr lang="en-US" dirty="0" smtClean="0"/>
              <a:t>RUs</a:t>
            </a:r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679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</a:t>
            </a:r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agree that combination of small-size RUs shall not cross 20MHz channel boundary?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0328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</a:t>
            </a:r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agree that only allowed small-RU combinations are RU126+RU26 and RU52+RU26?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0282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</a:t>
            </a:r>
            <a:r>
              <a:rPr lang="en-US" dirty="0" smtClean="0"/>
              <a:t>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2" indent="-342900"/>
            <a:r>
              <a:rPr lang="en-US" dirty="0" smtClean="0"/>
              <a:t>Do you agree that for </a:t>
            </a:r>
            <a:r>
              <a:rPr lang="en-US" dirty="0"/>
              <a:t>20 and 40 </a:t>
            </a:r>
            <a:r>
              <a:rPr lang="en-US" dirty="0" smtClean="0"/>
              <a:t>MHz PPDU,</a:t>
            </a:r>
            <a:r>
              <a:rPr lang="en-US" dirty="0"/>
              <a:t> </a:t>
            </a:r>
            <a:r>
              <a:rPr lang="en-US" dirty="0" smtClean="0"/>
              <a:t>within </a:t>
            </a:r>
            <a:r>
              <a:rPr lang="en-US" dirty="0"/>
              <a:t>20MHz boundary, any contiguous RU26 and RU106 can be </a:t>
            </a:r>
            <a:r>
              <a:rPr lang="en-US" dirty="0" smtClean="0"/>
              <a:t>combined?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9921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</a:t>
            </a:r>
            <a:r>
              <a:rPr lang="en-US" dirty="0" smtClean="0"/>
              <a:t>#5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2" indent="-342900"/>
            <a:r>
              <a:rPr lang="en-US" dirty="0" smtClean="0"/>
              <a:t>Do you agree that for 80MHz BW, only the orange colored RU combinations are allowed?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961" y="2209800"/>
            <a:ext cx="7857006" cy="1488331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819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</a:t>
            </a:r>
            <a:r>
              <a:rPr lang="en-US" dirty="0" smtClean="0"/>
              <a:t>#6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2" indent="-342900"/>
            <a:r>
              <a:rPr lang="en-US" dirty="0"/>
              <a:t>Do you agree that for 20 and 40 MHz PPDU, </a:t>
            </a:r>
            <a:r>
              <a:rPr lang="en-US" dirty="0" smtClean="0"/>
              <a:t>the blue colored combination of RU52 </a:t>
            </a:r>
            <a:r>
              <a:rPr lang="en-US" dirty="0"/>
              <a:t>and </a:t>
            </a:r>
            <a:r>
              <a:rPr lang="en-US" dirty="0" smtClean="0"/>
              <a:t>RU26 are allowed?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362200"/>
            <a:ext cx="7042244" cy="1697184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3864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</a:t>
            </a:r>
            <a:r>
              <a:rPr lang="en-US" dirty="0" smtClean="0"/>
              <a:t>#7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1371600"/>
          </a:xfrm>
        </p:spPr>
        <p:txBody>
          <a:bodyPr/>
          <a:lstStyle/>
          <a:p>
            <a:r>
              <a:rPr lang="en-US" dirty="0" smtClean="0"/>
              <a:t>Do you agree that  </a:t>
            </a:r>
            <a:r>
              <a:rPr lang="en-US" dirty="0"/>
              <a:t>f</a:t>
            </a:r>
            <a:r>
              <a:rPr lang="en-US" dirty="0" smtClean="0"/>
              <a:t>or </a:t>
            </a:r>
            <a:r>
              <a:rPr lang="en-US" dirty="0"/>
              <a:t>80MHz </a:t>
            </a:r>
            <a:r>
              <a:rPr lang="en-US" dirty="0" smtClean="0"/>
              <a:t>PPDU, </a:t>
            </a:r>
            <a:r>
              <a:rPr lang="en-US" dirty="0"/>
              <a:t>the blue colored combination of RU52 and RU26 are allowed?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913" y="3288792"/>
            <a:ext cx="7924800" cy="2225112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060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#8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agree that for 80MHe PPDU, large-size RU combinations of RU242+RU484 (contiguous and non-contiguous) are allowed?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0129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Poll </a:t>
            </a:r>
            <a:r>
              <a:rPr lang="en-US" dirty="0" smtClean="0"/>
              <a:t>#9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agree the following large-size RU combinations for 160MHz PPDU?</a:t>
            </a:r>
          </a:p>
          <a:p>
            <a:pPr lvl="1"/>
            <a:r>
              <a:rPr lang="en-US" dirty="0"/>
              <a:t>Within each 80MHz segment</a:t>
            </a:r>
          </a:p>
          <a:p>
            <a:pPr lvl="2"/>
            <a:r>
              <a:rPr lang="en-US" dirty="0"/>
              <a:t>RU combination RU242+RU484 (both contiguous and non-contiguous)</a:t>
            </a:r>
          </a:p>
          <a:p>
            <a:pPr lvl="1"/>
            <a:r>
              <a:rPr lang="en-US" dirty="0"/>
              <a:t>Crossing </a:t>
            </a:r>
            <a:r>
              <a:rPr lang="en-US" dirty="0" smtClean="0"/>
              <a:t>80MHz</a:t>
            </a:r>
            <a:endParaRPr lang="en-US" dirty="0"/>
          </a:p>
          <a:p>
            <a:pPr lvl="2"/>
            <a:r>
              <a:rPr lang="en-US" dirty="0"/>
              <a:t>RU combinations of RU484+RU996</a:t>
            </a:r>
          </a:p>
          <a:p>
            <a:pPr lvl="2"/>
            <a:r>
              <a:rPr lang="en-US" dirty="0"/>
              <a:t>RU combinations of RU242+484+RU242+484</a:t>
            </a:r>
          </a:p>
          <a:p>
            <a:pPr lvl="2"/>
            <a:r>
              <a:rPr lang="en-US" dirty="0"/>
              <a:t>RU combinations of RU242+484+RU996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677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11be task group has approved the following motion [1]:</a:t>
            </a:r>
          </a:p>
          <a:p>
            <a:pPr lvl="1"/>
            <a:r>
              <a:rPr lang="en-GB" dirty="0"/>
              <a:t>11be shall allow more than one RUs to be assigned to a single STA</a:t>
            </a:r>
            <a:endParaRPr lang="en-US" dirty="0"/>
          </a:p>
          <a:p>
            <a:pPr lvl="2"/>
            <a:r>
              <a:rPr lang="en-GB" dirty="0"/>
              <a:t>Coding and interleaving schemes for multiple RUs assigned to a single STA are TBD.</a:t>
            </a:r>
            <a:endParaRPr lang="en-US" dirty="0"/>
          </a:p>
          <a:p>
            <a:pPr lvl="2"/>
            <a:r>
              <a:rPr lang="en-GB" dirty="0"/>
              <a:t>Maximum number of RUs (&gt;1) assigned to a single STA is also TBD</a:t>
            </a:r>
            <a:r>
              <a:rPr lang="en-GB" dirty="0" smtClean="0"/>
              <a:t>.</a:t>
            </a:r>
          </a:p>
          <a:p>
            <a:pPr lvl="0"/>
            <a:r>
              <a:rPr lang="en-US" dirty="0"/>
              <a:t>11be task group has </a:t>
            </a:r>
            <a:r>
              <a:rPr lang="en-US" dirty="0" smtClean="0"/>
              <a:t>also approved </a:t>
            </a:r>
            <a:r>
              <a:rPr lang="en-US" dirty="0"/>
              <a:t>the following motion [1]:</a:t>
            </a:r>
          </a:p>
          <a:p>
            <a:pPr lvl="1"/>
            <a:r>
              <a:rPr lang="en-GB" dirty="0"/>
              <a:t>11be uses the same subcarrier spacing for the data portion of EHT PPDU as 11ax data portion.</a:t>
            </a:r>
            <a:endParaRPr lang="en-US" dirty="0"/>
          </a:p>
          <a:p>
            <a:pPr lvl="1"/>
            <a:r>
              <a:rPr lang="en-GB" dirty="0" smtClean="0"/>
              <a:t>This means that up to 160/80+80 MHz, the tone plan shall be same as 11ax.</a:t>
            </a:r>
          </a:p>
          <a:p>
            <a:r>
              <a:rPr lang="en-GB" dirty="0" smtClean="0"/>
              <a:t>In this contribution, we consider the possible multiple RU combinations for PPDU BW is less or equal to 160MHz.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148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RU Combination Design Principle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avoid the design and testing complexity, to balance the complexity and spectrum efficiency, we think the following principles are reasonable.</a:t>
            </a:r>
          </a:p>
          <a:p>
            <a:pPr lvl="1"/>
            <a:r>
              <a:rPr lang="en-US" dirty="0" smtClean="0"/>
              <a:t>Limit the number of RUs that can be combined</a:t>
            </a:r>
          </a:p>
          <a:p>
            <a:pPr lvl="2"/>
            <a:r>
              <a:rPr lang="en-US" dirty="0" smtClean="0"/>
              <a:t>Allowing combine large number of RUs causes the exponential growth of possible RU combinations.   </a:t>
            </a:r>
          </a:p>
          <a:p>
            <a:pPr lvl="1"/>
            <a:r>
              <a:rPr lang="en-US" dirty="0" smtClean="0"/>
              <a:t>Reduce the multiple RU combinations, only the useful and reasonable  combinations should be introduced.</a:t>
            </a:r>
          </a:p>
          <a:p>
            <a:pPr lvl="2"/>
            <a:r>
              <a:rPr lang="en-US" dirty="0" smtClean="0"/>
              <a:t>Allowing all the possible RU combinations increases the difficulty of scheduling.</a:t>
            </a:r>
          </a:p>
          <a:p>
            <a:pPr lvl="1"/>
            <a:r>
              <a:rPr lang="en-US" dirty="0" smtClean="0"/>
              <a:t>Main focus is to enhance the spectrum use, not frequency diversity.</a:t>
            </a:r>
          </a:p>
          <a:p>
            <a:pPr lvl="2"/>
            <a:r>
              <a:rPr lang="en-US" dirty="0" smtClean="0"/>
              <a:t>Compared to spectrum use enhancement, diversity provides limited gain.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53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Scenarios of Small-size RU Combinations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4464" y="1315212"/>
            <a:ext cx="7772400" cy="2895600"/>
          </a:xfrm>
        </p:spPr>
        <p:txBody>
          <a:bodyPr/>
          <a:lstStyle/>
          <a:p>
            <a:r>
              <a:rPr lang="en-US" sz="1800" dirty="0" smtClean="0"/>
              <a:t>In 2.4GHz band, only 20MHz and 40MHz BW are allowed. So the small-size RU combinations within 20MHz and 40MHz should be considered. </a:t>
            </a:r>
          </a:p>
          <a:p>
            <a:pPr lvl="1"/>
            <a:r>
              <a:rPr lang="en-US" sz="1600" dirty="0" smtClean="0"/>
              <a:t>For 20MHz BW, RU26 is over 10% of the spectrum. For 2 user OFDMA transmissions, center 26 tone RU is always wasted if multiple RU combination for 20MHz BW is not allowed. </a:t>
            </a:r>
          </a:p>
          <a:p>
            <a:r>
              <a:rPr lang="en-US" sz="1800" dirty="0" smtClean="0"/>
              <a:t>For preamble puncture cases in 80MHz and above, to meet the spectral mask (reduce the interference to the punctured adjacent 20MHz channels), edge 26 RU (#9 RU in the figure) should not be assigned to any user. So the combination of RU52 and the RU26 adjacent to the edge RU26 is useful (#3 RU52+#8 RU26 in the figure).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7940" y="4230624"/>
            <a:ext cx="7374767" cy="2011608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573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 on RU Combination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not reasonable to combine a small-size RU with a large-size RU, for example, combine a RU26 with a RU484 do not increase the spectrum use much. </a:t>
            </a:r>
          </a:p>
          <a:p>
            <a:r>
              <a:rPr lang="en-US" dirty="0" smtClean="0"/>
              <a:t>Based on 802.11 tradition on 20MHz channelization, we can separate RUs into large-size RUs and small-size </a:t>
            </a:r>
            <a:r>
              <a:rPr lang="en-US" dirty="0" err="1" smtClean="0"/>
              <a:t>RUs.</a:t>
            </a:r>
            <a:endParaRPr lang="en-US" dirty="0" smtClean="0"/>
          </a:p>
          <a:p>
            <a:pPr lvl="1"/>
            <a:r>
              <a:rPr lang="en-US" dirty="0" smtClean="0"/>
              <a:t>RUs with equal to or more than 242 tones are called as large-size RUs</a:t>
            </a:r>
          </a:p>
          <a:p>
            <a:pPr lvl="2"/>
            <a:r>
              <a:rPr lang="en-US" dirty="0" smtClean="0"/>
              <a:t>RU242, RU484, RU 996 and RU 996x2 are regarded as large size RUs</a:t>
            </a:r>
          </a:p>
          <a:p>
            <a:pPr lvl="1"/>
            <a:r>
              <a:rPr lang="en-US" dirty="0"/>
              <a:t>RUs  with </a:t>
            </a:r>
            <a:r>
              <a:rPr lang="en-US" dirty="0" smtClean="0"/>
              <a:t>less than 242 </a:t>
            </a:r>
            <a:r>
              <a:rPr lang="en-US" dirty="0"/>
              <a:t>tones as </a:t>
            </a:r>
            <a:r>
              <a:rPr lang="en-US" dirty="0" smtClean="0"/>
              <a:t>small-size RUs</a:t>
            </a:r>
          </a:p>
          <a:p>
            <a:pPr lvl="2"/>
            <a:r>
              <a:rPr lang="en-US" dirty="0" smtClean="0"/>
              <a:t>RU26, RU52 and RU106 are regarded small-size RUs </a:t>
            </a:r>
          </a:p>
          <a:p>
            <a:endParaRPr lang="en-US" dirty="0" smtClean="0"/>
          </a:p>
          <a:p>
            <a:r>
              <a:rPr lang="en-US" dirty="0"/>
              <a:t>General </a:t>
            </a:r>
            <a:r>
              <a:rPr lang="en-US" dirty="0" smtClean="0"/>
              <a:t>RU </a:t>
            </a:r>
            <a:r>
              <a:rPr lang="en-US" dirty="0"/>
              <a:t>Combination </a:t>
            </a:r>
            <a:r>
              <a:rPr lang="en-US" dirty="0" smtClean="0"/>
              <a:t>considerations:</a:t>
            </a:r>
          </a:p>
          <a:p>
            <a:pPr lvl="1"/>
            <a:r>
              <a:rPr lang="en-US" dirty="0" smtClean="0"/>
              <a:t>Do not combine small-size RUs with large-size RUs</a:t>
            </a:r>
          </a:p>
          <a:p>
            <a:pPr lvl="2"/>
            <a:r>
              <a:rPr lang="en-US" dirty="0" smtClean="0"/>
              <a:t>Small-size RUs combine with small-size RUs</a:t>
            </a:r>
          </a:p>
          <a:p>
            <a:pPr lvl="2"/>
            <a:r>
              <a:rPr lang="en-US" dirty="0" smtClean="0"/>
              <a:t>Large-size </a:t>
            </a:r>
            <a:r>
              <a:rPr lang="en-US" dirty="0"/>
              <a:t>RUs combine with </a:t>
            </a:r>
            <a:r>
              <a:rPr lang="en-US" dirty="0" smtClean="0"/>
              <a:t>large-size RUs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907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Considerations on Small-size RU </a:t>
            </a:r>
            <a:r>
              <a:rPr lang="en-US" sz="2400" dirty="0" smtClean="0"/>
              <a:t>Combination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328" y="1524000"/>
            <a:ext cx="7772400" cy="4572000"/>
          </a:xfrm>
        </p:spPr>
        <p:txBody>
          <a:bodyPr/>
          <a:lstStyle/>
          <a:p>
            <a:r>
              <a:rPr lang="en-US" dirty="0" smtClean="0"/>
              <a:t>It is not reasonable to combine small-size RUs across 20MHz boundary.   </a:t>
            </a:r>
          </a:p>
          <a:p>
            <a:pPr lvl="1"/>
            <a:r>
              <a:rPr lang="en-US" dirty="0" smtClean="0"/>
              <a:t>It only provides diversity gain, not enhancing spectral efficiency much. </a:t>
            </a:r>
          </a:p>
          <a:p>
            <a:pPr lvl="1"/>
            <a:r>
              <a:rPr lang="en-US" dirty="0" smtClean="0"/>
              <a:t>It will significantly increase the number of RU combinations.</a:t>
            </a:r>
          </a:p>
          <a:p>
            <a:r>
              <a:rPr lang="en-US" dirty="0" smtClean="0"/>
              <a:t>To reduce the number of RU combinations, for small-size RU combinations, only the combinations of contiguous small-size RUs should be introduced.</a:t>
            </a:r>
          </a:p>
          <a:p>
            <a:pPr lvl="1"/>
            <a:r>
              <a:rPr lang="en-US" dirty="0" smtClean="0"/>
              <a:t>Allowing non-contiguous small-size RU combinations only provides diversity gain, not spectral efficiency enhancement.</a:t>
            </a:r>
          </a:p>
          <a:p>
            <a:r>
              <a:rPr lang="en-US" dirty="0" smtClean="0"/>
              <a:t>RU combinations of RU26+RU26 and RU52+RU52 are not useful because </a:t>
            </a:r>
          </a:p>
          <a:p>
            <a:pPr lvl="1"/>
            <a:r>
              <a:rPr lang="en-US" dirty="0" smtClean="0"/>
              <a:t>Instead of allocating two RU26 to one STA, AP can allocate one RU52 to that station.</a:t>
            </a:r>
          </a:p>
          <a:p>
            <a:pPr lvl="1"/>
            <a:r>
              <a:rPr lang="en-US" dirty="0" smtClean="0"/>
              <a:t>Instead of </a:t>
            </a:r>
            <a:r>
              <a:rPr lang="en-US" dirty="0"/>
              <a:t>allocating two </a:t>
            </a:r>
            <a:r>
              <a:rPr lang="en-US" dirty="0" smtClean="0"/>
              <a:t>RU52 to one STA, AP can </a:t>
            </a:r>
            <a:r>
              <a:rPr lang="en-US" dirty="0" err="1"/>
              <a:t>can</a:t>
            </a:r>
            <a:r>
              <a:rPr lang="en-US" dirty="0"/>
              <a:t> allocate one </a:t>
            </a:r>
            <a:r>
              <a:rPr lang="en-US" dirty="0" smtClean="0"/>
              <a:t>RU106 to that station.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682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8176"/>
            <a:ext cx="7772400" cy="4383024"/>
          </a:xfrm>
        </p:spPr>
        <p:txBody>
          <a:bodyPr/>
          <a:lstStyle/>
          <a:p>
            <a:pPr marL="342900" lvl="2" indent="-342900"/>
            <a:r>
              <a:rPr lang="en-US" dirty="0"/>
              <a:t>For 20 and 40 MHz,  </a:t>
            </a:r>
            <a:r>
              <a:rPr lang="en-US" dirty="0" smtClean="0"/>
              <a:t>within 20MHz boundary, any contiguous RU26 and </a:t>
            </a:r>
            <a:r>
              <a:rPr lang="en-US" dirty="0"/>
              <a:t>RU106 </a:t>
            </a:r>
            <a:r>
              <a:rPr lang="en-US" dirty="0" smtClean="0"/>
              <a:t>can be combined.</a:t>
            </a:r>
          </a:p>
          <a:p>
            <a:pPr marL="342900" lvl="2" indent="-342900"/>
            <a:endParaRPr lang="en-US" dirty="0" smtClean="0"/>
          </a:p>
          <a:p>
            <a:pPr marL="342900" lvl="2" indent="-342900"/>
            <a:r>
              <a:rPr lang="en-US" dirty="0" smtClean="0"/>
              <a:t>For 80MHz, to reduce the combination mode, within each 20MHz, only one combination RU126+RU26 is introduced (</a:t>
            </a:r>
            <a:r>
              <a:rPr lang="en-US" dirty="0"/>
              <a:t>as colored in </a:t>
            </a:r>
            <a:r>
              <a:rPr lang="en-US" dirty="0" smtClean="0"/>
              <a:t>orange).</a:t>
            </a:r>
          </a:p>
          <a:p>
            <a:pPr marL="685800" lvl="3" indent="-342900"/>
            <a:r>
              <a:rPr lang="en-US" dirty="0" smtClean="0"/>
              <a:t>These combinations enhance the spectral efficiency for OFDMA cases with 8 users.</a:t>
            </a:r>
          </a:p>
          <a:p>
            <a:pPr marL="685800" lvl="3" indent="-342900"/>
            <a:endParaRPr lang="en-US" dirty="0"/>
          </a:p>
          <a:p>
            <a:pPr marL="685800" lvl="3" indent="-342900"/>
            <a:endParaRPr lang="en-US" dirty="0" smtClean="0"/>
          </a:p>
          <a:p>
            <a:pPr marL="685800" lvl="3" indent="-342900"/>
            <a:endParaRPr lang="en-US" dirty="0"/>
          </a:p>
          <a:p>
            <a:pPr marL="685800" lvl="3" indent="-342900"/>
            <a:endParaRPr lang="en-US" dirty="0" smtClean="0"/>
          </a:p>
          <a:p>
            <a:pPr marL="685800" lvl="3" indent="-342900"/>
            <a:endParaRPr lang="en-US" dirty="0"/>
          </a:p>
          <a:p>
            <a:pPr marL="685800" lvl="3" indent="-342900"/>
            <a:endParaRPr lang="en-US" dirty="0" smtClean="0"/>
          </a:p>
          <a:p>
            <a:pPr marL="342900" lvl="2" indent="-342900"/>
            <a:r>
              <a:rPr lang="en-US" dirty="0" smtClean="0"/>
              <a:t>For 160MHz BW, each 80MHz segment allows the same the combinations of </a:t>
            </a:r>
            <a:r>
              <a:rPr lang="en-US" dirty="0"/>
              <a:t>RU126+RU26</a:t>
            </a:r>
            <a:r>
              <a:rPr lang="en-US" dirty="0" smtClean="0"/>
              <a:t> as in 80MHz BW.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on RU106 and RU26 combinations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710" y="3180071"/>
            <a:ext cx="7857006" cy="1488331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336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961" y="868680"/>
            <a:ext cx="7772400" cy="609600"/>
          </a:xfrm>
        </p:spPr>
        <p:txBody>
          <a:bodyPr/>
          <a:lstStyle/>
          <a:p>
            <a:r>
              <a:rPr lang="en-US" dirty="0"/>
              <a:t>Proposal on </a:t>
            </a:r>
            <a:r>
              <a:rPr lang="en-US" dirty="0" smtClean="0"/>
              <a:t>RU52 </a:t>
            </a:r>
            <a:r>
              <a:rPr lang="en-US" dirty="0"/>
              <a:t>and RU26 combinations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525" y="1645920"/>
            <a:ext cx="7772400" cy="1706880"/>
          </a:xfrm>
        </p:spPr>
        <p:txBody>
          <a:bodyPr/>
          <a:lstStyle/>
          <a:p>
            <a:r>
              <a:rPr lang="en-US" sz="1600" dirty="0" smtClean="0"/>
              <a:t>For 20MHz and 40MHz BW, the combination of contiguous inner RU52 with RU26 are introduced (as colored in blue).</a:t>
            </a:r>
          </a:p>
          <a:p>
            <a:r>
              <a:rPr lang="en-US" sz="1600" dirty="0" smtClean="0"/>
              <a:t>For 80MHz BW, to reduced the number of combinations, only the combinations helpful for punctured cases are introduced (as colored in Blue). </a:t>
            </a:r>
          </a:p>
          <a:p>
            <a:pPr marL="342900" lvl="2" indent="-342900"/>
            <a:r>
              <a:rPr lang="en-US" dirty="0"/>
              <a:t>For 160MHz BW, each 80MHz segment allows the same the combinations of </a:t>
            </a:r>
            <a:r>
              <a:rPr lang="en-US" dirty="0" smtClean="0"/>
              <a:t>RU52+RU26 </a:t>
            </a:r>
            <a:r>
              <a:rPr lang="en-US" dirty="0"/>
              <a:t>as in 80MHz BW.</a:t>
            </a:r>
          </a:p>
          <a:p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669" y="3242808"/>
            <a:ext cx="7685087" cy="3317790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732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/>
              <a:t>Jianhan Liu, Mediatek Inc.</a:t>
            </a:r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C1789BC7-C074-42CC-ADF8-5107DF6BD1C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 on large-size RU combinations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combinations of large-size RUs (RU242</a:t>
            </a:r>
            <a:r>
              <a:rPr lang="en-US" dirty="0"/>
              <a:t>, RU484, RU 996 and RU </a:t>
            </a:r>
            <a:r>
              <a:rPr lang="en-US" dirty="0" smtClean="0"/>
              <a:t>996x2), the main idea is to enhance the spectral efficiency in the preamble punctured cases for DFS channel and incumbent signals. </a:t>
            </a:r>
          </a:p>
          <a:p>
            <a:r>
              <a:rPr lang="en-US" dirty="0" smtClean="0"/>
              <a:t>To reduce the number of combinations, we propose the following combinations</a:t>
            </a:r>
          </a:p>
          <a:p>
            <a:pPr lvl="1"/>
            <a:r>
              <a:rPr lang="en-US" dirty="0" smtClean="0"/>
              <a:t>For 80MHz BW, introducing RU combination RU242+RU484 (both contiguous and non-contiguous)</a:t>
            </a:r>
          </a:p>
          <a:p>
            <a:pPr lvl="2"/>
            <a:r>
              <a:rPr lang="en-US" dirty="0" smtClean="0"/>
              <a:t>It is not useful to introduce RU combinations of RU242+RU242 because a single RU484 has the same spectral efficiency as </a:t>
            </a:r>
            <a:r>
              <a:rPr lang="en-US" dirty="0"/>
              <a:t>combinations of </a:t>
            </a:r>
            <a:r>
              <a:rPr lang="en-US" dirty="0" smtClean="0"/>
              <a:t>RU242+RU242. </a:t>
            </a:r>
          </a:p>
          <a:p>
            <a:pPr lvl="2"/>
            <a:r>
              <a:rPr lang="en-US" dirty="0" smtClean="0"/>
              <a:t>Maybe non-contiguous combination of RU242+RU242 is useful in preamble punctured cases for SU.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96913" y="332601"/>
            <a:ext cx="1541128" cy="276999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November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520387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104392</TotalTime>
  <Words>1285</Words>
  <Application>Microsoft Office PowerPoint</Application>
  <PresentationFormat>On-screen Show (4:3)</PresentationFormat>
  <Paragraphs>174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Times New Roman</vt:lpstr>
      <vt:lpstr>802-11-Submission</vt:lpstr>
      <vt:lpstr>Multiple RU Combinations for EHT</vt:lpstr>
      <vt:lpstr>Introduction</vt:lpstr>
      <vt:lpstr>Multiple RU Combination Design Principle</vt:lpstr>
      <vt:lpstr>Useful Scenarios of Small-size RU Combinations </vt:lpstr>
      <vt:lpstr>Considerations on RU Combination</vt:lpstr>
      <vt:lpstr>Considerations on Small-size RU Combination</vt:lpstr>
      <vt:lpstr>Proposal on RU106 and RU26 combinations </vt:lpstr>
      <vt:lpstr>Proposal on RU52 and RU26 combinations </vt:lpstr>
      <vt:lpstr>Considerations on large-size RU combinations</vt:lpstr>
      <vt:lpstr>Considerations on large-size RU combinations (cont’s)</vt:lpstr>
      <vt:lpstr>Straw Poll #1</vt:lpstr>
      <vt:lpstr>Straw Poll #2</vt:lpstr>
      <vt:lpstr>Straw Poll #3</vt:lpstr>
      <vt:lpstr>Straw Poll #4</vt:lpstr>
      <vt:lpstr>Straw Poll #5</vt:lpstr>
      <vt:lpstr>Straw Poll #6</vt:lpstr>
      <vt:lpstr>Straw Poll #7</vt:lpstr>
      <vt:lpstr>Straw Poll #8</vt:lpstr>
      <vt:lpstr>Straw Poll #9</vt:lpstr>
    </vt:vector>
  </TitlesOfParts>
  <Company>Mediatek Inc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EHT Tone Plans and Tone Mapper</dc:title>
  <dc:creator>Jianhan Liu</dc:creator>
  <cp:lastModifiedBy>Jianhan Liu</cp:lastModifiedBy>
  <cp:revision>131</cp:revision>
  <cp:lastPrinted>1998-02-10T13:28:06Z</cp:lastPrinted>
  <dcterms:created xsi:type="dcterms:W3CDTF">2007-05-21T21:00:37Z</dcterms:created>
  <dcterms:modified xsi:type="dcterms:W3CDTF">2019-11-08T18:39:11Z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