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51" r:id="rId2"/>
    <p:sldId id="378" r:id="rId3"/>
    <p:sldId id="473" r:id="rId4"/>
    <p:sldId id="476" r:id="rId5"/>
    <p:sldId id="477" r:id="rId6"/>
    <p:sldId id="483" r:id="rId7"/>
    <p:sldId id="486" r:id="rId8"/>
    <p:sldId id="481" r:id="rId9"/>
    <p:sldId id="484" r:id="rId10"/>
    <p:sldId id="478" r:id="rId11"/>
    <p:sldId id="488" r:id="rId12"/>
    <p:sldId id="458" r:id="rId13"/>
    <p:sldId id="489" r:id="rId14"/>
    <p:sldId id="490" r:id="rId15"/>
    <p:sldId id="440" r:id="rId16"/>
  </p:sldIdLst>
  <p:sldSz cx="9144000" cy="6858000" type="screen4x3"/>
  <p:notesSz cx="6807200" cy="9939338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84" userDrawn="1">
          <p15:clr>
            <a:srgbClr val="A4A3A4"/>
          </p15:clr>
        </p15:guide>
        <p15:guide id="2" pos="212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김서욱/선임연구원/차세대표준(연)IoT팀(suhwook.kim@lge.com)" initials="김" lastIdx="1" clrIdx="0">
    <p:extLst>
      <p:ext uri="{19B8F6BF-5375-455C-9EA6-DF929625EA0E}">
        <p15:presenceInfo xmlns:p15="http://schemas.microsoft.com/office/powerpoint/2012/main" userId="S-1-5-21-2543426832-1914326140-3112152631-754692" providerId="AD"/>
      </p:ext>
    </p:extLst>
  </p:cmAuthor>
  <p:cmAuthor id="2" name="Taewon Song" initials="T. Song" lastIdx="1" clrIdx="1">
    <p:extLst>
      <p:ext uri="{19B8F6BF-5375-455C-9EA6-DF929625EA0E}">
        <p15:presenceInfo xmlns:p15="http://schemas.microsoft.com/office/powerpoint/2012/main" userId="Taewon So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CD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385" autoAdjust="0"/>
    <p:restoredTop sz="95128" autoAdjust="0"/>
  </p:normalViewPr>
  <p:slideViewPr>
    <p:cSldViewPr>
      <p:cViewPr varScale="1">
        <p:scale>
          <a:sx n="116" d="100"/>
          <a:sy n="116" d="100"/>
        </p:scale>
        <p:origin x="1998" y="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3762" y="192"/>
      </p:cViewPr>
      <p:guideLst>
        <p:guide orient="horz" pos="3084"/>
        <p:guide pos="21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099" cy="4964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5543" y="0"/>
            <a:ext cx="2950099" cy="4964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1181"/>
            <a:ext cx="2950099" cy="4964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5543" y="9441181"/>
            <a:ext cx="2950099" cy="4964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1"/>
            <a:ext cx="6807200" cy="9939338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537084" y="103713"/>
            <a:ext cx="628045" cy="226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42071" y="103713"/>
            <a:ext cx="810381" cy="226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28688" y="750888"/>
            <a:ext cx="4948237" cy="3713162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07004" y="4721442"/>
            <a:ext cx="4991635" cy="4471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259685" y="9623102"/>
            <a:ext cx="905444" cy="19382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</a:t>
            </a:r>
            <a:r>
              <a:rPr lang="en-US" dirty="0"/>
              <a:t>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163603" y="9623102"/>
            <a:ext cx="501813" cy="3893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09084" y="9623102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10642" y="9621402"/>
            <a:ext cx="5385916" cy="1700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35838" y="317937"/>
            <a:ext cx="5535525" cy="1700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28688" y="750888"/>
            <a:ext cx="4948237" cy="3713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159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28688" y="750888"/>
            <a:ext cx="4948237" cy="3713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머리글 개체 틀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4430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머리글 개체 틀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5169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머리글 개체 틀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210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November, 2019</a:t>
            </a:r>
            <a:endParaRPr lang="en-GB" altLang="ko-K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ko-KR"/>
              <a:t>Taewon Song, LG Electronics</a:t>
            </a:r>
            <a:endParaRPr lang="en-GB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ko-KR" altLang="en-US"/>
              <a:t>마스터 제목 스타일 편집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anose="020B0604020202020204" pitchFamily="34" charset="0"/>
              <a:buChar char="•"/>
              <a:defRPr sz="1800"/>
            </a:lvl1pPr>
            <a:lvl2pPr marL="742950" indent="-285750">
              <a:buFont typeface="Times New Roman" panose="02020603050405020304" pitchFamily="18" charset="0"/>
              <a:buChar char="–"/>
              <a:defRPr sz="1600"/>
            </a:lvl2pPr>
            <a:lvl3pPr marL="1200150" indent="-285750">
              <a:buFont typeface="Wingdings" panose="05000000000000000000" pitchFamily="2" charset="2"/>
              <a:buChar char="ü"/>
              <a:defRPr sz="1400"/>
            </a:lvl3pPr>
            <a:lvl4pPr marL="1657350" indent="-285750">
              <a:buFont typeface="Wingdings" panose="05000000000000000000" pitchFamily="2" charset="2"/>
              <a:buChar char="Ø"/>
              <a:defRPr sz="1200"/>
            </a:lvl4pPr>
            <a:lvl5pPr marL="2114550" indent="-285750">
              <a:buFont typeface="Arial" panose="020B0604020202020204" pitchFamily="34" charset="0"/>
              <a:buChar char="•"/>
              <a:defRPr sz="1200"/>
            </a:lvl5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ko-KR"/>
              <a:t>Taewon Song, LG Electronics</a:t>
            </a:r>
            <a:endParaRPr lang="en-GB" altLang="ko-KR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altLang="ko-KR" smtClean="0"/>
              <a:t>November, 2019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November, 2019</a:t>
            </a:r>
            <a:endParaRPr lang="en-GB" altLang="ko-K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ko-KR"/>
              <a:t>Taewon Song, LG Electronics</a:t>
            </a:r>
            <a:endParaRPr lang="en-GB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84784"/>
            <a:ext cx="3808413" cy="460962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484784"/>
            <a:ext cx="3810000" cy="460962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November, 2019</a:t>
            </a:r>
            <a:endParaRPr lang="en-GB" altLang="ko-K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ko-KR"/>
              <a:t>Taewon Song, LG Electronics</a:t>
            </a:r>
            <a:endParaRPr lang="en-GB" altLang="ko-K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November, 2019</a:t>
            </a:r>
            <a:endParaRPr lang="en-GB" altLang="ko-K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altLang="ko-KR"/>
              <a:t>Taewon Song, LG Electronics</a:t>
            </a:r>
            <a:endParaRPr lang="en-GB" altLang="ko-K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54968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November, 2019</a:t>
            </a:r>
            <a:endParaRPr lang="en-GB" altLang="ko-K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ko-KR"/>
              <a:t>Taewon Song, LG Electronics</a:t>
            </a:r>
            <a:endParaRPr lang="en-GB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November, 2019</a:t>
            </a:r>
            <a:endParaRPr lang="en-GB" altLang="ko-K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ko-KR"/>
              <a:t>Taewon Song, LG Electronics</a:t>
            </a:r>
            <a:endParaRPr lang="en-GB" alt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November, 2019</a:t>
            </a:r>
            <a:endParaRPr lang="en-GB" altLang="ko-K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ko-KR"/>
              <a:t>Taewon Song, LG Electronics</a:t>
            </a:r>
            <a:endParaRPr lang="en-GB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November, 2019</a:t>
            </a:r>
            <a:endParaRPr lang="en-GB" altLang="ko-K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ko-KR"/>
              <a:t>Taewon Song, LG Electronics</a:t>
            </a:r>
            <a:endParaRPr lang="en-GB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1"/>
            <a:ext cx="7770813" cy="65496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4784"/>
            <a:ext cx="7770813" cy="46096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altLang="ko-KR" smtClean="0"/>
              <a:t>November,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Taewon Song, LG Electronics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IEEE </a:t>
            </a:r>
            <a:r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802.11-19/1887r0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latinLnBrk="1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latinLnBrk="1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latinLnBrk="1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latinLnBrk="1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latinLnBrk="1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latinLnBrk="1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latinLnBrk="1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latinLnBrk="1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latinLnBrk="1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latinLnBrk="1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latinLnBrk="1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latinLnBrk="1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latinLnBrk="1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latinLnBrk="1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latinLnBrk="1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latinLnBrk="1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latinLnBrk="1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latinLnBrk="1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/>
              <a:t>Taewon Song, LG Electronics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smtClean="0"/>
              <a:t>November, 2019</a:t>
            </a:r>
            <a:endParaRPr lang="en-GB" dirty="0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title"/>
          </p:nvPr>
        </p:nvSpPr>
        <p:spPr>
          <a:xfrm>
            <a:off x="539552" y="685800"/>
            <a:ext cx="8064896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ko-KR" sz="2800" smtClean="0"/>
              <a:t>Multi-link Acknowledgement</a:t>
            </a:r>
            <a:endParaRPr lang="en-GB" sz="2800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685800" y="1831975"/>
            <a:ext cx="777240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latinLnBrk="1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latinLnBrk="1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latinLnBrk="1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latin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latin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latin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latin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latin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latin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kern="0" dirty="0"/>
              <a:t>Date</a:t>
            </a:r>
            <a:r>
              <a:rPr lang="en-GB" sz="2000" kern="0"/>
              <a:t>:</a:t>
            </a:r>
            <a:r>
              <a:rPr lang="en-GB" sz="2000" b="0" kern="0"/>
              <a:t> </a:t>
            </a:r>
            <a:r>
              <a:rPr lang="en-GB" sz="2000" b="0" kern="0" smtClean="0"/>
              <a:t>2019-11-11</a:t>
            </a:r>
            <a:endParaRPr lang="en-GB" sz="2000" b="0" kern="0" dirty="0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533400" y="2441196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10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347106"/>
              </p:ext>
            </p:extLst>
          </p:nvPr>
        </p:nvGraphicFramePr>
        <p:xfrm>
          <a:off x="703181" y="2852936"/>
          <a:ext cx="7620000" cy="3151245"/>
        </p:xfrm>
        <a:graphic>
          <a:graphicData uri="http://schemas.openxmlformats.org/drawingml/2006/table">
            <a:tbl>
              <a:tblPr/>
              <a:tblGrid>
                <a:gridCol w="1524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8433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6366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446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0192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Name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Affiliation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Address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Phone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Email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488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Taewon Song</a:t>
                      </a: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LG Electronics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19, Yangjae-daero 11gil, Seocho-gu, Seoul 137-130, Korea </a:t>
                      </a: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 </a:t>
                      </a:r>
                      <a:endParaRPr kumimoji="0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taewon.song@lge.com </a:t>
                      </a:r>
                      <a:endParaRPr kumimoji="0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488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Suhwook</a:t>
                      </a:r>
                      <a:r>
                        <a:rPr kumimoji="0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Kim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 </a:t>
                      </a:r>
                      <a:endParaRPr kumimoji="0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suhwook.kim@lge.com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48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Jeongki</a:t>
                      </a:r>
                      <a:r>
                        <a:rPr kumimoji="0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Kim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 </a:t>
                      </a:r>
                      <a:endParaRPr kumimoji="0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jeongki.kim@lge.com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48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Sungjin Park</a:t>
                      </a: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allean.park@lge.com</a:t>
                      </a:r>
                      <a:endParaRPr kumimoji="0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248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Insun Jang</a:t>
                      </a: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insun.jang@lge.com</a:t>
                      </a:r>
                      <a:endParaRPr kumimoji="0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24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Jinsoo</a:t>
                      </a:r>
                      <a:r>
                        <a:rPr kumimoji="0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Choi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js.choi@lge.com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2" name="슬라이드 번호 개체 틀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926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Appropriate usage cases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Per-link acknowledgement</a:t>
            </a:r>
          </a:p>
          <a:p>
            <a:pPr lvl="1"/>
            <a:r>
              <a:rPr lang="en-US" altLang="ko-KR" smtClean="0"/>
              <a:t>If there is a relationship between TID and link, fetching ack information from other links may be improper</a:t>
            </a:r>
          </a:p>
          <a:p>
            <a:pPr lvl="1"/>
            <a:r>
              <a:rPr lang="en-US" altLang="ko-KR" smtClean="0"/>
              <a:t>In this case, per-link acknowledgement should be used</a:t>
            </a:r>
          </a:p>
          <a:p>
            <a:r>
              <a:rPr lang="en-US" altLang="ko-KR" sz="1800" smtClean="0"/>
              <a:t>Single aggregated acknowledgement</a:t>
            </a:r>
          </a:p>
          <a:p>
            <a:pPr lvl="1"/>
            <a:r>
              <a:rPr lang="en-US" altLang="ko-KR" sz="1600" smtClean="0"/>
              <a:t>Applications requiring high performance </a:t>
            </a:r>
          </a:p>
          <a:p>
            <a:pPr lvl="2"/>
            <a:r>
              <a:rPr lang="en-US" altLang="ko-KR" sz="1400" smtClean="0"/>
              <a:t>The channel should be relatively good</a:t>
            </a:r>
          </a:p>
          <a:p>
            <a:pPr lvl="1"/>
            <a:r>
              <a:rPr lang="en-US" altLang="ko-KR" sz="1600" smtClean="0"/>
              <a:t>It can be more effective with asynchronous mode</a:t>
            </a:r>
          </a:p>
          <a:p>
            <a:pPr lvl="2"/>
            <a:r>
              <a:rPr lang="en-US" altLang="ko-KR" smtClean="0"/>
              <a:t>If it is used in synchronous mode, a free time cannot be utilized especially for multiple frame exchange</a:t>
            </a:r>
            <a:endParaRPr lang="en-US" altLang="ko-KR" sz="1600" smtClean="0"/>
          </a:p>
          <a:p>
            <a:r>
              <a:rPr lang="en-US" altLang="ko-KR" smtClean="0"/>
              <a:t>A</a:t>
            </a:r>
            <a:r>
              <a:rPr lang="en-US" altLang="ko-KR" sz="1800" smtClean="0"/>
              <a:t>ggregated acknowledgement with duplication</a:t>
            </a:r>
          </a:p>
          <a:p>
            <a:pPr lvl="1"/>
            <a:r>
              <a:rPr lang="en-US" altLang="ko-KR" sz="1600" smtClean="0"/>
              <a:t>Reliable communications</a:t>
            </a:r>
            <a:endParaRPr lang="en-US" altLang="ko-KR" sz="1600"/>
          </a:p>
          <a:p>
            <a:pPr lvl="1"/>
            <a:r>
              <a:rPr lang="en-US" altLang="ko-KR" sz="1600" smtClean="0"/>
              <a:t>More suitable for synchronous mode even if it is available for asynchronous mode with some negotiations or ack solicitations</a:t>
            </a:r>
            <a:endParaRPr lang="en-US" altLang="ko-KR" sz="1800" smtClean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smtClean="0"/>
              <a:t>Taewon Song, LG Electronics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smtClean="0"/>
              <a:t>November, 2019</a:t>
            </a:r>
            <a:endParaRPr lang="en-GB" dirty="0"/>
          </a:p>
        </p:txBody>
      </p:sp>
      <p:sp>
        <p:nvSpPr>
          <p:cNvPr id="33" name="슬라이드 번호 개체 틀 3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252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Considerations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MAC sequence space per &lt;TID &amp; </a:t>
            </a:r>
            <a:r>
              <a:rPr lang="en-US" altLang="ko-KR" smtClean="0">
                <a:solidFill>
                  <a:schemeClr val="tx1"/>
                </a:solidFill>
              </a:rPr>
              <a:t>RA&gt;</a:t>
            </a:r>
            <a:r>
              <a:rPr lang="en-US" altLang="ko-KR" smtClean="0"/>
              <a:t>, transmit window and reception window should be shared between APs/STAs within an MLLE</a:t>
            </a:r>
          </a:p>
          <a:p>
            <a:r>
              <a:rPr lang="en-US" altLang="ko-KR" smtClean="0"/>
              <a:t>Bitmap size for acknowledgement may need to increase to support the aggregated ack information</a:t>
            </a:r>
          </a:p>
          <a:p>
            <a:r>
              <a:rPr lang="en-US" altLang="ko-KR" smtClean="0"/>
              <a:t>If BlockAck frame is requesting other links’ ack information, this can be explicitly indicated by means of any indication bit</a:t>
            </a:r>
          </a:p>
          <a:p>
            <a:r>
              <a:rPr lang="en-US" altLang="ko-KR" smtClean="0"/>
              <a:t>In (implicit) BAR, it should be indicated whether or not the BAR is requesting multi-link block ack</a:t>
            </a:r>
          </a:p>
          <a:p>
            <a:pPr lvl="1"/>
            <a:r>
              <a:rPr lang="en-US" altLang="ko-KR" smtClean="0"/>
              <a:t>If the acknowledgement method is designated for a particular period, e.g., per ADDBA, ML implicit BAR or ML BAR may not be needed</a:t>
            </a:r>
          </a:p>
          <a:p>
            <a:r>
              <a:rPr lang="en-US" altLang="ko-KR" smtClean="0"/>
              <a:t>If sync mode operates opportunistically, </a:t>
            </a:r>
            <a:r>
              <a:rPr lang="en-US" altLang="ko-KR"/>
              <a:t>it is better to select ack methods opportunistically as </a:t>
            </a:r>
            <a:r>
              <a:rPr lang="en-US" altLang="ko-KR" smtClean="0"/>
              <a:t>well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smtClean="0"/>
              <a:t>Taewon Song, LG Electronics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smtClean="0"/>
              <a:t>November,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011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Conclusion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Data failure case and ack failure case can be distinguished and thus unnecessary retransmission can be avoided with aggregated acknowledgement</a:t>
            </a:r>
          </a:p>
          <a:p>
            <a:r>
              <a:rPr lang="en-US" altLang="ko-KR" smtClean="0"/>
              <a:t>Using single aggregated ack, performance gain can be relatively higher especially when async mode is operating</a:t>
            </a:r>
          </a:p>
          <a:p>
            <a:r>
              <a:rPr lang="en-US" altLang="ko-KR"/>
              <a:t>With some </a:t>
            </a:r>
            <a:r>
              <a:rPr lang="en-US" altLang="ko-KR" smtClean="0"/>
              <a:t>changes and </a:t>
            </a:r>
            <a:r>
              <a:rPr lang="en-US" altLang="ko-KR"/>
              <a:t>allowing that an acknowledgement frame can </a:t>
            </a:r>
            <a:r>
              <a:rPr lang="en-US" altLang="ko-KR" smtClean="0"/>
              <a:t>contain ack </a:t>
            </a:r>
            <a:r>
              <a:rPr lang="en-US" altLang="ko-KR"/>
              <a:t>information of multiple </a:t>
            </a:r>
            <a:r>
              <a:rPr lang="en-US" altLang="ko-KR" smtClean="0"/>
              <a:t>links, aggregated </a:t>
            </a:r>
            <a:r>
              <a:rPr lang="en-US" altLang="ko-KR"/>
              <a:t>acknowledgement with </a:t>
            </a:r>
            <a:r>
              <a:rPr lang="en-US" altLang="ko-KR" smtClean="0"/>
              <a:t>duplication and </a:t>
            </a:r>
            <a:r>
              <a:rPr lang="en-US" altLang="ko-KR"/>
              <a:t>single multi-link ack</a:t>
            </a:r>
            <a:r>
              <a:rPr lang="en-US" altLang="ko-KR" smtClean="0"/>
              <a:t> </a:t>
            </a:r>
            <a:r>
              <a:rPr lang="en-US" altLang="ko-KR"/>
              <a:t>can easily be adopted</a:t>
            </a:r>
          </a:p>
          <a:p>
            <a:r>
              <a:rPr lang="en-US" altLang="ko-KR" smtClean="0"/>
              <a:t>Also, mentioned three ack methods can selecvitely used depending on channel environment and traffic property on-demand manner</a:t>
            </a: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/>
              <a:t>Taewon Song, LG Electronics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smtClean="0"/>
              <a:t>November, 2019</a:t>
            </a:r>
            <a:endParaRPr lang="en-GB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891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SP #1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400" smtClean="0"/>
              <a:t>Do you agree to add the following text to the TGbe SFD?</a:t>
            </a:r>
          </a:p>
          <a:p>
            <a:pPr lvl="1"/>
            <a:r>
              <a:rPr lang="en-US" altLang="ko-KR" sz="2000" smtClean="0"/>
              <a:t>TGbe shall support that a block ack frame can be transmitted on the link where the corresponding data frame is transmitted in multi-link environment.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smtClean="0"/>
              <a:t>Taewon Song, LG Electronics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smtClean="0"/>
              <a:t>November, 2019</a:t>
            </a:r>
            <a:endParaRPr lang="en-GB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673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SP #2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400" smtClean="0"/>
              <a:t>Do </a:t>
            </a:r>
            <a:r>
              <a:rPr lang="en-US" altLang="ko-KR" sz="2400"/>
              <a:t>you agree to add the following text to the </a:t>
            </a:r>
            <a:r>
              <a:rPr lang="en-US" altLang="ko-KR" sz="2400" smtClean="0"/>
              <a:t>TGbe </a:t>
            </a:r>
            <a:r>
              <a:rPr lang="en-US" altLang="ko-KR" sz="2400"/>
              <a:t>SFD?</a:t>
            </a:r>
            <a:endParaRPr lang="en-US" altLang="ko-KR" sz="2400" smtClean="0"/>
          </a:p>
          <a:p>
            <a:pPr lvl="1"/>
            <a:r>
              <a:rPr lang="en-US" altLang="ko-KR" sz="2000" smtClean="0"/>
              <a:t>TGbe shall support that a block ack frame containing ack information from other links where the corresponding data frame is not </a:t>
            </a:r>
            <a:r>
              <a:rPr lang="en-US" altLang="ko-KR" sz="2000"/>
              <a:t>transmitted can be transmitted in multi-link environment.</a:t>
            </a:r>
            <a:endParaRPr lang="en-US" altLang="ko-KR" sz="2000" smtClean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smtClean="0"/>
              <a:t>Taewon Song, LG Electronics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smtClean="0"/>
              <a:t>November, 2019</a:t>
            </a:r>
            <a:endParaRPr lang="en-GB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221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References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 marL="0" lvl="0" indent="0">
              <a:buNone/>
            </a:pPr>
            <a:r>
              <a:rPr lang="en-US" altLang="ko-KR" sz="1800"/>
              <a:t>[1] </a:t>
            </a:r>
            <a:r>
              <a:rPr lang="en-US" altLang="ko-KR" sz="1800" smtClean="0"/>
              <a:t>19/1512r2, </a:t>
            </a:r>
            <a:r>
              <a:rPr lang="en-US" altLang="ko-KR" sz="1800" smtClean="0"/>
              <a:t>“Multi-link acknowledgement”</a:t>
            </a:r>
          </a:p>
          <a:p>
            <a:pPr marL="0" lvl="0" indent="0">
              <a:buNone/>
            </a:pPr>
            <a:r>
              <a:rPr lang="en-US" altLang="ko-KR" smtClean="0"/>
              <a:t>[2] 19/1532r0, “Discussion on multi-link acknowledgement”</a:t>
            </a:r>
          </a:p>
          <a:p>
            <a:pPr marL="0" lvl="0" indent="0">
              <a:buNone/>
            </a:pPr>
            <a:r>
              <a:rPr lang="en-US" altLang="ko-KR" sz="1800" smtClean="0"/>
              <a:t>[3] 19/1575r0, “Multi-link BA operation”</a:t>
            </a:r>
          </a:p>
          <a:p>
            <a:pPr marL="0" lvl="0" indent="0">
              <a:buNone/>
            </a:pPr>
            <a:r>
              <a:rPr lang="en-US" altLang="ko-KR" smtClean="0"/>
              <a:t>[4] 19/1591r1, “BA setup for multi-link aggregation”</a:t>
            </a:r>
            <a:endParaRPr lang="en-US" altLang="ko-KR" sz="180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/>
              <a:t>Taewon Song, LG Electronics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smtClean="0"/>
              <a:t>November, 2019</a:t>
            </a:r>
            <a:endParaRPr lang="en-GB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933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Overview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/>
              <a:t>There have been </a:t>
            </a:r>
            <a:r>
              <a:rPr lang="en-US" altLang="ko-KR" sz="2000" smtClean="0"/>
              <a:t>some contributions </a:t>
            </a:r>
            <a:r>
              <a:rPr lang="en-US" altLang="ko-KR" sz="2000"/>
              <a:t>dealing with the </a:t>
            </a:r>
            <a:r>
              <a:rPr lang="en-US" altLang="ko-KR" sz="2000" smtClean="0"/>
              <a:t>multi-link acknowledgements [1-4]</a:t>
            </a:r>
            <a:r>
              <a:rPr kumimoji="1" lang="en-US" altLang="ko-KR" sz="2000" smtClean="0"/>
              <a:t> </a:t>
            </a:r>
            <a:endParaRPr lang="en-US" altLang="ko-KR" sz="2000" smtClean="0"/>
          </a:p>
          <a:p>
            <a:r>
              <a:rPr lang="en-US" altLang="ko-KR" sz="2000"/>
              <a:t>We </a:t>
            </a:r>
            <a:r>
              <a:rPr lang="en-US" altLang="ko-KR" sz="2000" smtClean="0"/>
              <a:t>think acknowledgement including </a:t>
            </a:r>
            <a:r>
              <a:rPr lang="en-US" altLang="ko-KR" sz="2000"/>
              <a:t>ack information of multiple links </a:t>
            </a:r>
            <a:r>
              <a:rPr lang="en-US" altLang="ko-KR" sz="2000" smtClean="0"/>
              <a:t>can improve efficiency</a:t>
            </a:r>
          </a:p>
          <a:p>
            <a:r>
              <a:rPr lang="en-US" altLang="ko-KR" sz="2000" smtClean="0"/>
              <a:t>We also think the multi-link acknowledgement can easily be implemented with a small modification of 11ax</a:t>
            </a:r>
          </a:p>
          <a:p>
            <a:r>
              <a:rPr lang="en-US" altLang="ko-KR" sz="2000" smtClean="0">
                <a:solidFill>
                  <a:schemeClr val="tx1"/>
                </a:solidFill>
              </a:rPr>
              <a:t>In </a:t>
            </a:r>
            <a:r>
              <a:rPr lang="en-US" altLang="ko-KR" sz="2000">
                <a:solidFill>
                  <a:schemeClr val="tx1"/>
                </a:solidFill>
              </a:rPr>
              <a:t>this </a:t>
            </a:r>
            <a:r>
              <a:rPr lang="en-US" altLang="ko-KR" sz="2000" smtClean="0">
                <a:solidFill>
                  <a:schemeClr val="tx1"/>
                </a:solidFill>
              </a:rPr>
              <a:t>contribution...</a:t>
            </a:r>
          </a:p>
          <a:p>
            <a:pPr lvl="1"/>
            <a:r>
              <a:rPr lang="en-US" altLang="ko-KR" smtClean="0">
                <a:solidFill>
                  <a:schemeClr val="tx1"/>
                </a:solidFill>
              </a:rPr>
              <a:t>We first briefly introduce three candidate acknowledgement methods for multi-link</a:t>
            </a:r>
          </a:p>
          <a:p>
            <a:pPr lvl="2"/>
            <a:r>
              <a:rPr lang="en-US" altLang="ko-KR" smtClean="0">
                <a:solidFill>
                  <a:schemeClr val="tx1"/>
                </a:solidFill>
              </a:rPr>
              <a:t>Per-link acknowledgement</a:t>
            </a:r>
          </a:p>
          <a:p>
            <a:pPr lvl="2"/>
            <a:r>
              <a:rPr lang="en-US" altLang="ko-KR" smtClean="0">
                <a:solidFill>
                  <a:schemeClr val="tx1"/>
                </a:solidFill>
              </a:rPr>
              <a:t>Single aggregated acknowledgement</a:t>
            </a:r>
          </a:p>
          <a:p>
            <a:pPr lvl="2"/>
            <a:r>
              <a:rPr lang="en-US" altLang="ko-KR" smtClean="0">
                <a:solidFill>
                  <a:schemeClr val="tx1"/>
                </a:solidFill>
              </a:rPr>
              <a:t>Aggregated acknowledgement with duplication</a:t>
            </a:r>
          </a:p>
          <a:p>
            <a:pPr lvl="1"/>
            <a:r>
              <a:rPr lang="en-US" altLang="ko-KR" smtClean="0">
                <a:solidFill>
                  <a:schemeClr val="tx1"/>
                </a:solidFill>
              </a:rPr>
              <a:t>We address some considerations for the acknowledgement methods in sync and async modes</a:t>
            </a:r>
          </a:p>
          <a:p>
            <a:pPr lvl="1"/>
            <a:r>
              <a:rPr lang="en-US" altLang="ko-KR" smtClean="0">
                <a:solidFill>
                  <a:schemeClr val="tx1"/>
                </a:solidFill>
              </a:rPr>
              <a:t>We raise appropriate usage cases and requirement issues for the acknowledgements</a:t>
            </a:r>
            <a:endParaRPr lang="en-US" altLang="ko-KR">
              <a:solidFill>
                <a:schemeClr val="tx1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/>
              <a:t>Taewon Song, LG Electronics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smtClean="0"/>
              <a:t>November, 2019</a:t>
            </a:r>
            <a:endParaRPr lang="en-GB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148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직선 화살표 연결선 35"/>
          <p:cNvCxnSpPr/>
          <p:nvPr/>
        </p:nvCxnSpPr>
        <p:spPr bwMode="auto">
          <a:xfrm flipV="1">
            <a:off x="3551050" y="4703998"/>
            <a:ext cx="0" cy="8166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solidFill>
                  <a:schemeClr val="tx1"/>
                </a:solidFill>
              </a:rPr>
              <a:t>Multi-link </a:t>
            </a:r>
            <a:r>
              <a:rPr lang="en-US" altLang="ko-KR">
                <a:solidFill>
                  <a:schemeClr val="tx1"/>
                </a:solidFill>
              </a:rPr>
              <a:t>acknowledgement </a:t>
            </a:r>
            <a:r>
              <a:rPr lang="en-US" altLang="ko-KR" smtClean="0">
                <a:solidFill>
                  <a:schemeClr val="tx1"/>
                </a:solidFill>
              </a:rPr>
              <a:t>methods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>
                <a:solidFill>
                  <a:schemeClr val="tx1"/>
                </a:solidFill>
              </a:rPr>
              <a:t>Per-link </a:t>
            </a:r>
            <a:r>
              <a:rPr lang="en-US" altLang="ko-KR" sz="1800" smtClean="0"/>
              <a:t>acknowledgement</a:t>
            </a:r>
          </a:p>
          <a:p>
            <a:pPr lvl="1"/>
            <a:r>
              <a:rPr lang="en-US" altLang="ko-KR" sz="1600" smtClean="0"/>
              <a:t>A recipient responds with an acknowledgement on the same link where the reception operation occurred</a:t>
            </a:r>
          </a:p>
          <a:p>
            <a:pPr lvl="1"/>
            <a:r>
              <a:rPr lang="en-US" altLang="ko-KR" sz="1600" smtClean="0"/>
              <a:t>It is independent of multi-link environment and synchronization mode</a:t>
            </a:r>
          </a:p>
          <a:p>
            <a:pPr lvl="1"/>
            <a:r>
              <a:rPr lang="en-US" altLang="ko-KR" sz="1600" smtClean="0"/>
              <a:t>Block Ack operation can be set up by using ADDBA request/response as is</a:t>
            </a:r>
          </a:p>
          <a:p>
            <a:pPr lvl="1"/>
            <a:r>
              <a:rPr lang="en-US" altLang="ko-KR" smtClean="0">
                <a:solidFill>
                  <a:schemeClr val="tx1"/>
                </a:solidFill>
              </a:rPr>
              <a:t>In this case, transmitter cannot distinguish between data failure and ack failure</a:t>
            </a:r>
          </a:p>
          <a:p>
            <a:pPr lvl="2"/>
            <a:r>
              <a:rPr lang="en-US" altLang="ko-KR">
                <a:solidFill>
                  <a:schemeClr val="tx1"/>
                </a:solidFill>
              </a:rPr>
              <a:t>E.g., </a:t>
            </a:r>
            <a:r>
              <a:rPr lang="en-US" altLang="ko-KR" smtClean="0">
                <a:solidFill>
                  <a:schemeClr val="tx1"/>
                </a:solidFill>
              </a:rPr>
              <a:t>whether </a:t>
            </a:r>
            <a:r>
              <a:rPr lang="en-US" altLang="ko-KR">
                <a:solidFill>
                  <a:schemeClr val="tx1"/>
                </a:solidFill>
              </a:rPr>
              <a:t>the data has </a:t>
            </a:r>
            <a:r>
              <a:rPr lang="en-US" altLang="ko-KR" smtClean="0">
                <a:solidFill>
                  <a:schemeClr val="tx1"/>
                </a:solidFill>
              </a:rPr>
              <a:t>failed or </a:t>
            </a:r>
            <a:r>
              <a:rPr lang="en-US" altLang="ko-KR">
                <a:solidFill>
                  <a:schemeClr val="tx1"/>
                </a:solidFill>
              </a:rPr>
              <a:t>the ACK </a:t>
            </a:r>
            <a:r>
              <a:rPr lang="en-US" altLang="ko-KR" smtClean="0">
                <a:solidFill>
                  <a:schemeClr val="tx1"/>
                </a:solidFill>
              </a:rPr>
              <a:t>has failed, the data is to be retransmitted and it leads to inefficiency</a:t>
            </a:r>
            <a:endParaRPr lang="en-US" altLang="ko-KR" sz="1400" smtClean="0">
              <a:solidFill>
                <a:srgbClr val="FF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smtClean="0"/>
              <a:t>Taewon Song, LG Electronics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smtClean="0"/>
              <a:t>November, 2019</a:t>
            </a:r>
            <a:endParaRPr lang="en-GB" dirty="0"/>
          </a:p>
        </p:txBody>
      </p:sp>
      <p:cxnSp>
        <p:nvCxnSpPr>
          <p:cNvPr id="7" name="직선 화살표 연결선 6"/>
          <p:cNvCxnSpPr>
            <a:stCxn id="21" idx="2"/>
            <a:endCxn id="29" idx="0"/>
          </p:cNvCxnSpPr>
          <p:nvPr/>
        </p:nvCxnSpPr>
        <p:spPr bwMode="auto">
          <a:xfrm>
            <a:off x="2774219" y="4685283"/>
            <a:ext cx="0" cy="8381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直接连接符 6"/>
          <p:cNvCxnSpPr/>
          <p:nvPr/>
        </p:nvCxnSpPr>
        <p:spPr bwMode="auto">
          <a:xfrm>
            <a:off x="1931039" y="5368477"/>
            <a:ext cx="216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25475" y="5323787"/>
            <a:ext cx="461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rgbClr val="000000"/>
                </a:solidFill>
              </a:rPr>
              <a:t>STA: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3871" y="4237287"/>
            <a:ext cx="3834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rgbClr val="000000"/>
                </a:solidFill>
              </a:rPr>
              <a:t>AP: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12" name="矩形 7"/>
          <p:cNvSpPr/>
          <p:nvPr/>
        </p:nvSpPr>
        <p:spPr bwMode="auto">
          <a:xfrm>
            <a:off x="2414219" y="5151630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b="0" dirty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14" name="直接连接符 6"/>
          <p:cNvCxnSpPr/>
          <p:nvPr/>
        </p:nvCxnSpPr>
        <p:spPr bwMode="auto">
          <a:xfrm>
            <a:off x="1931039" y="5741069"/>
            <a:ext cx="216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338006" y="5145280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solidFill>
                  <a:srgbClr val="000000"/>
                </a:solidFill>
              </a:rPr>
              <a:t>Link </a:t>
            </a:r>
            <a:r>
              <a:rPr lang="en-US" altLang="zh-CN" sz="1000" smtClean="0">
                <a:solidFill>
                  <a:srgbClr val="000000"/>
                </a:solidFill>
              </a:rPr>
              <a:t>A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42014" y="5520614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solidFill>
                  <a:srgbClr val="000000"/>
                </a:solidFill>
              </a:rPr>
              <a:t>Link </a:t>
            </a:r>
            <a:r>
              <a:rPr lang="en-US" altLang="zh-CN" sz="1000" smtClean="0">
                <a:solidFill>
                  <a:srgbClr val="000000"/>
                </a:solidFill>
              </a:rPr>
              <a:t>B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cxnSp>
        <p:nvCxnSpPr>
          <p:cNvPr id="17" name="直接连接符 6"/>
          <p:cNvCxnSpPr/>
          <p:nvPr/>
        </p:nvCxnSpPr>
        <p:spPr bwMode="auto">
          <a:xfrm>
            <a:off x="1931039" y="4323270"/>
            <a:ext cx="216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矩形 7"/>
          <p:cNvSpPr/>
          <p:nvPr/>
        </p:nvSpPr>
        <p:spPr bwMode="auto">
          <a:xfrm>
            <a:off x="2414219" y="4107693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b="0" dirty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9" name="矩形 7"/>
          <p:cNvSpPr/>
          <p:nvPr/>
        </p:nvSpPr>
        <p:spPr bwMode="auto">
          <a:xfrm>
            <a:off x="3262672" y="4106423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ACK1~2</a:t>
            </a:r>
            <a:endParaRPr lang="zh-CN" altLang="en-US" sz="800" b="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20" name="直接连接符 6"/>
          <p:cNvCxnSpPr/>
          <p:nvPr/>
        </p:nvCxnSpPr>
        <p:spPr bwMode="auto">
          <a:xfrm>
            <a:off x="1931039" y="4689719"/>
            <a:ext cx="216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矩形 7"/>
          <p:cNvSpPr/>
          <p:nvPr/>
        </p:nvSpPr>
        <p:spPr bwMode="auto">
          <a:xfrm>
            <a:off x="2414219" y="4469283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b="0" dirty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38006" y="4100073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rgbClr val="000000"/>
                </a:solidFill>
              </a:rPr>
              <a:t>Link A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42014" y="4469264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solidFill>
                  <a:srgbClr val="000000"/>
                </a:solidFill>
              </a:rPr>
              <a:t>Link </a:t>
            </a:r>
            <a:r>
              <a:rPr lang="en-US" altLang="zh-CN" sz="1000" smtClean="0">
                <a:solidFill>
                  <a:srgbClr val="000000"/>
                </a:solidFill>
              </a:rPr>
              <a:t>B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cxnSp>
        <p:nvCxnSpPr>
          <p:cNvPr id="24" name="직선 화살표 연결선 23"/>
          <p:cNvCxnSpPr/>
          <p:nvPr/>
        </p:nvCxnSpPr>
        <p:spPr bwMode="auto">
          <a:xfrm>
            <a:off x="2625172" y="4318839"/>
            <a:ext cx="0" cy="8264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矩形 7"/>
          <p:cNvSpPr/>
          <p:nvPr/>
        </p:nvSpPr>
        <p:spPr bwMode="auto">
          <a:xfrm>
            <a:off x="3262672" y="5523394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ACK3~4</a:t>
            </a:r>
            <a:endParaRPr lang="zh-CN" altLang="en-US" sz="800" b="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28" name="矩形 7"/>
          <p:cNvSpPr/>
          <p:nvPr/>
        </p:nvSpPr>
        <p:spPr bwMode="auto">
          <a:xfrm>
            <a:off x="3262672" y="4469283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ACK3~4</a:t>
            </a:r>
            <a:endParaRPr lang="en-US" altLang="zh-CN" sz="800" b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29" name="矩形 7"/>
          <p:cNvSpPr/>
          <p:nvPr/>
        </p:nvSpPr>
        <p:spPr bwMode="auto">
          <a:xfrm>
            <a:off x="2414219" y="5523394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b="0" dirty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30" name="직선 화살표 연결선 29"/>
          <p:cNvCxnSpPr/>
          <p:nvPr/>
        </p:nvCxnSpPr>
        <p:spPr bwMode="auto">
          <a:xfrm flipV="1">
            <a:off x="3430146" y="4318840"/>
            <a:ext cx="0" cy="8264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1" name="矩形 7"/>
          <p:cNvSpPr/>
          <p:nvPr/>
        </p:nvSpPr>
        <p:spPr bwMode="auto">
          <a:xfrm>
            <a:off x="3262672" y="5151630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ACK1~2</a:t>
            </a:r>
            <a:endParaRPr lang="en-US" altLang="zh-CN" sz="800" b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118094" y="5802816"/>
            <a:ext cx="898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smtClean="0">
                <a:solidFill>
                  <a:schemeClr val="tx1"/>
                </a:solidFill>
              </a:rPr>
              <a:t>Sync mode</a:t>
            </a:r>
            <a:endParaRPr lang="ko-KR" altLang="en-US" sz="1200" b="1" dirty="0" smtClean="0">
              <a:solidFill>
                <a:schemeClr val="tx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352762" y="5802816"/>
            <a:ext cx="982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smtClean="0">
                <a:solidFill>
                  <a:schemeClr val="tx1"/>
                </a:solidFill>
              </a:rPr>
              <a:t>Async </a:t>
            </a:r>
            <a:r>
              <a:rPr lang="en-US" altLang="ko-KR" sz="1200" b="1">
                <a:solidFill>
                  <a:schemeClr val="tx1"/>
                </a:solidFill>
              </a:rPr>
              <a:t>mode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cxnSp>
        <p:nvCxnSpPr>
          <p:cNvPr id="71" name="직선 화살표 연결선 70"/>
          <p:cNvCxnSpPr>
            <a:stCxn id="92" idx="0"/>
            <a:endCxn id="93" idx="2"/>
          </p:cNvCxnSpPr>
          <p:nvPr/>
        </p:nvCxnSpPr>
        <p:spPr bwMode="auto">
          <a:xfrm flipV="1">
            <a:off x="7682504" y="4685283"/>
            <a:ext cx="0" cy="8381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2" name="직선 화살표 연결선 71"/>
          <p:cNvCxnSpPr>
            <a:stCxn id="86" idx="2"/>
            <a:endCxn id="94" idx="0"/>
          </p:cNvCxnSpPr>
          <p:nvPr/>
        </p:nvCxnSpPr>
        <p:spPr bwMode="auto">
          <a:xfrm>
            <a:off x="6976999" y="4685283"/>
            <a:ext cx="0" cy="8381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3" name="直接连接符 6"/>
          <p:cNvCxnSpPr/>
          <p:nvPr/>
        </p:nvCxnSpPr>
        <p:spPr bwMode="auto">
          <a:xfrm>
            <a:off x="5712213" y="5368477"/>
            <a:ext cx="2484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4506649" y="5323787"/>
            <a:ext cx="461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rgbClr val="000000"/>
                </a:solidFill>
              </a:rPr>
              <a:t>STA: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505045" y="4237287"/>
            <a:ext cx="3834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rgbClr val="000000"/>
                </a:solidFill>
              </a:rPr>
              <a:t>AP: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77" name="矩形 7"/>
          <p:cNvSpPr/>
          <p:nvPr/>
        </p:nvSpPr>
        <p:spPr bwMode="auto">
          <a:xfrm>
            <a:off x="6195393" y="5151630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b="0" dirty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79" name="直接连接符 6"/>
          <p:cNvCxnSpPr/>
          <p:nvPr/>
        </p:nvCxnSpPr>
        <p:spPr bwMode="auto">
          <a:xfrm>
            <a:off x="5712213" y="5741069"/>
            <a:ext cx="2484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5119180" y="5145280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solidFill>
                  <a:srgbClr val="000000"/>
                </a:solidFill>
              </a:rPr>
              <a:t>Link </a:t>
            </a:r>
            <a:r>
              <a:rPr lang="en-US" altLang="zh-CN" sz="1000" smtClean="0">
                <a:solidFill>
                  <a:srgbClr val="000000"/>
                </a:solidFill>
              </a:rPr>
              <a:t>A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23188" y="5520614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solidFill>
                  <a:srgbClr val="000000"/>
                </a:solidFill>
              </a:rPr>
              <a:t>Link </a:t>
            </a:r>
            <a:r>
              <a:rPr lang="en-US" altLang="zh-CN" sz="1000" smtClean="0">
                <a:solidFill>
                  <a:srgbClr val="000000"/>
                </a:solidFill>
              </a:rPr>
              <a:t>B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cxnSp>
        <p:nvCxnSpPr>
          <p:cNvPr id="82" name="直接连接符 6"/>
          <p:cNvCxnSpPr/>
          <p:nvPr/>
        </p:nvCxnSpPr>
        <p:spPr bwMode="auto">
          <a:xfrm>
            <a:off x="5712213" y="4323270"/>
            <a:ext cx="2484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3" name="矩形 7"/>
          <p:cNvSpPr/>
          <p:nvPr/>
        </p:nvSpPr>
        <p:spPr bwMode="auto">
          <a:xfrm>
            <a:off x="6195393" y="4107693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b="0" dirty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84" name="矩形 7"/>
          <p:cNvSpPr/>
          <p:nvPr/>
        </p:nvSpPr>
        <p:spPr bwMode="auto">
          <a:xfrm>
            <a:off x="7043846" y="4106423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ACK1~2</a:t>
            </a:r>
            <a:endParaRPr lang="zh-CN" altLang="en-US" sz="800" b="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85" name="直接连接符 6"/>
          <p:cNvCxnSpPr/>
          <p:nvPr/>
        </p:nvCxnSpPr>
        <p:spPr bwMode="auto">
          <a:xfrm>
            <a:off x="5712213" y="4689719"/>
            <a:ext cx="2484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6" name="矩形 7"/>
          <p:cNvSpPr/>
          <p:nvPr/>
        </p:nvSpPr>
        <p:spPr bwMode="auto">
          <a:xfrm>
            <a:off x="6616999" y="4469283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b="0" dirty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119180" y="4100073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rgbClr val="000000"/>
                </a:solidFill>
              </a:rPr>
              <a:t>Link A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123188" y="4469264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solidFill>
                  <a:srgbClr val="000000"/>
                </a:solidFill>
              </a:rPr>
              <a:t>Link </a:t>
            </a:r>
            <a:r>
              <a:rPr lang="en-US" altLang="zh-CN" sz="1000" smtClean="0">
                <a:solidFill>
                  <a:srgbClr val="000000"/>
                </a:solidFill>
              </a:rPr>
              <a:t>B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92" name="矩形 7"/>
          <p:cNvSpPr/>
          <p:nvPr/>
        </p:nvSpPr>
        <p:spPr bwMode="auto">
          <a:xfrm>
            <a:off x="7465452" y="5523394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ACK3~4</a:t>
            </a:r>
            <a:endParaRPr lang="zh-CN" altLang="en-US" sz="800" b="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93" name="矩形 7"/>
          <p:cNvSpPr/>
          <p:nvPr/>
        </p:nvSpPr>
        <p:spPr bwMode="auto">
          <a:xfrm>
            <a:off x="7465452" y="4469283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ACK3~4</a:t>
            </a:r>
            <a:endParaRPr lang="en-US" altLang="zh-CN" sz="800" b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94" name="矩形 7"/>
          <p:cNvSpPr/>
          <p:nvPr/>
        </p:nvSpPr>
        <p:spPr bwMode="auto">
          <a:xfrm>
            <a:off x="6616999" y="5523394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b="0" dirty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95" name="직선 화살표 연결선 94"/>
          <p:cNvCxnSpPr>
            <a:stCxn id="96" idx="0"/>
            <a:endCxn id="84" idx="2"/>
          </p:cNvCxnSpPr>
          <p:nvPr/>
        </p:nvCxnSpPr>
        <p:spPr bwMode="auto">
          <a:xfrm flipV="1">
            <a:off x="7260898" y="4322423"/>
            <a:ext cx="0" cy="8292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6" name="矩形 7"/>
          <p:cNvSpPr/>
          <p:nvPr/>
        </p:nvSpPr>
        <p:spPr bwMode="auto">
          <a:xfrm>
            <a:off x="7043846" y="5151630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ACK1~2</a:t>
            </a:r>
            <a:endParaRPr lang="en-US" altLang="zh-CN" sz="800" b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89" name="직선 화살표 연결선 88"/>
          <p:cNvCxnSpPr>
            <a:stCxn id="83" idx="2"/>
            <a:endCxn id="77" idx="0"/>
          </p:cNvCxnSpPr>
          <p:nvPr/>
        </p:nvCxnSpPr>
        <p:spPr bwMode="auto">
          <a:xfrm>
            <a:off x="6555393" y="4323693"/>
            <a:ext cx="0" cy="8279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9" name="슬라이드 번호 개체 틀 10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915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>
                <a:solidFill>
                  <a:schemeClr val="tx1"/>
                </a:solidFill>
              </a:rPr>
              <a:t>Multi-link acknowledgement methods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Single aggregated acknowledgement</a:t>
            </a:r>
            <a:endParaRPr lang="en-US" altLang="ko-KR" smtClean="0">
              <a:solidFill>
                <a:srgbClr val="FF0000"/>
              </a:solidFill>
            </a:endParaRPr>
          </a:p>
          <a:p>
            <a:pPr lvl="1"/>
            <a:r>
              <a:rPr lang="en-US" altLang="ko-KR" smtClean="0">
                <a:solidFill>
                  <a:schemeClr val="tx1"/>
                </a:solidFill>
              </a:rPr>
              <a:t>An acknowledgement frame </a:t>
            </a:r>
            <a:r>
              <a:rPr lang="en-US" altLang="ko-KR">
                <a:solidFill>
                  <a:schemeClr val="tx1"/>
                </a:solidFill>
              </a:rPr>
              <a:t>can </a:t>
            </a:r>
            <a:r>
              <a:rPr lang="en-US" altLang="ko-KR" smtClean="0">
                <a:solidFill>
                  <a:schemeClr val="tx1"/>
                </a:solidFill>
              </a:rPr>
              <a:t>contain ack </a:t>
            </a:r>
            <a:r>
              <a:rPr lang="en-US" altLang="ko-KR">
                <a:solidFill>
                  <a:schemeClr val="tx1"/>
                </a:solidFill>
              </a:rPr>
              <a:t>information of multiple links</a:t>
            </a:r>
          </a:p>
          <a:p>
            <a:pPr lvl="2"/>
            <a:r>
              <a:rPr lang="en-US" altLang="ko-KR" smtClean="0">
                <a:solidFill>
                  <a:schemeClr val="tx1"/>
                </a:solidFill>
              </a:rPr>
              <a:t>In </a:t>
            </a:r>
            <a:r>
              <a:rPr lang="en-US" altLang="ko-KR">
                <a:solidFill>
                  <a:schemeClr val="tx1"/>
                </a:solidFill>
              </a:rPr>
              <a:t>sync mode, all ack information is gathered and </a:t>
            </a:r>
            <a:r>
              <a:rPr lang="en-US" altLang="ko-KR" smtClean="0">
                <a:solidFill>
                  <a:schemeClr val="tx1"/>
                </a:solidFill>
              </a:rPr>
              <a:t>aggregated; an ack </a:t>
            </a:r>
            <a:r>
              <a:rPr lang="en-US" altLang="ko-KR">
                <a:solidFill>
                  <a:schemeClr val="tx1"/>
                </a:solidFill>
              </a:rPr>
              <a:t>frame is </a:t>
            </a:r>
            <a:r>
              <a:rPr lang="en-US" altLang="ko-KR" smtClean="0">
                <a:solidFill>
                  <a:schemeClr val="tx1"/>
                </a:solidFill>
              </a:rPr>
              <a:t>sent </a:t>
            </a:r>
            <a:r>
              <a:rPr lang="en-US" altLang="ko-KR">
                <a:solidFill>
                  <a:schemeClr val="tx1"/>
                </a:solidFill>
              </a:rPr>
              <a:t>on </a:t>
            </a:r>
            <a:r>
              <a:rPr lang="en-US" altLang="ko-KR" smtClean="0">
                <a:solidFill>
                  <a:schemeClr val="tx1"/>
                </a:solidFill>
              </a:rPr>
              <a:t>one of links </a:t>
            </a:r>
            <a:r>
              <a:rPr lang="en-US" altLang="ko-KR">
                <a:solidFill>
                  <a:schemeClr val="tx1"/>
                </a:solidFill>
              </a:rPr>
              <a:t>on which the data was </a:t>
            </a:r>
            <a:r>
              <a:rPr lang="en-US" altLang="ko-KR" smtClean="0">
                <a:solidFill>
                  <a:schemeClr val="tx1"/>
                </a:solidFill>
              </a:rPr>
              <a:t>received</a:t>
            </a:r>
            <a:endParaRPr lang="en-US" altLang="ko-KR">
              <a:solidFill>
                <a:schemeClr val="tx1"/>
              </a:solidFill>
            </a:endParaRPr>
          </a:p>
          <a:p>
            <a:pPr lvl="2"/>
            <a:r>
              <a:rPr lang="en-US" altLang="ko-KR">
                <a:solidFill>
                  <a:schemeClr val="tx1"/>
                </a:solidFill>
              </a:rPr>
              <a:t>In async mode</a:t>
            </a:r>
            <a:r>
              <a:rPr lang="en-US" altLang="ko-KR" smtClean="0">
                <a:solidFill>
                  <a:schemeClr val="tx1"/>
                </a:solidFill>
              </a:rPr>
              <a:t>, all ack information of multiple links during a certain period is aggregated and is sent on which the data was received</a:t>
            </a:r>
            <a:endParaRPr lang="en-US" altLang="ko-KR" sz="1600"/>
          </a:p>
          <a:p>
            <a:pPr lvl="1"/>
            <a:r>
              <a:rPr lang="en-US" altLang="ko-KR"/>
              <a:t>A recipient </a:t>
            </a:r>
            <a:r>
              <a:rPr lang="en-US" altLang="ko-KR" smtClean="0"/>
              <a:t>may or may not respond </a:t>
            </a:r>
            <a:r>
              <a:rPr lang="en-US" altLang="ko-KR"/>
              <a:t>with the </a:t>
            </a:r>
            <a:r>
              <a:rPr lang="en-US" altLang="ko-KR" smtClean="0"/>
              <a:t>aggregated acknowledgements </a:t>
            </a:r>
            <a:r>
              <a:rPr lang="en-US" altLang="ko-KR"/>
              <a:t>on its own </a:t>
            </a:r>
            <a:r>
              <a:rPr lang="en-US" altLang="ko-KR" smtClean="0"/>
              <a:t>link</a:t>
            </a:r>
          </a:p>
          <a:p>
            <a:pPr lvl="1"/>
            <a:r>
              <a:rPr lang="en-US" altLang="ko-KR" smtClean="0"/>
              <a:t>Relatively low reliability and high throughput gain</a:t>
            </a: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smtClean="0"/>
              <a:t>Taewon Song, LG Electronics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smtClean="0"/>
              <a:t>November, 2019</a:t>
            </a:r>
            <a:endParaRPr lang="en-GB" dirty="0"/>
          </a:p>
        </p:txBody>
      </p:sp>
      <p:cxnSp>
        <p:nvCxnSpPr>
          <p:cNvPr id="9" name="직선 화살표 연결선 8"/>
          <p:cNvCxnSpPr>
            <a:stCxn id="21" idx="2"/>
            <a:endCxn id="27" idx="0"/>
          </p:cNvCxnSpPr>
          <p:nvPr/>
        </p:nvCxnSpPr>
        <p:spPr bwMode="auto">
          <a:xfrm>
            <a:off x="2774219" y="4721220"/>
            <a:ext cx="0" cy="8381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直接连接符 6"/>
          <p:cNvCxnSpPr/>
          <p:nvPr/>
        </p:nvCxnSpPr>
        <p:spPr bwMode="auto">
          <a:xfrm>
            <a:off x="1931039" y="5404414"/>
            <a:ext cx="216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25475" y="5359724"/>
            <a:ext cx="461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rgbClr val="000000"/>
                </a:solidFill>
              </a:rPr>
              <a:t>STA: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3871" y="4273224"/>
            <a:ext cx="3834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rgbClr val="000000"/>
                </a:solidFill>
              </a:rPr>
              <a:t>AP: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13" name="矩形 7"/>
          <p:cNvSpPr/>
          <p:nvPr/>
        </p:nvSpPr>
        <p:spPr bwMode="auto">
          <a:xfrm>
            <a:off x="2414219" y="5187567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14" name="直接连接符 6"/>
          <p:cNvCxnSpPr/>
          <p:nvPr/>
        </p:nvCxnSpPr>
        <p:spPr bwMode="auto">
          <a:xfrm>
            <a:off x="1931039" y="5777006"/>
            <a:ext cx="216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338006" y="5181217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solidFill>
                  <a:srgbClr val="000000"/>
                </a:solidFill>
              </a:rPr>
              <a:t>Link </a:t>
            </a:r>
            <a:r>
              <a:rPr lang="en-US" altLang="zh-CN" sz="1000" smtClean="0">
                <a:solidFill>
                  <a:srgbClr val="000000"/>
                </a:solidFill>
              </a:rPr>
              <a:t>A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42014" y="5556551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solidFill>
                  <a:srgbClr val="000000"/>
                </a:solidFill>
              </a:rPr>
              <a:t>Link </a:t>
            </a:r>
            <a:r>
              <a:rPr lang="en-US" altLang="zh-CN" sz="1000" smtClean="0">
                <a:solidFill>
                  <a:srgbClr val="000000"/>
                </a:solidFill>
              </a:rPr>
              <a:t>B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cxnSp>
        <p:nvCxnSpPr>
          <p:cNvPr id="17" name="直接连接符 6"/>
          <p:cNvCxnSpPr/>
          <p:nvPr/>
        </p:nvCxnSpPr>
        <p:spPr bwMode="auto">
          <a:xfrm>
            <a:off x="1931039" y="4359207"/>
            <a:ext cx="216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矩形 7"/>
          <p:cNvSpPr/>
          <p:nvPr/>
        </p:nvSpPr>
        <p:spPr bwMode="auto">
          <a:xfrm>
            <a:off x="2414219" y="4143630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b="0" dirty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9" name="矩形 7"/>
          <p:cNvSpPr/>
          <p:nvPr/>
        </p:nvSpPr>
        <p:spPr bwMode="auto">
          <a:xfrm>
            <a:off x="3262672" y="4142360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ACK1~4</a:t>
            </a:r>
            <a:endParaRPr lang="zh-CN" altLang="en-US" sz="800" b="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20" name="直接连接符 6"/>
          <p:cNvCxnSpPr/>
          <p:nvPr/>
        </p:nvCxnSpPr>
        <p:spPr bwMode="auto">
          <a:xfrm>
            <a:off x="1931039" y="4725656"/>
            <a:ext cx="216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矩形 7"/>
          <p:cNvSpPr/>
          <p:nvPr/>
        </p:nvSpPr>
        <p:spPr bwMode="auto">
          <a:xfrm>
            <a:off x="2414219" y="4505220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smtClean="0">
                <a:solidFill>
                  <a:srgbClr val="000000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38006" y="4136010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rgbClr val="000000"/>
                </a:solidFill>
              </a:rPr>
              <a:t>Link A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42014" y="4505201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solidFill>
                  <a:srgbClr val="000000"/>
                </a:solidFill>
              </a:rPr>
              <a:t>Link </a:t>
            </a:r>
            <a:r>
              <a:rPr lang="en-US" altLang="zh-CN" sz="1000" smtClean="0">
                <a:solidFill>
                  <a:srgbClr val="000000"/>
                </a:solidFill>
              </a:rPr>
              <a:t>B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cxnSp>
        <p:nvCxnSpPr>
          <p:cNvPr id="24" name="직선 화살표 연결선 23"/>
          <p:cNvCxnSpPr/>
          <p:nvPr/>
        </p:nvCxnSpPr>
        <p:spPr bwMode="auto">
          <a:xfrm>
            <a:off x="2625172" y="4354776"/>
            <a:ext cx="0" cy="8264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矩形 7"/>
          <p:cNvSpPr/>
          <p:nvPr/>
        </p:nvSpPr>
        <p:spPr bwMode="auto">
          <a:xfrm>
            <a:off x="2414219" y="5559331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28" name="직선 화살표 연결선 27"/>
          <p:cNvCxnSpPr>
            <a:stCxn id="29" idx="0"/>
            <a:endCxn id="19" idx="2"/>
          </p:cNvCxnSpPr>
          <p:nvPr/>
        </p:nvCxnSpPr>
        <p:spPr bwMode="auto">
          <a:xfrm flipV="1">
            <a:off x="3479724" y="4358360"/>
            <a:ext cx="0" cy="8292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矩形 7"/>
          <p:cNvSpPr/>
          <p:nvPr/>
        </p:nvSpPr>
        <p:spPr bwMode="auto">
          <a:xfrm>
            <a:off x="3262672" y="5187567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ACK1~4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118094" y="5838753"/>
            <a:ext cx="898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smtClean="0">
                <a:solidFill>
                  <a:schemeClr val="tx1"/>
                </a:solidFill>
              </a:rPr>
              <a:t>Sync mode</a:t>
            </a:r>
            <a:endParaRPr lang="ko-KR" altLang="en-US" sz="1200" b="1" dirty="0" smtClean="0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52762" y="5838753"/>
            <a:ext cx="982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smtClean="0">
                <a:solidFill>
                  <a:schemeClr val="tx1"/>
                </a:solidFill>
              </a:rPr>
              <a:t>Async </a:t>
            </a:r>
            <a:r>
              <a:rPr lang="en-US" altLang="ko-KR" sz="1200" b="1">
                <a:solidFill>
                  <a:schemeClr val="tx1"/>
                </a:solidFill>
              </a:rPr>
              <a:t>mode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cxnSp>
        <p:nvCxnSpPr>
          <p:cNvPr id="36" name="직선 화살표 연결선 35"/>
          <p:cNvCxnSpPr>
            <a:stCxn id="52" idx="0"/>
            <a:endCxn id="53" idx="2"/>
          </p:cNvCxnSpPr>
          <p:nvPr/>
        </p:nvCxnSpPr>
        <p:spPr bwMode="auto">
          <a:xfrm flipV="1">
            <a:off x="7682504" y="4721220"/>
            <a:ext cx="0" cy="8381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직선 화살표 연결선 36"/>
          <p:cNvCxnSpPr>
            <a:stCxn id="49" idx="2"/>
            <a:endCxn id="54" idx="0"/>
          </p:cNvCxnSpPr>
          <p:nvPr/>
        </p:nvCxnSpPr>
        <p:spPr bwMode="auto">
          <a:xfrm>
            <a:off x="6976999" y="4721220"/>
            <a:ext cx="0" cy="8381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8" name="直接连接符 6"/>
          <p:cNvCxnSpPr/>
          <p:nvPr/>
        </p:nvCxnSpPr>
        <p:spPr bwMode="auto">
          <a:xfrm>
            <a:off x="5712213" y="5404414"/>
            <a:ext cx="2484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506649" y="5359724"/>
            <a:ext cx="461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rgbClr val="000000"/>
                </a:solidFill>
              </a:rPr>
              <a:t>STA: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505045" y="4273224"/>
            <a:ext cx="3834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rgbClr val="000000"/>
                </a:solidFill>
              </a:rPr>
              <a:t>AP: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41" name="矩形 7"/>
          <p:cNvSpPr/>
          <p:nvPr/>
        </p:nvSpPr>
        <p:spPr bwMode="auto">
          <a:xfrm>
            <a:off x="6195393" y="5187567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42" name="直接连接符 6"/>
          <p:cNvCxnSpPr/>
          <p:nvPr/>
        </p:nvCxnSpPr>
        <p:spPr bwMode="auto">
          <a:xfrm>
            <a:off x="5712213" y="5777006"/>
            <a:ext cx="2484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119180" y="5181217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solidFill>
                  <a:srgbClr val="000000"/>
                </a:solidFill>
              </a:rPr>
              <a:t>Link </a:t>
            </a:r>
            <a:r>
              <a:rPr lang="en-US" altLang="zh-CN" sz="1000" smtClean="0">
                <a:solidFill>
                  <a:srgbClr val="000000"/>
                </a:solidFill>
              </a:rPr>
              <a:t>A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123188" y="5556551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solidFill>
                  <a:srgbClr val="000000"/>
                </a:solidFill>
              </a:rPr>
              <a:t>Link </a:t>
            </a:r>
            <a:r>
              <a:rPr lang="en-US" altLang="zh-CN" sz="1000" smtClean="0">
                <a:solidFill>
                  <a:srgbClr val="000000"/>
                </a:solidFill>
              </a:rPr>
              <a:t>B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cxnSp>
        <p:nvCxnSpPr>
          <p:cNvPr id="45" name="直接连接符 6"/>
          <p:cNvCxnSpPr/>
          <p:nvPr/>
        </p:nvCxnSpPr>
        <p:spPr bwMode="auto">
          <a:xfrm>
            <a:off x="5712213" y="4359207"/>
            <a:ext cx="2484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矩形 7"/>
          <p:cNvSpPr/>
          <p:nvPr/>
        </p:nvSpPr>
        <p:spPr bwMode="auto">
          <a:xfrm>
            <a:off x="6195393" y="4143630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48" name="直接连接符 6"/>
          <p:cNvCxnSpPr/>
          <p:nvPr/>
        </p:nvCxnSpPr>
        <p:spPr bwMode="auto">
          <a:xfrm>
            <a:off x="5712213" y="4725656"/>
            <a:ext cx="2484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矩形 7"/>
          <p:cNvSpPr/>
          <p:nvPr/>
        </p:nvSpPr>
        <p:spPr bwMode="auto">
          <a:xfrm>
            <a:off x="6616999" y="4505220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119180" y="4136010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rgbClr val="000000"/>
                </a:solidFill>
              </a:rPr>
              <a:t>Link A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123188" y="4505201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solidFill>
                  <a:srgbClr val="000000"/>
                </a:solidFill>
              </a:rPr>
              <a:t>Link </a:t>
            </a:r>
            <a:r>
              <a:rPr lang="en-US" altLang="zh-CN" sz="1000" smtClean="0">
                <a:solidFill>
                  <a:srgbClr val="000000"/>
                </a:solidFill>
              </a:rPr>
              <a:t>B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52" name="矩形 7"/>
          <p:cNvSpPr/>
          <p:nvPr/>
        </p:nvSpPr>
        <p:spPr bwMode="auto">
          <a:xfrm>
            <a:off x="7465452" y="5559331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ACK1~4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53" name="矩形 7"/>
          <p:cNvSpPr/>
          <p:nvPr/>
        </p:nvSpPr>
        <p:spPr bwMode="auto">
          <a:xfrm>
            <a:off x="7465452" y="4505220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ACK1~4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54" name="矩形 7"/>
          <p:cNvSpPr/>
          <p:nvPr/>
        </p:nvSpPr>
        <p:spPr bwMode="auto">
          <a:xfrm>
            <a:off x="6616999" y="5559331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65" name="직선 화살표 연결선 64"/>
          <p:cNvCxnSpPr>
            <a:stCxn id="46" idx="2"/>
            <a:endCxn id="41" idx="0"/>
          </p:cNvCxnSpPr>
          <p:nvPr/>
        </p:nvCxnSpPr>
        <p:spPr bwMode="auto">
          <a:xfrm>
            <a:off x="6555393" y="4359630"/>
            <a:ext cx="0" cy="8279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0" name="슬라이드 번호 개체 틀 69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02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>
                <a:solidFill>
                  <a:schemeClr val="tx1"/>
                </a:solidFill>
              </a:rPr>
              <a:t>Multi-link acknowledgement methods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Aggregated acknowledgement with duplication</a:t>
            </a:r>
          </a:p>
          <a:p>
            <a:pPr lvl="1"/>
            <a:r>
              <a:rPr lang="en-US" altLang="ko-KR" smtClean="0">
                <a:solidFill>
                  <a:schemeClr val="tx1"/>
                </a:solidFill>
              </a:rPr>
              <a:t>Duplicated acknowledgement frames containing ack </a:t>
            </a:r>
            <a:r>
              <a:rPr lang="en-US" altLang="ko-KR">
                <a:solidFill>
                  <a:schemeClr val="tx1"/>
                </a:solidFill>
              </a:rPr>
              <a:t>information of multiple </a:t>
            </a:r>
            <a:r>
              <a:rPr lang="en-US" altLang="ko-KR" smtClean="0">
                <a:solidFill>
                  <a:schemeClr val="tx1"/>
                </a:solidFill>
              </a:rPr>
              <a:t>links are transmitted simultaneously over multiple links</a:t>
            </a:r>
          </a:p>
          <a:p>
            <a:pPr lvl="2"/>
            <a:r>
              <a:rPr lang="en-US" altLang="ko-KR" smtClean="0">
                <a:solidFill>
                  <a:schemeClr val="tx1"/>
                </a:solidFill>
              </a:rPr>
              <a:t>In sync mode, all ack information is gathered and aggregated; ack frames are duplicated and they are sent over links on which the corresponding data frame was transmitted</a:t>
            </a:r>
          </a:p>
          <a:p>
            <a:pPr lvl="2"/>
            <a:r>
              <a:rPr lang="en-US" altLang="ko-KR" smtClean="0">
                <a:solidFill>
                  <a:schemeClr val="tx1"/>
                </a:solidFill>
              </a:rPr>
              <a:t>In async mode, to respond with duplicated ack frames, any temporary synchronization is required</a:t>
            </a:r>
          </a:p>
          <a:p>
            <a:pPr lvl="1"/>
            <a:r>
              <a:rPr lang="en-US" altLang="ko-KR" smtClean="0"/>
              <a:t>High reliability due to the redundant acknowledgement information</a:t>
            </a:r>
            <a:endParaRPr lang="en-US" altLang="ko-KR" sz="1400" smtClean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smtClean="0"/>
              <a:t>Taewon Song, LG Electronics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smtClean="0"/>
              <a:t>November, 2019</a:t>
            </a:r>
            <a:endParaRPr lang="en-GB" dirty="0"/>
          </a:p>
        </p:txBody>
      </p:sp>
      <p:cxnSp>
        <p:nvCxnSpPr>
          <p:cNvPr id="7" name="직선 화살표 연결선 6"/>
          <p:cNvCxnSpPr/>
          <p:nvPr/>
        </p:nvCxnSpPr>
        <p:spPr bwMode="auto">
          <a:xfrm flipV="1">
            <a:off x="3551050" y="4834523"/>
            <a:ext cx="0" cy="8166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직선 화살표 연결선 7"/>
          <p:cNvCxnSpPr>
            <a:stCxn id="20" idx="2"/>
            <a:endCxn id="26" idx="0"/>
          </p:cNvCxnSpPr>
          <p:nvPr/>
        </p:nvCxnSpPr>
        <p:spPr bwMode="auto">
          <a:xfrm>
            <a:off x="2774219" y="4815808"/>
            <a:ext cx="0" cy="8381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直接连接符 6"/>
          <p:cNvCxnSpPr/>
          <p:nvPr/>
        </p:nvCxnSpPr>
        <p:spPr bwMode="auto">
          <a:xfrm>
            <a:off x="1931039" y="5499002"/>
            <a:ext cx="216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25475" y="5454312"/>
            <a:ext cx="461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rgbClr val="000000"/>
                </a:solidFill>
              </a:rPr>
              <a:t>STA: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3871" y="4367812"/>
            <a:ext cx="3834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rgbClr val="000000"/>
                </a:solidFill>
              </a:rPr>
              <a:t>AP: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12" name="矩形 7"/>
          <p:cNvSpPr/>
          <p:nvPr/>
        </p:nvSpPr>
        <p:spPr bwMode="auto">
          <a:xfrm>
            <a:off x="2414219" y="5282155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13" name="直接连接符 6"/>
          <p:cNvCxnSpPr/>
          <p:nvPr/>
        </p:nvCxnSpPr>
        <p:spPr bwMode="auto">
          <a:xfrm>
            <a:off x="1931039" y="5871594"/>
            <a:ext cx="216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338006" y="5275805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solidFill>
                  <a:srgbClr val="000000"/>
                </a:solidFill>
              </a:rPr>
              <a:t>Link </a:t>
            </a:r>
            <a:r>
              <a:rPr lang="en-US" altLang="zh-CN" sz="1000" smtClean="0">
                <a:solidFill>
                  <a:srgbClr val="000000"/>
                </a:solidFill>
              </a:rPr>
              <a:t>A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42014" y="5651139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solidFill>
                  <a:srgbClr val="000000"/>
                </a:solidFill>
              </a:rPr>
              <a:t>Link </a:t>
            </a:r>
            <a:r>
              <a:rPr lang="en-US" altLang="zh-CN" sz="1000" smtClean="0">
                <a:solidFill>
                  <a:srgbClr val="000000"/>
                </a:solidFill>
              </a:rPr>
              <a:t>B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cxnSp>
        <p:nvCxnSpPr>
          <p:cNvPr id="16" name="直接连接符 6"/>
          <p:cNvCxnSpPr/>
          <p:nvPr/>
        </p:nvCxnSpPr>
        <p:spPr bwMode="auto">
          <a:xfrm>
            <a:off x="1931039" y="4453795"/>
            <a:ext cx="216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矩形 7"/>
          <p:cNvSpPr/>
          <p:nvPr/>
        </p:nvSpPr>
        <p:spPr bwMode="auto">
          <a:xfrm>
            <a:off x="2414219" y="4238218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b="0" dirty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8" name="矩形 7"/>
          <p:cNvSpPr/>
          <p:nvPr/>
        </p:nvSpPr>
        <p:spPr bwMode="auto">
          <a:xfrm>
            <a:off x="3262672" y="4236948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ACK1~4</a:t>
            </a:r>
            <a:endParaRPr lang="zh-CN" altLang="en-US" sz="800" b="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19" name="直接连接符 6"/>
          <p:cNvCxnSpPr/>
          <p:nvPr/>
        </p:nvCxnSpPr>
        <p:spPr bwMode="auto">
          <a:xfrm>
            <a:off x="1931039" y="4820244"/>
            <a:ext cx="216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矩形 7"/>
          <p:cNvSpPr/>
          <p:nvPr/>
        </p:nvSpPr>
        <p:spPr bwMode="auto">
          <a:xfrm>
            <a:off x="2414219" y="4599808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smtClean="0">
                <a:solidFill>
                  <a:srgbClr val="000000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38006" y="4230598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rgbClr val="000000"/>
                </a:solidFill>
              </a:rPr>
              <a:t>Link A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42014" y="4599789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solidFill>
                  <a:srgbClr val="000000"/>
                </a:solidFill>
              </a:rPr>
              <a:t>Link </a:t>
            </a:r>
            <a:r>
              <a:rPr lang="en-US" altLang="zh-CN" sz="1000" smtClean="0">
                <a:solidFill>
                  <a:srgbClr val="000000"/>
                </a:solidFill>
              </a:rPr>
              <a:t>B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cxnSp>
        <p:nvCxnSpPr>
          <p:cNvPr id="23" name="직선 화살표 연결선 22"/>
          <p:cNvCxnSpPr/>
          <p:nvPr/>
        </p:nvCxnSpPr>
        <p:spPr bwMode="auto">
          <a:xfrm>
            <a:off x="2625172" y="4449364"/>
            <a:ext cx="0" cy="8264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矩形 7"/>
          <p:cNvSpPr/>
          <p:nvPr/>
        </p:nvSpPr>
        <p:spPr bwMode="auto">
          <a:xfrm>
            <a:off x="3262672" y="5653919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ACK1~4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25" name="矩形 7"/>
          <p:cNvSpPr/>
          <p:nvPr/>
        </p:nvSpPr>
        <p:spPr bwMode="auto">
          <a:xfrm>
            <a:off x="3262672" y="4599808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ACK1~4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26" name="矩形 7"/>
          <p:cNvSpPr/>
          <p:nvPr/>
        </p:nvSpPr>
        <p:spPr bwMode="auto">
          <a:xfrm>
            <a:off x="2414219" y="5653919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27" name="직선 화살표 연결선 26"/>
          <p:cNvCxnSpPr/>
          <p:nvPr/>
        </p:nvCxnSpPr>
        <p:spPr bwMode="auto">
          <a:xfrm flipV="1">
            <a:off x="3430146" y="4449365"/>
            <a:ext cx="0" cy="8264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8" name="矩形 7"/>
          <p:cNvSpPr/>
          <p:nvPr/>
        </p:nvSpPr>
        <p:spPr bwMode="auto">
          <a:xfrm>
            <a:off x="3262672" y="5282155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ACK1~4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118094" y="5933341"/>
            <a:ext cx="898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smtClean="0">
                <a:solidFill>
                  <a:schemeClr val="tx1"/>
                </a:solidFill>
              </a:rPr>
              <a:t>Sync mode</a:t>
            </a:r>
            <a:endParaRPr lang="ko-KR" altLang="en-US" sz="1200" b="1" dirty="0" smtClean="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352762" y="5933341"/>
            <a:ext cx="982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smtClean="0">
                <a:solidFill>
                  <a:schemeClr val="tx1"/>
                </a:solidFill>
              </a:rPr>
              <a:t>Async </a:t>
            </a:r>
            <a:r>
              <a:rPr lang="en-US" altLang="ko-KR" sz="1200" b="1">
                <a:solidFill>
                  <a:schemeClr val="tx1"/>
                </a:solidFill>
              </a:rPr>
              <a:t>mode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cxnSp>
        <p:nvCxnSpPr>
          <p:cNvPr id="35" name="직선 화살표 연결선 34"/>
          <p:cNvCxnSpPr>
            <a:stCxn id="51" idx="0"/>
            <a:endCxn id="52" idx="2"/>
          </p:cNvCxnSpPr>
          <p:nvPr/>
        </p:nvCxnSpPr>
        <p:spPr bwMode="auto">
          <a:xfrm flipV="1">
            <a:off x="7682504" y="4815808"/>
            <a:ext cx="0" cy="8381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6" name="직선 화살표 연결선 35"/>
          <p:cNvCxnSpPr>
            <a:stCxn id="48" idx="2"/>
            <a:endCxn id="53" idx="0"/>
          </p:cNvCxnSpPr>
          <p:nvPr/>
        </p:nvCxnSpPr>
        <p:spPr bwMode="auto">
          <a:xfrm>
            <a:off x="6976999" y="4815808"/>
            <a:ext cx="0" cy="8381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直接连接符 6"/>
          <p:cNvCxnSpPr/>
          <p:nvPr/>
        </p:nvCxnSpPr>
        <p:spPr bwMode="auto">
          <a:xfrm>
            <a:off x="5712213" y="5499002"/>
            <a:ext cx="2484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506649" y="5454312"/>
            <a:ext cx="461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rgbClr val="000000"/>
                </a:solidFill>
              </a:rPr>
              <a:t>STA: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505045" y="4367812"/>
            <a:ext cx="3834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rgbClr val="000000"/>
                </a:solidFill>
              </a:rPr>
              <a:t>AP: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40" name="矩形 7"/>
          <p:cNvSpPr/>
          <p:nvPr/>
        </p:nvSpPr>
        <p:spPr bwMode="auto">
          <a:xfrm>
            <a:off x="6195393" y="5282155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41" name="直接连接符 6"/>
          <p:cNvCxnSpPr/>
          <p:nvPr/>
        </p:nvCxnSpPr>
        <p:spPr bwMode="auto">
          <a:xfrm>
            <a:off x="5712213" y="5871594"/>
            <a:ext cx="2484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119180" y="5275805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solidFill>
                  <a:srgbClr val="000000"/>
                </a:solidFill>
              </a:rPr>
              <a:t>Link </a:t>
            </a:r>
            <a:r>
              <a:rPr lang="en-US" altLang="zh-CN" sz="1000" smtClean="0">
                <a:solidFill>
                  <a:srgbClr val="000000"/>
                </a:solidFill>
              </a:rPr>
              <a:t>A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123188" y="5651139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solidFill>
                  <a:srgbClr val="000000"/>
                </a:solidFill>
              </a:rPr>
              <a:t>Link </a:t>
            </a:r>
            <a:r>
              <a:rPr lang="en-US" altLang="zh-CN" sz="1000" smtClean="0">
                <a:solidFill>
                  <a:srgbClr val="000000"/>
                </a:solidFill>
              </a:rPr>
              <a:t>B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cxnSp>
        <p:nvCxnSpPr>
          <p:cNvPr id="44" name="直接连接符 6"/>
          <p:cNvCxnSpPr/>
          <p:nvPr/>
        </p:nvCxnSpPr>
        <p:spPr bwMode="auto">
          <a:xfrm>
            <a:off x="5712213" y="4453795"/>
            <a:ext cx="2484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矩形 7"/>
          <p:cNvSpPr/>
          <p:nvPr/>
        </p:nvSpPr>
        <p:spPr bwMode="auto">
          <a:xfrm>
            <a:off x="6195393" y="4238218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6" name="矩形 7"/>
          <p:cNvSpPr/>
          <p:nvPr/>
        </p:nvSpPr>
        <p:spPr bwMode="auto">
          <a:xfrm>
            <a:off x="7462246" y="4236948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ACK1~4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47" name="直接连接符 6"/>
          <p:cNvCxnSpPr/>
          <p:nvPr/>
        </p:nvCxnSpPr>
        <p:spPr bwMode="auto">
          <a:xfrm>
            <a:off x="5712213" y="4820244"/>
            <a:ext cx="2484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矩形 7"/>
          <p:cNvSpPr/>
          <p:nvPr/>
        </p:nvSpPr>
        <p:spPr bwMode="auto">
          <a:xfrm>
            <a:off x="6616999" y="4599808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119180" y="4230598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rgbClr val="000000"/>
                </a:solidFill>
              </a:rPr>
              <a:t>Link A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123188" y="4599789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solidFill>
                  <a:srgbClr val="000000"/>
                </a:solidFill>
              </a:rPr>
              <a:t>Link </a:t>
            </a:r>
            <a:r>
              <a:rPr lang="en-US" altLang="zh-CN" sz="1000" smtClean="0">
                <a:solidFill>
                  <a:srgbClr val="000000"/>
                </a:solidFill>
              </a:rPr>
              <a:t>B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51" name="矩形 7"/>
          <p:cNvSpPr/>
          <p:nvPr/>
        </p:nvSpPr>
        <p:spPr bwMode="auto">
          <a:xfrm>
            <a:off x="7465452" y="5653919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ACK1~4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52" name="矩形 7"/>
          <p:cNvSpPr/>
          <p:nvPr/>
        </p:nvSpPr>
        <p:spPr bwMode="auto">
          <a:xfrm>
            <a:off x="7465452" y="4599808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ACK1~4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53" name="矩形 7"/>
          <p:cNvSpPr/>
          <p:nvPr/>
        </p:nvSpPr>
        <p:spPr bwMode="auto">
          <a:xfrm>
            <a:off x="6616999" y="5653919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54" name="직선 화살표 연결선 53"/>
          <p:cNvCxnSpPr/>
          <p:nvPr/>
        </p:nvCxnSpPr>
        <p:spPr bwMode="auto">
          <a:xfrm flipV="1">
            <a:off x="7596336" y="4452948"/>
            <a:ext cx="0" cy="8292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5" name="矩形 7"/>
          <p:cNvSpPr/>
          <p:nvPr/>
        </p:nvSpPr>
        <p:spPr bwMode="auto">
          <a:xfrm>
            <a:off x="7462246" y="5282155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ACK1~4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64" name="직선 화살표 연결선 63"/>
          <p:cNvCxnSpPr>
            <a:stCxn id="45" idx="2"/>
            <a:endCxn id="40" idx="0"/>
          </p:cNvCxnSpPr>
          <p:nvPr/>
        </p:nvCxnSpPr>
        <p:spPr bwMode="auto">
          <a:xfrm>
            <a:off x="6555393" y="4454218"/>
            <a:ext cx="0" cy="8279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5" name="슬라이드 번호 개체 틀 6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358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직선 화살표 연결선 85"/>
          <p:cNvCxnSpPr>
            <a:stCxn id="87" idx="0"/>
            <a:endCxn id="85" idx="2"/>
          </p:cNvCxnSpPr>
          <p:nvPr/>
        </p:nvCxnSpPr>
        <p:spPr bwMode="auto">
          <a:xfrm flipV="1">
            <a:off x="8560129" y="5168069"/>
            <a:ext cx="0" cy="8292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Considerations on acknowledgent methods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600" smtClean="0"/>
              <a:t>Single multi-link acknowledgement in sync mode</a:t>
            </a:r>
          </a:p>
          <a:p>
            <a:pPr lvl="1"/>
            <a:r>
              <a:rPr lang="en-US" altLang="ko-KR" sz="1400" smtClean="0"/>
              <a:t>Ack </a:t>
            </a:r>
            <a:r>
              <a:rPr lang="en-US" altLang="ko-KR" sz="1400"/>
              <a:t>channel should be considered (E.g., </a:t>
            </a:r>
            <a:r>
              <a:rPr lang="en-US" altLang="ko-KR" sz="1400" smtClean="0"/>
              <a:t>designated link for ack or explicit solicitation)</a:t>
            </a:r>
          </a:p>
          <a:p>
            <a:pPr lvl="2"/>
            <a:r>
              <a:rPr lang="en-US" altLang="ko-KR" sz="1200"/>
              <a:t>Acknowledgement channel may be negotiated in advance (using ADDBA negotiation) or on-demand manner (per-TXOP or per-PPDU</a:t>
            </a:r>
            <a:r>
              <a:rPr lang="en-US" altLang="ko-KR" sz="1200" smtClean="0"/>
              <a:t>)</a:t>
            </a:r>
            <a:endParaRPr lang="en-US" altLang="ko-KR" sz="1200"/>
          </a:p>
          <a:p>
            <a:pPr lvl="1"/>
            <a:r>
              <a:rPr lang="en-US" altLang="ko-KR" sz="1400" smtClean="0"/>
              <a:t>In sync </a:t>
            </a:r>
            <a:r>
              <a:rPr lang="en-US" altLang="ko-KR" sz="1400"/>
              <a:t>mode, this single </a:t>
            </a:r>
            <a:r>
              <a:rPr lang="en-US" altLang="ko-KR" sz="1400" smtClean="0"/>
              <a:t>multi-link </a:t>
            </a:r>
            <a:r>
              <a:rPr lang="en-US" altLang="ko-KR" sz="1400"/>
              <a:t>acknowledgment does not need to be implemented especially in </a:t>
            </a:r>
            <a:r>
              <a:rPr lang="en-US" altLang="ko-KR" sz="1400" smtClean="0"/>
              <a:t>multiple frame exchanges since it is hard to utilize this free time</a:t>
            </a:r>
          </a:p>
          <a:p>
            <a:pPr lvl="1"/>
            <a:r>
              <a:rPr lang="en-US" altLang="ko-KR" sz="1400"/>
              <a:t>If the ack method is determined per PPDU, implicit BAR should be able to indicate whether that ack includes</a:t>
            </a:r>
            <a:r>
              <a:rPr lang="en-US" altLang="ko-KR" sz="1400" smtClean="0"/>
              <a:t> per-link ack or multi-link ack; otherwise, it is not necessary</a:t>
            </a:r>
          </a:p>
          <a:p>
            <a:pPr lvl="1"/>
            <a:r>
              <a:rPr lang="en-US" altLang="ko-KR" sz="1400" smtClean="0"/>
              <a:t>If this single ack transmission becomes failure, retransmission method needs also be considered</a:t>
            </a:r>
          </a:p>
          <a:p>
            <a:pPr lvl="2"/>
            <a:r>
              <a:rPr lang="en-US" altLang="ko-KR" sz="1200"/>
              <a:t>To guarantee reliable transmission, acks may be transmitted with duplication for </a:t>
            </a:r>
            <a:r>
              <a:rPr lang="en-US" altLang="ko-KR" sz="1200" smtClean="0"/>
              <a:t>the </a:t>
            </a:r>
            <a:r>
              <a:rPr lang="en-US" altLang="ko-KR" sz="1200"/>
              <a:t>repeated transmission </a:t>
            </a:r>
            <a:r>
              <a:rPr lang="en-US" altLang="ko-KR" sz="1200" smtClean="0"/>
              <a:t>of </a:t>
            </a:r>
            <a:r>
              <a:rPr lang="en-US" altLang="ko-KR" sz="1200"/>
              <a:t>failed </a:t>
            </a:r>
            <a:r>
              <a:rPr lang="en-US" altLang="ko-KR" sz="1200" smtClean="0"/>
              <a:t>transmissions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smtClean="0"/>
              <a:t>Taewon Song, LG Electronics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smtClean="0"/>
              <a:t>November, 2019</a:t>
            </a:r>
            <a:endParaRPr lang="en-GB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cxnSp>
        <p:nvCxnSpPr>
          <p:cNvPr id="8" name="직선 화살표 연결선 7"/>
          <p:cNvCxnSpPr>
            <a:stCxn id="19" idx="2"/>
            <a:endCxn id="23" idx="0"/>
          </p:cNvCxnSpPr>
          <p:nvPr/>
        </p:nvCxnSpPr>
        <p:spPr bwMode="auto">
          <a:xfrm>
            <a:off x="1629329" y="5166785"/>
            <a:ext cx="0" cy="83049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直接连接符 6"/>
          <p:cNvCxnSpPr/>
          <p:nvPr/>
        </p:nvCxnSpPr>
        <p:spPr bwMode="auto">
          <a:xfrm>
            <a:off x="1207871" y="5842359"/>
            <a:ext cx="306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-5119" y="5920779"/>
            <a:ext cx="461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chemeClr val="tx1"/>
                </a:solidFill>
              </a:rPr>
              <a:t>STA: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6723" y="4711169"/>
            <a:ext cx="3834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chemeClr val="tx1"/>
                </a:solidFill>
              </a:rPr>
              <a:t>AP: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cxnSp>
        <p:nvCxnSpPr>
          <p:cNvPr id="13" name="直接连接符 6"/>
          <p:cNvCxnSpPr/>
          <p:nvPr/>
        </p:nvCxnSpPr>
        <p:spPr bwMode="auto">
          <a:xfrm>
            <a:off x="1207871" y="6214951"/>
            <a:ext cx="306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6"/>
          <p:cNvCxnSpPr/>
          <p:nvPr/>
        </p:nvCxnSpPr>
        <p:spPr bwMode="auto">
          <a:xfrm>
            <a:off x="1207871" y="4797152"/>
            <a:ext cx="306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矩形 7"/>
          <p:cNvSpPr/>
          <p:nvPr/>
        </p:nvSpPr>
        <p:spPr bwMode="auto">
          <a:xfrm>
            <a:off x="1269329" y="4581575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chemeClr val="tx1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b="0" dirty="0" smtClean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18" name="直接连接符 6"/>
          <p:cNvCxnSpPr/>
          <p:nvPr/>
        </p:nvCxnSpPr>
        <p:spPr bwMode="auto">
          <a:xfrm>
            <a:off x="1207871" y="5163601"/>
            <a:ext cx="306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矩形 7"/>
          <p:cNvSpPr/>
          <p:nvPr/>
        </p:nvSpPr>
        <p:spPr bwMode="auto">
          <a:xfrm>
            <a:off x="1269329" y="4950785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smtClean="0">
                <a:solidFill>
                  <a:schemeClr val="tx1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22" name="직선 화살표 연결선 21"/>
          <p:cNvCxnSpPr/>
          <p:nvPr/>
        </p:nvCxnSpPr>
        <p:spPr bwMode="auto">
          <a:xfrm>
            <a:off x="1480282" y="4792721"/>
            <a:ext cx="0" cy="8264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23" name="矩形 7"/>
          <p:cNvSpPr/>
          <p:nvPr/>
        </p:nvSpPr>
        <p:spPr bwMode="auto">
          <a:xfrm>
            <a:off x="1269329" y="5997276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smtClean="0">
                <a:solidFill>
                  <a:schemeClr val="tx1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30" name="矩形 7"/>
          <p:cNvSpPr/>
          <p:nvPr/>
        </p:nvSpPr>
        <p:spPr bwMode="auto">
          <a:xfrm>
            <a:off x="2117782" y="4580305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chemeClr val="tx1"/>
                </a:solidFill>
                <a:latin typeface="Arial" charset="0"/>
                <a:ea typeface="宋体" charset="-122"/>
              </a:rPr>
              <a:t>ACK3~4</a:t>
            </a:r>
            <a:endParaRPr lang="zh-CN" altLang="en-US" sz="800" b="0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31" name="직선 화살표 연결선 30"/>
          <p:cNvCxnSpPr>
            <a:stCxn id="32" idx="0"/>
            <a:endCxn id="30" idx="2"/>
          </p:cNvCxnSpPr>
          <p:nvPr/>
        </p:nvCxnSpPr>
        <p:spPr bwMode="auto">
          <a:xfrm flipV="1">
            <a:off x="2334834" y="4796305"/>
            <a:ext cx="0" cy="8292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2" name="矩形 7"/>
          <p:cNvSpPr/>
          <p:nvPr/>
        </p:nvSpPr>
        <p:spPr bwMode="auto">
          <a:xfrm>
            <a:off x="2117782" y="5625512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chemeClr val="tx1"/>
                </a:solidFill>
                <a:latin typeface="Arial" charset="0"/>
                <a:ea typeface="宋体" charset="-122"/>
              </a:rPr>
              <a:t>ACK3~4</a:t>
            </a:r>
            <a:endParaRPr lang="zh-CN" altLang="en-US" sz="800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34" name="직선 화살표 연결선 33"/>
          <p:cNvCxnSpPr>
            <a:stCxn id="37" idx="2"/>
            <a:endCxn id="39" idx="0"/>
          </p:cNvCxnSpPr>
          <p:nvPr/>
        </p:nvCxnSpPr>
        <p:spPr bwMode="auto">
          <a:xfrm>
            <a:off x="3232828" y="5166785"/>
            <a:ext cx="0" cy="83049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" name="矩形 7"/>
          <p:cNvSpPr/>
          <p:nvPr/>
        </p:nvSpPr>
        <p:spPr bwMode="auto">
          <a:xfrm>
            <a:off x="2872828" y="5625512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chemeClr val="tx1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36" name="矩形 7"/>
          <p:cNvSpPr/>
          <p:nvPr/>
        </p:nvSpPr>
        <p:spPr bwMode="auto">
          <a:xfrm>
            <a:off x="2872828" y="4581575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chemeClr val="tx1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b="0" dirty="0" smtClean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37" name="矩形 7"/>
          <p:cNvSpPr/>
          <p:nvPr/>
        </p:nvSpPr>
        <p:spPr bwMode="auto">
          <a:xfrm>
            <a:off x="2872828" y="4950785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smtClean="0">
                <a:solidFill>
                  <a:schemeClr val="tx1"/>
                </a:solidFill>
                <a:latin typeface="Arial" charset="0"/>
                <a:ea typeface="宋体" charset="-122"/>
              </a:rPr>
              <a:t>MPDU5~6</a:t>
            </a:r>
            <a:endParaRPr lang="zh-CN" altLang="en-US" sz="800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38" name="직선 화살표 연결선 37"/>
          <p:cNvCxnSpPr/>
          <p:nvPr/>
        </p:nvCxnSpPr>
        <p:spPr bwMode="auto">
          <a:xfrm>
            <a:off x="3083781" y="4792721"/>
            <a:ext cx="0" cy="8264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9" name="矩形 7"/>
          <p:cNvSpPr/>
          <p:nvPr/>
        </p:nvSpPr>
        <p:spPr bwMode="auto">
          <a:xfrm>
            <a:off x="2872828" y="5997276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chemeClr val="tx1"/>
                </a:solidFill>
                <a:latin typeface="Arial" charset="0"/>
                <a:ea typeface="宋体" charset="-122"/>
              </a:rPr>
              <a:t>MPDU5~6</a:t>
            </a:r>
            <a:endParaRPr lang="zh-CN" altLang="en-US" sz="800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40" name="矩形 7"/>
          <p:cNvSpPr/>
          <p:nvPr/>
        </p:nvSpPr>
        <p:spPr bwMode="auto">
          <a:xfrm>
            <a:off x="3721281" y="4580305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smtClean="0">
                <a:solidFill>
                  <a:schemeClr val="tx1"/>
                </a:solidFill>
                <a:latin typeface="Arial" charset="0"/>
                <a:ea typeface="宋体" charset="-122"/>
              </a:rPr>
              <a:t>ACK</a:t>
            </a:r>
          </a:p>
          <a:p>
            <a:pPr algn="ctr">
              <a:buClr>
                <a:srgbClr val="CC9900"/>
              </a:buClr>
            </a:pPr>
            <a:r>
              <a:rPr lang="en-US" altLang="zh-CN" sz="800" smtClean="0">
                <a:solidFill>
                  <a:schemeClr val="tx1"/>
                </a:solidFill>
                <a:latin typeface="Arial" charset="0"/>
                <a:ea typeface="宋体" charset="-122"/>
              </a:rPr>
              <a:t>1~2,5~6</a:t>
            </a:r>
            <a:endParaRPr lang="zh-CN" altLang="en-US" sz="800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41" name="직선 화살표 연결선 40"/>
          <p:cNvCxnSpPr>
            <a:stCxn id="42" idx="0"/>
            <a:endCxn id="40" idx="2"/>
          </p:cNvCxnSpPr>
          <p:nvPr/>
        </p:nvCxnSpPr>
        <p:spPr bwMode="auto">
          <a:xfrm flipV="1">
            <a:off x="3938333" y="4796305"/>
            <a:ext cx="0" cy="8292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2" name="矩形 7"/>
          <p:cNvSpPr/>
          <p:nvPr/>
        </p:nvSpPr>
        <p:spPr bwMode="auto">
          <a:xfrm>
            <a:off x="3721281" y="5625512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chemeClr val="tx1"/>
                </a:solidFill>
                <a:latin typeface="Arial" charset="0"/>
                <a:ea typeface="宋体" charset="-122"/>
              </a:rPr>
              <a:t>ACK</a:t>
            </a:r>
          </a:p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chemeClr val="tx1"/>
                </a:solidFill>
                <a:latin typeface="Arial" charset="0"/>
                <a:ea typeface="宋体" charset="-122"/>
              </a:rPr>
              <a:t>1~2,5~6</a:t>
            </a:r>
            <a:endParaRPr lang="zh-CN" altLang="en-US" sz="800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75147" y="5531488"/>
            <a:ext cx="950902" cy="40011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altLang="zh-CN" sz="1000" b="1">
                <a:solidFill>
                  <a:schemeClr val="tx1"/>
                </a:solidFill>
              </a:rPr>
              <a:t>Link A</a:t>
            </a:r>
          </a:p>
          <a:p>
            <a:pPr algn="ctr"/>
            <a:r>
              <a:rPr lang="en-US" altLang="zh-CN" sz="1000" b="1">
                <a:solidFill>
                  <a:schemeClr val="tx1"/>
                </a:solidFill>
              </a:rPr>
              <a:t>(Ack channel)</a:t>
            </a:r>
            <a:endParaRPr lang="zh-CN" altLang="en-US" sz="1000" b="1" dirty="0">
              <a:solidFill>
                <a:schemeClr val="tx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53507" y="5906822"/>
            <a:ext cx="994183" cy="40011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altLang="zh-CN" sz="1000" b="1">
                <a:solidFill>
                  <a:schemeClr val="tx1"/>
                </a:solidFill>
              </a:rPr>
              <a:t>Link B</a:t>
            </a:r>
          </a:p>
          <a:p>
            <a:pPr algn="ctr"/>
            <a:r>
              <a:rPr lang="en-US" altLang="zh-CN" sz="1000" b="1">
                <a:solidFill>
                  <a:schemeClr val="tx1"/>
                </a:solidFill>
              </a:rPr>
              <a:t>(Data channel)</a:t>
            </a:r>
            <a:endParaRPr lang="zh-CN" altLang="en-US" sz="1000" b="1" dirty="0">
              <a:solidFill>
                <a:schemeClr val="tx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75148" y="4486281"/>
            <a:ext cx="950902" cy="40011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altLang="zh-CN" sz="1000" b="1" smtClean="0">
                <a:solidFill>
                  <a:schemeClr val="tx1"/>
                </a:solidFill>
              </a:rPr>
              <a:t>Link A</a:t>
            </a:r>
          </a:p>
          <a:p>
            <a:pPr algn="ctr"/>
            <a:r>
              <a:rPr lang="en-US" altLang="zh-CN" sz="1000" b="1" smtClean="0">
                <a:solidFill>
                  <a:schemeClr val="tx1"/>
                </a:solidFill>
              </a:rPr>
              <a:t>(Ack channel)</a:t>
            </a:r>
            <a:endParaRPr lang="zh-CN" altLang="en-US" sz="1000" b="1" dirty="0">
              <a:solidFill>
                <a:schemeClr val="tx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53509" y="4855472"/>
            <a:ext cx="994183" cy="40011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altLang="zh-CN" sz="1000" b="1">
                <a:solidFill>
                  <a:schemeClr val="tx1"/>
                </a:solidFill>
              </a:rPr>
              <a:t>Link </a:t>
            </a:r>
            <a:r>
              <a:rPr lang="en-US" altLang="zh-CN" sz="1000" b="1" smtClean="0">
                <a:solidFill>
                  <a:schemeClr val="tx1"/>
                </a:solidFill>
              </a:rPr>
              <a:t>B</a:t>
            </a:r>
          </a:p>
          <a:p>
            <a:pPr algn="ctr"/>
            <a:r>
              <a:rPr lang="en-US" altLang="zh-CN" sz="1000" b="1" smtClean="0">
                <a:solidFill>
                  <a:schemeClr val="tx1"/>
                </a:solidFill>
              </a:rPr>
              <a:t>(Data channel)</a:t>
            </a:r>
            <a:endParaRPr lang="zh-CN" altLang="en-US" sz="1000" b="1" dirty="0">
              <a:solidFill>
                <a:schemeClr val="tx1"/>
              </a:solidFill>
            </a:endParaRPr>
          </a:p>
        </p:txBody>
      </p:sp>
      <p:cxnSp>
        <p:nvCxnSpPr>
          <p:cNvPr id="49" name="직선 화살표 연결선 48"/>
          <p:cNvCxnSpPr>
            <a:stCxn id="58" idx="2"/>
            <a:endCxn id="60" idx="0"/>
          </p:cNvCxnSpPr>
          <p:nvPr/>
        </p:nvCxnSpPr>
        <p:spPr bwMode="auto">
          <a:xfrm>
            <a:off x="6251125" y="5166785"/>
            <a:ext cx="0" cy="83049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0" name="直接连接符 6"/>
          <p:cNvCxnSpPr/>
          <p:nvPr/>
        </p:nvCxnSpPr>
        <p:spPr bwMode="auto">
          <a:xfrm>
            <a:off x="5826320" y="5842359"/>
            <a:ext cx="306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矩形 7"/>
          <p:cNvSpPr/>
          <p:nvPr/>
        </p:nvSpPr>
        <p:spPr bwMode="auto">
          <a:xfrm>
            <a:off x="5891125" y="5625512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54" name="直接连接符 6"/>
          <p:cNvCxnSpPr/>
          <p:nvPr/>
        </p:nvCxnSpPr>
        <p:spPr bwMode="auto">
          <a:xfrm>
            <a:off x="5826320" y="6214951"/>
            <a:ext cx="306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直接连接符 6"/>
          <p:cNvCxnSpPr/>
          <p:nvPr/>
        </p:nvCxnSpPr>
        <p:spPr bwMode="auto">
          <a:xfrm>
            <a:off x="5826320" y="4797152"/>
            <a:ext cx="306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矩形 7"/>
          <p:cNvSpPr/>
          <p:nvPr/>
        </p:nvSpPr>
        <p:spPr bwMode="auto">
          <a:xfrm>
            <a:off x="5891125" y="4581575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b="0" dirty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57" name="直接连接符 6"/>
          <p:cNvCxnSpPr/>
          <p:nvPr/>
        </p:nvCxnSpPr>
        <p:spPr bwMode="auto">
          <a:xfrm>
            <a:off x="5826320" y="5163601"/>
            <a:ext cx="306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矩形 7"/>
          <p:cNvSpPr/>
          <p:nvPr/>
        </p:nvSpPr>
        <p:spPr bwMode="auto">
          <a:xfrm>
            <a:off x="5891125" y="4950785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smtClean="0">
                <a:solidFill>
                  <a:srgbClr val="000000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59" name="직선 화살표 연결선 58"/>
          <p:cNvCxnSpPr/>
          <p:nvPr/>
        </p:nvCxnSpPr>
        <p:spPr bwMode="auto">
          <a:xfrm>
            <a:off x="6102078" y="4792721"/>
            <a:ext cx="0" cy="8264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0" name="矩形 7"/>
          <p:cNvSpPr/>
          <p:nvPr/>
        </p:nvSpPr>
        <p:spPr bwMode="auto">
          <a:xfrm>
            <a:off x="5891125" y="5997276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68" name="직선 화살표 연결선 67"/>
          <p:cNvCxnSpPr>
            <a:stCxn id="69" idx="0"/>
          </p:cNvCxnSpPr>
          <p:nvPr/>
        </p:nvCxnSpPr>
        <p:spPr bwMode="auto">
          <a:xfrm flipV="1">
            <a:off x="6956630" y="4796305"/>
            <a:ext cx="0" cy="8292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69" name="矩形 7"/>
          <p:cNvSpPr/>
          <p:nvPr/>
        </p:nvSpPr>
        <p:spPr bwMode="auto">
          <a:xfrm>
            <a:off x="6739578" y="5625512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smtClean="0">
                <a:solidFill>
                  <a:srgbClr val="000000"/>
                </a:solidFill>
                <a:latin typeface="Arial" charset="0"/>
                <a:ea typeface="宋体" charset="-122"/>
              </a:rPr>
              <a:t>ACK1~4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70" name="직선 화살표 연결선 69"/>
          <p:cNvCxnSpPr>
            <a:stCxn id="73" idx="2"/>
            <a:endCxn id="75" idx="0"/>
          </p:cNvCxnSpPr>
          <p:nvPr/>
        </p:nvCxnSpPr>
        <p:spPr bwMode="auto">
          <a:xfrm>
            <a:off x="7854624" y="5166785"/>
            <a:ext cx="0" cy="83049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1" name="矩形 7"/>
          <p:cNvSpPr/>
          <p:nvPr/>
        </p:nvSpPr>
        <p:spPr bwMode="auto">
          <a:xfrm>
            <a:off x="7494624" y="5625512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72" name="矩形 7"/>
          <p:cNvSpPr/>
          <p:nvPr/>
        </p:nvSpPr>
        <p:spPr bwMode="auto">
          <a:xfrm>
            <a:off x="7494624" y="4581575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73" name="矩形 7"/>
          <p:cNvSpPr/>
          <p:nvPr/>
        </p:nvSpPr>
        <p:spPr bwMode="auto">
          <a:xfrm>
            <a:off x="7494624" y="4950785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74" name="직선 화살표 연결선 73"/>
          <p:cNvCxnSpPr/>
          <p:nvPr/>
        </p:nvCxnSpPr>
        <p:spPr bwMode="auto">
          <a:xfrm>
            <a:off x="7705577" y="4792721"/>
            <a:ext cx="0" cy="8264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5" name="矩形 7"/>
          <p:cNvSpPr/>
          <p:nvPr/>
        </p:nvSpPr>
        <p:spPr bwMode="auto">
          <a:xfrm>
            <a:off x="7494624" y="5997276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76" name="矩形 7"/>
          <p:cNvSpPr/>
          <p:nvPr/>
        </p:nvSpPr>
        <p:spPr bwMode="auto">
          <a:xfrm>
            <a:off x="8343077" y="4580305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ACK1~4</a:t>
            </a:r>
            <a:endParaRPr lang="zh-CN" altLang="en-US" sz="800" b="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78" name="矩形 7"/>
          <p:cNvSpPr/>
          <p:nvPr/>
        </p:nvSpPr>
        <p:spPr bwMode="auto">
          <a:xfrm>
            <a:off x="8343077" y="5625512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ACK1~4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83" name="곱셈 기호 82"/>
          <p:cNvSpPr/>
          <p:nvPr/>
        </p:nvSpPr>
        <p:spPr bwMode="auto">
          <a:xfrm>
            <a:off x="1369888" y="5219649"/>
            <a:ext cx="216000" cy="216000"/>
          </a:xfrm>
          <a:prstGeom prst="mathMultiply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rtlCol="0" anchor="ctr">
            <a:noAutofit/>
          </a:bodyPr>
          <a:lstStyle/>
          <a:p>
            <a:pPr marL="90488" indent="-90488" algn="ctr">
              <a:buFontTx/>
              <a:buChar char="•"/>
            </a:pPr>
            <a:endParaRPr lang="ko-KR" altLang="en-US" sz="800" dirty="0" smtClean="0">
              <a:solidFill>
                <a:schemeClr val="tx1"/>
              </a:solidFill>
            </a:endParaRPr>
          </a:p>
        </p:txBody>
      </p:sp>
      <p:sp>
        <p:nvSpPr>
          <p:cNvPr id="84" name="곱셈 기호 83"/>
          <p:cNvSpPr/>
          <p:nvPr/>
        </p:nvSpPr>
        <p:spPr bwMode="auto">
          <a:xfrm>
            <a:off x="6848630" y="5171046"/>
            <a:ext cx="216000" cy="216000"/>
          </a:xfrm>
          <a:prstGeom prst="mathMultiply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rtlCol="0" anchor="ctr">
            <a:noAutofit/>
          </a:bodyPr>
          <a:lstStyle/>
          <a:p>
            <a:pPr marL="90488" indent="-90488" algn="ctr">
              <a:buFontTx/>
              <a:buChar char="•"/>
            </a:pPr>
            <a:endParaRPr lang="ko-KR" altLang="en-US" sz="800" dirty="0" smtClean="0">
              <a:solidFill>
                <a:srgbClr val="000000"/>
              </a:solidFill>
            </a:endParaRPr>
          </a:p>
        </p:txBody>
      </p:sp>
      <p:sp>
        <p:nvSpPr>
          <p:cNvPr id="85" name="矩形 7"/>
          <p:cNvSpPr/>
          <p:nvPr/>
        </p:nvSpPr>
        <p:spPr bwMode="auto">
          <a:xfrm>
            <a:off x="8343077" y="4952069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ACK1~4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87" name="矩形 7"/>
          <p:cNvSpPr/>
          <p:nvPr/>
        </p:nvSpPr>
        <p:spPr bwMode="auto">
          <a:xfrm>
            <a:off x="8343077" y="5997276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ACK1~4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77" name="직선 화살표 연결선 76"/>
          <p:cNvCxnSpPr/>
          <p:nvPr/>
        </p:nvCxnSpPr>
        <p:spPr bwMode="auto">
          <a:xfrm flipV="1">
            <a:off x="8477491" y="4796305"/>
            <a:ext cx="0" cy="8292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8" name="TextBox 87"/>
          <p:cNvSpPr txBox="1"/>
          <p:nvPr/>
        </p:nvSpPr>
        <p:spPr>
          <a:xfrm>
            <a:off x="4668546" y="5920779"/>
            <a:ext cx="461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chemeClr val="tx1"/>
                </a:solidFill>
              </a:rPr>
              <a:t>STA: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666942" y="4711169"/>
            <a:ext cx="3834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chemeClr val="tx1"/>
                </a:solidFill>
              </a:rPr>
              <a:t>AP: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948812" y="5531488"/>
            <a:ext cx="950902" cy="40011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altLang="zh-CN" sz="1000" b="1">
                <a:solidFill>
                  <a:schemeClr val="tx1"/>
                </a:solidFill>
              </a:rPr>
              <a:t>Link A</a:t>
            </a:r>
          </a:p>
          <a:p>
            <a:pPr algn="ctr"/>
            <a:r>
              <a:rPr lang="en-US" altLang="zh-CN" sz="1000" b="1">
                <a:solidFill>
                  <a:schemeClr val="tx1"/>
                </a:solidFill>
              </a:rPr>
              <a:t>(Ack channel)</a:t>
            </a:r>
            <a:endParaRPr lang="zh-CN" altLang="en-US" sz="1000" b="1" dirty="0">
              <a:solidFill>
                <a:schemeClr val="tx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927172" y="5906822"/>
            <a:ext cx="994183" cy="40011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altLang="zh-CN" sz="1000" b="1">
                <a:solidFill>
                  <a:schemeClr val="tx1"/>
                </a:solidFill>
              </a:rPr>
              <a:t>Link B</a:t>
            </a:r>
          </a:p>
          <a:p>
            <a:pPr algn="ctr"/>
            <a:r>
              <a:rPr lang="en-US" altLang="zh-CN" sz="1000" b="1">
                <a:solidFill>
                  <a:schemeClr val="tx1"/>
                </a:solidFill>
              </a:rPr>
              <a:t>(Data channel)</a:t>
            </a:r>
            <a:endParaRPr lang="zh-CN" altLang="en-US" sz="1000" b="1" dirty="0">
              <a:solidFill>
                <a:schemeClr val="tx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948813" y="4486281"/>
            <a:ext cx="950902" cy="40011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altLang="zh-CN" sz="1000" b="1" smtClean="0">
                <a:solidFill>
                  <a:schemeClr val="tx1"/>
                </a:solidFill>
              </a:rPr>
              <a:t>Link A</a:t>
            </a:r>
          </a:p>
          <a:p>
            <a:pPr algn="ctr"/>
            <a:r>
              <a:rPr lang="en-US" altLang="zh-CN" sz="1000" b="1" smtClean="0">
                <a:solidFill>
                  <a:schemeClr val="tx1"/>
                </a:solidFill>
              </a:rPr>
              <a:t>(Ack channel)</a:t>
            </a:r>
            <a:endParaRPr lang="zh-CN" altLang="en-US" sz="1000" b="1" dirty="0">
              <a:solidFill>
                <a:schemeClr val="tx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927174" y="4855472"/>
            <a:ext cx="994183" cy="40011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altLang="zh-CN" sz="1000" b="1">
                <a:solidFill>
                  <a:schemeClr val="tx1"/>
                </a:solidFill>
              </a:rPr>
              <a:t>Link </a:t>
            </a:r>
            <a:r>
              <a:rPr lang="en-US" altLang="zh-CN" sz="1000" b="1" smtClean="0">
                <a:solidFill>
                  <a:schemeClr val="tx1"/>
                </a:solidFill>
              </a:rPr>
              <a:t>B</a:t>
            </a:r>
          </a:p>
          <a:p>
            <a:pPr algn="ctr"/>
            <a:r>
              <a:rPr lang="en-US" altLang="zh-CN" sz="1000" b="1" smtClean="0">
                <a:solidFill>
                  <a:schemeClr val="tx1"/>
                </a:solidFill>
              </a:rPr>
              <a:t>(Data channel)</a:t>
            </a:r>
            <a:endParaRPr lang="zh-CN" altLang="en-US" sz="1000" b="1" dirty="0">
              <a:solidFill>
                <a:schemeClr val="tx1"/>
              </a:solidFill>
            </a:endParaRPr>
          </a:p>
        </p:txBody>
      </p:sp>
      <p:sp>
        <p:nvSpPr>
          <p:cNvPr id="94" name="직사각형 93"/>
          <p:cNvSpPr/>
          <p:nvPr/>
        </p:nvSpPr>
        <p:spPr>
          <a:xfrm>
            <a:off x="1153550" y="4410486"/>
            <a:ext cx="9717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1" smtClean="0">
                <a:solidFill>
                  <a:schemeClr val="tx1"/>
                </a:solidFill>
                <a:latin typeface="Arial" charset="0"/>
                <a:ea typeface="宋体" charset="-122"/>
              </a:rPr>
              <a:t>ML Implicit BAR</a:t>
            </a:r>
            <a:endParaRPr lang="zh-CN" altLang="en-US" sz="800" b="1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95" name="직사각형 94"/>
          <p:cNvSpPr/>
          <p:nvPr/>
        </p:nvSpPr>
        <p:spPr>
          <a:xfrm>
            <a:off x="1369953" y="4775579"/>
            <a:ext cx="53893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1" smtClean="0">
                <a:solidFill>
                  <a:schemeClr val="tx1"/>
                </a:solidFill>
                <a:latin typeface="Arial" charset="0"/>
                <a:ea typeface="宋体" charset="-122"/>
              </a:rPr>
              <a:t>No Ack</a:t>
            </a:r>
            <a:endParaRPr lang="zh-CN" altLang="en-US" sz="800" b="1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96" name="직사각형 95"/>
          <p:cNvSpPr/>
          <p:nvPr/>
        </p:nvSpPr>
        <p:spPr>
          <a:xfrm>
            <a:off x="2768938" y="4410486"/>
            <a:ext cx="9717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1" smtClean="0">
                <a:solidFill>
                  <a:schemeClr val="tx1"/>
                </a:solidFill>
                <a:latin typeface="Arial" charset="0"/>
                <a:ea typeface="宋体" charset="-122"/>
              </a:rPr>
              <a:t>ML Implicit BAR</a:t>
            </a:r>
            <a:endParaRPr lang="zh-CN" altLang="en-US" sz="800" b="1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97" name="직사각형 96"/>
          <p:cNvSpPr/>
          <p:nvPr/>
        </p:nvSpPr>
        <p:spPr>
          <a:xfrm>
            <a:off x="2985341" y="4775579"/>
            <a:ext cx="53893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1" smtClean="0">
                <a:solidFill>
                  <a:schemeClr val="tx1"/>
                </a:solidFill>
                <a:latin typeface="Arial" charset="0"/>
                <a:ea typeface="宋体" charset="-122"/>
              </a:rPr>
              <a:t>No Ack</a:t>
            </a:r>
            <a:endParaRPr lang="zh-CN" altLang="en-US" sz="800" b="1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98" name="직사각형 97"/>
          <p:cNvSpPr/>
          <p:nvPr/>
        </p:nvSpPr>
        <p:spPr>
          <a:xfrm>
            <a:off x="7360888" y="4410486"/>
            <a:ext cx="9717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ML Implicit BAR</a:t>
            </a:r>
            <a:endParaRPr lang="zh-CN" altLang="en-US" sz="800" b="1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99" name="직사각형 98"/>
          <p:cNvSpPr/>
          <p:nvPr/>
        </p:nvSpPr>
        <p:spPr>
          <a:xfrm>
            <a:off x="7360888" y="4775579"/>
            <a:ext cx="9717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ML Implicit BAR</a:t>
            </a:r>
            <a:endParaRPr lang="zh-CN" altLang="en-US" sz="800" b="1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00" name="직사각형 99"/>
          <p:cNvSpPr/>
          <p:nvPr/>
        </p:nvSpPr>
        <p:spPr>
          <a:xfrm>
            <a:off x="5782525" y="4410486"/>
            <a:ext cx="9717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ML Implicit BAR</a:t>
            </a:r>
            <a:endParaRPr lang="zh-CN" altLang="en-US" sz="800" b="1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01" name="직사각형 100"/>
          <p:cNvSpPr/>
          <p:nvPr/>
        </p:nvSpPr>
        <p:spPr>
          <a:xfrm>
            <a:off x="5998928" y="4775579"/>
            <a:ext cx="53893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No Ack</a:t>
            </a:r>
            <a:endParaRPr lang="zh-CN" altLang="en-US" sz="800" b="1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2043771" y="6190335"/>
            <a:ext cx="1286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smtClean="0">
                <a:solidFill>
                  <a:schemeClr val="tx1"/>
                </a:solidFill>
              </a:rPr>
              <a:t>Data failure case</a:t>
            </a:r>
            <a:endParaRPr lang="ko-KR" altLang="en-US" sz="1200" b="1" dirty="0" smtClean="0">
              <a:solidFill>
                <a:schemeClr val="tx1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219760" y="6190335"/>
            <a:ext cx="12350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smtClean="0">
                <a:solidFill>
                  <a:schemeClr val="tx1"/>
                </a:solidFill>
              </a:rPr>
              <a:t>Ack failure case</a:t>
            </a:r>
            <a:endParaRPr lang="ko-KR" altLang="en-US" sz="12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2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Considerations on acknowledgent methods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mtClean="0"/>
              <a:t>Single multi-link acknowledgement in async mode</a:t>
            </a:r>
          </a:p>
          <a:p>
            <a:pPr lvl="1"/>
            <a:r>
              <a:rPr lang="en-US" altLang="ko-KR"/>
              <a:t>Ack channel should be considered </a:t>
            </a:r>
            <a:r>
              <a:rPr lang="en-US" altLang="ko-KR" smtClean="0"/>
              <a:t>for </a:t>
            </a:r>
            <a:r>
              <a:rPr lang="en-US" altLang="ko-KR"/>
              <a:t>the same reason as </a:t>
            </a:r>
            <a:r>
              <a:rPr lang="en-US" altLang="ko-KR" smtClean="0"/>
              <a:t>above</a:t>
            </a:r>
          </a:p>
          <a:p>
            <a:pPr lvl="1"/>
            <a:r>
              <a:rPr lang="en-US" altLang="ko-KR" smtClean="0"/>
              <a:t>Acknowledgement information needs to be solicited or indicated by the PPDU with implicit BAR</a:t>
            </a:r>
          </a:p>
          <a:p>
            <a:pPr lvl="1"/>
            <a:r>
              <a:rPr lang="en-US" altLang="ko-KR" smtClean="0"/>
              <a:t>It is possible to use BAR frame since it has BA bitmap field, however, it causes additional performance loss</a:t>
            </a:r>
          </a:p>
          <a:p>
            <a:pPr lvl="1"/>
            <a:r>
              <a:rPr lang="en-US" altLang="ko-KR"/>
              <a:t>BAR frame may indicate whether it is for multi-link BAR or </a:t>
            </a:r>
            <a:r>
              <a:rPr lang="en-US" altLang="ko-KR" smtClean="0"/>
              <a:t>not according to the negotiation of acknowledgement</a:t>
            </a: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smtClean="0"/>
              <a:t>Taewon Song, LG Electronics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smtClean="0"/>
              <a:t>November, 2019</a:t>
            </a:r>
            <a:endParaRPr lang="en-GB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cxnSp>
        <p:nvCxnSpPr>
          <p:cNvPr id="45" name="직선 화살표 연결선 44"/>
          <p:cNvCxnSpPr>
            <a:stCxn id="56" idx="2"/>
            <a:endCxn id="60" idx="0"/>
          </p:cNvCxnSpPr>
          <p:nvPr/>
        </p:nvCxnSpPr>
        <p:spPr bwMode="auto">
          <a:xfrm>
            <a:off x="2065285" y="4893494"/>
            <a:ext cx="0" cy="8381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6" name="直接连接符 6"/>
          <p:cNvCxnSpPr/>
          <p:nvPr/>
        </p:nvCxnSpPr>
        <p:spPr bwMode="auto">
          <a:xfrm>
            <a:off x="1405471" y="5576688"/>
            <a:ext cx="234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01660" y="5531998"/>
            <a:ext cx="461986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altLang="zh-CN" sz="1000" smtClean="0">
                <a:solidFill>
                  <a:schemeClr val="tx1"/>
                </a:solidFill>
              </a:rPr>
              <a:t>STA: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00056" y="4445498"/>
            <a:ext cx="383439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altLang="zh-CN" sz="1000" smtClean="0">
                <a:solidFill>
                  <a:schemeClr val="tx1"/>
                </a:solidFill>
              </a:rPr>
              <a:t>AP: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49" name="矩形 7"/>
          <p:cNvSpPr/>
          <p:nvPr/>
        </p:nvSpPr>
        <p:spPr bwMode="auto">
          <a:xfrm>
            <a:off x="1518815" y="5359841"/>
            <a:ext cx="144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chemeClr val="tx1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50" name="直接连接符 6"/>
          <p:cNvCxnSpPr/>
          <p:nvPr/>
        </p:nvCxnSpPr>
        <p:spPr bwMode="auto">
          <a:xfrm>
            <a:off x="1405471" y="5949280"/>
            <a:ext cx="234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82905" y="5276547"/>
            <a:ext cx="950902" cy="40011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altLang="zh-CN" sz="1000" b="1">
                <a:solidFill>
                  <a:schemeClr val="tx1"/>
                </a:solidFill>
              </a:rPr>
              <a:t>Link A</a:t>
            </a:r>
          </a:p>
          <a:p>
            <a:pPr algn="ctr"/>
            <a:r>
              <a:rPr lang="en-US" altLang="zh-CN" sz="1000" b="1">
                <a:solidFill>
                  <a:schemeClr val="tx1"/>
                </a:solidFill>
              </a:rPr>
              <a:t>(Ack channel)</a:t>
            </a:r>
            <a:endParaRPr lang="zh-CN" altLang="en-US" sz="1000" b="1" dirty="0">
              <a:solidFill>
                <a:schemeClr val="tx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61265" y="5651881"/>
            <a:ext cx="994183" cy="40011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altLang="zh-CN" sz="1000" b="1">
                <a:solidFill>
                  <a:schemeClr val="tx1"/>
                </a:solidFill>
              </a:rPr>
              <a:t>Link B</a:t>
            </a:r>
          </a:p>
          <a:p>
            <a:pPr algn="ctr"/>
            <a:r>
              <a:rPr lang="en-US" altLang="zh-CN" sz="1000" b="1">
                <a:solidFill>
                  <a:schemeClr val="tx1"/>
                </a:solidFill>
              </a:rPr>
              <a:t>(Data channel)</a:t>
            </a:r>
            <a:endParaRPr lang="zh-CN" altLang="en-US" sz="1000" b="1" dirty="0">
              <a:solidFill>
                <a:schemeClr val="tx1"/>
              </a:solidFill>
            </a:endParaRPr>
          </a:p>
        </p:txBody>
      </p:sp>
      <p:cxnSp>
        <p:nvCxnSpPr>
          <p:cNvPr id="53" name="直接连接符 6"/>
          <p:cNvCxnSpPr/>
          <p:nvPr/>
        </p:nvCxnSpPr>
        <p:spPr bwMode="auto">
          <a:xfrm>
            <a:off x="1405471" y="4531481"/>
            <a:ext cx="234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矩形 7"/>
          <p:cNvSpPr/>
          <p:nvPr/>
        </p:nvSpPr>
        <p:spPr bwMode="auto">
          <a:xfrm>
            <a:off x="1518815" y="4315904"/>
            <a:ext cx="144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chemeClr val="tx1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b="0" dirty="0" smtClean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55" name="直接连接符 6"/>
          <p:cNvCxnSpPr/>
          <p:nvPr/>
        </p:nvCxnSpPr>
        <p:spPr bwMode="auto">
          <a:xfrm>
            <a:off x="1405471" y="4897930"/>
            <a:ext cx="234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矩形 7"/>
          <p:cNvSpPr/>
          <p:nvPr/>
        </p:nvSpPr>
        <p:spPr bwMode="auto">
          <a:xfrm>
            <a:off x="1705285" y="4677494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smtClean="0">
                <a:solidFill>
                  <a:schemeClr val="tx1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82906" y="4231340"/>
            <a:ext cx="950902" cy="40011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altLang="zh-CN" sz="1000" b="1" smtClean="0">
                <a:solidFill>
                  <a:schemeClr val="tx1"/>
                </a:solidFill>
              </a:rPr>
              <a:t>Link A</a:t>
            </a:r>
          </a:p>
          <a:p>
            <a:pPr algn="ctr"/>
            <a:r>
              <a:rPr lang="en-US" altLang="zh-CN" sz="1000" b="1" smtClean="0">
                <a:solidFill>
                  <a:schemeClr val="tx1"/>
                </a:solidFill>
              </a:rPr>
              <a:t>(Ack channel)</a:t>
            </a:r>
            <a:endParaRPr lang="zh-CN" altLang="en-US" sz="1000" b="1" dirty="0">
              <a:solidFill>
                <a:schemeClr val="tx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61267" y="4600531"/>
            <a:ext cx="994183" cy="40011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altLang="zh-CN" sz="1000" b="1">
                <a:solidFill>
                  <a:schemeClr val="tx1"/>
                </a:solidFill>
              </a:rPr>
              <a:t>Link </a:t>
            </a:r>
            <a:r>
              <a:rPr lang="en-US" altLang="zh-CN" sz="1000" b="1" smtClean="0">
                <a:solidFill>
                  <a:schemeClr val="tx1"/>
                </a:solidFill>
              </a:rPr>
              <a:t>B</a:t>
            </a:r>
          </a:p>
          <a:p>
            <a:pPr algn="ctr"/>
            <a:r>
              <a:rPr lang="en-US" altLang="zh-CN" sz="1000" b="1" smtClean="0">
                <a:solidFill>
                  <a:schemeClr val="tx1"/>
                </a:solidFill>
              </a:rPr>
              <a:t>(Data channel)</a:t>
            </a:r>
            <a:endParaRPr lang="zh-CN" altLang="en-US" sz="1000" b="1" dirty="0">
              <a:solidFill>
                <a:schemeClr val="tx1"/>
              </a:solidFill>
            </a:endParaRPr>
          </a:p>
        </p:txBody>
      </p:sp>
      <p:cxnSp>
        <p:nvCxnSpPr>
          <p:cNvPr id="59" name="직선 화살표 연결선 58"/>
          <p:cNvCxnSpPr>
            <a:stCxn id="54" idx="2"/>
            <a:endCxn id="49" idx="0"/>
          </p:cNvCxnSpPr>
          <p:nvPr/>
        </p:nvCxnSpPr>
        <p:spPr bwMode="auto">
          <a:xfrm>
            <a:off x="2238815" y="4531904"/>
            <a:ext cx="0" cy="8279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0" name="矩形 7"/>
          <p:cNvSpPr/>
          <p:nvPr/>
        </p:nvSpPr>
        <p:spPr bwMode="auto">
          <a:xfrm>
            <a:off x="1705285" y="5731605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chemeClr val="tx1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74" name="矩形 7"/>
          <p:cNvSpPr/>
          <p:nvPr/>
        </p:nvSpPr>
        <p:spPr bwMode="auto">
          <a:xfrm>
            <a:off x="3072014" y="4313151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smtClean="0">
                <a:solidFill>
                  <a:schemeClr val="tx1"/>
                </a:solidFill>
                <a:latin typeface="Arial" charset="0"/>
                <a:ea typeface="宋体" charset="-122"/>
              </a:rPr>
              <a:t>ACK1~4</a:t>
            </a:r>
            <a:endParaRPr lang="en-US" altLang="zh-CN" sz="80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75" name="직선 화살표 연결선 74"/>
          <p:cNvCxnSpPr>
            <a:stCxn id="76" idx="0"/>
            <a:endCxn id="74" idx="2"/>
          </p:cNvCxnSpPr>
          <p:nvPr/>
        </p:nvCxnSpPr>
        <p:spPr bwMode="auto">
          <a:xfrm flipV="1">
            <a:off x="3289066" y="4529151"/>
            <a:ext cx="0" cy="8292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6" name="矩形 7"/>
          <p:cNvSpPr/>
          <p:nvPr/>
        </p:nvSpPr>
        <p:spPr bwMode="auto">
          <a:xfrm>
            <a:off x="3072014" y="5358358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chemeClr val="tx1"/>
                </a:solidFill>
                <a:latin typeface="Arial" charset="0"/>
                <a:ea typeface="宋体" charset="-122"/>
              </a:rPr>
              <a:t>ACK1~4</a:t>
            </a:r>
          </a:p>
        </p:txBody>
      </p:sp>
      <p:cxnSp>
        <p:nvCxnSpPr>
          <p:cNvPr id="79" name="직선 화살표 연결선 78"/>
          <p:cNvCxnSpPr>
            <a:stCxn id="82" idx="2"/>
            <a:endCxn id="84" idx="0"/>
          </p:cNvCxnSpPr>
          <p:nvPr/>
        </p:nvCxnSpPr>
        <p:spPr bwMode="auto">
          <a:xfrm>
            <a:off x="6387565" y="4890714"/>
            <a:ext cx="0" cy="8381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0" name="矩形 7"/>
          <p:cNvSpPr/>
          <p:nvPr/>
        </p:nvSpPr>
        <p:spPr bwMode="auto">
          <a:xfrm>
            <a:off x="5613174" y="5357061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81" name="矩形 7"/>
          <p:cNvSpPr/>
          <p:nvPr/>
        </p:nvSpPr>
        <p:spPr bwMode="auto">
          <a:xfrm>
            <a:off x="5613174" y="4313124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b="0" dirty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82" name="矩形 7"/>
          <p:cNvSpPr/>
          <p:nvPr/>
        </p:nvSpPr>
        <p:spPr bwMode="auto">
          <a:xfrm>
            <a:off x="5847565" y="4674714"/>
            <a:ext cx="108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smtClean="0">
                <a:solidFill>
                  <a:srgbClr val="000000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83" name="직선 화살표 연결선 82"/>
          <p:cNvCxnSpPr>
            <a:stCxn id="81" idx="2"/>
            <a:endCxn id="80" idx="0"/>
          </p:cNvCxnSpPr>
          <p:nvPr/>
        </p:nvCxnSpPr>
        <p:spPr bwMode="auto">
          <a:xfrm>
            <a:off x="5973174" y="4529124"/>
            <a:ext cx="0" cy="8279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4" name="矩形 7"/>
          <p:cNvSpPr/>
          <p:nvPr/>
        </p:nvSpPr>
        <p:spPr bwMode="auto">
          <a:xfrm>
            <a:off x="5847565" y="5728825"/>
            <a:ext cx="108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10" name="矩形 7"/>
          <p:cNvSpPr/>
          <p:nvPr/>
        </p:nvSpPr>
        <p:spPr bwMode="auto">
          <a:xfrm>
            <a:off x="6444110" y="5357061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11" name="矩形 7"/>
          <p:cNvSpPr/>
          <p:nvPr/>
        </p:nvSpPr>
        <p:spPr bwMode="auto">
          <a:xfrm>
            <a:off x="6444110" y="4313124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112" name="직선 화살표 연결선 111"/>
          <p:cNvCxnSpPr>
            <a:stCxn id="111" idx="2"/>
            <a:endCxn id="110" idx="0"/>
          </p:cNvCxnSpPr>
          <p:nvPr/>
        </p:nvCxnSpPr>
        <p:spPr bwMode="auto">
          <a:xfrm>
            <a:off x="6804110" y="4529124"/>
            <a:ext cx="0" cy="8279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118" name="矩形 7"/>
          <p:cNvSpPr/>
          <p:nvPr/>
        </p:nvSpPr>
        <p:spPr bwMode="auto">
          <a:xfrm>
            <a:off x="8253292" y="4313151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smtClean="0">
                <a:solidFill>
                  <a:schemeClr val="tx1"/>
                </a:solidFill>
                <a:latin typeface="Arial" charset="0"/>
                <a:ea typeface="宋体" charset="-122"/>
              </a:rPr>
              <a:t>ACK1~4</a:t>
            </a:r>
            <a:endParaRPr lang="en-US" altLang="zh-CN" sz="80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119" name="직선 화살표 연결선 118"/>
          <p:cNvCxnSpPr>
            <a:stCxn id="120" idx="0"/>
            <a:endCxn id="118" idx="2"/>
          </p:cNvCxnSpPr>
          <p:nvPr/>
        </p:nvCxnSpPr>
        <p:spPr bwMode="auto">
          <a:xfrm flipV="1">
            <a:off x="8470344" y="4529151"/>
            <a:ext cx="0" cy="8292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0" name="矩形 7"/>
          <p:cNvSpPr/>
          <p:nvPr/>
        </p:nvSpPr>
        <p:spPr bwMode="auto">
          <a:xfrm>
            <a:off x="8253292" y="5358358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chemeClr val="tx1"/>
                </a:solidFill>
                <a:latin typeface="Arial" charset="0"/>
                <a:ea typeface="宋体" charset="-122"/>
              </a:rPr>
              <a:t>ACK1~4</a:t>
            </a:r>
          </a:p>
        </p:txBody>
      </p:sp>
      <p:sp>
        <p:nvSpPr>
          <p:cNvPr id="65" name="矩形 7"/>
          <p:cNvSpPr/>
          <p:nvPr/>
        </p:nvSpPr>
        <p:spPr bwMode="auto">
          <a:xfrm>
            <a:off x="7732862" y="4313396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smtClean="0">
                <a:solidFill>
                  <a:srgbClr val="000000"/>
                </a:solidFill>
                <a:latin typeface="Arial" charset="0"/>
                <a:ea typeface="宋体" charset="-122"/>
              </a:rPr>
              <a:t>ML BAR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66" name="직선 화살표 연결선 65"/>
          <p:cNvCxnSpPr>
            <a:stCxn id="67" idx="0"/>
            <a:endCxn id="65" idx="2"/>
          </p:cNvCxnSpPr>
          <p:nvPr/>
        </p:nvCxnSpPr>
        <p:spPr bwMode="auto">
          <a:xfrm flipV="1">
            <a:off x="7949914" y="4529396"/>
            <a:ext cx="0" cy="82858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67" name="矩形 7"/>
          <p:cNvSpPr/>
          <p:nvPr/>
        </p:nvSpPr>
        <p:spPr bwMode="auto">
          <a:xfrm>
            <a:off x="7732862" y="5357985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smtClean="0">
                <a:solidFill>
                  <a:srgbClr val="000000"/>
                </a:solidFill>
                <a:latin typeface="Arial" charset="0"/>
                <a:ea typeface="宋体" charset="-122"/>
              </a:rPr>
              <a:t>ML BAR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68" name="直接连接符 6"/>
          <p:cNvCxnSpPr/>
          <p:nvPr/>
        </p:nvCxnSpPr>
        <p:spPr bwMode="auto">
          <a:xfrm>
            <a:off x="5539683" y="5576688"/>
            <a:ext cx="3312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直接连接符 6"/>
          <p:cNvCxnSpPr/>
          <p:nvPr/>
        </p:nvCxnSpPr>
        <p:spPr bwMode="auto">
          <a:xfrm>
            <a:off x="5539683" y="5949280"/>
            <a:ext cx="3312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直接连接符 6"/>
          <p:cNvCxnSpPr/>
          <p:nvPr/>
        </p:nvCxnSpPr>
        <p:spPr bwMode="auto">
          <a:xfrm>
            <a:off x="5539683" y="4531481"/>
            <a:ext cx="3312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直接连接符 6"/>
          <p:cNvCxnSpPr/>
          <p:nvPr/>
        </p:nvCxnSpPr>
        <p:spPr bwMode="auto">
          <a:xfrm>
            <a:off x="5539683" y="4897930"/>
            <a:ext cx="3312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4367121" y="5531998"/>
            <a:ext cx="461986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altLang="zh-CN" sz="1000" smtClean="0">
                <a:solidFill>
                  <a:schemeClr val="tx1"/>
                </a:solidFill>
              </a:rPr>
              <a:t>STA: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365517" y="4445498"/>
            <a:ext cx="383439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altLang="zh-CN" sz="1000" smtClean="0">
                <a:solidFill>
                  <a:schemeClr val="tx1"/>
                </a:solidFill>
              </a:rPr>
              <a:t>AP: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648366" y="5276547"/>
            <a:ext cx="950902" cy="40011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altLang="zh-CN" sz="1000" b="1">
                <a:solidFill>
                  <a:schemeClr val="tx1"/>
                </a:solidFill>
              </a:rPr>
              <a:t>Link A</a:t>
            </a:r>
          </a:p>
          <a:p>
            <a:pPr algn="ctr"/>
            <a:r>
              <a:rPr lang="en-US" altLang="zh-CN" sz="1000" b="1">
                <a:solidFill>
                  <a:schemeClr val="tx1"/>
                </a:solidFill>
              </a:rPr>
              <a:t>(Ack channel)</a:t>
            </a:r>
            <a:endParaRPr lang="zh-CN" altLang="en-US" sz="1000" b="1" dirty="0">
              <a:solidFill>
                <a:schemeClr val="tx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626726" y="5651881"/>
            <a:ext cx="994183" cy="40011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altLang="zh-CN" sz="1000" b="1">
                <a:solidFill>
                  <a:schemeClr val="tx1"/>
                </a:solidFill>
              </a:rPr>
              <a:t>Link B</a:t>
            </a:r>
          </a:p>
          <a:p>
            <a:pPr algn="ctr"/>
            <a:r>
              <a:rPr lang="en-US" altLang="zh-CN" sz="1000" b="1">
                <a:solidFill>
                  <a:schemeClr val="tx1"/>
                </a:solidFill>
              </a:rPr>
              <a:t>(Data channel)</a:t>
            </a:r>
            <a:endParaRPr lang="zh-CN" altLang="en-US" sz="1000" b="1" dirty="0">
              <a:solidFill>
                <a:schemeClr val="tx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648367" y="4231340"/>
            <a:ext cx="950902" cy="40011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altLang="zh-CN" sz="1000" b="1" smtClean="0">
                <a:solidFill>
                  <a:schemeClr val="tx1"/>
                </a:solidFill>
              </a:rPr>
              <a:t>Link A</a:t>
            </a:r>
          </a:p>
          <a:p>
            <a:pPr algn="ctr"/>
            <a:r>
              <a:rPr lang="en-US" altLang="zh-CN" sz="1000" b="1" smtClean="0">
                <a:solidFill>
                  <a:schemeClr val="tx1"/>
                </a:solidFill>
              </a:rPr>
              <a:t>(Ack channel)</a:t>
            </a:r>
            <a:endParaRPr lang="zh-CN" altLang="en-US" sz="1000" b="1" dirty="0">
              <a:solidFill>
                <a:schemeClr val="tx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626728" y="4600531"/>
            <a:ext cx="994183" cy="40011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altLang="zh-CN" sz="1000" b="1">
                <a:solidFill>
                  <a:schemeClr val="tx1"/>
                </a:solidFill>
              </a:rPr>
              <a:t>Link </a:t>
            </a:r>
            <a:r>
              <a:rPr lang="en-US" altLang="zh-CN" sz="1000" b="1" smtClean="0">
                <a:solidFill>
                  <a:schemeClr val="tx1"/>
                </a:solidFill>
              </a:rPr>
              <a:t>B</a:t>
            </a:r>
          </a:p>
          <a:p>
            <a:pPr algn="ctr"/>
            <a:r>
              <a:rPr lang="en-US" altLang="zh-CN" sz="1000" b="1" smtClean="0">
                <a:solidFill>
                  <a:schemeClr val="tx1"/>
                </a:solidFill>
              </a:rPr>
              <a:t>(Data channel)</a:t>
            </a:r>
            <a:endParaRPr lang="zh-CN" altLang="en-US" sz="1000" b="1" dirty="0">
              <a:solidFill>
                <a:schemeClr val="tx1"/>
              </a:solidFill>
            </a:endParaRPr>
          </a:p>
        </p:txBody>
      </p:sp>
      <p:sp>
        <p:nvSpPr>
          <p:cNvPr id="87" name="직사각형 86"/>
          <p:cNvSpPr/>
          <p:nvPr/>
        </p:nvSpPr>
        <p:spPr>
          <a:xfrm>
            <a:off x="1729730" y="4137347"/>
            <a:ext cx="9717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1" smtClean="0">
                <a:solidFill>
                  <a:schemeClr val="tx1"/>
                </a:solidFill>
                <a:latin typeface="Arial" charset="0"/>
                <a:ea typeface="宋体" charset="-122"/>
              </a:rPr>
              <a:t>ML Implicit BAR</a:t>
            </a:r>
            <a:endParaRPr lang="zh-CN" altLang="en-US" sz="800" b="1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89" name="직사각형 88"/>
          <p:cNvSpPr/>
          <p:nvPr/>
        </p:nvSpPr>
        <p:spPr>
          <a:xfrm>
            <a:off x="1695819" y="4509120"/>
            <a:ext cx="53893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1" smtClean="0">
                <a:solidFill>
                  <a:schemeClr val="tx1"/>
                </a:solidFill>
                <a:latin typeface="Arial" charset="0"/>
                <a:ea typeface="宋体" charset="-122"/>
              </a:rPr>
              <a:t>No Ack</a:t>
            </a:r>
            <a:endParaRPr lang="zh-CN" altLang="en-US" sz="800" b="1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90" name="직사각형 89"/>
          <p:cNvSpPr/>
          <p:nvPr/>
        </p:nvSpPr>
        <p:spPr>
          <a:xfrm>
            <a:off x="6113567" y="4509120"/>
            <a:ext cx="53893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No Ack</a:t>
            </a:r>
            <a:endParaRPr lang="zh-CN" altLang="en-US" sz="800" b="1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91" name="직사각형 90"/>
          <p:cNvSpPr/>
          <p:nvPr/>
        </p:nvSpPr>
        <p:spPr>
          <a:xfrm>
            <a:off x="5663197" y="4137347"/>
            <a:ext cx="68320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Block Ack</a:t>
            </a:r>
            <a:endParaRPr lang="zh-CN" altLang="en-US" sz="800" b="1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92" name="직사각형 91"/>
          <p:cNvSpPr/>
          <p:nvPr/>
        </p:nvSpPr>
        <p:spPr>
          <a:xfrm>
            <a:off x="6444112" y="4137347"/>
            <a:ext cx="68320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Block Ack</a:t>
            </a:r>
            <a:endParaRPr lang="zh-CN" altLang="en-US" sz="800" b="1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813556" y="5947755"/>
            <a:ext cx="1467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smtClean="0">
                <a:solidFill>
                  <a:schemeClr val="tx1"/>
                </a:solidFill>
              </a:rPr>
              <a:t>Using implicit BAR</a:t>
            </a:r>
            <a:endParaRPr lang="ko-KR" altLang="en-US" sz="1200" b="1" dirty="0" smtClean="0">
              <a:solidFill>
                <a:schemeClr val="tx1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977360" y="5947755"/>
            <a:ext cx="17198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smtClean="0">
                <a:solidFill>
                  <a:schemeClr val="tx1"/>
                </a:solidFill>
              </a:rPr>
              <a:t>Using explicit ML BAR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88" name="곱셈 기호 87"/>
          <p:cNvSpPr/>
          <p:nvPr/>
        </p:nvSpPr>
        <p:spPr bwMode="auto">
          <a:xfrm>
            <a:off x="6698864" y="4890714"/>
            <a:ext cx="216000" cy="216000"/>
          </a:xfrm>
          <a:prstGeom prst="mathMultiply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rtlCol="0" anchor="ctr">
            <a:noAutofit/>
          </a:bodyPr>
          <a:lstStyle/>
          <a:p>
            <a:pPr marL="90488" indent="-90488" algn="ctr">
              <a:buFontTx/>
              <a:buChar char="•"/>
            </a:pPr>
            <a:endParaRPr lang="ko-KR" altLang="en-US" sz="8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07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Considerations on acknowledgent methods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ko-KR" sz="1600" smtClean="0"/>
              <a:t>Aggregated acknowledgement with duplication in sync mode</a:t>
            </a:r>
          </a:p>
          <a:p>
            <a:pPr lvl="1"/>
            <a:r>
              <a:rPr lang="en-US" altLang="ko-KR" sz="1400" smtClean="0"/>
              <a:t>Link A of the AP can recognize whether the data failed or the ack failed by means of BlockAck on Link B</a:t>
            </a:r>
          </a:p>
          <a:p>
            <a:pPr lvl="2"/>
            <a:r>
              <a:rPr lang="en-US" altLang="ko-KR" sz="1200" smtClean="0"/>
              <a:t>In this case, unnecessary transmission can be avoided if the block ack frame is failed</a:t>
            </a:r>
          </a:p>
          <a:p>
            <a:pPr lvl="1"/>
            <a:r>
              <a:rPr lang="en-US" altLang="ko-KR" sz="1400" u="sng" smtClean="0"/>
              <a:t>To this end, (implicit) BAR should be able to indicate that it is requesting acks over multi-link to distinguish between per-link ack and aggregated ack</a:t>
            </a:r>
          </a:p>
          <a:p>
            <a:pPr lvl="1"/>
            <a:r>
              <a:rPr lang="en-US" altLang="ko-KR" sz="1400" smtClean="0"/>
              <a:t>Ack failure can occur especially often when the stations are on the edge side of the BSS</a:t>
            </a:r>
          </a:p>
          <a:p>
            <a:pPr lvl="1"/>
            <a:r>
              <a:rPr lang="en-US" altLang="ko-KR" sz="1400" smtClean="0">
                <a:solidFill>
                  <a:schemeClr val="tx1"/>
                </a:solidFill>
              </a:rPr>
              <a:t>For the same reason as above, </a:t>
            </a:r>
            <a:r>
              <a:rPr lang="en-US" altLang="ko-KR" sz="1400" smtClean="0"/>
              <a:t>implicit </a:t>
            </a:r>
            <a:r>
              <a:rPr lang="en-US" altLang="ko-KR" sz="1400"/>
              <a:t>BAR </a:t>
            </a:r>
            <a:r>
              <a:rPr lang="en-US" altLang="ko-KR" sz="1400" smtClean="0"/>
              <a:t>may indicate </a:t>
            </a:r>
            <a:r>
              <a:rPr lang="en-US" altLang="ko-KR" sz="1400"/>
              <a:t>whether it is for multi-link BAR or not according to the negotiation of acknowledgement</a:t>
            </a:r>
            <a:endParaRPr lang="en-US" altLang="ko-KR" sz="1400" smtClean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smtClean="0"/>
              <a:t>Taewon Song, LG Electronics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smtClean="0"/>
              <a:t>November, 2019</a:t>
            </a:r>
            <a:endParaRPr lang="en-GB" dirty="0"/>
          </a:p>
        </p:txBody>
      </p:sp>
      <p:cxnSp>
        <p:nvCxnSpPr>
          <p:cNvPr id="7" name="직선 화살표 연결선 6"/>
          <p:cNvCxnSpPr>
            <a:stCxn id="19" idx="2"/>
            <a:endCxn id="23" idx="0"/>
          </p:cNvCxnSpPr>
          <p:nvPr/>
        </p:nvCxnSpPr>
        <p:spPr bwMode="auto">
          <a:xfrm>
            <a:off x="1787268" y="4826187"/>
            <a:ext cx="0" cy="8381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直接连接符 6"/>
          <p:cNvCxnSpPr/>
          <p:nvPr/>
        </p:nvCxnSpPr>
        <p:spPr bwMode="auto">
          <a:xfrm>
            <a:off x="944088" y="5509381"/>
            <a:ext cx="3852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039" y="5464691"/>
            <a:ext cx="461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rgbClr val="000000"/>
                </a:solidFill>
              </a:rPr>
              <a:t>STA: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" y="4378191"/>
            <a:ext cx="3834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rgbClr val="000000"/>
                </a:solidFill>
              </a:rPr>
              <a:t>AP: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cxnSp>
        <p:nvCxnSpPr>
          <p:cNvPr id="12" name="直接连接符 6"/>
          <p:cNvCxnSpPr/>
          <p:nvPr/>
        </p:nvCxnSpPr>
        <p:spPr bwMode="auto">
          <a:xfrm>
            <a:off x="944088" y="5881973"/>
            <a:ext cx="3852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51055" y="5286184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solidFill>
                  <a:srgbClr val="000000"/>
                </a:solidFill>
              </a:rPr>
              <a:t>Link </a:t>
            </a:r>
            <a:r>
              <a:rPr lang="en-US" altLang="zh-CN" sz="1000" smtClean="0">
                <a:solidFill>
                  <a:srgbClr val="000000"/>
                </a:solidFill>
              </a:rPr>
              <a:t>A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5063" y="5661518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solidFill>
                  <a:srgbClr val="000000"/>
                </a:solidFill>
              </a:rPr>
              <a:t>Link </a:t>
            </a:r>
            <a:r>
              <a:rPr lang="en-US" altLang="zh-CN" sz="1000" smtClean="0">
                <a:solidFill>
                  <a:srgbClr val="000000"/>
                </a:solidFill>
              </a:rPr>
              <a:t>B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cxnSp>
        <p:nvCxnSpPr>
          <p:cNvPr id="15" name="直接连接符 6"/>
          <p:cNvCxnSpPr/>
          <p:nvPr/>
        </p:nvCxnSpPr>
        <p:spPr bwMode="auto">
          <a:xfrm>
            <a:off x="944088" y="4464174"/>
            <a:ext cx="3852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矩形 7"/>
          <p:cNvSpPr/>
          <p:nvPr/>
        </p:nvSpPr>
        <p:spPr bwMode="auto">
          <a:xfrm>
            <a:off x="1427268" y="4248597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smtClean="0">
                <a:solidFill>
                  <a:srgbClr val="000000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18" name="直接连接符 6"/>
          <p:cNvCxnSpPr/>
          <p:nvPr/>
        </p:nvCxnSpPr>
        <p:spPr bwMode="auto">
          <a:xfrm>
            <a:off x="944088" y="4830623"/>
            <a:ext cx="3852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矩形 7"/>
          <p:cNvSpPr/>
          <p:nvPr/>
        </p:nvSpPr>
        <p:spPr bwMode="auto">
          <a:xfrm>
            <a:off x="1427268" y="4610187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smtClean="0">
                <a:solidFill>
                  <a:srgbClr val="000000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1055" y="4240977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rgbClr val="000000"/>
                </a:solidFill>
              </a:rPr>
              <a:t>Link A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5063" y="4610168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solidFill>
                  <a:srgbClr val="000000"/>
                </a:solidFill>
              </a:rPr>
              <a:t>Link </a:t>
            </a:r>
            <a:r>
              <a:rPr lang="en-US" altLang="zh-CN" sz="1000" smtClean="0">
                <a:solidFill>
                  <a:srgbClr val="000000"/>
                </a:solidFill>
              </a:rPr>
              <a:t>B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cxnSp>
        <p:nvCxnSpPr>
          <p:cNvPr id="22" name="직선 화살표 연결선 21"/>
          <p:cNvCxnSpPr/>
          <p:nvPr/>
        </p:nvCxnSpPr>
        <p:spPr bwMode="auto">
          <a:xfrm>
            <a:off x="1638221" y="4459743"/>
            <a:ext cx="0" cy="8264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23" name="矩形 7"/>
          <p:cNvSpPr/>
          <p:nvPr/>
        </p:nvSpPr>
        <p:spPr bwMode="auto">
          <a:xfrm>
            <a:off x="1427268" y="5664298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32" name="矩形 7"/>
          <p:cNvSpPr/>
          <p:nvPr/>
        </p:nvSpPr>
        <p:spPr bwMode="auto">
          <a:xfrm>
            <a:off x="2275721" y="4610187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smtClean="0">
                <a:solidFill>
                  <a:srgbClr val="000000"/>
                </a:solidFill>
                <a:latin typeface="Arial" charset="0"/>
                <a:ea typeface="宋体" charset="-122"/>
              </a:rPr>
              <a:t>ACK3~4</a:t>
            </a:r>
            <a:endParaRPr lang="en-US" altLang="zh-CN" sz="80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33" name="직선 화살표 연결선 32"/>
          <p:cNvCxnSpPr>
            <a:stCxn id="34" idx="0"/>
            <a:endCxn id="32" idx="2"/>
          </p:cNvCxnSpPr>
          <p:nvPr/>
        </p:nvCxnSpPr>
        <p:spPr bwMode="auto">
          <a:xfrm flipV="1">
            <a:off x="2492773" y="4826187"/>
            <a:ext cx="0" cy="83620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4" name="矩形 7"/>
          <p:cNvSpPr/>
          <p:nvPr/>
        </p:nvSpPr>
        <p:spPr bwMode="auto">
          <a:xfrm>
            <a:off x="2275721" y="5662396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smtClean="0">
                <a:solidFill>
                  <a:srgbClr val="000000"/>
                </a:solidFill>
                <a:latin typeface="Arial" charset="0"/>
                <a:ea typeface="宋体" charset="-122"/>
              </a:rPr>
              <a:t>ACK3~4</a:t>
            </a:r>
            <a:endParaRPr lang="en-US" altLang="zh-CN" sz="80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36" name="직선 화살표 연결선 35"/>
          <p:cNvCxnSpPr>
            <a:stCxn id="39" idx="2"/>
            <a:endCxn id="41" idx="0"/>
          </p:cNvCxnSpPr>
          <p:nvPr/>
        </p:nvCxnSpPr>
        <p:spPr bwMode="auto">
          <a:xfrm>
            <a:off x="3390767" y="4826187"/>
            <a:ext cx="0" cy="8381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7" name="矩形 7"/>
          <p:cNvSpPr/>
          <p:nvPr/>
        </p:nvSpPr>
        <p:spPr bwMode="auto">
          <a:xfrm>
            <a:off x="3030767" y="5292534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38" name="矩形 7"/>
          <p:cNvSpPr/>
          <p:nvPr/>
        </p:nvSpPr>
        <p:spPr bwMode="auto">
          <a:xfrm>
            <a:off x="3030767" y="4248597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b="0" dirty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39" name="矩形 7"/>
          <p:cNvSpPr/>
          <p:nvPr/>
        </p:nvSpPr>
        <p:spPr bwMode="auto">
          <a:xfrm>
            <a:off x="3030767" y="4610187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smtClean="0">
                <a:solidFill>
                  <a:srgbClr val="000000"/>
                </a:solidFill>
                <a:latin typeface="Arial" charset="0"/>
                <a:ea typeface="宋体" charset="-122"/>
              </a:rPr>
              <a:t>MPDU5~6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40" name="직선 화살표 연결선 39"/>
          <p:cNvCxnSpPr/>
          <p:nvPr/>
        </p:nvCxnSpPr>
        <p:spPr bwMode="auto">
          <a:xfrm>
            <a:off x="3241720" y="4459743"/>
            <a:ext cx="0" cy="8264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1" name="矩形 7"/>
          <p:cNvSpPr/>
          <p:nvPr/>
        </p:nvSpPr>
        <p:spPr bwMode="auto">
          <a:xfrm>
            <a:off x="3030767" y="5664298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MPDU5~6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2" name="矩形 7"/>
          <p:cNvSpPr/>
          <p:nvPr/>
        </p:nvSpPr>
        <p:spPr bwMode="auto">
          <a:xfrm>
            <a:off x="3879220" y="4610187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chemeClr val="tx1"/>
                </a:solidFill>
                <a:latin typeface="Arial" charset="0"/>
                <a:ea typeface="宋体" charset="-122"/>
              </a:rPr>
              <a:t>ACK1~2,5~6</a:t>
            </a:r>
            <a:endParaRPr lang="zh-CN" altLang="en-US" sz="800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43" name="직선 화살표 연결선 42"/>
          <p:cNvCxnSpPr>
            <a:stCxn id="44" idx="0"/>
            <a:endCxn id="42" idx="2"/>
          </p:cNvCxnSpPr>
          <p:nvPr/>
        </p:nvCxnSpPr>
        <p:spPr bwMode="auto">
          <a:xfrm flipV="1">
            <a:off x="4096272" y="4826187"/>
            <a:ext cx="0" cy="83620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4" name="矩形 7"/>
          <p:cNvSpPr/>
          <p:nvPr/>
        </p:nvSpPr>
        <p:spPr bwMode="auto">
          <a:xfrm>
            <a:off x="3879220" y="5662396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chemeClr val="tx1"/>
                </a:solidFill>
                <a:latin typeface="Arial" charset="0"/>
                <a:ea typeface="宋体" charset="-122"/>
              </a:rPr>
              <a:t>ACK1~2,5~6</a:t>
            </a:r>
            <a:endParaRPr lang="zh-CN" altLang="en-US" sz="800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49" name="矩形 7"/>
          <p:cNvSpPr/>
          <p:nvPr/>
        </p:nvSpPr>
        <p:spPr bwMode="auto">
          <a:xfrm>
            <a:off x="3879220" y="4253464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chemeClr val="tx1"/>
                </a:solidFill>
                <a:latin typeface="Arial" charset="0"/>
                <a:ea typeface="宋体" charset="-122"/>
              </a:rPr>
              <a:t>ACK1~2,5~6</a:t>
            </a:r>
            <a:endParaRPr lang="zh-CN" altLang="en-US" sz="800" b="0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50" name="직선 화살표 연결선 49"/>
          <p:cNvCxnSpPr/>
          <p:nvPr/>
        </p:nvCxnSpPr>
        <p:spPr bwMode="auto">
          <a:xfrm flipV="1">
            <a:off x="3968254" y="4469464"/>
            <a:ext cx="0" cy="8292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1" name="矩形 7"/>
          <p:cNvSpPr/>
          <p:nvPr/>
        </p:nvSpPr>
        <p:spPr bwMode="auto">
          <a:xfrm>
            <a:off x="3879220" y="5290433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chemeClr val="tx1"/>
                </a:solidFill>
                <a:latin typeface="Arial" charset="0"/>
                <a:ea typeface="宋体" charset="-122"/>
              </a:rPr>
              <a:t>ACK1~2,5~6</a:t>
            </a:r>
            <a:endParaRPr lang="zh-CN" altLang="en-US" sz="800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57" name="슬라이드 번호 개체 틀 5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35" name="곱셈 기호 34"/>
          <p:cNvSpPr/>
          <p:nvPr/>
        </p:nvSpPr>
        <p:spPr bwMode="auto">
          <a:xfrm>
            <a:off x="1529757" y="4855848"/>
            <a:ext cx="216000" cy="216000"/>
          </a:xfrm>
          <a:prstGeom prst="mathMultiply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rtlCol="0" anchor="ctr">
            <a:noAutofit/>
          </a:bodyPr>
          <a:lstStyle/>
          <a:p>
            <a:pPr marL="90488" indent="-90488" algn="ctr">
              <a:buFontTx/>
              <a:buChar char="•"/>
            </a:pPr>
            <a:endParaRPr lang="ko-KR" altLang="en-US" sz="800" dirty="0" smtClean="0">
              <a:solidFill>
                <a:srgbClr val="000000"/>
              </a:solidFill>
            </a:endParaRPr>
          </a:p>
        </p:txBody>
      </p:sp>
      <p:cxnSp>
        <p:nvCxnSpPr>
          <p:cNvPr id="54" name="직선 화살표 연결선 53"/>
          <p:cNvCxnSpPr>
            <a:stCxn id="66" idx="2"/>
            <a:endCxn id="70" idx="0"/>
          </p:cNvCxnSpPr>
          <p:nvPr/>
        </p:nvCxnSpPr>
        <p:spPr bwMode="auto">
          <a:xfrm>
            <a:off x="5892940" y="4826187"/>
            <a:ext cx="0" cy="8381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5" name="直接连接符 6"/>
          <p:cNvCxnSpPr/>
          <p:nvPr/>
        </p:nvCxnSpPr>
        <p:spPr bwMode="auto">
          <a:xfrm>
            <a:off x="5049760" y="5509381"/>
            <a:ext cx="3852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矩形 7"/>
          <p:cNvSpPr/>
          <p:nvPr/>
        </p:nvSpPr>
        <p:spPr bwMode="auto">
          <a:xfrm>
            <a:off x="5532940" y="5292534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chemeClr val="tx1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60" name="直接连接符 6"/>
          <p:cNvCxnSpPr/>
          <p:nvPr/>
        </p:nvCxnSpPr>
        <p:spPr bwMode="auto">
          <a:xfrm>
            <a:off x="5049760" y="5881973"/>
            <a:ext cx="3852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直接连接符 6"/>
          <p:cNvCxnSpPr/>
          <p:nvPr/>
        </p:nvCxnSpPr>
        <p:spPr bwMode="auto">
          <a:xfrm>
            <a:off x="5049760" y="4464174"/>
            <a:ext cx="3852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矩形 7"/>
          <p:cNvSpPr/>
          <p:nvPr/>
        </p:nvSpPr>
        <p:spPr bwMode="auto">
          <a:xfrm>
            <a:off x="5532940" y="4248597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chemeClr val="tx1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b="0" dirty="0" smtClean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65" name="直接连接符 6"/>
          <p:cNvCxnSpPr/>
          <p:nvPr/>
        </p:nvCxnSpPr>
        <p:spPr bwMode="auto">
          <a:xfrm>
            <a:off x="5049760" y="4830623"/>
            <a:ext cx="3852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矩形 7"/>
          <p:cNvSpPr/>
          <p:nvPr/>
        </p:nvSpPr>
        <p:spPr bwMode="auto">
          <a:xfrm>
            <a:off x="5532940" y="4610187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smtClean="0">
                <a:solidFill>
                  <a:schemeClr val="tx1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69" name="직선 화살표 연결선 68"/>
          <p:cNvCxnSpPr/>
          <p:nvPr/>
        </p:nvCxnSpPr>
        <p:spPr bwMode="auto">
          <a:xfrm>
            <a:off x="5743893" y="4459743"/>
            <a:ext cx="0" cy="8264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0" name="矩形 7"/>
          <p:cNvSpPr/>
          <p:nvPr/>
        </p:nvSpPr>
        <p:spPr bwMode="auto">
          <a:xfrm>
            <a:off x="5532940" y="5664298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chemeClr val="tx1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77" name="矩形 7"/>
          <p:cNvSpPr/>
          <p:nvPr/>
        </p:nvSpPr>
        <p:spPr bwMode="auto">
          <a:xfrm>
            <a:off x="6381393" y="4610187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smtClean="0">
                <a:solidFill>
                  <a:schemeClr val="tx1"/>
                </a:solidFill>
                <a:latin typeface="Arial" charset="0"/>
                <a:ea typeface="宋体" charset="-122"/>
              </a:rPr>
              <a:t>ACK1~4</a:t>
            </a:r>
            <a:endParaRPr lang="en-US" altLang="zh-CN" sz="80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78" name="직선 화살표 연결선 77"/>
          <p:cNvCxnSpPr>
            <a:stCxn id="79" idx="0"/>
            <a:endCxn id="77" idx="2"/>
          </p:cNvCxnSpPr>
          <p:nvPr/>
        </p:nvCxnSpPr>
        <p:spPr bwMode="auto">
          <a:xfrm flipV="1">
            <a:off x="6598445" y="4826187"/>
            <a:ext cx="0" cy="83620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9" name="矩形 7"/>
          <p:cNvSpPr/>
          <p:nvPr/>
        </p:nvSpPr>
        <p:spPr bwMode="auto">
          <a:xfrm>
            <a:off x="6381393" y="5662396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chemeClr val="tx1"/>
                </a:solidFill>
                <a:latin typeface="Arial" charset="0"/>
                <a:ea typeface="宋体" charset="-122"/>
              </a:rPr>
              <a:t>ACK1~4</a:t>
            </a:r>
          </a:p>
        </p:txBody>
      </p:sp>
      <p:cxnSp>
        <p:nvCxnSpPr>
          <p:cNvPr id="80" name="직선 화살표 연결선 79"/>
          <p:cNvCxnSpPr>
            <a:stCxn id="83" idx="2"/>
            <a:endCxn id="85" idx="0"/>
          </p:cNvCxnSpPr>
          <p:nvPr/>
        </p:nvCxnSpPr>
        <p:spPr bwMode="auto">
          <a:xfrm>
            <a:off x="7496439" y="4826187"/>
            <a:ext cx="0" cy="8381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1" name="矩形 7"/>
          <p:cNvSpPr/>
          <p:nvPr/>
        </p:nvSpPr>
        <p:spPr bwMode="auto">
          <a:xfrm>
            <a:off x="7136439" y="5292534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chemeClr val="tx1"/>
                </a:solidFill>
                <a:latin typeface="Arial" charset="0"/>
                <a:ea typeface="宋体" charset="-122"/>
              </a:rPr>
              <a:t>MPDU5~6</a:t>
            </a:r>
            <a:endParaRPr lang="zh-CN" altLang="en-US" sz="800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82" name="矩形 7"/>
          <p:cNvSpPr/>
          <p:nvPr/>
        </p:nvSpPr>
        <p:spPr bwMode="auto">
          <a:xfrm>
            <a:off x="7136439" y="4248597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chemeClr val="tx1"/>
                </a:solidFill>
                <a:latin typeface="Arial" charset="0"/>
                <a:ea typeface="宋体" charset="-122"/>
              </a:rPr>
              <a:t>MPDU5~6</a:t>
            </a:r>
            <a:endParaRPr lang="zh-CN" altLang="en-US" sz="800" b="0" dirty="0" smtClean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83" name="矩形 7"/>
          <p:cNvSpPr/>
          <p:nvPr/>
        </p:nvSpPr>
        <p:spPr bwMode="auto">
          <a:xfrm>
            <a:off x="7136439" y="4610187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smtClean="0">
                <a:solidFill>
                  <a:schemeClr val="tx1"/>
                </a:solidFill>
                <a:latin typeface="Arial" charset="0"/>
                <a:ea typeface="宋体" charset="-122"/>
              </a:rPr>
              <a:t>MPDU7~8</a:t>
            </a:r>
            <a:endParaRPr lang="zh-CN" altLang="en-US" sz="800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84" name="직선 화살표 연결선 83"/>
          <p:cNvCxnSpPr/>
          <p:nvPr/>
        </p:nvCxnSpPr>
        <p:spPr bwMode="auto">
          <a:xfrm>
            <a:off x="7347392" y="4459743"/>
            <a:ext cx="0" cy="8264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5" name="矩形 7"/>
          <p:cNvSpPr/>
          <p:nvPr/>
        </p:nvSpPr>
        <p:spPr bwMode="auto">
          <a:xfrm>
            <a:off x="7136439" y="5664298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smtClean="0">
                <a:solidFill>
                  <a:schemeClr val="tx1"/>
                </a:solidFill>
                <a:latin typeface="Arial" charset="0"/>
                <a:ea typeface="宋体" charset="-122"/>
              </a:rPr>
              <a:t>MPDU7~8</a:t>
            </a:r>
            <a:endParaRPr lang="zh-CN" altLang="en-US" sz="800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86" name="矩形 7"/>
          <p:cNvSpPr/>
          <p:nvPr/>
        </p:nvSpPr>
        <p:spPr bwMode="auto">
          <a:xfrm>
            <a:off x="7984892" y="4610187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chemeClr val="tx1"/>
                </a:solidFill>
                <a:latin typeface="Arial" charset="0"/>
                <a:ea typeface="宋体" charset="-122"/>
              </a:rPr>
              <a:t>ACK5~8</a:t>
            </a:r>
            <a:endParaRPr lang="zh-CN" altLang="en-US" sz="800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87" name="직선 화살표 연결선 86"/>
          <p:cNvCxnSpPr>
            <a:stCxn id="88" idx="0"/>
            <a:endCxn id="86" idx="2"/>
          </p:cNvCxnSpPr>
          <p:nvPr/>
        </p:nvCxnSpPr>
        <p:spPr bwMode="auto">
          <a:xfrm flipV="1">
            <a:off x="8201944" y="4826187"/>
            <a:ext cx="0" cy="83620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8" name="矩形 7"/>
          <p:cNvSpPr/>
          <p:nvPr/>
        </p:nvSpPr>
        <p:spPr bwMode="auto">
          <a:xfrm>
            <a:off x="7984892" y="5662396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chemeClr val="tx1"/>
                </a:solidFill>
                <a:latin typeface="Arial" charset="0"/>
                <a:ea typeface="宋体" charset="-122"/>
              </a:rPr>
              <a:t>ACK5~8</a:t>
            </a:r>
            <a:endParaRPr lang="zh-CN" altLang="en-US" sz="800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89" name="矩形 7"/>
          <p:cNvSpPr/>
          <p:nvPr/>
        </p:nvSpPr>
        <p:spPr bwMode="auto">
          <a:xfrm>
            <a:off x="7984892" y="4253464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chemeClr val="tx1"/>
                </a:solidFill>
                <a:latin typeface="Arial" charset="0"/>
                <a:ea typeface="宋体" charset="-122"/>
              </a:rPr>
              <a:t>ACK5~8</a:t>
            </a:r>
            <a:endParaRPr lang="zh-CN" altLang="en-US" sz="800" b="0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90" name="직선 화살표 연결선 89"/>
          <p:cNvCxnSpPr/>
          <p:nvPr/>
        </p:nvCxnSpPr>
        <p:spPr bwMode="auto">
          <a:xfrm flipV="1">
            <a:off x="8073926" y="4469464"/>
            <a:ext cx="0" cy="8292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1" name="矩形 7"/>
          <p:cNvSpPr/>
          <p:nvPr/>
        </p:nvSpPr>
        <p:spPr bwMode="auto">
          <a:xfrm>
            <a:off x="7984892" y="5290433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chemeClr val="tx1"/>
                </a:solidFill>
                <a:latin typeface="Arial" charset="0"/>
                <a:ea typeface="宋体" charset="-122"/>
              </a:rPr>
              <a:t>ACK5~8</a:t>
            </a:r>
            <a:endParaRPr lang="zh-CN" altLang="en-US" sz="800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92" name="직선 화살표 연결선 91"/>
          <p:cNvCxnSpPr/>
          <p:nvPr/>
        </p:nvCxnSpPr>
        <p:spPr bwMode="auto">
          <a:xfrm flipV="1">
            <a:off x="6509514" y="4463937"/>
            <a:ext cx="0" cy="84444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93" name="矩形 7"/>
          <p:cNvSpPr/>
          <p:nvPr/>
        </p:nvSpPr>
        <p:spPr bwMode="auto">
          <a:xfrm>
            <a:off x="6381393" y="5291908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chemeClr val="tx1"/>
                </a:solidFill>
                <a:latin typeface="Arial" charset="0"/>
                <a:ea typeface="宋体" charset="-122"/>
              </a:rPr>
              <a:t>ACK1~4</a:t>
            </a:r>
          </a:p>
        </p:txBody>
      </p:sp>
      <p:sp>
        <p:nvSpPr>
          <p:cNvPr id="94" name="곱셈 기호 93"/>
          <p:cNvSpPr/>
          <p:nvPr/>
        </p:nvSpPr>
        <p:spPr bwMode="auto">
          <a:xfrm>
            <a:off x="6401514" y="4855848"/>
            <a:ext cx="216000" cy="216000"/>
          </a:xfrm>
          <a:prstGeom prst="mathMultiply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rtlCol="0" anchor="ctr">
            <a:noAutofit/>
          </a:bodyPr>
          <a:lstStyle/>
          <a:p>
            <a:pPr marL="90488" indent="-90488" algn="ctr">
              <a:buFontTx/>
              <a:buChar char="•"/>
            </a:pPr>
            <a:endParaRPr lang="ko-KR" altLang="en-US" sz="800" dirty="0" smtClean="0">
              <a:solidFill>
                <a:schemeClr val="tx1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043771" y="5961429"/>
            <a:ext cx="1286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smtClean="0">
                <a:solidFill>
                  <a:schemeClr val="tx1"/>
                </a:solidFill>
              </a:rPr>
              <a:t>Data failure case</a:t>
            </a:r>
            <a:endParaRPr lang="ko-KR" altLang="en-US" sz="1200" b="1" dirty="0" smtClean="0">
              <a:solidFill>
                <a:schemeClr val="tx1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219760" y="5961429"/>
            <a:ext cx="12350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smtClean="0">
                <a:solidFill>
                  <a:schemeClr val="tx1"/>
                </a:solidFill>
              </a:rPr>
              <a:t>Ack failure case</a:t>
            </a:r>
            <a:endParaRPr lang="ko-KR" altLang="en-US" sz="1200" b="1" dirty="0" smtClean="0">
              <a:solidFill>
                <a:schemeClr val="tx1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304515" y="4087464"/>
            <a:ext cx="9717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ML Implicit BAR</a:t>
            </a:r>
            <a:endParaRPr lang="zh-CN" altLang="en-US" sz="800" b="1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1304514" y="4452557"/>
            <a:ext cx="9717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1">
                <a:solidFill>
                  <a:srgbClr val="000000"/>
                </a:solidFill>
                <a:latin typeface="Arial" charset="0"/>
                <a:ea typeface="宋体" charset="-122"/>
              </a:rPr>
              <a:t>ML Implicit BAR</a:t>
            </a:r>
            <a:endParaRPr lang="zh-CN" altLang="en-US" sz="800" b="1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97" name="직사각형 96"/>
          <p:cNvSpPr/>
          <p:nvPr/>
        </p:nvSpPr>
        <p:spPr>
          <a:xfrm>
            <a:off x="2903462" y="4087464"/>
            <a:ext cx="9717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1">
                <a:solidFill>
                  <a:srgbClr val="000000"/>
                </a:solidFill>
                <a:latin typeface="Arial" charset="0"/>
                <a:ea typeface="宋体" charset="-122"/>
              </a:rPr>
              <a:t>ML Implicit BAR</a:t>
            </a:r>
            <a:endParaRPr lang="zh-CN" altLang="en-US" sz="800" b="1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98" name="직사각형 97"/>
          <p:cNvSpPr/>
          <p:nvPr/>
        </p:nvSpPr>
        <p:spPr>
          <a:xfrm>
            <a:off x="2903462" y="4452557"/>
            <a:ext cx="9717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1">
                <a:solidFill>
                  <a:srgbClr val="000000"/>
                </a:solidFill>
                <a:latin typeface="Arial" charset="0"/>
                <a:ea typeface="宋体" charset="-122"/>
              </a:rPr>
              <a:t>ML Implicit BAR</a:t>
            </a:r>
            <a:endParaRPr lang="zh-CN" altLang="en-US" sz="800" b="1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99" name="직사각형 98"/>
          <p:cNvSpPr/>
          <p:nvPr/>
        </p:nvSpPr>
        <p:spPr>
          <a:xfrm>
            <a:off x="5429138" y="4087464"/>
            <a:ext cx="9717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1">
                <a:solidFill>
                  <a:srgbClr val="000000"/>
                </a:solidFill>
                <a:latin typeface="Arial" charset="0"/>
                <a:ea typeface="宋体" charset="-122"/>
              </a:rPr>
              <a:t>ML Implicit BAR</a:t>
            </a:r>
            <a:endParaRPr lang="zh-CN" altLang="en-US" sz="800" b="1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00" name="직사각형 99"/>
          <p:cNvSpPr/>
          <p:nvPr/>
        </p:nvSpPr>
        <p:spPr>
          <a:xfrm>
            <a:off x="5429138" y="4452557"/>
            <a:ext cx="9717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1">
                <a:solidFill>
                  <a:srgbClr val="000000"/>
                </a:solidFill>
                <a:latin typeface="Arial" charset="0"/>
                <a:ea typeface="宋体" charset="-122"/>
              </a:rPr>
              <a:t>ML Implicit BAR</a:t>
            </a:r>
            <a:endParaRPr lang="zh-CN" altLang="en-US" sz="800" b="1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01" name="직사각형 100"/>
          <p:cNvSpPr/>
          <p:nvPr/>
        </p:nvSpPr>
        <p:spPr>
          <a:xfrm>
            <a:off x="7028086" y="4087464"/>
            <a:ext cx="9717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1">
                <a:solidFill>
                  <a:srgbClr val="000000"/>
                </a:solidFill>
                <a:latin typeface="Arial" charset="0"/>
                <a:ea typeface="宋体" charset="-122"/>
              </a:rPr>
              <a:t>ML Implicit BAR</a:t>
            </a:r>
            <a:endParaRPr lang="zh-CN" altLang="en-US" sz="800" b="1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02" name="직사각형 101"/>
          <p:cNvSpPr/>
          <p:nvPr/>
        </p:nvSpPr>
        <p:spPr>
          <a:xfrm>
            <a:off x="7028086" y="4452557"/>
            <a:ext cx="9717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1">
                <a:solidFill>
                  <a:srgbClr val="000000"/>
                </a:solidFill>
                <a:latin typeface="Arial" charset="0"/>
                <a:ea typeface="宋体" charset="-122"/>
              </a:rPr>
              <a:t>ML Implicit BAR</a:t>
            </a:r>
            <a:endParaRPr lang="zh-CN" altLang="en-US" sz="800" b="1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840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Considerations on acknowledgent methods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ko-KR" sz="1600" smtClean="0"/>
              <a:t>Aggregated acknowledgement with duplication in async mode</a:t>
            </a:r>
          </a:p>
          <a:p>
            <a:pPr lvl="1"/>
            <a:r>
              <a:rPr lang="en-US" altLang="ko-KR" sz="1400" smtClean="0"/>
              <a:t>To transmit multiple duplicated ack frames at the same time, transmission time have to be synchronized</a:t>
            </a:r>
          </a:p>
          <a:p>
            <a:pPr lvl="2"/>
            <a:r>
              <a:rPr lang="en-US" altLang="ko-KR" sz="1200" smtClean="0"/>
              <a:t>New ack policy needs to be introduced to align the acks when there is no BAR</a:t>
            </a:r>
            <a:endParaRPr lang="en-US" altLang="ko-KR" sz="1200"/>
          </a:p>
          <a:p>
            <a:pPr lvl="1"/>
            <a:r>
              <a:rPr lang="en-US" altLang="ko-KR" sz="1400" smtClean="0"/>
              <a:t>Block </a:t>
            </a:r>
            <a:r>
              <a:rPr lang="en-US" altLang="ko-KR" sz="1400"/>
              <a:t>Ack Request frame can be </a:t>
            </a:r>
            <a:r>
              <a:rPr lang="en-US" altLang="ko-KR" sz="1400" smtClean="0"/>
              <a:t>used to synchronize time to transmit acks</a:t>
            </a:r>
          </a:p>
          <a:p>
            <a:pPr lvl="2"/>
            <a:r>
              <a:rPr lang="en-US" altLang="ko-KR" sz="1200" smtClean="0"/>
              <a:t>However</a:t>
            </a:r>
            <a:r>
              <a:rPr lang="en-US" altLang="ko-KR" sz="1200"/>
              <a:t>, </a:t>
            </a:r>
            <a:r>
              <a:rPr lang="en-US" altLang="ko-KR" sz="1200" smtClean="0"/>
              <a:t>there is a wasted period, </a:t>
            </a:r>
            <a:r>
              <a:rPr lang="en-US" altLang="ko-KR" sz="1200"/>
              <a:t>further, the performance gain may be </a:t>
            </a:r>
            <a:r>
              <a:rPr lang="en-US" altLang="ko-KR" sz="1200" smtClean="0"/>
              <a:t>more worse due to the redundant control frames</a:t>
            </a:r>
          </a:p>
          <a:p>
            <a:pPr lvl="2"/>
            <a:r>
              <a:rPr lang="en-US" altLang="ko-KR" sz="1200" smtClean="0"/>
              <a:t>With the BAR frame, operation mode is subject to change from async mode to sync mode</a:t>
            </a:r>
          </a:p>
          <a:p>
            <a:pPr lvl="1"/>
            <a:r>
              <a:rPr lang="en-US" altLang="ko-KR" sz="1400" smtClean="0">
                <a:solidFill>
                  <a:schemeClr val="tx1"/>
                </a:solidFill>
              </a:rPr>
              <a:t>Implicit BAR or BAR frame may need to indicate </a:t>
            </a:r>
            <a:r>
              <a:rPr lang="en-US" altLang="ko-KR" sz="1400">
                <a:solidFill>
                  <a:schemeClr val="tx1"/>
                </a:solidFill>
              </a:rPr>
              <a:t>whether it is for multi-link BAR or not according to the negotiation of acknowledgement</a:t>
            </a:r>
            <a:endParaRPr lang="en-US" altLang="ko-KR" sz="1400" smtClean="0">
              <a:solidFill>
                <a:schemeClr val="tx1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smtClean="0"/>
              <a:t>Taewon Song, LG Electronics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smtClean="0"/>
              <a:t>November, 2019</a:t>
            </a:r>
            <a:endParaRPr lang="en-GB" dirty="0"/>
          </a:p>
        </p:txBody>
      </p:sp>
      <p:sp>
        <p:nvSpPr>
          <p:cNvPr id="68" name="슬라이드 번호 개체 틀 6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cxnSp>
        <p:nvCxnSpPr>
          <p:cNvPr id="7" name="직선 화살표 연결선 6"/>
          <p:cNvCxnSpPr>
            <a:stCxn id="18" idx="2"/>
            <a:endCxn id="22" idx="0"/>
          </p:cNvCxnSpPr>
          <p:nvPr/>
        </p:nvCxnSpPr>
        <p:spPr bwMode="auto">
          <a:xfrm>
            <a:off x="2554892" y="4800166"/>
            <a:ext cx="0" cy="8381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直接连接符 6"/>
          <p:cNvCxnSpPr/>
          <p:nvPr/>
        </p:nvCxnSpPr>
        <p:spPr bwMode="auto">
          <a:xfrm>
            <a:off x="1175512" y="5483360"/>
            <a:ext cx="270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1727" y="5438670"/>
            <a:ext cx="461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rgbClr val="000000"/>
                </a:solidFill>
              </a:rPr>
              <a:t>STA: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0123" y="4352170"/>
            <a:ext cx="3834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rgbClr val="000000"/>
                </a:solidFill>
              </a:rPr>
              <a:t>AP: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11" name="矩形 7"/>
          <p:cNvSpPr/>
          <p:nvPr/>
        </p:nvSpPr>
        <p:spPr bwMode="auto">
          <a:xfrm>
            <a:off x="1658692" y="5266513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12" name="直接连接符 6"/>
          <p:cNvCxnSpPr/>
          <p:nvPr/>
        </p:nvCxnSpPr>
        <p:spPr bwMode="auto">
          <a:xfrm>
            <a:off x="1175512" y="5855952"/>
            <a:ext cx="270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82479" y="5260163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solidFill>
                  <a:srgbClr val="000000"/>
                </a:solidFill>
              </a:rPr>
              <a:t>Link </a:t>
            </a:r>
            <a:r>
              <a:rPr lang="en-US" altLang="zh-CN" sz="1000" smtClean="0">
                <a:solidFill>
                  <a:srgbClr val="000000"/>
                </a:solidFill>
              </a:rPr>
              <a:t>A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6487" y="5635497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solidFill>
                  <a:srgbClr val="000000"/>
                </a:solidFill>
              </a:rPr>
              <a:t>Link </a:t>
            </a:r>
            <a:r>
              <a:rPr lang="en-US" altLang="zh-CN" sz="1000" smtClean="0">
                <a:solidFill>
                  <a:srgbClr val="000000"/>
                </a:solidFill>
              </a:rPr>
              <a:t>B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cxnSp>
        <p:nvCxnSpPr>
          <p:cNvPr id="15" name="直接连接符 6"/>
          <p:cNvCxnSpPr/>
          <p:nvPr/>
        </p:nvCxnSpPr>
        <p:spPr bwMode="auto">
          <a:xfrm>
            <a:off x="1175512" y="4438153"/>
            <a:ext cx="270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矩形 7"/>
          <p:cNvSpPr/>
          <p:nvPr/>
        </p:nvSpPr>
        <p:spPr bwMode="auto">
          <a:xfrm>
            <a:off x="1658692" y="4222576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smtClean="0">
                <a:solidFill>
                  <a:srgbClr val="000000"/>
                </a:solidFill>
                <a:latin typeface="Arial" charset="0"/>
                <a:ea typeface="宋体" charset="-122"/>
              </a:rPr>
              <a:t>MPDU</a:t>
            </a: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1~2</a:t>
            </a:r>
            <a:endParaRPr lang="zh-CN" altLang="en-US" sz="800" b="0" dirty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17" name="直接连接符 6"/>
          <p:cNvCxnSpPr/>
          <p:nvPr/>
        </p:nvCxnSpPr>
        <p:spPr bwMode="auto">
          <a:xfrm>
            <a:off x="1175512" y="4804602"/>
            <a:ext cx="2700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矩形 7"/>
          <p:cNvSpPr/>
          <p:nvPr/>
        </p:nvSpPr>
        <p:spPr bwMode="auto">
          <a:xfrm>
            <a:off x="1834892" y="4584166"/>
            <a:ext cx="144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smtClean="0">
                <a:solidFill>
                  <a:srgbClr val="000000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2479" y="4214956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rgbClr val="000000"/>
                </a:solidFill>
              </a:rPr>
              <a:t>Link A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6487" y="4584147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solidFill>
                  <a:srgbClr val="000000"/>
                </a:solidFill>
              </a:rPr>
              <a:t>Link </a:t>
            </a:r>
            <a:r>
              <a:rPr lang="en-US" altLang="zh-CN" sz="1000" smtClean="0">
                <a:solidFill>
                  <a:srgbClr val="000000"/>
                </a:solidFill>
              </a:rPr>
              <a:t>B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cxnSp>
        <p:nvCxnSpPr>
          <p:cNvPr id="21" name="직선 화살표 연결선 20"/>
          <p:cNvCxnSpPr>
            <a:stCxn id="16" idx="2"/>
            <a:endCxn id="11" idx="0"/>
          </p:cNvCxnSpPr>
          <p:nvPr/>
        </p:nvCxnSpPr>
        <p:spPr bwMode="auto">
          <a:xfrm>
            <a:off x="2018692" y="4438576"/>
            <a:ext cx="0" cy="8279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矩形 7"/>
          <p:cNvSpPr/>
          <p:nvPr/>
        </p:nvSpPr>
        <p:spPr bwMode="auto">
          <a:xfrm>
            <a:off x="1834892" y="5638277"/>
            <a:ext cx="144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27" name="矩形 7"/>
          <p:cNvSpPr/>
          <p:nvPr/>
        </p:nvSpPr>
        <p:spPr bwMode="auto">
          <a:xfrm>
            <a:off x="3371941" y="4584166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ACK1~4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28" name="직선 화살표 연결선 27"/>
          <p:cNvCxnSpPr>
            <a:stCxn id="29" idx="0"/>
            <a:endCxn id="27" idx="2"/>
          </p:cNvCxnSpPr>
          <p:nvPr/>
        </p:nvCxnSpPr>
        <p:spPr bwMode="auto">
          <a:xfrm flipV="1">
            <a:off x="3588993" y="4800166"/>
            <a:ext cx="0" cy="8368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矩形 7"/>
          <p:cNvSpPr/>
          <p:nvPr/>
        </p:nvSpPr>
        <p:spPr bwMode="auto">
          <a:xfrm>
            <a:off x="3371941" y="5636993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ACK1~4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41" name="직선 화살표 연결선 40"/>
          <p:cNvCxnSpPr>
            <a:stCxn id="44" idx="2"/>
            <a:endCxn id="46" idx="0"/>
          </p:cNvCxnSpPr>
          <p:nvPr/>
        </p:nvCxnSpPr>
        <p:spPr bwMode="auto">
          <a:xfrm>
            <a:off x="6507339" y="4800166"/>
            <a:ext cx="0" cy="8381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2" name="矩形 7"/>
          <p:cNvSpPr/>
          <p:nvPr/>
        </p:nvSpPr>
        <p:spPr bwMode="auto">
          <a:xfrm>
            <a:off x="5593923" y="5266513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b="0" dirty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3" name="矩形 7"/>
          <p:cNvSpPr/>
          <p:nvPr/>
        </p:nvSpPr>
        <p:spPr bwMode="auto">
          <a:xfrm>
            <a:off x="5593923" y="4222576"/>
            <a:ext cx="72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MPDU1~2</a:t>
            </a:r>
            <a:endParaRPr lang="zh-CN" altLang="en-US" sz="800" b="0" dirty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4" name="矩形 7"/>
          <p:cNvSpPr/>
          <p:nvPr/>
        </p:nvSpPr>
        <p:spPr bwMode="auto">
          <a:xfrm>
            <a:off x="5787339" y="4584166"/>
            <a:ext cx="144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b="0" dirty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45" name="직선 화살표 연결선 44"/>
          <p:cNvCxnSpPr>
            <a:stCxn id="43" idx="2"/>
            <a:endCxn id="42" idx="0"/>
          </p:cNvCxnSpPr>
          <p:nvPr/>
        </p:nvCxnSpPr>
        <p:spPr bwMode="auto">
          <a:xfrm>
            <a:off x="5953923" y="4438576"/>
            <a:ext cx="0" cy="8279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6" name="矩形 7"/>
          <p:cNvSpPr/>
          <p:nvPr/>
        </p:nvSpPr>
        <p:spPr bwMode="auto">
          <a:xfrm>
            <a:off x="5787339" y="5638277"/>
            <a:ext cx="1440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MPDU3~4</a:t>
            </a:r>
            <a:endParaRPr lang="zh-CN" altLang="en-US" sz="800" b="0" dirty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7" name="矩形 7"/>
          <p:cNvSpPr/>
          <p:nvPr/>
        </p:nvSpPr>
        <p:spPr bwMode="auto">
          <a:xfrm>
            <a:off x="8250611" y="4584166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ACK1~4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48" name="직선 화살표 연결선 47"/>
          <p:cNvCxnSpPr>
            <a:stCxn id="49" idx="0"/>
            <a:endCxn id="47" idx="2"/>
          </p:cNvCxnSpPr>
          <p:nvPr/>
        </p:nvCxnSpPr>
        <p:spPr bwMode="auto">
          <a:xfrm flipV="1">
            <a:off x="8467663" y="4800166"/>
            <a:ext cx="0" cy="8368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9" name="矩形 7"/>
          <p:cNvSpPr/>
          <p:nvPr/>
        </p:nvSpPr>
        <p:spPr bwMode="auto">
          <a:xfrm>
            <a:off x="8250611" y="5636993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ACK1~4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60" name="矩形 7"/>
          <p:cNvSpPr/>
          <p:nvPr/>
        </p:nvSpPr>
        <p:spPr bwMode="auto">
          <a:xfrm>
            <a:off x="3371941" y="4222576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ACK1~4</a:t>
            </a:r>
            <a:endParaRPr lang="zh-CN" altLang="en-US" sz="800" b="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61" name="직선 화살표 연결선 60"/>
          <p:cNvCxnSpPr/>
          <p:nvPr/>
        </p:nvCxnSpPr>
        <p:spPr bwMode="auto">
          <a:xfrm flipV="1">
            <a:off x="3491880" y="4438576"/>
            <a:ext cx="0" cy="8368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2" name="矩形 7"/>
          <p:cNvSpPr/>
          <p:nvPr/>
        </p:nvSpPr>
        <p:spPr bwMode="auto">
          <a:xfrm>
            <a:off x="3371941" y="5267165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ACK1~4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66" name="矩形 7"/>
          <p:cNvSpPr/>
          <p:nvPr/>
        </p:nvSpPr>
        <p:spPr bwMode="auto">
          <a:xfrm>
            <a:off x="8250611" y="4213256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ACK1~4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67" name="직선 화살표 연결선 66"/>
          <p:cNvCxnSpPr/>
          <p:nvPr/>
        </p:nvCxnSpPr>
        <p:spPr bwMode="auto">
          <a:xfrm flipV="1">
            <a:off x="8336762" y="4429256"/>
            <a:ext cx="0" cy="8368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9" name="矩形 7"/>
          <p:cNvSpPr/>
          <p:nvPr/>
        </p:nvSpPr>
        <p:spPr bwMode="auto">
          <a:xfrm>
            <a:off x="8250611" y="5266083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ACK1~4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76" name="矩形 7"/>
          <p:cNvSpPr/>
          <p:nvPr/>
        </p:nvSpPr>
        <p:spPr bwMode="auto">
          <a:xfrm>
            <a:off x="7723425" y="4584166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smtClean="0">
                <a:solidFill>
                  <a:srgbClr val="000000"/>
                </a:solidFill>
                <a:latin typeface="Arial" charset="0"/>
                <a:ea typeface="宋体" charset="-122"/>
              </a:rPr>
              <a:t>ML BAR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77" name="직선 화살표 연결선 76"/>
          <p:cNvCxnSpPr>
            <a:stCxn id="78" idx="0"/>
            <a:endCxn id="76" idx="2"/>
          </p:cNvCxnSpPr>
          <p:nvPr/>
        </p:nvCxnSpPr>
        <p:spPr bwMode="auto">
          <a:xfrm flipV="1">
            <a:off x="7940477" y="4800166"/>
            <a:ext cx="0" cy="8368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78" name="矩形 7"/>
          <p:cNvSpPr/>
          <p:nvPr/>
        </p:nvSpPr>
        <p:spPr bwMode="auto">
          <a:xfrm>
            <a:off x="7723425" y="5636993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ML BAR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79" name="矩形 7"/>
          <p:cNvSpPr/>
          <p:nvPr/>
        </p:nvSpPr>
        <p:spPr bwMode="auto">
          <a:xfrm>
            <a:off x="7723425" y="4213256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0" smtClean="0">
                <a:solidFill>
                  <a:srgbClr val="000000"/>
                </a:solidFill>
                <a:latin typeface="Arial" charset="0"/>
                <a:ea typeface="宋体" charset="-122"/>
              </a:rPr>
              <a:t>ML BAR</a:t>
            </a:r>
            <a:endParaRPr lang="zh-CN" altLang="en-US" sz="800" b="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80" name="직선 화살표 연결선 79"/>
          <p:cNvCxnSpPr/>
          <p:nvPr/>
        </p:nvCxnSpPr>
        <p:spPr bwMode="auto">
          <a:xfrm flipV="1">
            <a:off x="7809576" y="4429256"/>
            <a:ext cx="0" cy="8368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81" name="矩形 7"/>
          <p:cNvSpPr/>
          <p:nvPr/>
        </p:nvSpPr>
        <p:spPr bwMode="auto">
          <a:xfrm>
            <a:off x="7723425" y="5266083"/>
            <a:ext cx="43410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>
                <a:solidFill>
                  <a:srgbClr val="000000"/>
                </a:solidFill>
                <a:latin typeface="Arial" charset="0"/>
                <a:ea typeface="宋体" charset="-122"/>
              </a:rPr>
              <a:t>ML BAR</a:t>
            </a:r>
            <a:endParaRPr lang="zh-CN" altLang="en-US" sz="800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55" name="直接连接符 6"/>
          <p:cNvCxnSpPr/>
          <p:nvPr/>
        </p:nvCxnSpPr>
        <p:spPr bwMode="auto">
          <a:xfrm>
            <a:off x="5250299" y="5483360"/>
            <a:ext cx="3636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直接连接符 6"/>
          <p:cNvCxnSpPr/>
          <p:nvPr/>
        </p:nvCxnSpPr>
        <p:spPr bwMode="auto">
          <a:xfrm>
            <a:off x="5250299" y="5855952"/>
            <a:ext cx="3636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直接连接符 6"/>
          <p:cNvCxnSpPr/>
          <p:nvPr/>
        </p:nvCxnSpPr>
        <p:spPr bwMode="auto">
          <a:xfrm>
            <a:off x="5250299" y="4438153"/>
            <a:ext cx="3636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直接连接符 6"/>
          <p:cNvCxnSpPr/>
          <p:nvPr/>
        </p:nvCxnSpPr>
        <p:spPr bwMode="auto">
          <a:xfrm>
            <a:off x="5250299" y="4804602"/>
            <a:ext cx="363600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4349975" y="5438670"/>
            <a:ext cx="461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rgbClr val="000000"/>
                </a:solidFill>
              </a:rPr>
              <a:t>STA: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348371" y="4352170"/>
            <a:ext cx="3834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rgbClr val="000000"/>
                </a:solidFill>
              </a:rPr>
              <a:t>AP: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780727" y="5260163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solidFill>
                  <a:srgbClr val="000000"/>
                </a:solidFill>
              </a:rPr>
              <a:t>Link </a:t>
            </a:r>
            <a:r>
              <a:rPr lang="en-US" altLang="zh-CN" sz="1000" smtClean="0">
                <a:solidFill>
                  <a:srgbClr val="000000"/>
                </a:solidFill>
              </a:rPr>
              <a:t>A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784735" y="5635497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solidFill>
                  <a:srgbClr val="000000"/>
                </a:solidFill>
              </a:rPr>
              <a:t>Link </a:t>
            </a:r>
            <a:r>
              <a:rPr lang="en-US" altLang="zh-CN" sz="1000" smtClean="0">
                <a:solidFill>
                  <a:srgbClr val="000000"/>
                </a:solidFill>
              </a:rPr>
              <a:t>B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780727" y="4214956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solidFill>
                  <a:srgbClr val="000000"/>
                </a:solidFill>
              </a:rPr>
              <a:t>Link A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784735" y="4584147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solidFill>
                  <a:srgbClr val="000000"/>
                </a:solidFill>
              </a:rPr>
              <a:t>Link </a:t>
            </a:r>
            <a:r>
              <a:rPr lang="en-US" altLang="zh-CN" sz="1000" smtClean="0">
                <a:solidFill>
                  <a:srgbClr val="000000"/>
                </a:solidFill>
              </a:rPr>
              <a:t>B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003923" y="5848778"/>
            <a:ext cx="1366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smtClean="0">
                <a:solidFill>
                  <a:schemeClr val="tx1"/>
                </a:solidFill>
              </a:rPr>
              <a:t>Implicit time sync</a:t>
            </a:r>
            <a:endParaRPr lang="ko-KR" altLang="en-US" sz="1200" b="1" dirty="0" smtClean="0">
              <a:solidFill>
                <a:schemeClr val="tx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158269" y="5848778"/>
            <a:ext cx="1358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smtClean="0">
                <a:solidFill>
                  <a:schemeClr val="tx1"/>
                </a:solidFill>
              </a:rPr>
              <a:t>Explicit </a:t>
            </a:r>
            <a:r>
              <a:rPr lang="en-US" altLang="ko-KR" sz="1200" b="1">
                <a:solidFill>
                  <a:schemeClr val="tx1"/>
                </a:solidFill>
              </a:rPr>
              <a:t>time sync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90" name="직사각형 89"/>
          <p:cNvSpPr/>
          <p:nvPr/>
        </p:nvSpPr>
        <p:spPr>
          <a:xfrm>
            <a:off x="5620741" y="4037361"/>
            <a:ext cx="68320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Block Ack</a:t>
            </a:r>
            <a:endParaRPr lang="zh-CN" altLang="en-US" sz="800" b="1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91" name="직사각형 90"/>
          <p:cNvSpPr/>
          <p:nvPr/>
        </p:nvSpPr>
        <p:spPr>
          <a:xfrm>
            <a:off x="6182615" y="4402454"/>
            <a:ext cx="68319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1">
                <a:solidFill>
                  <a:srgbClr val="000000"/>
                </a:solidFill>
                <a:latin typeface="Arial" charset="0"/>
                <a:ea typeface="宋体" charset="-122"/>
              </a:rPr>
              <a:t>Block Ack</a:t>
            </a:r>
            <a:endParaRPr lang="zh-CN" altLang="en-US" sz="800" b="1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94" name="직사각형 93"/>
          <p:cNvSpPr/>
          <p:nvPr/>
        </p:nvSpPr>
        <p:spPr>
          <a:xfrm>
            <a:off x="1554188" y="4037361"/>
            <a:ext cx="94128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New Ack Policy</a:t>
            </a:r>
            <a:endParaRPr lang="zh-CN" altLang="en-US" sz="800" b="1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95" name="직사각형 94"/>
          <p:cNvSpPr/>
          <p:nvPr/>
        </p:nvSpPr>
        <p:spPr>
          <a:xfrm>
            <a:off x="2100833" y="4402454"/>
            <a:ext cx="9717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C9900"/>
              </a:buClr>
            </a:pPr>
            <a:r>
              <a:rPr lang="en-US" altLang="zh-CN" sz="800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ML Implicit BAR</a:t>
            </a:r>
            <a:endParaRPr lang="zh-CN" altLang="en-US" sz="800" b="1" dirty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069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/>
            </a:solidFill>
          </a:defRPr>
        </a:defPPr>
      </a:lstStyle>
    </a:tx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110202</TotalTime>
  <Words>1926</Words>
  <Application>Microsoft Office PowerPoint</Application>
  <PresentationFormat>화면 슬라이드 쇼(4:3)</PresentationFormat>
  <Paragraphs>448</Paragraphs>
  <Slides>15</Slides>
  <Notes>4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4" baseType="lpstr">
      <vt:lpstr>Arial Unicode MS</vt:lpstr>
      <vt:lpstr>MS Gothic</vt:lpstr>
      <vt:lpstr>宋体</vt:lpstr>
      <vt:lpstr>굴림</vt:lpstr>
      <vt:lpstr>맑은 고딕</vt:lpstr>
      <vt:lpstr>Arial</vt:lpstr>
      <vt:lpstr>Times New Roman</vt:lpstr>
      <vt:lpstr>Wingdings</vt:lpstr>
      <vt:lpstr>Office 테마</vt:lpstr>
      <vt:lpstr>Multi-link Acknowledgement</vt:lpstr>
      <vt:lpstr>Overview</vt:lpstr>
      <vt:lpstr>Multi-link acknowledgement methods</vt:lpstr>
      <vt:lpstr>Multi-link acknowledgement methods</vt:lpstr>
      <vt:lpstr>Multi-link acknowledgement methods</vt:lpstr>
      <vt:lpstr>Considerations on acknowledgent methods</vt:lpstr>
      <vt:lpstr>Considerations on acknowledgent methods</vt:lpstr>
      <vt:lpstr>Considerations on acknowledgent methods</vt:lpstr>
      <vt:lpstr>Considerations on acknowledgent methods</vt:lpstr>
      <vt:lpstr>Appropriate usage cases</vt:lpstr>
      <vt:lpstr>Considerations</vt:lpstr>
      <vt:lpstr>Conclusion</vt:lpstr>
      <vt:lpstr>SP #1</vt:lpstr>
      <vt:lpstr>SP #2</vt:lpstr>
      <vt:lpstr>References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Frame format for WUR signal</dc:title>
  <dc:creator>Taewon Song</dc:creator>
  <cp:lastModifiedBy>송태원/선임연구원/차세대표준(연)ICS팀(taewon.song@lge.com)</cp:lastModifiedBy>
  <cp:revision>1782</cp:revision>
  <cp:lastPrinted>2018-02-26T09:36:07Z</cp:lastPrinted>
  <dcterms:created xsi:type="dcterms:W3CDTF">2016-12-14T01:56:24Z</dcterms:created>
  <dcterms:modified xsi:type="dcterms:W3CDTF">2019-11-11T03:56:59Z</dcterms:modified>
</cp:coreProperties>
</file>