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868" r:id="rId18"/>
    <p:sldId id="869" r:id="rId19"/>
    <p:sldId id="870" r:id="rId20"/>
    <p:sldId id="809" r:id="rId21"/>
    <p:sldId id="721" r:id="rId22"/>
    <p:sldId id="886" r:id="rId23"/>
    <p:sldId id="885" r:id="rId24"/>
    <p:sldId id="867" r:id="rId25"/>
    <p:sldId id="857" r:id="rId26"/>
    <p:sldId id="859" r:id="rId27"/>
    <p:sldId id="860" r:id="rId28"/>
    <p:sldId id="861" r:id="rId29"/>
    <p:sldId id="862" r:id="rId30"/>
    <p:sldId id="864" r:id="rId31"/>
    <p:sldId id="865" r:id="rId32"/>
    <p:sldId id="866" r:id="rId33"/>
    <p:sldId id="871" r:id="rId34"/>
    <p:sldId id="872" r:id="rId35"/>
    <p:sldId id="873" r:id="rId36"/>
    <p:sldId id="874" r:id="rId37"/>
    <p:sldId id="875" r:id="rId38"/>
    <p:sldId id="876" r:id="rId39"/>
    <p:sldId id="877" r:id="rId40"/>
    <p:sldId id="878" r:id="rId41"/>
    <p:sldId id="879" r:id="rId42"/>
    <p:sldId id="880" r:id="rId43"/>
    <p:sldId id="882" r:id="rId44"/>
    <p:sldId id="883" r:id="rId45"/>
    <p:sldId id="884" r:id="rId46"/>
    <p:sldId id="887" r:id="rId47"/>
    <p:sldId id="858" r:id="rId48"/>
    <p:sldId id="800" r:id="rId49"/>
    <p:sldId id="694" r:id="rId50"/>
    <p:sldId id="695" r:id="rId51"/>
    <p:sldId id="740" r:id="rId52"/>
    <p:sldId id="741" r:id="rId53"/>
    <p:sldId id="825" r:id="rId5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54" autoAdjust="0"/>
    <p:restoredTop sz="92169" autoAdjust="0"/>
  </p:normalViewPr>
  <p:slideViewPr>
    <p:cSldViewPr>
      <p:cViewPr varScale="1">
        <p:scale>
          <a:sx n="70" d="100"/>
          <a:sy n="70" d="100"/>
        </p:scale>
        <p:origin x="1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4214618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802.11-19/1743r6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396"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380999"/>
          </a:xfrm>
        </p:spPr>
        <p:txBody>
          <a:bodyPr/>
          <a:lstStyle/>
          <a:p>
            <a:r>
              <a:rPr lang="en-US" altLang="en-US" sz="2800"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842559417"/>
              </p:ext>
            </p:extLst>
          </p:nvPr>
        </p:nvGraphicFramePr>
        <p:xfrm>
          <a:off x="218049" y="990600"/>
          <a:ext cx="11246145" cy="5425440"/>
        </p:xfrm>
        <a:graphic>
          <a:graphicData uri="http://schemas.openxmlformats.org/drawingml/2006/table">
            <a:tbl>
              <a:tblPr firstRow="1" bandRow="1">
                <a:tableStyleId>{073A0DAA-6AF3-43AB-8588-CEC1D06C72B9}</a:tableStyleId>
              </a:tblPr>
              <a:tblGrid>
                <a:gridCol w="1385280"/>
                <a:gridCol w="4069664"/>
                <a:gridCol w="2667000"/>
                <a:gridCol w="3124201"/>
              </a:tblGrid>
              <a:tr h="229242">
                <a:tc>
                  <a:txBody>
                    <a:bodyPr/>
                    <a:lstStyle/>
                    <a:p>
                      <a:r>
                        <a:rPr lang="en-US" sz="1100" dirty="0" smtClean="0">
                          <a:latin typeface="Arial" panose="020B0604020202020204" pitchFamily="34" charset="0"/>
                          <a:cs typeface="Arial" panose="020B0604020202020204" pitchFamily="34" charset="0"/>
                        </a:rPr>
                        <a:t>DCN</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smtClean="0">
                          <a:latin typeface="Arial" panose="020B0604020202020204" pitchFamily="34" charset="0"/>
                          <a:cs typeface="Arial" panose="020B0604020202020204" pitchFamily="34" charset="0"/>
                        </a:rPr>
                        <a:t>Title</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smtClean="0">
                          <a:latin typeface="Arial" panose="020B0604020202020204" pitchFamily="34" charset="0"/>
                          <a:cs typeface="Arial" panose="020B0604020202020204" pitchFamily="34" charset="0"/>
                        </a:rPr>
                        <a:t>Presenter</a:t>
                      </a:r>
                      <a:r>
                        <a:rPr lang="en-US" sz="1100" baseline="0" dirty="0" smtClean="0">
                          <a:latin typeface="Arial" panose="020B0604020202020204" pitchFamily="34" charset="0"/>
                          <a:cs typeface="Arial" panose="020B0604020202020204" pitchFamily="34" charset="0"/>
                        </a:rPr>
                        <a:t> (affiliation)</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smtClean="0">
                          <a:latin typeface="Arial" panose="020B0604020202020204" pitchFamily="34" charset="0"/>
                          <a:cs typeface="Arial" panose="020B0604020202020204" pitchFamily="34" charset="0"/>
                        </a:rPr>
                        <a:t>CIDs/notes</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CRs for D4.0 Protected WUR Frames CIDs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smtClean="0">
                          <a:latin typeface="Arial" panose="020B0604020202020204" pitchFamily="34" charset="0"/>
                          <a:cs typeface="Arial" panose="020B0604020202020204" pitchFamily="34" charset="0"/>
                        </a:rPr>
                        <a:t>Rojan</a:t>
                      </a:r>
                      <a:r>
                        <a:rPr lang="en-US" sz="1100" dirty="0" smtClean="0">
                          <a:latin typeface="Arial" panose="020B0604020202020204" pitchFamily="34" charset="0"/>
                          <a:cs typeface="Arial" panose="020B0604020202020204" pitchFamily="34" charset="0"/>
                        </a:rPr>
                        <a:t> </a:t>
                      </a:r>
                      <a:r>
                        <a:rPr lang="en-US" sz="1100" dirty="0" err="1" smtClean="0">
                          <a:latin typeface="Arial" panose="020B0604020202020204" pitchFamily="34" charset="0"/>
                          <a:cs typeface="Arial" panose="020B0604020202020204" pitchFamily="34" charset="0"/>
                        </a:rPr>
                        <a:t>Chitrakar</a:t>
                      </a:r>
                      <a:r>
                        <a:rPr lang="en-US" sz="1100" dirty="0" smtClean="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Ready for motion</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CR for CID 4106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Ready for motion</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latin typeface="Arial" panose="020B0604020202020204" pitchFamily="34" charset="0"/>
                          <a:cs typeface="Arial" panose="020B0604020202020204" pitchFamily="34" charset="0"/>
                        </a:rPr>
                        <a:t>lb243 mac </a:t>
                      </a:r>
                      <a:r>
                        <a:rPr lang="en-US" sz="1100" dirty="0" err="1" smtClean="0">
                          <a:latin typeface="Arial" panose="020B0604020202020204" pitchFamily="34" charset="0"/>
                          <a:cs typeface="Arial" panose="020B0604020202020204" pitchFamily="34" charset="0"/>
                        </a:rPr>
                        <a:t>cr</a:t>
                      </a:r>
                      <a:r>
                        <a:rPr lang="en-US" sz="1100" dirty="0" smtClean="0">
                          <a:latin typeface="Arial" panose="020B0604020202020204" pitchFamily="34" charset="0"/>
                          <a:cs typeface="Arial" panose="020B0604020202020204" pitchFamily="34" charset="0"/>
                        </a:rPr>
                        <a:t> miscellaneous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6 CIDs (Wed. AM1?)</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LB243 CR for 6 GHz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Ready for motion</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11-19-1828</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LB243 CR for WUR channel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Minyoung Park (Intel)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LB243 CR for 4.3.15b and Annex B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11-19-1830</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LB243 </a:t>
                      </a:r>
                      <a:r>
                        <a:rPr lang="en-US" sz="1100" dirty="0" err="1" smtClean="0">
                          <a:latin typeface="Arial" panose="020B0604020202020204" pitchFamily="34" charset="0"/>
                          <a:cs typeface="Arial" panose="020B0604020202020204" pitchFamily="34" charset="0"/>
                        </a:rPr>
                        <a:t>Misc</a:t>
                      </a:r>
                      <a:r>
                        <a:rPr lang="en-US" sz="1100" dirty="0" smtClean="0">
                          <a:latin typeface="Arial" panose="020B0604020202020204" pitchFamily="34" charset="0"/>
                          <a:cs typeface="Arial" panose="020B0604020202020204" pitchFamily="34" charset="0"/>
                        </a:rPr>
                        <a:t> CIDs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Minyoung Park (Intel)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11-19/1844</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CR for CIDs 4035, 4065 and 4100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Eunsung</a:t>
                      </a:r>
                      <a:r>
                        <a:rPr lang="en-US" sz="1100" baseline="0" dirty="0" smtClean="0">
                          <a:latin typeface="Arial" panose="020B0604020202020204" pitchFamily="34" charset="0"/>
                          <a:cs typeface="Arial" panose="020B0604020202020204" pitchFamily="34" charset="0"/>
                        </a:rPr>
                        <a:t> Park (LGE)</a:t>
                      </a:r>
                      <a:endParaRPr lang="en-US" sz="11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Ready for motion</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CR on BPSK Mark Symbols</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Motion</a:t>
                      </a:r>
                      <a:r>
                        <a:rPr lang="en-US" sz="1100" baseline="0" dirty="0" smtClean="0">
                          <a:latin typeface="Arial" panose="020B0604020202020204" pitchFamily="34" charset="0"/>
                          <a:cs typeface="Arial" panose="020B0604020202020204" pitchFamily="34" charset="0"/>
                        </a:rPr>
                        <a:t> passed on Wed. AM1</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Studies on False Detection of WUR PPDU as L-STF</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Tues. AM1</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mc-</a:t>
                      </a:r>
                      <a:r>
                        <a:rPr lang="en-US" sz="1100" dirty="0" err="1" smtClean="0">
                          <a:latin typeface="Arial" panose="020B0604020202020204" pitchFamily="34" charset="0"/>
                          <a:cs typeface="Arial" panose="020B0604020202020204" pitchFamily="34" charset="0"/>
                        </a:rPr>
                        <a:t>ook</a:t>
                      </a:r>
                      <a:r>
                        <a:rPr lang="en-US" sz="1100" dirty="0" smtClean="0">
                          <a:latin typeface="Arial" panose="020B0604020202020204" pitchFamily="34" charset="0"/>
                          <a:cs typeface="Arial" panose="020B0604020202020204" pitchFamily="34" charset="0"/>
                        </a:rPr>
                        <a:t>-symbols-with-low-autocorrelation</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Miguel</a:t>
                      </a:r>
                      <a:r>
                        <a:rPr lang="en-US" sz="1100" baseline="0" dirty="0" smtClean="0">
                          <a:latin typeface="Arial" panose="020B0604020202020204" pitchFamily="34" charset="0"/>
                          <a:cs typeface="Arial" panose="020B0604020202020204" pitchFamily="34" charset="0"/>
                        </a:rPr>
                        <a:t> Lopez (Ericsson)</a:t>
                      </a:r>
                      <a:endParaRPr lang="en-US" sz="11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Tues. AM1</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100" dirty="0" smtClean="0">
                          <a:latin typeface="Arial" panose="020B0604020202020204" pitchFamily="34" charset="0"/>
                          <a:cs typeface="Arial" panose="020B0604020202020204" pitchFamily="34" charset="0"/>
                        </a:rPr>
                        <a:t>11-19/1882 </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CR on Correlation Test</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Tues.</a:t>
                      </a:r>
                      <a:r>
                        <a:rPr lang="en-US" sz="1100" baseline="0" dirty="0" smtClean="0">
                          <a:latin typeface="Arial" panose="020B0604020202020204" pitchFamily="34" charset="0"/>
                          <a:cs typeface="Arial" panose="020B0604020202020204" pitchFamily="34" charset="0"/>
                        </a:rPr>
                        <a:t> AM1 </a:t>
                      </a:r>
                      <a:r>
                        <a:rPr lang="en-US" sz="1100" dirty="0" smtClean="0">
                          <a:latin typeface="Arial" panose="020B0604020202020204" pitchFamily="34" charset="0"/>
                          <a:cs typeface="Arial" panose="020B0604020202020204" pitchFamily="34" charset="0"/>
                        </a:rPr>
                        <a:t>(CID</a:t>
                      </a:r>
                      <a:r>
                        <a:rPr lang="en-US" sz="1100" baseline="0" dirty="0" smtClean="0">
                          <a:latin typeface="Arial" panose="020B0604020202020204" pitchFamily="34" charset="0"/>
                          <a:cs typeface="Arial" panose="020B0604020202020204" pitchFamily="34" charset="0"/>
                        </a:rPr>
                        <a:t> </a:t>
                      </a:r>
                      <a:r>
                        <a:rPr lang="en-US" sz="1100" dirty="0" smtClean="0">
                          <a:latin typeface="Arial" panose="020B0604020202020204" pitchFamily="34" charset="0"/>
                          <a:cs typeface="Arial" panose="020B0604020202020204" pitchFamily="34" charset="0"/>
                        </a:rPr>
                        <a:t>4070 and 4097 ready for motion); other CIDs deferred.</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11-19/1945r0</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Comment Resolutions on WUR Capability element</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Suhwook</a:t>
                      </a:r>
                      <a:r>
                        <a:rPr lang="en-US" sz="1100" baseline="0" dirty="0" smtClean="0">
                          <a:latin typeface="Arial" panose="020B0604020202020204" pitchFamily="34" charset="0"/>
                          <a:cs typeface="Arial" panose="020B0604020202020204" pitchFamily="34" charset="0"/>
                        </a:rPr>
                        <a:t> Kim (LGE)</a:t>
                      </a:r>
                      <a:endParaRPr lang="en-US" sz="11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R1 ready for</a:t>
                      </a:r>
                      <a:r>
                        <a:rPr lang="en-US" sz="1100" baseline="0" dirty="0" smtClean="0">
                          <a:latin typeface="Arial" panose="020B0604020202020204" pitchFamily="34" charset="0"/>
                          <a:cs typeface="Arial" panose="020B0604020202020204" pitchFamily="34" charset="0"/>
                        </a:rPr>
                        <a:t> motion (</a:t>
                      </a:r>
                      <a:r>
                        <a:rPr lang="en-US" sz="1100" dirty="0" smtClean="0">
                          <a:latin typeface="Arial" panose="020B0604020202020204" pitchFamily="34" charset="0"/>
                          <a:cs typeface="Arial" panose="020B0604020202020204" pitchFamily="34" charset="0"/>
                        </a:rPr>
                        <a:t>4 CIDs)</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100" dirty="0" smtClean="0">
                          <a:latin typeface="Arial" panose="020B0604020202020204" pitchFamily="34" charset="0"/>
                          <a:cs typeface="Arial" panose="020B0604020202020204" pitchFamily="34" charset="0"/>
                        </a:rPr>
                        <a:t>11-19-1954r0</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PHY-CR-for-Clause-30.2</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Ready for motion (separate</a:t>
                      </a:r>
                      <a:r>
                        <a:rPr lang="en-US" sz="1100" baseline="0" dirty="0" smtClean="0">
                          <a:latin typeface="Arial" panose="020B0604020202020204" pitchFamily="34" charset="0"/>
                          <a:cs typeface="Arial" panose="020B0604020202020204" pitchFamily="34" charset="0"/>
                        </a:rPr>
                        <a:t> motion for RXVECTOR change)</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11-19/1950</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CR for CID 4060 and 4122 </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Xiaofei Wang (</a:t>
                      </a:r>
                      <a:r>
                        <a:rPr lang="en-US" sz="1100" dirty="0" err="1" smtClean="0">
                          <a:latin typeface="Arial" panose="020B0604020202020204" pitchFamily="34" charset="0"/>
                          <a:cs typeface="Arial" panose="020B0604020202020204" pitchFamily="34" charset="0"/>
                        </a:rPr>
                        <a:t>InterDigital</a:t>
                      </a:r>
                      <a:r>
                        <a:rPr lang="en-US" sz="11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Ready for motion</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11-19/1808r0</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err="1" smtClean="0">
                          <a:latin typeface="Arial" panose="020B0604020202020204" pitchFamily="34" charset="0"/>
                          <a:cs typeface="Arial" panose="020B0604020202020204" pitchFamily="34" charset="0"/>
                        </a:rPr>
                        <a:t>cr</a:t>
                      </a:r>
                      <a:r>
                        <a:rPr lang="en-US" sz="1100" dirty="0" smtClean="0">
                          <a:latin typeface="Arial" panose="020B0604020202020204" pitchFamily="34" charset="0"/>
                          <a:cs typeface="Arial" panose="020B0604020202020204" pitchFamily="34" charset="0"/>
                        </a:rPr>
                        <a:t>-for-miscellaneous-</a:t>
                      </a:r>
                      <a:r>
                        <a:rPr lang="en-US" sz="1100" dirty="0" err="1" smtClean="0">
                          <a:latin typeface="Arial" panose="020B0604020202020204" pitchFamily="34" charset="0"/>
                          <a:cs typeface="Arial" panose="020B0604020202020204" pitchFamily="34" charset="0"/>
                        </a:rPr>
                        <a:t>cids</a:t>
                      </a:r>
                      <a:r>
                        <a:rPr lang="en-US" sz="1100" dirty="0" smtClean="0">
                          <a:latin typeface="Arial" panose="020B0604020202020204" pitchFamily="34" charset="0"/>
                          <a:cs typeface="Arial" panose="020B0604020202020204" pitchFamily="34" charset="0"/>
                        </a:rPr>
                        <a:t>-part-ii</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Po-Kai Huang (Intel</a:t>
                      </a:r>
                      <a:r>
                        <a:rPr lang="en-US" sz="1100" baseline="0" dirty="0" smtClean="0">
                          <a:latin typeface="Arial" panose="020B0604020202020204" pitchFamily="34" charset="0"/>
                          <a:cs typeface="Arial" panose="020B0604020202020204" pitchFamily="34" charset="0"/>
                        </a:rPr>
                        <a:t> Corporation)</a:t>
                      </a:r>
                      <a:endParaRPr lang="en-US" sz="11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575">
                <a:tc>
                  <a:txBody>
                    <a:bodyPr/>
                    <a:lstStyle/>
                    <a:p>
                      <a:r>
                        <a:rPr lang="en-US" sz="1100" dirty="0" smtClean="0">
                          <a:latin typeface="Arial" panose="020B0604020202020204" pitchFamily="34" charset="0"/>
                          <a:cs typeface="Arial" panose="020B0604020202020204" pitchFamily="34" charset="0"/>
                        </a:rPr>
                        <a:t>11-19-1985</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Assorted-crs-11ba-d4.0</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4034 4068 4073 ready for motion. (4121 is deferred)</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100" dirty="0" smtClean="0">
                          <a:latin typeface="Arial" panose="020B0604020202020204" pitchFamily="34" charset="0"/>
                          <a:cs typeface="Arial" panose="020B0604020202020204" pitchFamily="34" charset="0"/>
                        </a:rPr>
                        <a:t>11-19-2039</a:t>
                      </a:r>
                      <a:endParaRPr lang="en-US" sz="11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Comment Resolution for Miscellaneous</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Po-Kai Huang (Intel</a:t>
                      </a:r>
                      <a:r>
                        <a:rPr lang="en-US" sz="1100" baseline="0" dirty="0" smtClean="0">
                          <a:latin typeface="Arial" panose="020B0604020202020204" pitchFamily="34" charset="0"/>
                          <a:cs typeface="Arial" panose="020B0604020202020204" pitchFamily="34" charset="0"/>
                        </a:rPr>
                        <a:t> Corporation)</a:t>
                      </a:r>
                      <a:endParaRPr lang="en-US" sz="11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100" dirty="0" smtClean="0">
                          <a:latin typeface="Arial" panose="020B0604020202020204" pitchFamily="34" charset="0"/>
                          <a:cs typeface="Arial" panose="020B0604020202020204" pitchFamily="34" charset="0"/>
                        </a:rPr>
                        <a:t>Ready for motion (Wed. AM1, 2 CIDs)</a:t>
                      </a:r>
                      <a:endParaRPr lang="en-US" sz="11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371600"/>
            <a:ext cx="5204883" cy="51099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371600"/>
            <a:ext cx="5178552" cy="51038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2">
              <a:spcBef>
                <a:spcPts val="0"/>
              </a:spcBef>
            </a:pPr>
            <a:r>
              <a:rPr lang="en-US" altLang="en-US" sz="1400" b="1" dirty="0" smtClean="0"/>
              <a:t>MDR</a:t>
            </a:r>
          </a:p>
          <a:p>
            <a:pPr lvl="2">
              <a:spcBef>
                <a:spcPts val="0"/>
              </a:spcBef>
            </a:pPr>
            <a:r>
              <a:rPr lang="en-US" altLang="en-US" sz="1400" b="1" dirty="0" smtClean="0"/>
              <a:t>Comment </a:t>
            </a:r>
            <a:r>
              <a:rPr lang="en-US" altLang="en-US" sz="1400" b="1" dirty="0"/>
              <a:t>resolutions</a:t>
            </a:r>
          </a:p>
          <a:p>
            <a:pPr lvl="2">
              <a:spcBef>
                <a:spcPts val="0"/>
              </a:spcBef>
            </a:pPr>
            <a:r>
              <a:rPr lang="en-US" altLang="en-US" sz="1400" b="1" dirty="0" smtClean="0"/>
              <a:t>WG </a:t>
            </a:r>
            <a:r>
              <a:rPr lang="en-US" altLang="en-US" sz="1400" b="1" dirty="0"/>
              <a:t>recirculation letter </a:t>
            </a:r>
            <a:r>
              <a:rPr lang="en-US" altLang="en-US" sz="1400" b="1" dirty="0" smtClean="0"/>
              <a:t>ballot</a:t>
            </a:r>
            <a:endParaRPr lang="en-US" altLang="en-US" sz="14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r>
              <a:rPr lang="en-US" sz="2000" dirty="0" smtClean="0"/>
              <a:t>All participants in IEEE-SA activities are expected to adhere to the core principles underlying the:</a:t>
            </a:r>
          </a:p>
          <a:p>
            <a:pPr lvl="1"/>
            <a:r>
              <a:rPr lang="en-US" sz="1800" dirty="0" smtClean="0">
                <a:hlinkClick r:id="rId2"/>
              </a:rPr>
              <a:t>IEEE Code of Ethics</a:t>
            </a:r>
            <a:endParaRPr lang="en-US" sz="1800" dirty="0" smtClean="0"/>
          </a:p>
          <a:p>
            <a:pPr lvl="1"/>
            <a:r>
              <a:rPr lang="en-US" sz="1800" dirty="0" smtClean="0">
                <a:hlinkClick r:id="rId3"/>
              </a:rPr>
              <a:t>IEEE Code of Conduct</a:t>
            </a:r>
            <a:endParaRPr lang="en-US" sz="1800" dirty="0" smtClean="0"/>
          </a:p>
          <a:p>
            <a:r>
              <a:rPr lang="en-US" sz="2000" dirty="0" smtClean="0"/>
              <a:t>The core principles of the IEEE Codes of Ethics &amp; Conduct are to:</a:t>
            </a:r>
          </a:p>
          <a:p>
            <a:pPr lvl="1"/>
            <a:r>
              <a:rPr lang="en-US" sz="1800" dirty="0" smtClean="0"/>
              <a:t>Uphold the highest standards of integrity, responsible behavior, and ethical and professional conduct</a:t>
            </a:r>
          </a:p>
          <a:p>
            <a:pPr lvl="1"/>
            <a:r>
              <a:rPr lang="en-US" sz="1800" dirty="0" smtClean="0"/>
              <a:t>Treat people fairly and with respect, to not engage in harassment, discrimination, or retaliation, and to protect people's privacy.</a:t>
            </a:r>
          </a:p>
          <a:p>
            <a:pPr lvl="1"/>
            <a:r>
              <a:rPr lang="en-US" sz="1800" dirty="0" smtClean="0"/>
              <a:t>Avoid injuring others, their property, reputation, or employment by false or malicious action</a:t>
            </a:r>
          </a:p>
          <a:p>
            <a:r>
              <a:rPr lang="en-US" sz="2000" dirty="0" smtClean="0"/>
              <a:t>The most recent versions of these Codes are available at</a:t>
            </a:r>
          </a:p>
          <a:p>
            <a:pPr lvl="1"/>
            <a:r>
              <a:rPr lang="en-US" sz="1800" dirty="0" smtClean="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99165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Participants in the IEEE-SA “individual process” shall</a:t>
            </a:r>
            <a:br>
              <a:rPr lang="en-US" smtClean="0"/>
            </a:br>
            <a:r>
              <a:rPr lang="en-US" smtClean="0"/>
              <a:t>act independently of others, including employers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smtClean="0">
                <a:hlinkClick r:id="rId2"/>
              </a:rPr>
              <a:t>IEEE-SA Standards Board Bylaws </a:t>
            </a:r>
            <a:r>
              <a:rPr lang="en-US" sz="2000" dirty="0" smtClean="0"/>
              <a:t>require that “participants in the IEEE standards development individual process shall act based on their qualifications and experience”</a:t>
            </a:r>
          </a:p>
          <a:p>
            <a:r>
              <a:rPr lang="en-US" sz="2000" dirty="0" smtClean="0"/>
              <a:t>This means participants:</a:t>
            </a:r>
          </a:p>
          <a:p>
            <a:pPr lvl="1"/>
            <a:r>
              <a:rPr lang="en-US" sz="1800" dirty="0" smtClean="0">
                <a:solidFill>
                  <a:srgbClr val="00B050"/>
                </a:solidFill>
              </a:rPr>
              <a:t>Shall act &amp; vote </a:t>
            </a:r>
            <a:r>
              <a:rPr lang="en-US" sz="1800" dirty="0" smtClean="0"/>
              <a:t>based on their personal &amp; independent opinions derived from their expertise, knowledge, and qualifications</a:t>
            </a:r>
          </a:p>
          <a:p>
            <a:pPr lvl="1"/>
            <a:r>
              <a:rPr lang="en-US" sz="1800" dirty="0" smtClean="0">
                <a:solidFill>
                  <a:srgbClr val="FF0000"/>
                </a:solidFill>
              </a:rPr>
              <a:t>Shall not act or vote</a:t>
            </a:r>
            <a:r>
              <a:rPr lang="en-US" sz="1800" dirty="0" smtClean="0">
                <a:solidFill>
                  <a:srgbClr val="FF3300"/>
                </a:solidFill>
              </a:rPr>
              <a:t> </a:t>
            </a:r>
            <a:r>
              <a:rPr lang="en-US" sz="1800" dirty="0" smtClean="0"/>
              <a:t>based on any obligation to or any direction from any other person or organization, including an employer or client, regardless of any external commitments, agreements, contracts, or orders</a:t>
            </a:r>
          </a:p>
          <a:p>
            <a:pPr lvl="1"/>
            <a:r>
              <a:rPr lang="en-US" sz="1800" dirty="0" smtClean="0">
                <a:solidFill>
                  <a:srgbClr val="FF0000"/>
                </a:solidFill>
              </a:rPr>
              <a:t>Shall not direct </a:t>
            </a:r>
            <a:r>
              <a:rPr lang="en-US" sz="1800" dirty="0" smtClean="0"/>
              <a:t>the actions or votes of other participants or retaliate against other participants for fulfilling their responsibility to act &amp; vote based on their personal &amp; independently developed opinions</a:t>
            </a:r>
          </a:p>
          <a:p>
            <a:r>
              <a:rPr lang="en-US" sz="2000" dirty="0" smtClean="0"/>
              <a:t>By participating in standards activities using the “individual process”, you are deemed to accept these requirements; if you are unable to satisfy these requirements then you shall immediately cease any participation</a:t>
            </a:r>
            <a:endParaRPr lang="en-US" sz="20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29654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hlinkClick r:id="rId2"/>
              </a:rPr>
              <a:t>IEEE-SA Standards Board Bylaws </a:t>
            </a:r>
            <a:r>
              <a:rPr lang="en-US" sz="2200" dirty="0" smtClean="0"/>
              <a:t>(clause 5.2.1.3) specifies that “the standards development process shall not be dominated by any single interest category, individual, or organization”</a:t>
            </a:r>
          </a:p>
          <a:p>
            <a:pPr lvl="1"/>
            <a:r>
              <a:rPr lang="en-US" dirty="0" smtClean="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smtClean="0"/>
              <a:t>This rule applies equally to those participating in a standards development project and to that project’s leadership group</a:t>
            </a:r>
          </a:p>
          <a:p>
            <a:r>
              <a:rPr lang="en-US" sz="2200" dirty="0" smtClean="0"/>
              <a:t>Any person who reasonably suspects that dominance is occurring in a standards development project is encouraged to bring the issue to the attention of the Standards Committee or the project’s IEEE-SA Program Manager</a:t>
            </a:r>
            <a:endParaRPr lang="en-US" sz="22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30080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a:t>
            </a:r>
            <a:r>
              <a:rPr lang="en-US" altLang="en-US" sz="1600" dirty="0" smtClean="0"/>
              <a:t>comments; total 92 unresolved comments</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20</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in Wednesday AM1 for IEEE 802.11-19/1881r1</a:t>
            </a:r>
            <a:endParaRPr lang="en-US" dirty="0"/>
          </a:p>
        </p:txBody>
      </p:sp>
      <p:sp>
        <p:nvSpPr>
          <p:cNvPr id="3" name="Content Placeholder 2"/>
          <p:cNvSpPr>
            <a:spLocks noGrp="1"/>
          </p:cNvSpPr>
          <p:nvPr>
            <p:ph idx="1"/>
          </p:nvPr>
        </p:nvSpPr>
        <p:spPr/>
        <p:txBody>
          <a:bodyPr/>
          <a:lstStyle/>
          <a:p>
            <a:r>
              <a:rPr lang="en-US" sz="2000" dirty="0"/>
              <a:t>Motion</a:t>
            </a:r>
          </a:p>
          <a:p>
            <a:pPr marL="0" indent="0">
              <a:buNone/>
            </a:pPr>
            <a:r>
              <a:rPr lang="en-US" sz="2000" dirty="0"/>
              <a:t>Approve the comment resolutions in document IEEE 802.11-19/1881r1 to CIDs: </a:t>
            </a:r>
            <a:endParaRPr lang="en-US" sz="2000" dirty="0" smtClean="0"/>
          </a:p>
          <a:p>
            <a:pPr marL="0" indent="0">
              <a:buNone/>
            </a:pPr>
            <a:r>
              <a:rPr lang="en-US" sz="2000" dirty="0" smtClean="0"/>
              <a:t>4030</a:t>
            </a:r>
            <a:r>
              <a:rPr lang="en-US" sz="2000" dirty="0"/>
              <a:t>, 4031, 4036, 4038, 4076, 4098, 4103, 4104, 4118, 4119, 4120, 4128, 4134, </a:t>
            </a:r>
            <a:r>
              <a:rPr lang="en-US" sz="2000" dirty="0" smtClean="0"/>
              <a:t>4135</a:t>
            </a:r>
            <a:endParaRPr lang="en-US" sz="2000" dirty="0"/>
          </a:p>
          <a:p>
            <a:endParaRPr lang="en-US" sz="2000" dirty="0"/>
          </a:p>
          <a:p>
            <a:r>
              <a:rPr lang="en-US" sz="2000" dirty="0"/>
              <a:t>Move:	</a:t>
            </a:r>
            <a:r>
              <a:rPr lang="en-US" sz="2000" dirty="0" smtClean="0"/>
              <a:t>Steve </a:t>
            </a:r>
            <a:r>
              <a:rPr lang="en-US" sz="2000" dirty="0"/>
              <a:t>Shellhammer</a:t>
            </a:r>
          </a:p>
          <a:p>
            <a:r>
              <a:rPr lang="en-US" sz="2000" dirty="0"/>
              <a:t>Second:	Geert </a:t>
            </a:r>
            <a:r>
              <a:rPr lang="en-US" sz="2000" dirty="0" err="1"/>
              <a:t>Awater</a:t>
            </a:r>
            <a:endParaRPr lang="en-US" sz="2000" dirty="0"/>
          </a:p>
          <a:p>
            <a:endParaRPr lang="en-US" sz="2000" dirty="0"/>
          </a:p>
          <a:p>
            <a:r>
              <a:rPr lang="en-US" sz="2000" dirty="0"/>
              <a:t>Yes:		80</a:t>
            </a:r>
          </a:p>
          <a:p>
            <a:r>
              <a:rPr lang="en-US" sz="2000" dirty="0"/>
              <a:t>No:		21</a:t>
            </a:r>
          </a:p>
          <a:p>
            <a:r>
              <a:rPr lang="en-US" sz="2000" dirty="0"/>
              <a:t>Abstain:	3</a:t>
            </a:r>
          </a:p>
          <a:p>
            <a:r>
              <a:rPr lang="en-US" sz="2000" dirty="0"/>
              <a:t>Motion Passes</a:t>
            </a:r>
          </a:p>
          <a:p>
            <a:endParaRPr lang="en-US" sz="2000"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2871106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ECE63C-EEC9-482D-9FFC-1BC5B9398549}"/>
              </a:ext>
            </a:extLst>
          </p:cNvPr>
          <p:cNvSpPr>
            <a:spLocks noGrp="1"/>
          </p:cNvSpPr>
          <p:nvPr>
            <p:ph type="title"/>
          </p:nvPr>
        </p:nvSpPr>
        <p:spPr/>
        <p:txBody>
          <a:bodyPr/>
          <a:lstStyle/>
          <a:p>
            <a:r>
              <a:rPr lang="en-US" smtClean="0"/>
              <a:t>MDR Motion</a:t>
            </a:r>
            <a:endParaRPr lang="en-US" dirty="0"/>
          </a:p>
        </p:txBody>
      </p:sp>
      <p:sp>
        <p:nvSpPr>
          <p:cNvPr id="3" name="Content Placeholder 2">
            <a:extLst>
              <a:ext uri="{FF2B5EF4-FFF2-40B4-BE49-F238E27FC236}">
                <a16:creationId xmlns="" xmlns:a16="http://schemas.microsoft.com/office/drawing/2014/main" id="{EDD8497F-8D9A-414A-A29A-8929FD85928A}"/>
              </a:ext>
            </a:extLst>
          </p:cNvPr>
          <p:cNvSpPr>
            <a:spLocks noGrp="1"/>
          </p:cNvSpPr>
          <p:nvPr>
            <p:ph idx="1"/>
          </p:nvPr>
        </p:nvSpPr>
        <p:spPr/>
        <p:txBody>
          <a:bodyPr/>
          <a:lstStyle/>
          <a:p>
            <a:r>
              <a:rPr lang="en-US" dirty="0" smtClean="0"/>
              <a:t>Move to accept </a:t>
            </a:r>
            <a:r>
              <a:rPr lang="en-US" dirty="0" err="1" smtClean="0"/>
              <a:t>TGba</a:t>
            </a:r>
            <a:r>
              <a:rPr lang="en-US" dirty="0" smtClean="0"/>
              <a:t> MDR and incorporate the changes in [11-19/1765r4] into the draft specification</a:t>
            </a:r>
          </a:p>
          <a:p>
            <a:endParaRPr lang="en-US" dirty="0" smtClean="0"/>
          </a:p>
          <a:p>
            <a:r>
              <a:rPr lang="en-US" dirty="0" smtClean="0"/>
              <a:t>Move: Po-Kai Huang		</a:t>
            </a:r>
          </a:p>
          <a:p>
            <a:r>
              <a:rPr lang="en-US" dirty="0" smtClean="0"/>
              <a:t>Second: </a:t>
            </a:r>
          </a:p>
          <a:p>
            <a:endParaRPr lang="en-US" dirty="0"/>
          </a:p>
        </p:txBody>
      </p:sp>
      <p:sp>
        <p:nvSpPr>
          <p:cNvPr id="6" name="Date Placeholder 5">
            <a:extLst>
              <a:ext uri="{FF2B5EF4-FFF2-40B4-BE49-F238E27FC236}">
                <a16:creationId xmlns="" xmlns:a16="http://schemas.microsoft.com/office/drawing/2014/main" id="{91F487BF-61F9-44B3-87D1-DAA67E397454}"/>
              </a:ext>
            </a:extLst>
          </p:cNvPr>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a:extLst>
              <a:ext uri="{FF2B5EF4-FFF2-40B4-BE49-F238E27FC236}">
                <a16:creationId xmlns="" xmlns:a16="http://schemas.microsoft.com/office/drawing/2014/main" id="{079A693D-F1CB-4D98-B70C-796E4187DEAF}"/>
              </a:ext>
            </a:extLst>
          </p:cNvPr>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a:extLst>
              <a:ext uri="{FF2B5EF4-FFF2-40B4-BE49-F238E27FC236}">
                <a16:creationId xmlns="" xmlns:a16="http://schemas.microsoft.com/office/drawing/2014/main" id="{9F9E2569-F290-4BB1-8B6E-8AD7C80ED35F}"/>
              </a:ext>
            </a:extLst>
          </p:cNvPr>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698876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[11-19/1774r0]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4067, 4095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[11-19/1873r0] </a:t>
            </a:r>
            <a:r>
              <a:rPr lang="en-US" dirty="0"/>
              <a:t>for the CIDs listed below</a:t>
            </a:r>
            <a:r>
              <a:rPr lang="en-US" dirty="0" smtClean="0"/>
              <a:t>:</a:t>
            </a:r>
            <a:br>
              <a:rPr lang="en-US" dirty="0" smtClean="0"/>
            </a:br>
            <a:r>
              <a:rPr lang="en-US" dirty="0"/>
              <a:t/>
            </a:r>
            <a:br>
              <a:rPr lang="en-US" dirty="0"/>
            </a:br>
            <a:r>
              <a:rPr lang="en-US" dirty="0"/>
              <a:t>4106</a:t>
            </a:r>
            <a:endParaRPr lang="en-US" dirty="0" smtClean="0"/>
          </a:p>
          <a:p>
            <a:endParaRPr lang="en-US" b="0" dirty="0" smtClean="0"/>
          </a:p>
          <a:p>
            <a:r>
              <a:rPr lang="en-US" b="0" dirty="0" smtClean="0"/>
              <a:t>Move: Leif Wilhelmsson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3558988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[11-19/1827r0] </a:t>
            </a:r>
            <a:r>
              <a:rPr lang="en-US" dirty="0"/>
              <a:t>for the CIDs listed below</a:t>
            </a:r>
            <a:r>
              <a:rPr lang="en-US" dirty="0" smtClean="0"/>
              <a:t>:</a:t>
            </a:r>
            <a:br>
              <a:rPr lang="en-US" dirty="0" smtClean="0"/>
            </a:br>
            <a:r>
              <a:rPr lang="en-US" dirty="0"/>
              <a:t/>
            </a:r>
            <a:br>
              <a:rPr lang="en-US" dirty="0"/>
            </a:br>
            <a:r>
              <a:rPr lang="en-US" dirty="0"/>
              <a:t>4023, 4037, 4061, 4109, 4110, </a:t>
            </a:r>
            <a:r>
              <a:rPr lang="en-US" dirty="0" smtClean="0"/>
              <a:t>4114</a:t>
            </a:r>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9034808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[11-19/1828r0] </a:t>
            </a:r>
            <a:r>
              <a:rPr lang="en-US" dirty="0"/>
              <a:t>for the CIDs listed below</a:t>
            </a:r>
            <a:r>
              <a:rPr lang="en-US" dirty="0" smtClean="0"/>
              <a:t>:</a:t>
            </a:r>
            <a:br>
              <a:rPr lang="en-US" dirty="0" smtClean="0"/>
            </a:br>
            <a:r>
              <a:rPr lang="en-US" dirty="0"/>
              <a:t/>
            </a:r>
            <a:br>
              <a:rPr lang="en-US" dirty="0"/>
            </a:br>
            <a:r>
              <a:rPr lang="en-US" dirty="0"/>
              <a:t>4024, 4025, 4026, 4072, 4124</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37148609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[11-19/1829r3] </a:t>
            </a:r>
            <a:r>
              <a:rPr lang="en-US" dirty="0"/>
              <a:t>for the CIDs listed below</a:t>
            </a:r>
            <a:r>
              <a:rPr lang="en-US" dirty="0" smtClean="0"/>
              <a:t>:</a:t>
            </a:r>
            <a:br>
              <a:rPr lang="en-US" dirty="0" smtClean="0"/>
            </a:br>
            <a:r>
              <a:rPr lang="en-US" dirty="0"/>
              <a:t/>
            </a:r>
            <a:br>
              <a:rPr lang="en-US" dirty="0"/>
            </a:br>
            <a:r>
              <a:rPr lang="en-US" dirty="0"/>
              <a:t>4084, 4085, 4086, 4088, 4089, 4107, 4108, 4125, 4130, 4020, 4015, 4090, 4091, 4092, 4126, 4127</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784558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[11-19/1830r0] </a:t>
            </a:r>
            <a:r>
              <a:rPr lang="en-US" dirty="0"/>
              <a:t>for the CIDs listed below</a:t>
            </a:r>
            <a:r>
              <a:rPr lang="en-US" dirty="0" smtClean="0"/>
              <a:t>:</a:t>
            </a:r>
            <a:br>
              <a:rPr lang="en-US" dirty="0" smtClean="0"/>
            </a:br>
            <a:r>
              <a:rPr lang="en-US" dirty="0"/>
              <a:t/>
            </a:r>
            <a:br>
              <a:rPr lang="en-US" dirty="0"/>
            </a:br>
            <a:r>
              <a:rPr lang="en-US" dirty="0"/>
              <a:t>4051, 4071, 4123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2597186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[11-19/1844r0] </a:t>
            </a:r>
            <a:r>
              <a:rPr lang="en-US" dirty="0"/>
              <a:t>for the CIDs listed below</a:t>
            </a:r>
            <a:r>
              <a:rPr lang="en-US" dirty="0" smtClean="0"/>
              <a:t>:</a:t>
            </a:r>
            <a:br>
              <a:rPr lang="en-US" dirty="0" smtClean="0"/>
            </a:br>
            <a:r>
              <a:rPr lang="en-US" dirty="0"/>
              <a:t/>
            </a:r>
            <a:br>
              <a:rPr lang="en-US" dirty="0"/>
            </a:br>
            <a:r>
              <a:rPr lang="en-US" dirty="0" smtClean="0"/>
              <a:t>4035</a:t>
            </a:r>
            <a:r>
              <a:rPr lang="en-US" dirty="0"/>
              <a:t>, 4065, 4100</a:t>
            </a:r>
            <a:endParaRPr lang="en-US" dirty="0" smtClean="0"/>
          </a:p>
          <a:p>
            <a:endParaRPr lang="en-US" b="0" dirty="0" smtClean="0"/>
          </a:p>
          <a:p>
            <a:r>
              <a:rPr lang="en-US" b="0" dirty="0" smtClean="0"/>
              <a:t>Move: Eunsung Park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6688473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[11-19/1954r0] </a:t>
            </a:r>
            <a:r>
              <a:rPr lang="en-US" dirty="0"/>
              <a:t>for the CIDs listed below</a:t>
            </a:r>
            <a:r>
              <a:rPr lang="en-US" dirty="0" smtClean="0"/>
              <a:t>:</a:t>
            </a:r>
            <a:br>
              <a:rPr lang="en-US" dirty="0" smtClean="0"/>
            </a:br>
            <a:r>
              <a:rPr lang="en-US" dirty="0"/>
              <a:t/>
            </a:r>
            <a:br>
              <a:rPr lang="en-US" dirty="0"/>
            </a:br>
            <a:r>
              <a:rPr lang="en-US" dirty="0"/>
              <a:t>4133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3800036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4016</a:t>
            </a:r>
            <a:endParaRPr lang="en-US" dirty="0"/>
          </a:p>
        </p:txBody>
      </p:sp>
      <p:sp>
        <p:nvSpPr>
          <p:cNvPr id="3" name="Content Placeholder 2"/>
          <p:cNvSpPr>
            <a:spLocks noGrp="1"/>
          </p:cNvSpPr>
          <p:nvPr>
            <p:ph idx="1"/>
          </p:nvPr>
        </p:nvSpPr>
        <p:spPr/>
        <p:txBody>
          <a:bodyPr/>
          <a:lstStyle/>
          <a:p>
            <a:r>
              <a:rPr lang="en-US" dirty="0"/>
              <a:t>Move to accept the </a:t>
            </a:r>
            <a:r>
              <a:rPr lang="en-US" dirty="0" smtClean="0"/>
              <a:t>changes </a:t>
            </a:r>
            <a:r>
              <a:rPr lang="en-US" dirty="0"/>
              <a:t>for Clause 30.2.2 (30.2.2 	TXVECTOR and RXVECTOR </a:t>
            </a:r>
            <a:r>
              <a:rPr lang="en-US" dirty="0" smtClean="0"/>
              <a:t>parameters) in [11-19/1954r0]</a:t>
            </a:r>
            <a:br>
              <a:rPr lang="en-US" dirty="0" smtClean="0"/>
            </a:br>
            <a:r>
              <a:rPr lang="en-US" dirty="0"/>
              <a:t/>
            </a:r>
            <a:br>
              <a:rPr lang="en-US" dirty="0"/>
            </a:b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17021827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4017</a:t>
            </a:r>
            <a:endParaRPr lang="en-US" dirty="0"/>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16670275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11-19/1882r1] </a:t>
            </a:r>
            <a:r>
              <a:rPr lang="en-US" dirty="0"/>
              <a:t>for the CIDs listed below:</a:t>
            </a:r>
            <a:br>
              <a:rPr lang="en-US" dirty="0"/>
            </a:br>
            <a:r>
              <a:rPr lang="en-US" dirty="0"/>
              <a:t/>
            </a:r>
            <a:br>
              <a:rPr lang="en-US" dirty="0"/>
            </a:br>
            <a:r>
              <a:rPr lang="en-US" dirty="0" smtClean="0"/>
              <a:t>4070, 4097</a:t>
            </a:r>
            <a:endParaRPr lang="en-US" dirty="0"/>
          </a:p>
          <a:p>
            <a:endParaRPr lang="en-US" dirty="0"/>
          </a:p>
          <a:p>
            <a:endParaRPr lang="en-US" dirty="0"/>
          </a:p>
          <a:p>
            <a:r>
              <a:rPr lang="en-US" b="0" dirty="0" smtClean="0"/>
              <a:t>Move</a:t>
            </a:r>
            <a:r>
              <a:rPr lang="en-US" b="0" dirty="0"/>
              <a:t>: </a:t>
            </a:r>
            <a:r>
              <a:rPr lang="en-US" b="0" dirty="0" smtClean="0"/>
              <a:t>Steve Shellhammer</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5330622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11-19/1950r1] </a:t>
            </a:r>
            <a:r>
              <a:rPr lang="en-US" dirty="0"/>
              <a:t>for the CIDs listed below:</a:t>
            </a:r>
            <a:br>
              <a:rPr lang="en-US" dirty="0"/>
            </a:br>
            <a:r>
              <a:rPr lang="en-US" dirty="0"/>
              <a:t/>
            </a:r>
            <a:br>
              <a:rPr lang="en-US" dirty="0"/>
            </a:br>
            <a:r>
              <a:rPr lang="en-US" dirty="0" smtClean="0"/>
              <a:t>4060, 4122</a:t>
            </a:r>
            <a:endParaRPr lang="en-US" dirty="0"/>
          </a:p>
          <a:p>
            <a:endParaRPr lang="en-US" dirty="0"/>
          </a:p>
          <a:p>
            <a:endParaRPr lang="en-US" dirty="0"/>
          </a:p>
          <a:p>
            <a:r>
              <a:rPr lang="en-US" b="0" dirty="0" smtClean="0"/>
              <a:t>Move</a:t>
            </a:r>
            <a:r>
              <a:rPr lang="en-US" b="0" dirty="0"/>
              <a:t>: </a:t>
            </a:r>
            <a:r>
              <a:rPr lang="en-US" b="0" dirty="0" smtClean="0"/>
              <a:t>Xiaofei Wang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19982261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11-19/1985r0] </a:t>
            </a:r>
            <a:r>
              <a:rPr lang="en-US" dirty="0"/>
              <a:t>for the CIDs listed below:</a:t>
            </a:r>
            <a:br>
              <a:rPr lang="en-US" dirty="0"/>
            </a:br>
            <a:r>
              <a:rPr lang="en-US" dirty="0"/>
              <a:t/>
            </a:r>
            <a:br>
              <a:rPr lang="en-US" dirty="0"/>
            </a:br>
            <a:r>
              <a:rPr lang="en-US" dirty="0" smtClean="0"/>
              <a:t>4034, 4068, </a:t>
            </a:r>
            <a:r>
              <a:rPr lang="en-US" dirty="0"/>
              <a:t>4073 </a:t>
            </a:r>
          </a:p>
          <a:p>
            <a:endParaRPr lang="en-US" dirty="0"/>
          </a:p>
          <a:p>
            <a:endParaRPr lang="en-US" dirty="0"/>
          </a:p>
          <a:p>
            <a:r>
              <a:rPr lang="en-US" b="0" dirty="0" smtClean="0"/>
              <a:t>Move</a:t>
            </a:r>
            <a:r>
              <a:rPr lang="en-US" b="0" dirty="0"/>
              <a:t>: </a:t>
            </a:r>
            <a:r>
              <a:rPr lang="en-US" b="0" dirty="0" smtClean="0"/>
              <a:t>Menzo Wentink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22975970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11-19/1945r1] </a:t>
            </a:r>
            <a:r>
              <a:rPr lang="en-US" dirty="0"/>
              <a:t>for the CIDs listed below:</a:t>
            </a:r>
            <a:br>
              <a:rPr lang="en-US" dirty="0"/>
            </a:br>
            <a:r>
              <a:rPr lang="en-US" dirty="0"/>
              <a:t/>
            </a:r>
            <a:br>
              <a:rPr lang="en-US" dirty="0"/>
            </a:br>
            <a:r>
              <a:rPr lang="en-US" dirty="0"/>
              <a:t>4014, 4052, 4059, 4082</a:t>
            </a:r>
          </a:p>
          <a:p>
            <a:endParaRPr lang="en-US" dirty="0"/>
          </a:p>
          <a:p>
            <a:endParaRPr lang="en-US" dirty="0"/>
          </a:p>
          <a:p>
            <a:r>
              <a:rPr lang="en-US" b="0" dirty="0" smtClean="0"/>
              <a:t>Move</a:t>
            </a:r>
            <a:r>
              <a:rPr lang="en-US" b="0" dirty="0"/>
              <a:t>: </a:t>
            </a:r>
            <a:r>
              <a:rPr lang="en-US" b="0" dirty="0" smtClean="0"/>
              <a:t>Suhwook Kim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0980897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11-19/2039r1</a:t>
            </a:r>
            <a:r>
              <a:rPr lang="en-US" dirty="0" smtClean="0"/>
              <a:t>] </a:t>
            </a:r>
            <a:r>
              <a:rPr lang="en-US" dirty="0"/>
              <a:t>for the CIDs listed below:</a:t>
            </a:r>
            <a:br>
              <a:rPr lang="en-US" dirty="0"/>
            </a:br>
            <a:r>
              <a:rPr lang="en-US" dirty="0"/>
              <a:t/>
            </a:r>
            <a:br>
              <a:rPr lang="en-US" dirty="0"/>
            </a:br>
            <a:r>
              <a:rPr lang="en-US" dirty="0"/>
              <a:t>4093, 4017</a:t>
            </a:r>
            <a:endParaRPr lang="en-US" dirty="0"/>
          </a:p>
          <a:p>
            <a:endParaRPr lang="en-US" dirty="0"/>
          </a:p>
          <a:p>
            <a:endParaRPr lang="en-US" dirty="0"/>
          </a:p>
          <a:p>
            <a:r>
              <a:rPr lang="en-US" b="0" dirty="0" smtClean="0"/>
              <a:t>Move</a:t>
            </a:r>
            <a:r>
              <a:rPr lang="en-US" b="0" dirty="0"/>
              <a:t>: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31513576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48</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49</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10:00 ET</a:t>
            </a:r>
          </a:p>
          <a:p>
            <a:pPr marL="685800" lvl="2" indent="-342900">
              <a:defRPr/>
            </a:pPr>
            <a:r>
              <a:rPr lang="en-US" altLang="en-US" sz="2400" b="1" dirty="0" smtClean="0"/>
              <a:t>TBD 17:00 ET</a:t>
            </a:r>
          </a:p>
          <a:p>
            <a:pPr marL="685800" lvl="2" indent="-342900">
              <a:defRPr/>
            </a:pPr>
            <a:r>
              <a:rPr lang="en-US" altLang="en-US" sz="2400" b="1" dirty="0" smtClean="0"/>
              <a:t>TBD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50</a:t>
            </a:fld>
            <a:endParaRPr lang="en-US" altLang="en-US" sz="1200" b="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51</a:t>
            </a:fld>
            <a:endParaRPr lang="en-US" altLang="en-US" sz="1200" b="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52</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53</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November 4</a:t>
            </a:r>
            <a:r>
              <a:rPr lang="en-US" sz="2800" baseline="30000" dirty="0" smtClean="0"/>
              <a:t>th</a:t>
            </a:r>
            <a:r>
              <a:rPr lang="en-US" sz="2800" dirty="0" smtClean="0"/>
              <a:t> : </a:t>
            </a:r>
          </a:p>
          <a:p>
            <a:pPr lvl="1">
              <a:defRPr/>
            </a:pPr>
            <a:r>
              <a:rPr lang="en-US" sz="2400" b="0" dirty="0" smtClean="0"/>
              <a:t>Received 9</a:t>
            </a:r>
            <a:r>
              <a:rPr lang="en-US" sz="2400" dirty="0" smtClean="0"/>
              <a:t> s</a:t>
            </a:r>
            <a:r>
              <a:rPr lang="en-US" sz="2400" b="0" dirty="0" smtClean="0"/>
              <a:t>ubmissions (updated on November 10</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17 submissions in the queue</a:t>
            </a:r>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182865</TotalTime>
  <Words>3262</Words>
  <Application>Microsoft Office PowerPoint</Application>
  <PresentationFormat>Widescreen</PresentationFormat>
  <Paragraphs>744</Paragraphs>
  <Slides>53</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Monotype Sorts</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Motion in Wednesday AM1 for IEEE 802.11-19/1881r1</vt:lpstr>
      <vt:lpstr>MDR Motion</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Motion # 4022</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5852</cp:revision>
  <cp:lastPrinted>2014-11-04T15:04:57Z</cp:lastPrinted>
  <dcterms:created xsi:type="dcterms:W3CDTF">2007-04-17T18:10:23Z</dcterms:created>
  <dcterms:modified xsi:type="dcterms:W3CDTF">2019-11-13T19:57:53Z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2019-11-13 19:57:53Z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