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316" r:id="rId41"/>
    <p:sldId id="317" r:id="rId42"/>
    <p:sldId id="318" r:id="rId43"/>
    <p:sldId id="319" r:id="rId44"/>
    <p:sldId id="320" r:id="rId45"/>
    <p:sldId id="321" r:id="rId46"/>
    <p:sldId id="288" r:id="rId47"/>
    <p:sldId id="323" r:id="rId48"/>
    <p:sldId id="324" r:id="rId49"/>
    <p:sldId id="325" r:id="rId50"/>
    <p:sldId id="326" r:id="rId51"/>
    <p:sldId id="327" r:id="rId52"/>
    <p:sldId id="328" r:id="rId53"/>
    <p:sldId id="289" r:id="rId54"/>
    <p:sldId id="329" r:id="rId55"/>
    <p:sldId id="330" r:id="rId56"/>
    <p:sldId id="331" r:id="rId57"/>
    <p:sldId id="332" r:id="rId58"/>
    <p:sldId id="333" r:id="rId59"/>
    <p:sldId id="334" r:id="rId60"/>
    <p:sldId id="290" r:id="rId61"/>
    <p:sldId id="291" r:id="rId62"/>
    <p:sldId id="322" r:id="rId63"/>
    <p:sldId id="293" r:id="rId64"/>
    <p:sldId id="294"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2" d="100"/>
          <a:sy n="112" d="100"/>
        </p:scale>
        <p:origin x="608"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1743514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6/11-16-1348-07-00ax-coexistence-assurance.docx" TargetMode="External"/><Relationship Id="rId2" Type="http://schemas.openxmlformats.org/officeDocument/2006/relationships/hyperlink" Target="https://mentor.ieee.org/802.11/dcn/19/11-19-2063-00-00ax-p802-11ax-report-to-ec-on-conditional-approval-to-go-to-sa-ballo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67607087"/>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0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pic>
        <p:nvPicPr>
          <p:cNvPr id="2" name="Picture 1">
            <a:extLst>
              <a:ext uri="{FF2B5EF4-FFF2-40B4-BE49-F238E27FC236}">
                <a16:creationId xmlns:a16="http://schemas.microsoft.com/office/drawing/2014/main" id="{F71D2A16-6CD1-034D-94DB-DFA82050A020}"/>
              </a:ext>
            </a:extLst>
          </p:cNvPr>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1245582462"/>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dirty="0">
                          <a:solidFill>
                            <a:srgbClr val="00B050"/>
                          </a:solidFill>
                          <a:effectLst/>
                        </a:rPr>
                        <a:t>1810</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LB244-MAC-CR-Miscellaneous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1833</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LB244-MAC-CR-Subclause 26.15</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LB244-MAC-CR-TWT IE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HESIGB and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Brian Hart (Cisco Systems)</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476565961"/>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solidFill>
                            <a:schemeClr val="accent1"/>
                          </a:solidFill>
                          <a:effectLst/>
                        </a:rPr>
                        <a:t>2019</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chemeClr val="accent1"/>
                          </a:solidFill>
                          <a:effectLst/>
                        </a:rPr>
                        <a:t>1983</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Remaining PHY Math comment resolutions</a:t>
                      </a:r>
                      <a:endParaRPr lang="en-CA" sz="1400" b="0" i="0" u="none" strike="noStrike" dirty="0">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Yan Zhang (Marvell)</a:t>
                      </a:r>
                      <a:endParaRPr lang="en-CA" sz="1400" b="0" i="0" u="none" strike="noStrike" dirty="0">
                        <a:solidFill>
                          <a:schemeClr val="accent1"/>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2701117775"/>
              </p:ext>
            </p:extLst>
          </p:nvPr>
        </p:nvGraphicFramePr>
        <p:xfrm>
          <a:off x="2171701" y="2127554"/>
          <a:ext cx="7715250" cy="1611009"/>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2538985307"/>
                    </a:ext>
                  </a:extLst>
                </a:gridCol>
                <a:gridCol w="790918">
                  <a:extLst>
                    <a:ext uri="{9D8B030D-6E8A-4147-A177-3AD203B41FA5}">
                      <a16:colId xmlns:a16="http://schemas.microsoft.com/office/drawing/2014/main" val="3444588687"/>
                    </a:ext>
                  </a:extLst>
                </a:gridCol>
                <a:gridCol w="3456462">
                  <a:extLst>
                    <a:ext uri="{9D8B030D-6E8A-4147-A177-3AD203B41FA5}">
                      <a16:colId xmlns:a16="http://schemas.microsoft.com/office/drawing/2014/main" val="2355996672"/>
                    </a:ext>
                  </a:extLst>
                </a:gridCol>
                <a:gridCol w="2692162">
                  <a:extLst>
                    <a:ext uri="{9D8B030D-6E8A-4147-A177-3AD203B41FA5}">
                      <a16:colId xmlns:a16="http://schemas.microsoft.com/office/drawing/2014/main" val="3452875093"/>
                    </a:ext>
                  </a:extLst>
                </a:gridCol>
              </a:tblGrid>
              <a:tr h="201274">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198939">
                <a:tc>
                  <a:txBody>
                    <a:bodyPr/>
                    <a:lstStyle/>
                    <a:p>
                      <a:pPr algn="r" fontAlgn="t"/>
                      <a:r>
                        <a:rPr lang="en-CA" sz="1200" u="none" strike="noStrike" dirty="0">
                          <a:effectLst/>
                        </a:rPr>
                        <a:t>2019</a:t>
                      </a:r>
                      <a:endParaRPr lang="en-CA" sz="12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397879">
                <a:tc>
                  <a:txBody>
                    <a:bodyPr/>
                    <a:lstStyle/>
                    <a:p>
                      <a:pPr algn="r" fontAlgn="t"/>
                      <a:r>
                        <a:rPr lang="en-CA" sz="1200" u="none" strike="noStrike">
                          <a:solidFill>
                            <a:schemeClr val="accent1"/>
                          </a:solidFill>
                          <a:effectLst/>
                        </a:rPr>
                        <a:t>2019</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r" fontAlgn="t"/>
                      <a:r>
                        <a:rPr lang="en-CA" sz="1200" u="none" strike="noStrike">
                          <a:solidFill>
                            <a:schemeClr val="accent1"/>
                          </a:solidFill>
                          <a:effectLst/>
                        </a:rPr>
                        <a:t>2035</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a:solidFill>
                            <a:schemeClr val="accent1"/>
                          </a:solidFill>
                          <a:effectLst/>
                        </a:rPr>
                        <a:t>Transmit Spectral Mask for Preamble Punctured Channels</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dirty="0" err="1">
                          <a:solidFill>
                            <a:schemeClr val="accent1"/>
                          </a:solidFill>
                          <a:effectLst/>
                        </a:rPr>
                        <a:t>Dorin</a:t>
                      </a:r>
                      <a:r>
                        <a:rPr lang="en-CA" sz="1200" u="none" strike="noStrike" dirty="0">
                          <a:solidFill>
                            <a:schemeClr val="accent1"/>
                          </a:solidFill>
                          <a:effectLst/>
                        </a:rPr>
                        <a:t> Viorel</a:t>
                      </a:r>
                      <a:endParaRPr lang="en-CA" sz="1200" b="0" i="0" u="none" strike="noStrike" dirty="0">
                        <a:solidFill>
                          <a:schemeClr val="accent1"/>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397879">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dirty="0">
                <a:solidFill>
                  <a:srgbClr val="FF0000"/>
                </a:solidFill>
              </a:rPr>
              <a:t>22554</a:t>
            </a:r>
            <a:r>
              <a:rPr lang="en-GB" dirty="0"/>
              <a:t> in doc 11-19/1986r1?</a:t>
            </a:r>
          </a:p>
          <a:p>
            <a:pPr lvl="0">
              <a:buFont typeface="Arial" panose="020B0604020202020204" pitchFamily="34" charset="0"/>
              <a:buChar char="•"/>
            </a:pPr>
            <a:endParaRPr lang="en-GB" dirty="0"/>
          </a:p>
          <a:p>
            <a:pPr lvl="0">
              <a:buFont typeface="Arial" panose="020B0604020202020204" pitchFamily="34" charset="0"/>
              <a:buChar char="•"/>
            </a:pPr>
            <a:r>
              <a:rPr lang="en-GB" dirty="0"/>
              <a:t>SP run on Wed AM1 (lack of time on Tue)</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r>
              <a:rPr lang="en-GB" dirty="0"/>
              <a:t>CID 22554 is deferred.</a:t>
            </a:r>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Brian Hart – second hour.</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Do you accept resolution to CID 22018 in doc 11-19/2021r0?</a:t>
            </a:r>
          </a:p>
          <a:p>
            <a:endParaRPr lang="en-US" dirty="0"/>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14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08230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Approved with unanimous consent.</a:t>
            </a:r>
          </a:p>
          <a:p>
            <a:pPr lvl="0">
              <a:buFont typeface="Arial" panose="020B0604020202020204" pitchFamily="34" charset="0"/>
              <a:buChar char="•"/>
            </a:pPr>
            <a:r>
              <a:rPr lang="en-US" dirty="0"/>
              <a:t>CID 22268 was considered on Wed AM1 and was approved</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126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652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5D9D-9D9B-4043-ADFE-9A7D199908C9}"/>
              </a:ext>
            </a:extLst>
          </p:cNvPr>
          <p:cNvSpPr>
            <a:spLocks noGrp="1"/>
          </p:cNvSpPr>
          <p:nvPr>
            <p:ph type="title"/>
          </p:nvPr>
        </p:nvSpPr>
        <p:spPr/>
        <p:txBody>
          <a:bodyPr/>
          <a:lstStyle/>
          <a:p>
            <a:r>
              <a:rPr lang="en-US" dirty="0"/>
              <a:t>11-19/2053 (</a:t>
            </a:r>
            <a:r>
              <a:rPr lang="en-US" dirty="0" err="1"/>
              <a:t>Kaiying</a:t>
            </a:r>
            <a:r>
              <a:rPr lang="en-US" dirty="0"/>
              <a:t> Lu)</a:t>
            </a:r>
          </a:p>
        </p:txBody>
      </p:sp>
      <p:sp>
        <p:nvSpPr>
          <p:cNvPr id="3" name="Content Placeholder 2">
            <a:extLst>
              <a:ext uri="{FF2B5EF4-FFF2-40B4-BE49-F238E27FC236}">
                <a16:creationId xmlns:a16="http://schemas.microsoft.com/office/drawing/2014/main" id="{F2943D41-3412-DA42-9ED6-F861923D97CB}"/>
              </a:ext>
            </a:extLst>
          </p:cNvPr>
          <p:cNvSpPr>
            <a:spLocks noGrp="1"/>
          </p:cNvSpPr>
          <p:nvPr>
            <p:ph idx="1"/>
          </p:nvPr>
        </p:nvSpPr>
        <p:spPr/>
        <p:txBody>
          <a:bodyPr/>
          <a:lstStyle/>
          <a:p>
            <a:r>
              <a:rPr lang="en-US" dirty="0"/>
              <a:t>Do you accept resolution to CID 22536 in doc 11-19/2053r0?</a:t>
            </a:r>
          </a:p>
          <a:p>
            <a:endParaRPr lang="en-US" dirty="0"/>
          </a:p>
          <a:p>
            <a:r>
              <a:rPr lang="en-US" dirty="0"/>
              <a:t>SP is deferred for further discussion.</a:t>
            </a:r>
          </a:p>
        </p:txBody>
      </p:sp>
      <p:sp>
        <p:nvSpPr>
          <p:cNvPr id="4" name="Slide Number Placeholder 3">
            <a:extLst>
              <a:ext uri="{FF2B5EF4-FFF2-40B4-BE49-F238E27FC236}">
                <a16:creationId xmlns:a16="http://schemas.microsoft.com/office/drawing/2014/main" id="{E29A84AE-742D-A449-9CBB-AD73E8B0474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B595844E-2F5D-554A-BA66-07B762692B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7F6DCE2-882D-5245-BAC0-3EFBD9555A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8688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69960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Report to EC - </a:t>
            </a:r>
            <a:r>
              <a:rPr lang="en-US" altLang="en-US" dirty="0">
                <a:hlinkClick r:id="rId2"/>
              </a:rPr>
              <a:t>https://mentor.ieee.org/802.11/dcn/19/11-19-2063-00-00ax-p802-11ax-report-to-ec-on-conditional-approval-to-go-to-sa-ballot.pptx</a:t>
            </a:r>
            <a:r>
              <a:rPr lang="en-US" altLang="en-US" dirty="0"/>
              <a:t> </a:t>
            </a:r>
          </a:p>
          <a:p>
            <a:pPr lvl="1">
              <a:lnSpc>
                <a:spcPct val="80000"/>
              </a:lnSpc>
              <a:buFont typeface="Arial" panose="020B0604020202020204" pitchFamily="34" charset="0"/>
              <a:buChar char="•"/>
            </a:pPr>
            <a:r>
              <a:rPr lang="en-US" altLang="en-US" dirty="0"/>
              <a:t>New CAD revision - </a:t>
            </a:r>
            <a:r>
              <a:rPr lang="en-US" altLang="en-US" dirty="0">
                <a:hlinkClick r:id="rId3"/>
              </a:rPr>
              <a:t>https://mentor.ieee.org/802.11/dcn/16/11-16-1348-07-00ax-coexistence-assurance.docx</a:t>
            </a:r>
            <a:r>
              <a:rPr lang="en-US" altLang="en-US" dirty="0"/>
              <a:t> </a:t>
            </a:r>
          </a:p>
          <a:p>
            <a:pPr lvl="1">
              <a:lnSpc>
                <a:spcPct val="80000"/>
              </a:lnSpc>
              <a:buFont typeface="Arial" panose="020B0604020202020204" pitchFamily="34" charset="0"/>
              <a:buChar char="•"/>
            </a:pPr>
            <a:r>
              <a:rPr lang="en-US" altLang="en-US" dirty="0"/>
              <a:t>Comment Resolution Submissions</a:t>
            </a:r>
          </a:p>
          <a:p>
            <a:pPr lvl="2">
              <a:lnSpc>
                <a:spcPct val="80000"/>
              </a:lnSpc>
              <a:buFont typeface="Arial" panose="020B0604020202020204" pitchFamily="34" charset="0"/>
              <a:buChar char="•"/>
            </a:pPr>
            <a:r>
              <a:rPr lang="en-US" altLang="en-US" dirty="0"/>
              <a:t>Continue 11-19/1986.</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11-19/2057 (</a:t>
            </a:r>
            <a:r>
              <a:rPr lang="en-US" dirty="0" err="1"/>
              <a:t>Youhan</a:t>
            </a:r>
            <a:r>
              <a:rPr lang="en-US" dirty="0"/>
              <a:t> Kim)</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19703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11-19/1936 (George Cherian)</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868678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11-19/1922 (Jarkko </a:t>
            </a:r>
            <a:r>
              <a:rPr lang="en-US" dirty="0" err="1"/>
              <a:t>Kneckt</a:t>
            </a:r>
            <a:r>
              <a:rPr lang="en-US" dirty="0"/>
              <a:t>)</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22185</a:t>
            </a:r>
            <a:r>
              <a:rPr lang="en-GB" dirty="0"/>
              <a:t>, 22198, </a:t>
            </a:r>
            <a:r>
              <a:rPr lang="en-GB" dirty="0">
                <a:solidFill>
                  <a:srgbClr val="FF0000"/>
                </a:solidFill>
              </a:rPr>
              <a:t>22417</a:t>
            </a:r>
            <a:r>
              <a:rPr lang="en-GB" dirty="0"/>
              <a:t>, 22082, 22086 in doc 11-19/1922r1?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2180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11-19/2020 (</a:t>
            </a:r>
            <a:r>
              <a:rPr lang="en-US" dirty="0" err="1"/>
              <a:t>Liwen</a:t>
            </a:r>
            <a:r>
              <a:rPr lang="en-US" dirty="0"/>
              <a:t> Chu)</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Do you accept resolutions to CIDs </a:t>
            </a:r>
            <a:r>
              <a:rPr lang="en-GB" dirty="0"/>
              <a:t>22062, 22276, 22343, 22394</a:t>
            </a:r>
            <a:r>
              <a:rPr lang="en-CA" dirty="0"/>
              <a:t> in doc 11-19/2020r1?</a:t>
            </a:r>
          </a:p>
          <a:p>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95152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11-19/1832 (Alfred </a:t>
            </a:r>
            <a:r>
              <a:rPr lang="en-US" dirty="0" err="1"/>
              <a:t>Asterjadhi</a:t>
            </a:r>
            <a:r>
              <a:rPr lang="en-US" dirty="0"/>
              <a:t>)</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22053, 22054, 22055, 22056, 22111, 22112, 22113, 22147, 22150, 22151, 22152, 22153, 22199, 22200, 22277, 22278, 22279, 22280, 22424 in doc 11-19/1832r0?</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95385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11-19/1833 (Alfred </a:t>
            </a:r>
            <a:r>
              <a:rPr lang="en-US" dirty="0" err="1"/>
              <a:t>Asterjadhi</a:t>
            </a:r>
            <a:r>
              <a:rPr lang="en-US" dirty="0"/>
              <a:t>)</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233313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11-19/1684 (Robert Stacey)</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22348 and 22416</a:t>
            </a:r>
            <a:r>
              <a:rPr lang="en-CA" dirty="0"/>
              <a:t> in doc 11-19/1684r4?</a:t>
            </a:r>
          </a:p>
          <a:p>
            <a:pPr>
              <a:buFont typeface="Arial" panose="020B0604020202020204" pitchFamily="34" charset="0"/>
              <a:buChar char="•"/>
            </a:pPr>
            <a:endParaRPr lang="en-CA" dirty="0"/>
          </a:p>
          <a:p>
            <a:pPr>
              <a:buFont typeface="Arial" panose="020B0604020202020204" pitchFamily="34" charset="0"/>
              <a:buChar char="•"/>
            </a:pPr>
            <a:r>
              <a:rPr lang="en-CA" dirty="0">
                <a:solidFill>
                  <a:schemeClr val="tx1"/>
                </a:solidFill>
                <a:highlight>
                  <a:srgbClr val="00FF00"/>
                </a:highlight>
              </a:rPr>
              <a:t>Y/N/A: 16/2/29</a:t>
            </a: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55105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11-19/1941 (</a:t>
            </a:r>
            <a:r>
              <a:rPr lang="en-US" dirty="0" err="1"/>
              <a:t>Jianhan</a:t>
            </a:r>
            <a:r>
              <a:rPr lang="en-US" dirty="0"/>
              <a:t> Liu)</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Do you accept resolutions to CIDs 22384, 22385, 22409, 22410, </a:t>
            </a:r>
            <a:r>
              <a:rPr lang="en-US" dirty="0">
                <a:solidFill>
                  <a:srgbClr val="FF0000"/>
                </a:solidFill>
              </a:rPr>
              <a:t>22411</a:t>
            </a:r>
            <a:r>
              <a:rPr lang="en-US" dirty="0"/>
              <a:t>,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pPr>
              <a:buFont typeface="Arial" panose="020B0604020202020204" pitchFamily="34" charset="0"/>
              <a:buChar char="•"/>
            </a:pPr>
            <a:r>
              <a:rPr lang="en-US" dirty="0"/>
              <a:t>CID 22411 transferred to </a:t>
            </a:r>
            <a:r>
              <a:rPr lang="en-US" dirty="0" err="1"/>
              <a:t>Youhan</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29685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11-19/2030 (</a:t>
            </a:r>
            <a:r>
              <a:rPr lang="en-GB" dirty="0"/>
              <a:t>Ross Jian Yu)</a:t>
            </a:r>
            <a:endParaRPr lang="en-US" dirty="0"/>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Do you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197099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11-19/1947 (Ming Gan)</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593452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4A52-909A-7243-8007-1F44304D2589}"/>
              </a:ext>
            </a:extLst>
          </p:cNvPr>
          <p:cNvSpPr>
            <a:spLocks noGrp="1"/>
          </p:cNvSpPr>
          <p:nvPr>
            <p:ph type="title"/>
          </p:nvPr>
        </p:nvSpPr>
        <p:spPr/>
        <p:txBody>
          <a:bodyPr/>
          <a:lstStyle/>
          <a:p>
            <a:r>
              <a:rPr lang="en-US" dirty="0"/>
              <a:t>11-19/1948 (Ming Gan)</a:t>
            </a:r>
          </a:p>
        </p:txBody>
      </p:sp>
      <p:sp>
        <p:nvSpPr>
          <p:cNvPr id="3" name="Content Placeholder 2">
            <a:extLst>
              <a:ext uri="{FF2B5EF4-FFF2-40B4-BE49-F238E27FC236}">
                <a16:creationId xmlns:a16="http://schemas.microsoft.com/office/drawing/2014/main" id="{2A5AC224-79AD-6444-9B11-0427DE4A5353}"/>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22386 and 22387 in doc 11-19/1948r1?</a:t>
            </a:r>
          </a:p>
          <a:p>
            <a:pPr>
              <a:buFont typeface="Arial" panose="020B0604020202020204" pitchFamily="34" charset="0"/>
              <a:buChar char="•"/>
            </a:pPr>
            <a:endParaRPr lang="en-CA" dirty="0"/>
          </a:p>
          <a:p>
            <a:pPr>
              <a:buFont typeface="Arial" panose="020B0604020202020204" pitchFamily="34" charset="0"/>
              <a:buChar char="•"/>
            </a:pPr>
            <a:r>
              <a:rPr lang="en-CA" dirty="0">
                <a:highlight>
                  <a:srgbClr val="FF0000"/>
                </a:highlight>
              </a:rPr>
              <a:t>SP is deferred for further discussion</a:t>
            </a:r>
            <a:r>
              <a:rPr lang="en-CA" dirty="0"/>
              <a: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88EDC8A2-8809-6A41-94C6-6DE1003E97E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0EB31C5-A8A9-A844-8295-0C661BD654A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1741138-6A95-7F42-8BBE-B99335ACA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27445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11-19/1949 (</a:t>
            </a:r>
            <a:r>
              <a:rPr lang="en-US" dirty="0" err="1"/>
              <a:t>Xiaogang</a:t>
            </a:r>
            <a:r>
              <a:rPr lang="en-US" dirty="0"/>
              <a:t> Chen)</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Approved with </a:t>
            </a:r>
            <a:r>
              <a:rPr lang="en-CA"/>
              <a:t>unanimous consent.</a:t>
            </a: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4369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p:txBody>
          <a:bodyPr/>
          <a:lstStyle/>
          <a:p>
            <a:pPr lvl="0">
              <a:buFont typeface="Arial" panose="020B0604020202020204" pitchFamily="34" charset="0"/>
              <a:buChar char="•"/>
            </a:pPr>
            <a:r>
              <a:rPr lang="en-US" dirty="0"/>
              <a:t>Approve document &lt;doc-ref&gt; as the report to the IEEE 802 Executive Committee on the requirements for conditional approval to forward P802.11&lt;x&gt; to Sponsor Ballot, </a:t>
            </a:r>
            <a:endParaRPr lang="en-CA" dirty="0"/>
          </a:p>
          <a:p>
            <a:pPr lvl="0">
              <a:buFont typeface="Arial" panose="020B0604020202020204" pitchFamily="34" charset="0"/>
              <a:buChar char="•"/>
            </a:pPr>
            <a:r>
              <a:rPr lang="en-US" dirty="0"/>
              <a:t>Re-affirm the CSD in &lt;doc-ref-to-approved-</a:t>
            </a:r>
            <a:r>
              <a:rPr lang="en-US" dirty="0" err="1"/>
              <a:t>csd</a:t>
            </a:r>
            <a:r>
              <a:rPr lang="en-US" dirty="0"/>
              <a:t>-on-EC-website&gt;, and</a:t>
            </a:r>
            <a:endParaRPr lang="en-CA" dirty="0"/>
          </a:p>
          <a:p>
            <a:pPr lvl="0">
              <a:buFont typeface="Arial" panose="020B0604020202020204" pitchFamily="34" charset="0"/>
              <a:buChar char="•"/>
            </a:pPr>
            <a:r>
              <a:rPr lang="en-US" dirty="0"/>
              <a:t>Request the IEEE 802 Executive Committee to conditionally approve forwarding P802.11&lt;x&gt; to sponsor ballot.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43175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1104</TotalTime>
  <Words>4247</Words>
  <Application>Microsoft Macintosh PowerPoint</Application>
  <PresentationFormat>Widescreen</PresentationFormat>
  <Paragraphs>794</Paragraphs>
  <Slides>64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11-19/2021 (Alfred Asterjadhi)</vt:lpstr>
      <vt:lpstr>11-19/1835 (Alfred Asterjadhi)</vt:lpstr>
      <vt:lpstr>11-19/1831 (Alfred Asterjadhi)</vt:lpstr>
      <vt:lpstr>11-19/2048 (Kaiying Lu)</vt:lpstr>
      <vt:lpstr>11-19/2053 (Kaiying Lu)</vt:lpstr>
      <vt:lpstr>11-19/1871 (Brian Hart)</vt:lpstr>
      <vt:lpstr>Agenda for Wednesday November 13, 08:00 – 10:00 </vt:lpstr>
      <vt:lpstr>11-19/2057 (Youhan Kim)</vt:lpstr>
      <vt:lpstr>11-19/1936 (George Cherian)</vt:lpstr>
      <vt:lpstr>11-19/1922 (Jarkko Kneckt)</vt:lpstr>
      <vt:lpstr>11-19/2020 (Liwen Chu)</vt:lpstr>
      <vt:lpstr>11-19/1832 (Alfred Asterjadhi)</vt:lpstr>
      <vt:lpstr>11-19/1833 (Alfred Asterjadhi)</vt:lpstr>
      <vt:lpstr>Agenda for Wednesday November 13 13:30 – 15:30 </vt:lpstr>
      <vt:lpstr>11-19/1684 (Robert Stacey)</vt:lpstr>
      <vt:lpstr>11-19/1941 (Jianhan Liu)</vt:lpstr>
      <vt:lpstr>11-19/2030 (Ross Jian Yu)</vt:lpstr>
      <vt:lpstr>11-19/1947 (Ming Gan)</vt:lpstr>
      <vt:lpstr>11-19/1948 (Ming Gan)</vt:lpstr>
      <vt:lpstr>11-19/1949 (Xiaogang Chen)</vt:lpstr>
      <vt:lpstr>Agenda for Thursday November 14, 10:30 – 12:30</vt:lpstr>
      <vt:lpstr>Agenda for Thursday November 14, 16:00 – 18:00</vt:lpstr>
      <vt:lpstr>Motion to Approve Report to EC</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114</cp:revision>
  <cp:lastPrinted>1601-01-01T00:00:00Z</cp:lastPrinted>
  <dcterms:created xsi:type="dcterms:W3CDTF">2019-08-14T12:42:27Z</dcterms:created>
  <dcterms:modified xsi:type="dcterms:W3CDTF">2019-11-14T01:31:07Z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