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9"/>
  </p:notesMasterIdLst>
  <p:handoutMasterIdLst>
    <p:handoutMasterId r:id="rId160"/>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343" r:id="rId18"/>
    <p:sldId id="2073" r:id="rId19"/>
    <p:sldId id="1101" r:id="rId20"/>
    <p:sldId id="1581" r:id="rId21"/>
    <p:sldId id="2279" r:id="rId22"/>
    <p:sldId id="2062" r:id="rId23"/>
    <p:sldId id="2280" r:id="rId24"/>
    <p:sldId id="1981" r:id="rId25"/>
    <p:sldId id="2074" r:id="rId26"/>
    <p:sldId id="2102" r:id="rId27"/>
    <p:sldId id="2107" r:id="rId28"/>
    <p:sldId id="2075" r:id="rId29"/>
    <p:sldId id="1657" r:id="rId30"/>
    <p:sldId id="2292" r:id="rId31"/>
    <p:sldId id="1965" r:id="rId32"/>
    <p:sldId id="1967" r:id="rId33"/>
    <p:sldId id="1968" r:id="rId34"/>
    <p:sldId id="1969" r:id="rId35"/>
    <p:sldId id="2035" r:id="rId36"/>
    <p:sldId id="2104" r:id="rId37"/>
    <p:sldId id="2112" r:id="rId38"/>
    <p:sldId id="2113" r:id="rId39"/>
    <p:sldId id="2114" r:id="rId40"/>
    <p:sldId id="2167" r:id="rId41"/>
    <p:sldId id="2317" r:id="rId42"/>
    <p:sldId id="2331" r:id="rId43"/>
    <p:sldId id="2332" r:id="rId44"/>
    <p:sldId id="2351" r:id="rId45"/>
    <p:sldId id="2008" r:id="rId46"/>
    <p:sldId id="2291" r:id="rId47"/>
    <p:sldId id="1945" r:id="rId48"/>
    <p:sldId id="2036" r:id="rId49"/>
    <p:sldId id="2037" r:id="rId50"/>
    <p:sldId id="2071" r:id="rId51"/>
    <p:sldId id="2218" r:id="rId52"/>
    <p:sldId id="2323" r:id="rId53"/>
    <p:sldId id="2333" r:id="rId54"/>
    <p:sldId id="2334" r:id="rId55"/>
    <p:sldId id="2335" r:id="rId56"/>
    <p:sldId id="2352" r:id="rId57"/>
    <p:sldId id="2353" r:id="rId58"/>
    <p:sldId id="1688" r:id="rId59"/>
    <p:sldId id="2322" r:id="rId60"/>
    <p:sldId id="2293" r:id="rId61"/>
    <p:sldId id="1705" r:id="rId62"/>
    <p:sldId id="1706" r:id="rId63"/>
    <p:sldId id="1707" r:id="rId64"/>
    <p:sldId id="1708" r:id="rId65"/>
    <p:sldId id="1709" r:id="rId66"/>
    <p:sldId id="1710" r:id="rId67"/>
    <p:sldId id="1790" r:id="rId68"/>
    <p:sldId id="2199" r:id="rId69"/>
    <p:sldId id="2319" r:id="rId70"/>
    <p:sldId id="2320" r:id="rId71"/>
    <p:sldId id="2321" r:id="rId72"/>
    <p:sldId id="2355" r:id="rId73"/>
    <p:sldId id="2354" r:id="rId74"/>
    <p:sldId id="2294" r:id="rId75"/>
    <p:sldId id="1701" r:id="rId76"/>
    <p:sldId id="2241" r:id="rId77"/>
    <p:sldId id="1679" r:id="rId78"/>
    <p:sldId id="2336" r:id="rId79"/>
    <p:sldId id="2328" r:id="rId80"/>
    <p:sldId id="2337" r:id="rId81"/>
    <p:sldId id="2304" r:id="rId82"/>
    <p:sldId id="2339" r:id="rId83"/>
    <p:sldId id="2340" r:id="rId84"/>
    <p:sldId id="2341" r:id="rId85"/>
    <p:sldId id="2338" r:id="rId86"/>
    <p:sldId id="2324" r:id="rId87"/>
    <p:sldId id="1375" r:id="rId88"/>
    <p:sldId id="1376" r:id="rId89"/>
    <p:sldId id="1400" r:id="rId90"/>
    <p:sldId id="2004" r:id="rId91"/>
    <p:sldId id="619" r:id="rId92"/>
    <p:sldId id="621" r:id="rId93"/>
    <p:sldId id="1561" r:id="rId94"/>
    <p:sldId id="1555" r:id="rId95"/>
    <p:sldId id="1601" r:id="rId96"/>
    <p:sldId id="1585" r:id="rId97"/>
    <p:sldId id="1586" r:id="rId98"/>
    <p:sldId id="1587" r:id="rId99"/>
    <p:sldId id="1588" r:id="rId100"/>
    <p:sldId id="1589" r:id="rId101"/>
    <p:sldId id="1590" r:id="rId102"/>
    <p:sldId id="1771" r:id="rId103"/>
    <p:sldId id="1772" r:id="rId104"/>
    <p:sldId id="1591" r:id="rId105"/>
    <p:sldId id="1592" r:id="rId106"/>
    <p:sldId id="1593" r:id="rId107"/>
    <p:sldId id="1594" r:id="rId108"/>
    <p:sldId id="1595" r:id="rId109"/>
    <p:sldId id="1596" r:id="rId110"/>
    <p:sldId id="1597" r:id="rId111"/>
    <p:sldId id="1598" r:id="rId112"/>
    <p:sldId id="1599" r:id="rId113"/>
    <p:sldId id="1600" r:id="rId114"/>
    <p:sldId id="1628" r:id="rId115"/>
    <p:sldId id="1638" r:id="rId116"/>
    <p:sldId id="1725" r:id="rId117"/>
    <p:sldId id="1726" r:id="rId118"/>
    <p:sldId id="1947" r:id="rId119"/>
    <p:sldId id="1975" r:id="rId120"/>
    <p:sldId id="1976" r:id="rId121"/>
    <p:sldId id="1977" r:id="rId122"/>
    <p:sldId id="2039" r:id="rId123"/>
    <p:sldId id="2060" r:id="rId124"/>
    <p:sldId id="2061" r:id="rId125"/>
    <p:sldId id="2097" r:id="rId126"/>
    <p:sldId id="2103" r:id="rId127"/>
    <p:sldId id="2063" r:id="rId128"/>
    <p:sldId id="2064" r:id="rId129"/>
    <p:sldId id="2065" r:id="rId130"/>
    <p:sldId id="2066" r:id="rId131"/>
    <p:sldId id="2067" r:id="rId132"/>
    <p:sldId id="2068" r:id="rId133"/>
    <p:sldId id="2069" r:id="rId134"/>
    <p:sldId id="2146" r:id="rId135"/>
    <p:sldId id="2147" r:id="rId136"/>
    <p:sldId id="2148" r:id="rId137"/>
    <p:sldId id="2158" r:id="rId138"/>
    <p:sldId id="2159" r:id="rId139"/>
    <p:sldId id="2157" r:id="rId140"/>
    <p:sldId id="2160" r:id="rId141"/>
    <p:sldId id="2216" r:id="rId142"/>
    <p:sldId id="2217" r:id="rId143"/>
    <p:sldId id="2219" r:id="rId144"/>
    <p:sldId id="2238" r:id="rId145"/>
    <p:sldId id="2239" r:id="rId146"/>
    <p:sldId id="2240" r:id="rId147"/>
    <p:sldId id="2242" r:id="rId148"/>
    <p:sldId id="2263" r:id="rId149"/>
    <p:sldId id="2276" r:id="rId150"/>
    <p:sldId id="2277" r:id="rId151"/>
    <p:sldId id="2278" r:id="rId152"/>
    <p:sldId id="2281" r:id="rId153"/>
    <p:sldId id="2282" r:id="rId154"/>
    <p:sldId id="2283" r:id="rId155"/>
    <p:sldId id="2284" r:id="rId156"/>
    <p:sldId id="2318" r:id="rId157"/>
    <p:sldId id="2329" r:id="rId15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434"/>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4660" autoAdjust="0"/>
  </p:normalViewPr>
  <p:slideViewPr>
    <p:cSldViewPr>
      <p:cViewPr varScale="1">
        <p:scale>
          <a:sx n="66" d="100"/>
          <a:sy n="66" d="100"/>
        </p:scale>
        <p:origin x="696"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92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802.11-19/1731r4</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9/11-19-1787-00-0jtc-minutes-of-hanoi-meeting-in-sep-2019.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 2019 agenda in Hawaii</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12 Novembe</a:t>
            </a:r>
            <a:r>
              <a:rPr lang="en-US" b="0" dirty="0" smtClean="0">
                <a:solidFill>
                  <a:schemeClr val="accent2">
                    <a:lumMod val="50000"/>
                  </a:schemeClr>
                </a:solidFill>
              </a:rPr>
              <a:t>r </a:t>
            </a:r>
            <a:r>
              <a:rPr lang="en-US" b="0" dirty="0" smtClean="0">
                <a:solidFill>
                  <a:schemeClr val="accent2">
                    <a:lumMod val="50000"/>
                  </a:schemeClr>
                </a:solidFill>
              </a:rPr>
              <a:t>2019</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 JTC1 meeting in September 2019 in Hanoi</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a:t>Review SC6 </a:t>
            </a:r>
            <a:r>
              <a:rPr lang="en-AU" dirty="0" smtClean="0"/>
              <a:t>activities</a:t>
            </a:r>
          </a:p>
          <a:p>
            <a:pPr lvl="2"/>
            <a:r>
              <a:rPr lang="en-AU" dirty="0" smtClean="0"/>
              <a:t>Preparation for SC6 meeting in Feb </a:t>
            </a:r>
            <a:r>
              <a:rPr lang="en-AU" dirty="0" smtClean="0"/>
              <a:t>2020 </a:t>
            </a:r>
            <a:r>
              <a:rPr lang="en-AU" dirty="0" smtClean="0"/>
              <a:t>in London</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109</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November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110</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91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79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Hanoi, in Sept 2019, as documented in</a:t>
            </a:r>
            <a:r>
              <a:rPr lang="en-AU" i="1" dirty="0" smtClean="0">
                <a:solidFill>
                  <a:srgbClr val="FF0000"/>
                </a:solidFill>
                <a:hlinkClick r:id="rId3"/>
              </a:rPr>
              <a:t>11-19-1787-00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125</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126</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132</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133</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134</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135</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137</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138</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139</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2"/>
            <a:r>
              <a:rPr lang="en-AU" dirty="0" smtClean="0"/>
              <a:t>IEEE 802.16/21/22 are now hibernating</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176"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140</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141</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143</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 (N16913)</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147</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148</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149</a:t>
            </a:fld>
            <a:endParaRPr lang="en-US"/>
          </a:p>
        </p:txBody>
      </p:sp>
    </p:spTree>
    <p:extLst>
      <p:ext uri="{BB962C8B-B14F-4D97-AF65-F5344CB8AC3E}">
        <p14:creationId xmlns:p14="http://schemas.microsoft.com/office/powerpoint/2010/main" val="2340587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July 2019 plenary (N17058)</a:t>
            </a:r>
            <a:r>
              <a:rPr lang="en-AU" b="0" dirty="0" smtClean="0"/>
              <a:t> noting the approval of various SGs:</a:t>
            </a:r>
            <a:endParaRPr lang="en-AU" dirty="0">
              <a:solidFill>
                <a:srgbClr val="FF0000"/>
              </a:solidFill>
            </a:endParaRPr>
          </a:p>
          <a:p>
            <a:pPr lvl="2"/>
            <a:r>
              <a:rPr lang="en-AU" dirty="0"/>
              <a:t>IEEE 802.3 Multi Gigabit Automotive Optical PHY </a:t>
            </a:r>
            <a:r>
              <a:rPr lang="en-AU" dirty="0" smtClean="0"/>
              <a:t>SG</a:t>
            </a:r>
            <a:endParaRPr lang="en-AU" dirty="0"/>
          </a:p>
          <a:p>
            <a:pPr lvl="2"/>
            <a:r>
              <a:rPr lang="en-AU" dirty="0" smtClean="0"/>
              <a:t>IEEE </a:t>
            </a:r>
            <a:r>
              <a:rPr lang="en-AU" dirty="0"/>
              <a:t>802.3 Improving PTP Timestamping Accuracy </a:t>
            </a:r>
            <a:r>
              <a:rPr lang="en-AU" dirty="0" smtClean="0"/>
              <a:t>SG</a:t>
            </a:r>
            <a:endParaRPr lang="en-AU" dirty="0"/>
          </a:p>
          <a:p>
            <a:pPr lvl="2"/>
            <a:r>
              <a:rPr lang="en-AU" dirty="0" smtClean="0"/>
              <a:t>IEEE </a:t>
            </a:r>
            <a:r>
              <a:rPr lang="en-AU" dirty="0"/>
              <a:t>802.3 10SPE </a:t>
            </a:r>
            <a:r>
              <a:rPr lang="en-AU" dirty="0" err="1"/>
              <a:t>Multidrop</a:t>
            </a:r>
            <a:r>
              <a:rPr lang="en-AU" dirty="0"/>
              <a:t> Enhancements </a:t>
            </a:r>
            <a:r>
              <a:rPr lang="en-AU" dirty="0" smtClean="0"/>
              <a:t>SG</a:t>
            </a:r>
            <a:endParaRPr lang="en-AU" b="0" dirty="0"/>
          </a:p>
          <a:p>
            <a:pPr lvl="2"/>
            <a:endParaRPr lang="en-AU" b="0" dirty="0">
              <a:solidFill>
                <a:srgbClr val="FF0000"/>
              </a:solidFill>
            </a:endParaRP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150</a:t>
            </a:fld>
            <a:endParaRPr lang="en-US"/>
          </a:p>
        </p:txBody>
      </p:sp>
    </p:spTree>
    <p:extLst>
      <p:ext uri="{BB962C8B-B14F-4D97-AF65-F5344CB8AC3E}">
        <p14:creationId xmlns:p14="http://schemas.microsoft.com/office/powerpoint/2010/main" val="240066286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a:t>
            </a:r>
            <a:r>
              <a:rPr lang="en-AU" dirty="0" smtClean="0"/>
              <a:t>2019 </a:t>
            </a:r>
            <a:r>
              <a:rPr lang="en-AU" dirty="0"/>
              <a:t>(</a:t>
            </a:r>
            <a:r>
              <a:rPr lang="en-AU" dirty="0">
                <a:solidFill>
                  <a:srgbClr val="FF0000"/>
                </a:solidFill>
              </a:rPr>
              <a:t>N??????</a:t>
            </a:r>
            <a:r>
              <a:rPr lang="en-AU" dirty="0"/>
              <a:t>)</a:t>
            </a:r>
            <a:endParaRPr lang="en-US" dirty="0"/>
          </a:p>
          <a:p>
            <a:pPr lvl="1"/>
            <a:r>
              <a:rPr lang="en-AU" dirty="0" smtClean="0"/>
              <a:t>Published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151</a:t>
            </a:fld>
            <a:endParaRPr lang="en-US"/>
          </a:p>
        </p:txBody>
      </p:sp>
    </p:spTree>
    <p:extLst>
      <p:ext uri="{BB962C8B-B14F-4D97-AF65-F5344CB8AC3E}">
        <p14:creationId xmlns:p14="http://schemas.microsoft.com/office/powerpoint/2010/main" val="202925854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153</a:t>
            </a:fld>
            <a:endParaRPr lang="en-US"/>
          </a:p>
        </p:txBody>
      </p:sp>
    </p:spTree>
    <p:extLst>
      <p:ext uri="{BB962C8B-B14F-4D97-AF65-F5344CB8AC3E}">
        <p14:creationId xmlns:p14="http://schemas.microsoft.com/office/powerpoint/2010/main" val="11530012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154</a:t>
            </a:fld>
            <a:endParaRPr lang="en-US"/>
          </a:p>
        </p:txBody>
      </p:sp>
    </p:spTree>
    <p:extLst>
      <p:ext uri="{BB962C8B-B14F-4D97-AF65-F5344CB8AC3E}">
        <p14:creationId xmlns:p14="http://schemas.microsoft.com/office/powerpoint/2010/main" val="413894898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t>N16982)</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Published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155</a:t>
            </a:fld>
            <a:endParaRPr lang="en-US"/>
          </a:p>
        </p:txBody>
      </p:sp>
    </p:spTree>
    <p:extLst>
      <p:ext uri="{BB962C8B-B14F-4D97-AF65-F5344CB8AC3E}">
        <p14:creationId xmlns:p14="http://schemas.microsoft.com/office/powerpoint/2010/main" val="277131772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a:t>
            </a:r>
            <a:r>
              <a:rPr lang="en-AU" dirty="0" smtClean="0"/>
              <a:t>2:2019</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and response sent</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1"/>
            <a:r>
              <a:rPr lang="en-AU" dirty="0" smtClean="0"/>
              <a:t>China NB voted “no</a:t>
            </a:r>
            <a:r>
              <a:rPr lang="en-AU" dirty="0"/>
              <a:t>” </a:t>
            </a:r>
            <a:r>
              <a:rPr lang="en-AU" dirty="0" smtClean="0"/>
              <a:t>&amp; provided comments</a:t>
            </a:r>
          </a:p>
          <a:p>
            <a:pPr lvl="2"/>
            <a:r>
              <a:rPr lang="en-AU" dirty="0"/>
              <a:t>A response was sent in </a:t>
            </a:r>
            <a:r>
              <a:rPr lang="en-AU" dirty="0" smtClean="0"/>
              <a:t>Apr 2019 (N16944)</a:t>
            </a:r>
            <a:r>
              <a:rPr lang="en-AU" dirty="0" smtClean="0">
                <a:solidFill>
                  <a:srgbClr val="FF0000"/>
                </a:solidFill>
              </a:rPr>
              <a:t> </a:t>
            </a:r>
            <a:endParaRPr lang="en-AU" dirty="0">
              <a:solidFill>
                <a:srgbClr val="FF0000"/>
              </a:solidFill>
            </a:endParaRPr>
          </a:p>
          <a:p>
            <a:pPr lvl="1"/>
            <a:r>
              <a:rPr lang="en-AU" dirty="0" smtClean="0"/>
              <a:t>Published </a:t>
            </a:r>
            <a:r>
              <a:rPr lang="en-AU" dirty="0"/>
              <a:t>as ISO/IEC/IEEE 8802-A:2015/</a:t>
            </a:r>
            <a:r>
              <a:rPr lang="en-AU" dirty="0" err="1"/>
              <a:t>Amd</a:t>
            </a:r>
            <a:r>
              <a:rPr lang="en-AU" dirty="0"/>
              <a:t> 2:2019</a:t>
            </a:r>
          </a:p>
          <a:p>
            <a:pPr lvl="2"/>
            <a:r>
              <a:rPr lang="en-AU" dirty="0" smtClean="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156</a:t>
            </a:fld>
            <a:endParaRPr lang="en-US"/>
          </a:p>
        </p:txBody>
      </p:sp>
    </p:spTree>
    <p:extLst>
      <p:ext uri="{BB962C8B-B14F-4D97-AF65-F5344CB8AC3E}">
        <p14:creationId xmlns:p14="http://schemas.microsoft.com/office/powerpoint/2010/main" val="140662244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has been published </a:t>
            </a:r>
            <a:r>
              <a:rPr lang="en-AU" dirty="0"/>
              <a:t>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rgbClr val="00B050"/>
                </a:solidFill>
              </a:rPr>
              <a:t>passed &amp; published</a:t>
            </a:r>
          </a:p>
          <a:p>
            <a:pPr lvl="1"/>
            <a:r>
              <a:rPr lang="en-AU" dirty="0"/>
              <a:t>802.11ah passed </a:t>
            </a:r>
            <a:r>
              <a:rPr lang="en-AU" dirty="0" smtClean="0"/>
              <a:t>FDIS ballot (N16685</a:t>
            </a:r>
            <a:r>
              <a:rPr lang="en-AU" dirty="0"/>
              <a:t>) on </a:t>
            </a:r>
            <a:r>
              <a:rPr lang="en-AU" dirty="0" smtClean="0"/>
              <a:t>8 Feb 2019 (N16983)</a:t>
            </a:r>
          </a:p>
          <a:p>
            <a:pPr lvl="2"/>
            <a:r>
              <a:rPr lang="en-AU" dirty="0" smtClean="0"/>
              <a:t>Passed 9/1/9</a:t>
            </a:r>
          </a:p>
          <a:p>
            <a:pPr lvl="1"/>
            <a:r>
              <a:rPr lang="en-AU" dirty="0" smtClean="0"/>
              <a:t>There was a negative vote and comments from China NB</a:t>
            </a:r>
          </a:p>
          <a:p>
            <a:pPr lvl="2"/>
            <a:r>
              <a:rPr lang="en-AU" dirty="0" smtClean="0"/>
              <a:t>Response sent in Mar 2019 (N16906)</a:t>
            </a:r>
          </a:p>
          <a:p>
            <a:pPr lvl="1"/>
            <a:r>
              <a:rPr lang="en-AU" dirty="0" smtClean="0"/>
              <a:t>Standard published as ISO/IEC/IEEE 8802-11:2018/</a:t>
            </a:r>
            <a:r>
              <a:rPr lang="en-AU" dirty="0" err="1" smtClean="0"/>
              <a:t>Amd</a:t>
            </a:r>
            <a:r>
              <a:rPr lang="en-AU" dirty="0" smtClean="0"/>
              <a:t> 2</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157</a:t>
            </a:fld>
            <a:endParaRPr lang="en-US"/>
          </a:p>
        </p:txBody>
      </p:sp>
    </p:spTree>
    <p:extLst>
      <p:ext uri="{BB962C8B-B14F-4D97-AF65-F5344CB8AC3E}">
        <p14:creationId xmlns:p14="http://schemas.microsoft.com/office/powerpoint/2010/main" val="1870478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SC will discuss recent slow progress …</a:t>
            </a:r>
            <a:endParaRPr lang="en-AU" dirty="0"/>
          </a:p>
        </p:txBody>
      </p:sp>
      <p:sp>
        <p:nvSpPr>
          <p:cNvPr id="8" name="Content Placeholder 7"/>
          <p:cNvSpPr>
            <a:spLocks noGrp="1"/>
          </p:cNvSpPr>
          <p:nvPr>
            <p:ph idx="1"/>
          </p:nvPr>
        </p:nvSpPr>
        <p:spPr/>
        <p:txBody>
          <a:bodyPr/>
          <a:lstStyle/>
          <a:p>
            <a:pPr lvl="1"/>
            <a:endParaRPr lang="en-AU" i="1"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17</a:t>
            </a:fld>
            <a:endParaRPr lang="en-US"/>
          </a:p>
        </p:txBody>
      </p:sp>
    </p:spTree>
    <p:extLst>
      <p:ext uri="{BB962C8B-B14F-4D97-AF65-F5344CB8AC3E}">
        <p14:creationId xmlns:p14="http://schemas.microsoft.com/office/powerpoint/2010/main" val="1273078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60 </a:t>
            </a:r>
            <a:r>
              <a:rPr lang="en-AU" dirty="0"/>
              <a:t>standards </a:t>
            </a:r>
            <a:r>
              <a:rPr lang="en-AU" dirty="0" smtClean="0"/>
              <a:t>through to </a:t>
            </a:r>
            <a:r>
              <a:rPr lang="en-AU" dirty="0"/>
              <a:t>PSDO ratification </a:t>
            </a:r>
            <a:r>
              <a:rPr lang="en-AU" dirty="0" smtClean="0"/>
              <a:t>with 34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0050593"/>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28</a:t>
                      </a:r>
                      <a:endParaRPr lang="en-AU" dirty="0"/>
                    </a:p>
                  </a:txBody>
                  <a:tcPr/>
                </a:tc>
                <a:tc>
                  <a:txBody>
                    <a:bodyPr/>
                    <a:lstStyle/>
                    <a:p>
                      <a:pPr algn="ctr"/>
                      <a:r>
                        <a:rPr lang="en-AU" dirty="0" smtClean="0"/>
                        <a:t>13</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15</a:t>
                      </a:r>
                      <a:endParaRPr lang="en-AU" dirty="0"/>
                    </a:p>
                  </a:txBody>
                  <a:tcPr/>
                </a:tc>
                <a:tc>
                  <a:txBody>
                    <a:bodyPr/>
                    <a:lstStyle/>
                    <a:p>
                      <a:pPr algn="ctr"/>
                      <a:r>
                        <a:rPr lang="en-AU" dirty="0" smtClean="0"/>
                        <a:t>9</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9</a:t>
                      </a:r>
                      <a:endParaRPr lang="en-AU" dirty="0"/>
                    </a:p>
                  </a:txBody>
                  <a:tcPr/>
                </a:tc>
                <a:tc>
                  <a:txBody>
                    <a:bodyPr/>
                    <a:lstStyle/>
                    <a:p>
                      <a:pPr algn="ctr"/>
                      <a:r>
                        <a:rPr lang="en-AU" dirty="0" smtClean="0"/>
                        <a:t>11</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60</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34</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Hawaii in Nov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50011209"/>
              </p:ext>
            </p:extLst>
          </p:nvPr>
        </p:nvGraphicFramePr>
        <p:xfrm>
          <a:off x="761999" y="1712149"/>
          <a:ext cx="7696200" cy="19202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latin typeface="+mj-lt"/>
                          <a:cs typeface="Arial" panose="020B0604020202020204" pitchFamily="34" charset="0"/>
                        </a:rPr>
                        <a:t>802.1CB</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latin typeface="+mj-lt"/>
                          <a:cs typeface="Arial" panose="020B0604020202020204" pitchFamily="34" charset="0"/>
                        </a:rPr>
                        <a:t>802.1Qci</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9</a:t>
                      </a:r>
                      <a:r>
                        <a:rPr lang="en-AU" sz="1600" b="0" kern="1200" baseline="0" dirty="0" smtClean="0">
                          <a:solidFill>
                            <a:srgbClr val="00B050"/>
                          </a:solidFill>
                          <a:latin typeface="+mn-lt"/>
                          <a:ea typeface="+mn-ea"/>
                          <a:cs typeface="+mn-cs"/>
                        </a:rPr>
                        <a:t> Dec 17</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smtClean="0">
                          <a:latin typeface="+mj-lt"/>
                          <a:cs typeface="Arial" panose="020B0604020202020204" pitchFamily="34" charset="0"/>
                        </a:rPr>
                        <a:t>802.1Qch</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a:t>
                      </a:r>
                      <a:r>
                        <a:rPr lang="en-AU" sz="1600" b="0" baseline="0" dirty="0" smtClean="0">
                          <a:solidFill>
                            <a:srgbClr val="00B050"/>
                          </a:solidFill>
                          <a:latin typeface="+mj-lt"/>
                        </a:rPr>
                        <a:t> 19</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a:t>
                      </a:r>
                      <a:r>
                        <a:rPr lang="en-AU" sz="1600" b="0" kern="1200" baseline="0" dirty="0" smtClean="0">
                          <a:solidFill>
                            <a:srgbClr val="00B050"/>
                          </a:solidFill>
                          <a:latin typeface="+mn-lt"/>
                          <a:ea typeface="+mn-ea"/>
                          <a:cs typeface="+mn-cs"/>
                        </a:rPr>
                        <a:t> Feb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bl>
          </a:graphicData>
        </a:graphic>
      </p:graphicFrame>
    </p:spTree>
    <p:extLst>
      <p:ext uri="{BB962C8B-B14F-4D97-AF65-F5344CB8AC3E}">
        <p14:creationId xmlns:p14="http://schemas.microsoft.com/office/powerpoint/2010/main" val="764298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smtClean="0">
                          <a:latin typeface="+mj-lt"/>
                          <a:cs typeface="Arial" panose="020B0604020202020204" pitchFamily="34" charset="0"/>
                        </a:rPr>
                        <a:t>802.11ai</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a:t>
                      </a:r>
                      <a:r>
                        <a:rPr lang="en-AU" sz="1600" b="0" kern="1200" baseline="0" dirty="0" smtClean="0">
                          <a:solidFill>
                            <a:srgbClr val="00B050"/>
                          </a:solidFill>
                          <a:latin typeface="+mn-lt"/>
                          <a:ea typeface="+mn-ea"/>
                          <a:cs typeface="+mn-cs"/>
                        </a:rPr>
                        <a:t> Sep 17</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smtClean="0">
                          <a:latin typeface="+mj-lt"/>
                          <a:cs typeface="Arial" panose="020B0604020202020204" pitchFamily="34" charset="0"/>
                        </a:rPr>
                        <a:t>802.11ah</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20</a:t>
                      </a:r>
                      <a:r>
                        <a:rPr lang="en-AU" sz="1600" b="0" baseline="0" dirty="0" smtClean="0">
                          <a:solidFill>
                            <a:srgbClr val="00B050"/>
                          </a:solidFill>
                          <a:latin typeface="+mj-lt"/>
                        </a:rPr>
                        <a:t> Jul 17</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8</a:t>
                      </a:r>
                      <a:r>
                        <a:rPr lang="en-AU" sz="1600" b="0" kern="1200" baseline="0" dirty="0" smtClean="0">
                          <a:solidFill>
                            <a:srgbClr val="00B050"/>
                          </a:solidFill>
                          <a:latin typeface="+mn-lt"/>
                          <a:ea typeface="+mn-ea"/>
                          <a:cs typeface="+mn-cs"/>
                        </a:rPr>
                        <a:t> Feb 19</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13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322792766"/>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a:t>
                      </a:r>
                      <a:r>
                        <a:rPr lang="en-AU" sz="1600" b="0" baseline="0" dirty="0" smtClean="0">
                          <a:solidFill>
                            <a:schemeClr val="tx1"/>
                          </a:solidFill>
                          <a:latin typeface="+mj-lt"/>
                        </a:rPr>
                        <a:t> Nov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27</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Jul 19</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Jul 19</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smtClean="0">
                          <a:latin typeface="+mj-lt"/>
                          <a:cs typeface="Arial" panose="020B0604020202020204" pitchFamily="34" charset="0"/>
                        </a:rPr>
                        <a:t>.1AX-Rev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a:t>
                      </a:r>
                      <a:r>
                        <a:rPr lang="en-AU" sz="1600" b="0" baseline="0" dirty="0" smtClean="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smtClean="0">
                          <a:latin typeface="+mj-lt"/>
                          <a:cs typeface="Arial" panose="020B0604020202020204" pitchFamily="34" charset="0"/>
                        </a:rPr>
                        <a:t>.1Qcx</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smtClean="0">
                          <a:latin typeface="+mj-lt"/>
                          <a:cs typeface="Arial" panose="020B0604020202020204" pitchFamily="34" charset="0"/>
                        </a:rPr>
                        <a:t>.1X-REV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96960976"/>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a:t>Regular participants</a:t>
            </a:r>
          </a:p>
          <a:p>
            <a:pPr lvl="1"/>
            <a:r>
              <a:rPr lang="en-AU" dirty="0" smtClean="0"/>
              <a:t>Karen Randall</a:t>
            </a:r>
          </a:p>
          <a:p>
            <a:pPr lvl="1"/>
            <a:r>
              <a:rPr lang="en-AU" dirty="0"/>
              <a:t>John </a:t>
            </a:r>
            <a:r>
              <a:rPr lang="en-AU" dirty="0" smtClean="0"/>
              <a:t>Messenger</a:t>
            </a:r>
          </a:p>
          <a:p>
            <a:pPr lvl="1"/>
            <a:r>
              <a:rPr lang="en-AU" smtClean="0"/>
              <a:t>Paul Congdon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rgbClr val="00B050"/>
                </a:solidFill>
              </a:rPr>
              <a:t>passed and response sent</a:t>
            </a:r>
          </a:p>
          <a:p>
            <a:pPr lvl="1"/>
            <a:r>
              <a:rPr lang="en-AU" dirty="0"/>
              <a:t>802.1Q-2018</a:t>
            </a:r>
            <a:r>
              <a:rPr lang="en-AU" dirty="0" smtClean="0"/>
              <a:t> </a:t>
            </a:r>
            <a:r>
              <a:rPr lang="en-AU" dirty="0"/>
              <a:t>60-day ballot passed on 11 March </a:t>
            </a:r>
            <a:r>
              <a:rPr lang="en-AU" dirty="0" smtClean="0"/>
              <a:t>2019 (N16985)</a:t>
            </a:r>
            <a:endParaRPr lang="en-AU" dirty="0"/>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1 comment</a:t>
            </a:r>
          </a:p>
          <a:p>
            <a:pPr lvl="2"/>
            <a:r>
              <a:rPr lang="en-AU" dirty="0" smtClean="0"/>
              <a:t>A response was sent in Apr 2019 (N16943)</a:t>
            </a:r>
            <a:endParaRPr lang="en-AU" dirty="0"/>
          </a:p>
          <a:p>
            <a:r>
              <a:rPr lang="en-AU" dirty="0" smtClean="0"/>
              <a:t>FDIS ballot: </a:t>
            </a:r>
            <a:r>
              <a:rPr lang="en-AU" dirty="0" smtClean="0">
                <a:solidFill>
                  <a:schemeClr val="accent2"/>
                </a:solidFill>
              </a:rPr>
              <a:t>waiting</a:t>
            </a:r>
          </a:p>
          <a:p>
            <a:pPr lvl="1"/>
            <a:r>
              <a:rPr lang="en-AU" dirty="0" smtClean="0">
                <a:solidFill>
                  <a:srgbClr val="FF0000"/>
                </a:solidFill>
              </a:rPr>
              <a:t>(Oct 2019) Jodi </a:t>
            </a:r>
            <a:r>
              <a:rPr lang="en-AU" dirty="0" err="1" smtClean="0">
                <a:solidFill>
                  <a:srgbClr val="FF0000"/>
                </a:solidFill>
              </a:rPr>
              <a:t>Haasz</a:t>
            </a:r>
            <a:r>
              <a:rPr lang="en-AU" dirty="0" smtClean="0">
                <a:solidFill>
                  <a:srgbClr val="FF0000"/>
                </a:solidFill>
              </a:rPr>
              <a:t> hopes it will start in next 8 weeks</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PSDO process </a:t>
            </a:r>
            <a:r>
              <a:rPr lang="en-AU" dirty="0"/>
              <a:t>is </a:t>
            </a:r>
            <a:r>
              <a:rPr lang="en-AU" dirty="0" smtClean="0"/>
              <a:t>on hold until </a:t>
            </a:r>
            <a:r>
              <a:rPr lang="en-AU" dirty="0" smtClean="0"/>
              <a:t>the baseline is approved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on hold</a:t>
            </a:r>
          </a:p>
          <a:p>
            <a:pPr marL="174625" lvl="1" indent="-174625"/>
            <a:r>
              <a:rPr lang="en-AU" dirty="0"/>
              <a:t>PSDO start will be </a:t>
            </a:r>
            <a:r>
              <a:rPr lang="en-AU" dirty="0" smtClean="0"/>
              <a:t>on hold </a:t>
            </a:r>
            <a:r>
              <a:rPr lang="en-AU" dirty="0"/>
              <a:t>until </a:t>
            </a:r>
            <a:r>
              <a:rPr lang="en-AU" dirty="0" smtClean="0"/>
              <a:t>802.1Q-2018 is approved</a:t>
            </a:r>
          </a:p>
          <a:p>
            <a:pPr marL="357187" lvl="2" indent="-174625"/>
            <a:r>
              <a:rPr lang="en-AU" dirty="0"/>
              <a:t>Submission </a:t>
            </a:r>
            <a:r>
              <a:rPr lang="en-AU" dirty="0" smtClean="0"/>
              <a:t>into PSDO process was </a:t>
            </a:r>
            <a:r>
              <a:rPr lang="en-AU" dirty="0"/>
              <a:t>approved in July </a:t>
            </a:r>
            <a:r>
              <a:rPr lang="en-AU" dirty="0" smtClean="0"/>
              <a:t>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is on hold until the baseline is approved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smtClean="0">
                <a:solidFill>
                  <a:schemeClr val="accent2"/>
                </a:solidFill>
              </a:rPr>
              <a:t>on hold</a:t>
            </a:r>
            <a:endParaRPr lang="en-AU" dirty="0" smtClean="0"/>
          </a:p>
          <a:p>
            <a:pPr marL="174625" lvl="1" indent="-174625"/>
            <a:r>
              <a:rPr lang="en-AU" dirty="0"/>
              <a:t>PSDO start </a:t>
            </a:r>
            <a:r>
              <a:rPr lang="en-AU" dirty="0" smtClean="0"/>
              <a:t>is on hold until 802.1Q-2018 </a:t>
            </a:r>
            <a:r>
              <a:rPr lang="en-AU" dirty="0"/>
              <a:t>is </a:t>
            </a:r>
            <a:r>
              <a:rPr lang="en-AU" dirty="0" smtClean="0"/>
              <a:t>approved</a:t>
            </a:r>
          </a:p>
          <a:p>
            <a:pPr marL="357187" lvl="2" indent="-174625"/>
            <a:r>
              <a:rPr lang="en-AU" dirty="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FDIS ballot closes 14 Nov </a:t>
            </a:r>
            <a:r>
              <a:rPr lang="en-AU" dirty="0" smtClean="0"/>
              <a:t>2019</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(N16912)</a:t>
            </a:r>
          </a:p>
          <a:p>
            <a:r>
              <a:rPr lang="en-AU" dirty="0" smtClean="0"/>
              <a:t>FDIS ballot: </a:t>
            </a:r>
            <a:r>
              <a:rPr lang="en-AU" dirty="0" smtClean="0">
                <a:solidFill>
                  <a:schemeClr val="accent2"/>
                </a:solidFill>
              </a:rPr>
              <a:t>closes 14 Nov 2019</a:t>
            </a:r>
          </a:p>
          <a:p>
            <a:pPr lvl="1"/>
            <a:r>
              <a:rPr lang="en-AU" smtClean="0">
                <a:solidFill>
                  <a:srgbClr val="FF0000"/>
                </a:solidFill>
              </a:rPr>
              <a:t>Results will </a:t>
            </a:r>
            <a:r>
              <a:rPr lang="en-AU" dirty="0" smtClean="0">
                <a:solidFill>
                  <a:srgbClr val="FF0000"/>
                </a:solidFill>
              </a:rPr>
              <a:t>not be available for Nov 2019 session</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has been published </a:t>
            </a:r>
            <a:r>
              <a:rPr lang="en-AU" dirty="0"/>
              <a:t>as ISO/IEC/IEEE 8802-1CM:2019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kern="1200" dirty="0" smtClean="0">
                <a:solidFill>
                  <a:srgbClr val="00B050"/>
                </a:solidFill>
              </a:rPr>
              <a:t>passed &amp; published</a:t>
            </a:r>
          </a:p>
          <a:p>
            <a:pPr lvl="1"/>
            <a:r>
              <a:rPr lang="en-AU" dirty="0"/>
              <a:t>802.</a:t>
            </a:r>
            <a:r>
              <a:rPr lang="en-AU" dirty="0">
                <a:cs typeface="Arial" panose="020B0604020202020204" pitchFamily="34" charset="0"/>
              </a:rPr>
              <a:t>1CM</a:t>
            </a:r>
            <a:r>
              <a:rPr lang="en-AU" dirty="0"/>
              <a:t> </a:t>
            </a:r>
            <a:r>
              <a:rPr lang="en-AU" dirty="0" smtClean="0"/>
              <a:t>FDIS </a:t>
            </a:r>
            <a:r>
              <a:rPr lang="en-AU" dirty="0"/>
              <a:t>ballot passed on </a:t>
            </a:r>
            <a:r>
              <a:rPr lang="en-AU" dirty="0" smtClean="0"/>
              <a:t>27 Jun 2018</a:t>
            </a:r>
          </a:p>
          <a:p>
            <a:pPr lvl="2"/>
            <a:r>
              <a:rPr lang="en-AU" kern="1200" dirty="0" smtClean="0"/>
              <a:t>Passed 10/10/10</a:t>
            </a:r>
          </a:p>
          <a:p>
            <a:pPr lvl="2"/>
            <a:r>
              <a:rPr lang="en-AU" kern="1200" dirty="0" smtClean="0"/>
              <a:t>No comments</a:t>
            </a:r>
          </a:p>
          <a:p>
            <a:pPr lvl="1"/>
            <a:r>
              <a:rPr lang="en-AU" dirty="0"/>
              <a:t>P</a:t>
            </a:r>
            <a:r>
              <a:rPr lang="en-AU" dirty="0" smtClean="0"/>
              <a:t>ublished </a:t>
            </a:r>
            <a:r>
              <a:rPr lang="en-AU" dirty="0"/>
              <a:t>as  ISO/IEC/IEEE 8802-1CM:2019</a:t>
            </a:r>
            <a:endParaRPr lang="en-AU"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is on hold until the baseline is approved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smtClean="0">
                <a:solidFill>
                  <a:schemeClr val="accent2"/>
                </a:solidFill>
              </a:rPr>
              <a:t>on hold</a:t>
            </a:r>
          </a:p>
          <a:p>
            <a:pPr marL="174625" lvl="1" indent="-174625"/>
            <a:r>
              <a:rPr lang="en-AU" dirty="0"/>
              <a:t>PSDO start </a:t>
            </a:r>
            <a:r>
              <a:rPr lang="en-AU" dirty="0" smtClean="0"/>
              <a:t>is on hold until </a:t>
            </a:r>
            <a:r>
              <a:rPr lang="en-AU" dirty="0"/>
              <a:t>802.1Q-2018 is </a:t>
            </a:r>
            <a:r>
              <a:rPr lang="en-AU" dirty="0" smtClean="0"/>
              <a:t>approved</a:t>
            </a:r>
          </a:p>
          <a:p>
            <a:pPr marL="357187" lvl="2" indent="-174625"/>
            <a:r>
              <a:rPr lang="en-AU" dirty="0" smtClean="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is waiting for publication</a:t>
            </a:r>
            <a:endParaRPr lang="en-AU" dirty="0"/>
          </a:p>
        </p:txBody>
      </p:sp>
      <p:sp>
        <p:nvSpPr>
          <p:cNvPr id="10" name="Content Placeholder 9"/>
          <p:cNvSpPr>
            <a:spLocks noGrp="1"/>
          </p:cNvSpPr>
          <p:nvPr>
            <p:ph idx="1"/>
          </p:nvPr>
        </p:nvSpPr>
        <p:spPr>
          <a:xfrm>
            <a:off x="519037" y="2360613"/>
            <a:ext cx="7772400" cy="4114800"/>
          </a:xfrm>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ballot: </a:t>
            </a:r>
            <a:r>
              <a:rPr lang="en-AU" dirty="0" smtClean="0">
                <a:solidFill>
                  <a:srgbClr val="00B050"/>
                </a:solidFill>
              </a:rPr>
              <a:t>passed</a:t>
            </a:r>
            <a:r>
              <a:rPr lang="en-AU" dirty="0" smtClean="0">
                <a:solidFill>
                  <a:schemeClr val="accent2"/>
                </a:solidFill>
              </a:rPr>
              <a:t> &amp; waiting for publication</a:t>
            </a:r>
          </a:p>
          <a:p>
            <a:pPr lvl="1"/>
            <a:r>
              <a:rPr lang="en-AU" dirty="0" smtClean="0"/>
              <a:t>802.</a:t>
            </a:r>
            <a:r>
              <a:rPr lang="en-AU" dirty="0" smtClean="0">
                <a:cs typeface="Arial" panose="020B0604020202020204" pitchFamily="34" charset="0"/>
              </a:rPr>
              <a:t>1AC/Cor1</a:t>
            </a:r>
            <a:r>
              <a:rPr lang="en-AU" dirty="0" smtClean="0"/>
              <a:t> 90-day FDIS ballot </a:t>
            </a:r>
            <a:r>
              <a:rPr lang="en-AU" dirty="0"/>
              <a:t>passed on </a:t>
            </a:r>
            <a:r>
              <a:rPr lang="en-AU" dirty="0" smtClean="0"/>
              <a:t>18 Mar 2019 (N16981)</a:t>
            </a:r>
            <a:endParaRPr lang="en-AU" dirty="0"/>
          </a:p>
          <a:p>
            <a:pPr lvl="2"/>
            <a:r>
              <a:rPr lang="en-AU" dirty="0"/>
              <a:t>Passed 6</a:t>
            </a:r>
            <a:r>
              <a:rPr lang="en-AU" dirty="0" smtClean="0"/>
              <a:t>/0/12 </a:t>
            </a:r>
            <a:r>
              <a:rPr lang="en-AU" dirty="0"/>
              <a:t>on need for ISO standard</a:t>
            </a:r>
          </a:p>
          <a:p>
            <a:pPr lvl="2"/>
            <a:r>
              <a:rPr lang="en-AU" dirty="0"/>
              <a:t>Passed 6</a:t>
            </a:r>
            <a:r>
              <a:rPr lang="en-AU" dirty="0" smtClean="0"/>
              <a:t>/0/12 </a:t>
            </a:r>
            <a:r>
              <a:rPr lang="en-AU" dirty="0"/>
              <a:t>on </a:t>
            </a:r>
            <a:r>
              <a:rPr lang="en-AU" dirty="0" smtClean="0"/>
              <a:t>approval</a:t>
            </a:r>
            <a:endParaRPr lang="en-AU" dirty="0">
              <a:solidFill>
                <a:srgbClr val="FF0000"/>
              </a:solidFill>
            </a:endParaRPr>
          </a:p>
          <a:p>
            <a:pPr lvl="1"/>
            <a:r>
              <a:rPr lang="en-AU" dirty="0" smtClean="0"/>
              <a:t>Publication is expected in about 8 weeks (as of end of Oct 2019)</a:t>
            </a:r>
          </a:p>
          <a:p>
            <a:pPr lvl="1"/>
            <a:r>
              <a:rPr lang="en-AU" dirty="0" smtClean="0"/>
              <a:t>IEEE 802.1AC/</a:t>
            </a:r>
            <a:r>
              <a:rPr lang="en-AU" dirty="0" err="1" smtClean="0"/>
              <a:t>Cor</a:t>
            </a:r>
            <a:r>
              <a:rPr lang="en-AU" dirty="0" smtClean="0"/>
              <a:t> 1 will be known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is waiting for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smtClean="0">
                <a:solidFill>
                  <a:srgbClr val="00B050"/>
                </a:solidFill>
              </a:rPr>
              <a:t>and </a:t>
            </a:r>
            <a:r>
              <a:rPr lang="en-AU" dirty="0">
                <a:solidFill>
                  <a:srgbClr val="00B050"/>
                </a:solidFill>
              </a:rPr>
              <a:t>response </a:t>
            </a:r>
            <a:r>
              <a:rPr lang="en-AU" dirty="0" smtClean="0">
                <a:solidFill>
                  <a:srgbClr val="00B050"/>
                </a:solidFill>
              </a:rPr>
              <a:t>sent</a:t>
            </a:r>
          </a:p>
          <a:p>
            <a:pPr lvl="1"/>
            <a:r>
              <a:rPr lang="en-AU" dirty="0"/>
              <a:t>802.</a:t>
            </a:r>
            <a:r>
              <a:rPr lang="en-AU" dirty="0">
                <a:cs typeface="Arial" panose="020B0604020202020204" pitchFamily="34" charset="0"/>
              </a:rPr>
              <a:t>1Xck</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2 comments</a:t>
            </a:r>
          </a:p>
          <a:p>
            <a:pPr lvl="2"/>
            <a:r>
              <a:rPr lang="en-AU" dirty="0" smtClean="0"/>
              <a:t>Response was sent in Sept 2019 (N17060) </a:t>
            </a:r>
          </a:p>
          <a:p>
            <a:r>
              <a:rPr lang="en-AU" dirty="0" smtClean="0"/>
              <a:t>FDIS ballot: </a:t>
            </a:r>
            <a:r>
              <a:rPr lang="en-AU" dirty="0" smtClean="0">
                <a:solidFill>
                  <a:schemeClr val="accent2"/>
                </a:solidFill>
              </a:rPr>
              <a:t>waiting</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a:t>
            </a:r>
            <a:r>
              <a:rPr lang="en-AU" dirty="0" smtClean="0">
                <a:solidFill>
                  <a:srgbClr val="FF0000"/>
                </a:solidFill>
              </a:rPr>
              <a:t>8 weeks</a:t>
            </a:r>
            <a:endParaRPr lang="en-AU" dirty="0">
              <a:solidFill>
                <a:srgbClr val="FF0000"/>
              </a:solidFill>
            </a:endParaRPr>
          </a:p>
          <a:p>
            <a:pPr lvl="1"/>
            <a:r>
              <a:rPr lang="en-AU" dirty="0" smtClean="0"/>
              <a:t>Will be called ISO/IEC/IEEE 8802-1X:2013/AMD2-2019</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835615193"/>
              </p:ext>
            </p:extLst>
          </p:nvPr>
        </p:nvGraphicFramePr>
        <p:xfrm>
          <a:off x="5181600" y="4572000"/>
          <a:ext cx="914400" cy="806450"/>
        </p:xfrm>
        <a:graphic>
          <a:graphicData uri="http://schemas.openxmlformats.org/presentationml/2006/ole">
            <mc:AlternateContent xmlns:mc="http://schemas.openxmlformats.org/markup-compatibility/2006">
              <mc:Choice xmlns:v="urn:schemas-microsoft-com:vml" Requires="v">
                <p:oleObj spid="_x0000_s284721"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is waiting for start of FDIS</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802.</a:t>
            </a:r>
            <a:r>
              <a:rPr lang="en-AU" dirty="0">
                <a:cs typeface="Arial" panose="020B0604020202020204" pitchFamily="34" charset="0"/>
              </a:rPr>
              <a:t>1AE-Rev</a:t>
            </a:r>
            <a:r>
              <a:rPr lang="en-AU" dirty="0" smtClean="0"/>
              <a:t> </a:t>
            </a:r>
            <a:r>
              <a:rPr lang="en-AU" dirty="0"/>
              <a:t>60-day ballot passed on </a:t>
            </a:r>
            <a:r>
              <a:rPr lang="en-AU" dirty="0" smtClean="0"/>
              <a:t>11 March 2019 (</a:t>
            </a:r>
            <a:r>
              <a:rPr lang="en-AU" dirty="0" smtClean="0">
                <a:solidFill>
                  <a:srgbClr val="FF0000"/>
                </a:solidFill>
              </a:rPr>
              <a:t>N??????</a:t>
            </a:r>
            <a:r>
              <a:rPr lang="en-AU" dirty="0" smtClean="0"/>
              <a:t>)</a:t>
            </a:r>
            <a:endParaRPr lang="en-AU" dirty="0"/>
          </a:p>
          <a:p>
            <a:pPr lvl="2"/>
            <a:r>
              <a:rPr lang="en-AU" dirty="0"/>
              <a:t>Passed </a:t>
            </a:r>
            <a:r>
              <a:rPr lang="en-AU" dirty="0" smtClean="0"/>
              <a:t>10/0/8 </a:t>
            </a:r>
            <a:r>
              <a:rPr lang="en-AU" dirty="0"/>
              <a:t>on need for ISO standard</a:t>
            </a:r>
          </a:p>
          <a:p>
            <a:pPr lvl="2"/>
            <a:r>
              <a:rPr lang="en-AU" dirty="0"/>
              <a:t>Passed </a:t>
            </a:r>
            <a:r>
              <a:rPr lang="en-AU" dirty="0" smtClean="0"/>
              <a:t>8/1/9 </a:t>
            </a:r>
            <a:r>
              <a:rPr lang="en-AU" dirty="0"/>
              <a:t>on support for submission to </a:t>
            </a:r>
            <a:r>
              <a:rPr lang="en-AU" dirty="0" smtClean="0"/>
              <a:t>FDIS</a:t>
            </a:r>
          </a:p>
          <a:p>
            <a:pPr lvl="1"/>
            <a:r>
              <a:rPr lang="en-AU" dirty="0" smtClean="0"/>
              <a:t>China voted “no” with 6 comments</a:t>
            </a:r>
          </a:p>
          <a:p>
            <a:pPr lvl="2"/>
            <a:r>
              <a:rPr lang="en-AU" dirty="0"/>
              <a:t>Response was sent in </a:t>
            </a:r>
            <a:r>
              <a:rPr lang="en-AU" dirty="0" smtClean="0"/>
              <a:t>Sept </a:t>
            </a:r>
            <a:r>
              <a:rPr lang="en-AU" dirty="0"/>
              <a:t>2019 (</a:t>
            </a:r>
            <a:r>
              <a:rPr lang="en-AU" dirty="0" smtClean="0"/>
              <a:t>N17059)</a:t>
            </a:r>
          </a:p>
          <a:p>
            <a:r>
              <a:rPr lang="en-AU" dirty="0" smtClean="0"/>
              <a:t>FDIS ballot: </a:t>
            </a:r>
            <a:r>
              <a:rPr lang="en-AU" dirty="0" smtClean="0">
                <a:solidFill>
                  <a:schemeClr val="accent2"/>
                </a:solidFill>
              </a:rPr>
              <a:t>waiting</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a:t>
            </a:r>
            <a:r>
              <a:rPr lang="en-AU" dirty="0" smtClean="0">
                <a:solidFill>
                  <a:srgbClr val="FF0000"/>
                </a:solidFill>
              </a:rPr>
              <a:t>8 weeks</a:t>
            </a:r>
            <a:endParaRPr lang="en-AU" dirty="0">
              <a:solidFill>
                <a:srgbClr val="FF0000"/>
              </a:solidFill>
            </a:endParaRPr>
          </a:p>
          <a:p>
            <a:pPr lvl="1"/>
            <a:r>
              <a:rPr lang="en-AU" dirty="0" smtClean="0"/>
              <a:t>Will be known as </a:t>
            </a:r>
            <a:r>
              <a:rPr lang="en-AU" dirty="0"/>
              <a:t>ISO/IEC/IEEE </a:t>
            </a:r>
            <a:r>
              <a:rPr lang="en-AU" dirty="0" smtClean="0"/>
              <a:t>8802-1AE:20</a:t>
            </a:r>
            <a:r>
              <a:rPr lang="en-AU" dirty="0" smtClean="0">
                <a:solidFill>
                  <a:srgbClr val="FF0000"/>
                </a:solidFill>
              </a:rPr>
              <a:t>20</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97962196"/>
              </p:ext>
            </p:extLst>
          </p:nvPr>
        </p:nvGraphicFramePr>
        <p:xfrm>
          <a:off x="5257800" y="4419600"/>
          <a:ext cx="914400" cy="806450"/>
        </p:xfrm>
        <a:graphic>
          <a:graphicData uri="http://schemas.openxmlformats.org/presentationml/2006/ole">
            <mc:AlternateContent xmlns:mc="http://schemas.openxmlformats.org/markup-compatibility/2006">
              <mc:Choice xmlns:v="urn:schemas-microsoft-com:vml" Requires="v">
                <p:oleObj spid="_x0000_s285746"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2578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Participant behavior in IEEE-SA activities is guided</a:t>
            </a:r>
            <a:br>
              <a:rPr lang="en-US" smtClean="0"/>
            </a:br>
            <a:r>
              <a:rPr lang="en-US" smtClean="0"/>
              <a:t>by the IEEE Codes of Ethics &amp; Conduct</a:t>
            </a:r>
            <a:endParaRPr lang="en-US" dirty="0"/>
          </a:p>
        </p:txBody>
      </p:sp>
      <p:sp>
        <p:nvSpPr>
          <p:cNvPr id="3" name="Content Placeholder 2"/>
          <p:cNvSpPr>
            <a:spLocks noGrp="1"/>
          </p:cNvSpPr>
          <p:nvPr>
            <p:ph idx="1"/>
          </p:nvPr>
        </p:nvSpPr>
        <p:spPr/>
        <p:txBody>
          <a:bodyPr/>
          <a:lstStyle/>
          <a:p>
            <a:pPr lvl="1"/>
            <a:r>
              <a:rPr lang="en-US" dirty="0" smtClean="0"/>
              <a:t>All participants in IEEE-SA activities are expected to adhere to the core principles underlying the:</a:t>
            </a:r>
          </a:p>
          <a:p>
            <a:pPr lvl="2"/>
            <a:r>
              <a:rPr lang="en-US" dirty="0" smtClean="0">
                <a:hlinkClick r:id="rId2"/>
              </a:rPr>
              <a:t>IEEE Code of Ethics</a:t>
            </a:r>
            <a:endParaRPr lang="en-US" dirty="0" smtClean="0"/>
          </a:p>
          <a:p>
            <a:pPr lvl="2"/>
            <a:r>
              <a:rPr lang="en-US" dirty="0" smtClean="0">
                <a:hlinkClick r:id="rId3"/>
              </a:rPr>
              <a:t>IEEE Code of Conduct</a:t>
            </a:r>
            <a:endParaRPr lang="en-US" dirty="0" smtClean="0"/>
          </a:p>
          <a:p>
            <a:pPr lvl="1"/>
            <a:r>
              <a:rPr lang="en-US" dirty="0" smtClean="0"/>
              <a:t>The core principles of the IEEE Codes of Ethics &amp; Conduct are to:</a:t>
            </a:r>
          </a:p>
          <a:p>
            <a:pPr lvl="2"/>
            <a:r>
              <a:rPr lang="en-US" i="1" dirty="0" smtClean="0"/>
              <a:t>Uphold the highest standards of integrity, responsible behavior, and ethical and professional conduct</a:t>
            </a:r>
          </a:p>
          <a:p>
            <a:pPr lvl="2"/>
            <a:r>
              <a:rPr lang="en-US" i="1" dirty="0" smtClean="0"/>
              <a:t>Treat people fairly and with respect, to not engage in harassment, discrimination, or retaliation, and to protect people's privacy.</a:t>
            </a:r>
          </a:p>
          <a:p>
            <a:pPr lvl="2"/>
            <a:r>
              <a:rPr lang="en-US" i="1" dirty="0" smtClean="0"/>
              <a:t>Avoid injuring others, their property, reputation, or employment by false or malicious action</a:t>
            </a:r>
          </a:p>
          <a:p>
            <a:pPr lvl="1"/>
            <a:r>
              <a:rPr lang="en-US" dirty="0" smtClean="0"/>
              <a:t>The most recent versions of these Codes are available at</a:t>
            </a:r>
          </a:p>
          <a:p>
            <a:pPr lvl="2"/>
            <a:r>
              <a:rPr lang="en-US" dirty="0" smtClean="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smtClean="0"/>
              <a:t>Andrew Myles, Cisco</a:t>
            </a:r>
            <a:endParaRPr lang="en-US" dirty="0"/>
          </a:p>
        </p:txBody>
      </p:sp>
      <p:sp>
        <p:nvSpPr>
          <p:cNvPr id="4" name="Slide Number Placeholder 3"/>
          <p:cNvSpPr>
            <a:spLocks noGrp="1"/>
          </p:cNvSpPr>
          <p:nvPr>
            <p:ph type="sldNum" idx="11"/>
          </p:nvPr>
        </p:nvSpPr>
        <p:spPr/>
        <p:txBody>
          <a:bodyPr/>
          <a:lstStyle/>
          <a:p>
            <a:r>
              <a:rPr lang="en-GB" smtClean="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a:t>
            </a:r>
            <a:r>
              <a:rPr lang="en-AU" dirty="0" smtClean="0"/>
              <a:t>will be sent to 60-day ballot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1AS-Rev </a:t>
            </a:r>
            <a:r>
              <a:rPr lang="en-US" dirty="0" smtClean="0"/>
              <a:t>D8 was liaised in Mar 2019</a:t>
            </a:r>
            <a:endParaRPr lang="en-AU" dirty="0"/>
          </a:p>
          <a:p>
            <a:r>
              <a:rPr lang="en-US" dirty="0" smtClean="0"/>
              <a:t>60-day</a:t>
            </a:r>
            <a:r>
              <a:rPr lang="en-AU" dirty="0" smtClean="0"/>
              <a:t> pre-ballot: </a:t>
            </a:r>
            <a:r>
              <a:rPr lang="en-AU" dirty="0" smtClean="0">
                <a:solidFill>
                  <a:schemeClr val="accent2"/>
                </a:solidFill>
              </a:rPr>
              <a:t>waiting</a:t>
            </a:r>
          </a:p>
          <a:p>
            <a:pPr lvl="1"/>
            <a:r>
              <a:rPr lang="en-AU" dirty="0" smtClean="0">
                <a:solidFill>
                  <a:srgbClr val="FF0000"/>
                </a:solidFill>
              </a:rPr>
              <a:t>(May 2019) 802.1AS </a:t>
            </a:r>
            <a:r>
              <a:rPr lang="en-AU" dirty="0">
                <a:solidFill>
                  <a:srgbClr val="FF0000"/>
                </a:solidFill>
              </a:rPr>
              <a:t>is now in Sponsor Ballot and will go for adoption when </a:t>
            </a:r>
            <a:r>
              <a:rPr lang="en-AU" dirty="0" smtClean="0">
                <a:solidFill>
                  <a:srgbClr val="FF0000"/>
                </a:solidFill>
              </a:rPr>
              <a:t>published</a:t>
            </a:r>
          </a:p>
          <a:p>
            <a:pPr lvl="1"/>
            <a:r>
              <a:rPr lang="en-AU" dirty="0" smtClean="0">
                <a:solidFill>
                  <a:srgbClr val="FF0000"/>
                </a:solidFill>
              </a:rPr>
              <a:t>(Nov 2019) Will go to </a:t>
            </a:r>
            <a:r>
              <a:rPr lang="en-AU" dirty="0" err="1" smtClean="0">
                <a:solidFill>
                  <a:srgbClr val="FF0000"/>
                </a:solidFill>
              </a:rPr>
              <a:t>RevCom</a:t>
            </a:r>
            <a:r>
              <a:rPr lang="en-AU" dirty="0" smtClean="0">
                <a:solidFill>
                  <a:srgbClr val="FF0000"/>
                </a:solidFill>
              </a:rPr>
              <a:t> soon and a motion to send to ISO will be considered this week</a:t>
            </a:r>
            <a:endParaRPr lang="en-AU" dirty="0" smtClean="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1AX-REV </a:t>
            </a:r>
            <a:r>
              <a:rPr lang="en-AU" dirty="0"/>
              <a:t>will be sent to 60-day ballot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1AX-Rev </a:t>
            </a:r>
            <a:r>
              <a:rPr lang="en-US" dirty="0" smtClean="0"/>
              <a:t>D2.0 </a:t>
            </a:r>
            <a:r>
              <a:rPr lang="en-US" dirty="0"/>
              <a:t>was liaised in </a:t>
            </a:r>
            <a:r>
              <a:rPr lang="en-US" dirty="0" smtClean="0"/>
              <a:t>Jul 2019 (N</a:t>
            </a:r>
            <a:r>
              <a:rPr lang="en-AU" dirty="0" smtClean="0"/>
              <a:t>16984)</a:t>
            </a:r>
            <a:endParaRPr lang="en-US" dirty="0" smtClean="0"/>
          </a:p>
          <a:p>
            <a:r>
              <a:rPr lang="en-US" dirty="0" smtClean="0"/>
              <a:t>60-day</a:t>
            </a:r>
            <a:r>
              <a:rPr lang="en-AU" dirty="0" smtClean="0"/>
              <a:t> pre-ballot: </a:t>
            </a:r>
            <a:r>
              <a:rPr lang="en-AU" dirty="0" smtClean="0">
                <a:solidFill>
                  <a:schemeClr val="accent2"/>
                </a:solidFill>
              </a:rPr>
              <a:t>waiting</a:t>
            </a:r>
          </a:p>
          <a:p>
            <a:pPr lvl="1"/>
            <a:r>
              <a:rPr lang="en-AU" dirty="0">
                <a:solidFill>
                  <a:srgbClr val="FF0000"/>
                </a:solidFill>
              </a:rPr>
              <a:t>(Nov 2019) Will go to </a:t>
            </a:r>
            <a:r>
              <a:rPr lang="en-AU" dirty="0" err="1">
                <a:solidFill>
                  <a:srgbClr val="FF0000"/>
                </a:solidFill>
              </a:rPr>
              <a:t>RevCom</a:t>
            </a:r>
            <a:r>
              <a:rPr lang="en-AU" dirty="0">
                <a:solidFill>
                  <a:srgbClr val="FF0000"/>
                </a:solidFill>
              </a:rPr>
              <a:t> soon and a motion to send to ISO will be considered this </a:t>
            </a:r>
            <a:r>
              <a:rPr lang="en-AU" dirty="0" smtClean="0">
                <a:solidFill>
                  <a:srgbClr val="FF0000"/>
                </a:solidFill>
              </a:rPr>
              <a:t>week</a:t>
            </a:r>
            <a:endParaRPr lang="en-AU" dirty="0" smtClean="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1948879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Approval in July 2019 for submission of draft for information on entering </a:t>
            </a:r>
            <a:r>
              <a:rPr lang="en-AU" dirty="0" smtClean="0"/>
              <a:t>SA Ballot</a:t>
            </a:r>
          </a:p>
          <a:p>
            <a:pPr lvl="2"/>
            <a:r>
              <a:rPr lang="en-AU" dirty="0" smtClean="0"/>
              <a:t>(Nov 2019) Still not in SA Ballot</a:t>
            </a:r>
          </a:p>
          <a:p>
            <a:r>
              <a:rPr lang="en-US" dirty="0" smtClean="0"/>
              <a:t>60-day</a:t>
            </a:r>
            <a:r>
              <a:rPr lang="en-AU" dirty="0" smtClean="0"/>
              <a:t> </a:t>
            </a:r>
            <a:r>
              <a:rPr lang="en-AU" dirty="0" smtClean="0"/>
              <a:t>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40487334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802.1X-REV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Approval in July 2019 for submission of draft for information on entering Sponsor Ballot</a:t>
            </a:r>
          </a:p>
          <a:p>
            <a:pPr lvl="2"/>
            <a:r>
              <a:rPr lang="en-AU" dirty="0" smtClean="0"/>
              <a:t>In Sept 2019, the 802,1 WG decided to hold off until 802.1Xck balloting is complete (&gt; March 2020)</a:t>
            </a:r>
          </a:p>
          <a:p>
            <a:r>
              <a:rPr lang="en-US" dirty="0" smtClean="0"/>
              <a:t>60-day</a:t>
            </a:r>
            <a:r>
              <a:rPr lang="en-AU" dirty="0" smtClean="0"/>
              <a:t> pre-ballot: </a:t>
            </a:r>
            <a:r>
              <a:rPr lang="en-AU" dirty="0" smtClean="0">
                <a:solidFill>
                  <a:schemeClr val="accent2"/>
                </a:solidFill>
              </a:rPr>
              <a:t>waiting</a:t>
            </a:r>
          </a:p>
          <a:p>
            <a:pPr lvl="1"/>
            <a:r>
              <a:rPr lang="en-AU" dirty="0" smtClean="0"/>
              <a:t>PSDO </a:t>
            </a:r>
            <a:r>
              <a:rPr lang="en-AU" dirty="0" smtClean="0"/>
              <a:t>process </a:t>
            </a:r>
            <a:r>
              <a:rPr lang="en-AU" dirty="0" smtClean="0"/>
              <a:t>will start sometime after 802.1Xck</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29411053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solidFill>
                  <a:srgbClr val="FF0000"/>
                </a:solidFill>
              </a:rPr>
              <a:t>IEEE </a:t>
            </a:r>
            <a:r>
              <a:rPr lang="en-AU" dirty="0" smtClean="0">
                <a:solidFill>
                  <a:srgbClr val="FF0000"/>
                </a:solidFill>
              </a:rPr>
              <a:t>802.1CMde </a:t>
            </a:r>
            <a:r>
              <a:rPr lang="en-AU" dirty="0" smtClean="0">
                <a:solidFill>
                  <a:srgbClr val="FF0000"/>
                </a:solidFill>
              </a:rPr>
              <a:t>will be liaised when appropriate</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Approval </a:t>
            </a:r>
            <a:r>
              <a:rPr lang="en-AU" dirty="0" smtClean="0"/>
              <a:t>expected in Nov </a:t>
            </a:r>
            <a:r>
              <a:rPr lang="en-AU" dirty="0" smtClean="0"/>
              <a:t>2019 for submission of draft for information on entering </a:t>
            </a:r>
            <a:r>
              <a:rPr lang="en-AU" dirty="0" smtClean="0"/>
              <a:t>SA </a:t>
            </a:r>
            <a:r>
              <a:rPr lang="en-AU" dirty="0" smtClean="0"/>
              <a:t>Ballot</a:t>
            </a:r>
          </a:p>
          <a:p>
            <a:r>
              <a:rPr lang="en-US" dirty="0" smtClean="0"/>
              <a:t>60-day</a:t>
            </a:r>
            <a:r>
              <a:rPr lang="en-AU" dirty="0" smtClean="0"/>
              <a:t> </a:t>
            </a:r>
            <a:r>
              <a:rPr lang="en-AU" dirty="0" smtClean="0"/>
              <a:t>pre-ballot: </a:t>
            </a:r>
            <a:r>
              <a:rPr lang="en-AU" dirty="0" smtClean="0">
                <a:solidFill>
                  <a:schemeClr val="accent2"/>
                </a:solidFill>
              </a:rPr>
              <a:t>waiting</a:t>
            </a:r>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11969606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9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675341"/>
              </p:ext>
            </p:extLst>
          </p:nvPr>
        </p:nvGraphicFramePr>
        <p:xfrm>
          <a:off x="152399" y="16002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smtClean="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D3.1</a:t>
                      </a:r>
                    </a:p>
                  </a:txBody>
                  <a:tcPr marR="0"/>
                </a:tc>
                <a:tc>
                  <a:txBody>
                    <a:bodyPr/>
                    <a:lstStyle/>
                    <a:p>
                      <a:pPr algn="ctr"/>
                      <a:r>
                        <a:rPr lang="en-GB" sz="1600" dirty="0" smtClean="0">
                          <a:solidFill>
                            <a:schemeClr val="tx1"/>
                          </a:solidFill>
                          <a:latin typeface="+mj-lt"/>
                        </a:rPr>
                        <a:t>Jun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smtClean="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smtClean="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smtClean="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David Law (802.3 Chair)</a:t>
            </a:r>
          </a:p>
          <a:p>
            <a:pPr lvl="1"/>
            <a:r>
              <a:rPr lang="en-AU" dirty="0" smtClean="0"/>
              <a:t>Adam Healey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795304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is on hold until </a:t>
            </a:r>
            <a:r>
              <a:rPr lang="en-AU" dirty="0"/>
              <a:t>FDIS on IEEE 802.3-REV </a:t>
            </a:r>
            <a:r>
              <a:rPr lang="en-AU" dirty="0" smtClean="0"/>
              <a:t>completes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a:t>
            </a:r>
          </a:p>
          <a:p>
            <a:r>
              <a:rPr lang="en-US" dirty="0" smtClean="0"/>
              <a:t>60-day</a:t>
            </a:r>
            <a:r>
              <a:rPr lang="en-AU" dirty="0" smtClean="0"/>
              <a:t> pre-ballot: </a:t>
            </a:r>
            <a:r>
              <a:rPr lang="en-AU" dirty="0">
                <a:solidFill>
                  <a:srgbClr val="00B050"/>
                </a:solidFill>
              </a:rPr>
              <a:t>passed </a:t>
            </a:r>
            <a:r>
              <a:rPr lang="en-AU" dirty="0" smtClean="0">
                <a:solidFill>
                  <a:srgbClr val="00B050"/>
                </a:solidFill>
              </a:rPr>
              <a:t>&amp; </a:t>
            </a:r>
            <a:r>
              <a:rPr lang="en-AU" dirty="0">
                <a:solidFill>
                  <a:srgbClr val="00B050"/>
                </a:solidFill>
              </a:rPr>
              <a:t>response </a:t>
            </a:r>
            <a:r>
              <a:rPr lang="en-AU" dirty="0" smtClean="0">
                <a:solidFill>
                  <a:srgbClr val="00B050"/>
                </a:solidFill>
              </a:rPr>
              <a:t>sent</a:t>
            </a:r>
            <a:endParaRPr lang="en-AU" dirty="0">
              <a:solidFill>
                <a:srgbClr val="00B050"/>
              </a:solidFill>
            </a:endParaRPr>
          </a:p>
          <a:p>
            <a:pPr lvl="1"/>
            <a:r>
              <a:rPr lang="en-AU" dirty="0" smtClean="0"/>
              <a:t>802.</a:t>
            </a:r>
            <a:r>
              <a:rPr lang="en-AU" dirty="0" smtClean="0">
                <a:cs typeface="Arial" panose="020B0604020202020204" pitchFamily="34" charset="0"/>
              </a:rPr>
              <a:t>3cb</a:t>
            </a:r>
            <a:r>
              <a:rPr lang="en-AU" dirty="0" smtClean="0"/>
              <a:t> </a:t>
            </a:r>
            <a:r>
              <a:rPr lang="en-AU" dirty="0"/>
              <a:t>60-day ballot passed on </a:t>
            </a:r>
            <a:r>
              <a:rPr lang="en-AU" dirty="0" smtClean="0"/>
              <a:t>8 April 2019 </a:t>
            </a:r>
            <a:r>
              <a:rPr lang="en-AU" dirty="0"/>
              <a:t>(</a:t>
            </a:r>
            <a:r>
              <a:rPr lang="en-AU" dirty="0" smtClean="0"/>
              <a:t>N16914)</a:t>
            </a:r>
            <a:endParaRPr lang="en-AU" dirty="0"/>
          </a:p>
          <a:p>
            <a:pPr lvl="2"/>
            <a:r>
              <a:rPr lang="en-AU" dirty="0"/>
              <a:t>Passed </a:t>
            </a:r>
            <a:r>
              <a:rPr lang="en-AU" dirty="0" smtClean="0"/>
              <a:t>8/0/9 </a:t>
            </a:r>
            <a:r>
              <a:rPr lang="en-AU" dirty="0"/>
              <a:t>on need for ISO standard</a:t>
            </a:r>
          </a:p>
          <a:p>
            <a:pPr lvl="2"/>
            <a:r>
              <a:rPr lang="en-AU" dirty="0"/>
              <a:t>Passed </a:t>
            </a:r>
            <a:r>
              <a:rPr lang="en-AU" dirty="0" smtClean="0"/>
              <a:t>6/1/10 </a:t>
            </a:r>
            <a:r>
              <a:rPr lang="en-AU" dirty="0"/>
              <a:t>on support for submission to </a:t>
            </a:r>
            <a:r>
              <a:rPr lang="en-AU" dirty="0" smtClean="0"/>
              <a:t>FDIS</a:t>
            </a:r>
          </a:p>
          <a:p>
            <a:pPr lvl="1"/>
            <a:r>
              <a:rPr lang="en-AU" dirty="0" smtClean="0"/>
              <a:t>China NB voted “no” with comments</a:t>
            </a:r>
          </a:p>
          <a:p>
            <a:pPr lvl="2"/>
            <a:r>
              <a:rPr lang="en-AU" dirty="0" smtClean="0"/>
              <a:t>Response was sent in June 2019 (N16971)</a:t>
            </a:r>
          </a:p>
          <a:p>
            <a:r>
              <a:rPr lang="en-AU" dirty="0" smtClean="0"/>
              <a:t>FDIS ballot: </a:t>
            </a:r>
            <a:r>
              <a:rPr lang="en-AU" dirty="0" smtClean="0">
                <a:solidFill>
                  <a:schemeClr val="accent2"/>
                </a:solidFill>
              </a:rPr>
              <a:t>on hold</a:t>
            </a:r>
          </a:p>
          <a:p>
            <a:pPr lvl="1"/>
            <a:r>
              <a:rPr lang="en-US" dirty="0">
                <a:solidFill>
                  <a:srgbClr val="FF0000"/>
                </a:solidFill>
              </a:rPr>
              <a:t>FDIS approval for IEEE 802.3-REV will need to </a:t>
            </a:r>
            <a:r>
              <a:rPr lang="en-US" dirty="0" smtClean="0">
                <a:solidFill>
                  <a:srgbClr val="FF0000"/>
                </a:solidFill>
              </a:rPr>
              <a:t>precede </a:t>
            </a:r>
            <a:r>
              <a:rPr lang="en-US" dirty="0">
                <a:solidFill>
                  <a:srgbClr val="FF0000"/>
                </a:solidFill>
              </a:rPr>
              <a:t>IEEE </a:t>
            </a:r>
            <a:r>
              <a:rPr lang="en-US" dirty="0" smtClean="0">
                <a:solidFill>
                  <a:srgbClr val="FF0000"/>
                </a:solidFill>
              </a:rPr>
              <a:t>802.3cb FDIS start, </a:t>
            </a:r>
            <a:r>
              <a:rPr lang="en-US" dirty="0">
                <a:solidFill>
                  <a:srgbClr val="FF0000"/>
                </a:solidFill>
              </a:rPr>
              <a:t>since IEEE 802.3cb is an amendment to IEEE 802.3-REV</a:t>
            </a:r>
            <a:endParaRPr lang="en-US" dirty="0" smtClean="0">
              <a:solidFill>
                <a:srgbClr val="FF0000"/>
              </a:solidFill>
            </a:endParaRP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3708207"/>
              </p:ext>
            </p:extLst>
          </p:nvPr>
        </p:nvGraphicFramePr>
        <p:xfrm>
          <a:off x="5334000" y="4419600"/>
          <a:ext cx="914400" cy="806450"/>
        </p:xfrm>
        <a:graphic>
          <a:graphicData uri="http://schemas.openxmlformats.org/presentationml/2006/ole">
            <mc:AlternateContent xmlns:mc="http://schemas.openxmlformats.org/markup-compatibility/2006">
              <mc:Choice xmlns:v="urn:schemas-microsoft-com:vml" Requires="v">
                <p:oleObj spid="_x0000_s283776"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is </a:t>
            </a:r>
            <a:r>
              <a:rPr lang="en-AU" dirty="0" smtClean="0"/>
              <a:t>on hold </a:t>
            </a:r>
            <a:r>
              <a:rPr lang="en-AU" dirty="0"/>
              <a:t>until </a:t>
            </a:r>
            <a:r>
              <a:rPr lang="en-AU" dirty="0" smtClean="0"/>
              <a:t>FDIS on 802.3-REV </a:t>
            </a:r>
            <a:r>
              <a:rPr lang="en-AU" dirty="0"/>
              <a:t>is complete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on hold</a:t>
            </a:r>
          </a:p>
          <a:p>
            <a:pPr lvl="1"/>
            <a:r>
              <a:rPr lang="en-AU" dirty="0"/>
              <a:t>Submission approved in Mar 2019</a:t>
            </a:r>
          </a:p>
          <a:p>
            <a:pPr lvl="2"/>
            <a:r>
              <a:rPr lang="en-AU" dirty="0">
                <a:solidFill>
                  <a:srgbClr val="FF0000"/>
                </a:solidFill>
              </a:rPr>
              <a:t>Delayed until 802.</a:t>
            </a:r>
            <a:r>
              <a:rPr lang="en-AU" dirty="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a:t>
            </a:r>
            <a:r>
              <a:rPr lang="en-AU" dirty="0"/>
              <a:t>is waiting for start of FDIS ballot </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a:solidFill>
                  <a:srgbClr val="00B050"/>
                </a:solidFill>
              </a:rPr>
              <a:t>passed &amp; response sent</a:t>
            </a:r>
            <a:endParaRPr lang="en-AU" dirty="0" smtClean="0">
              <a:solidFill>
                <a:schemeClr val="accent2"/>
              </a:solidFill>
            </a:endParaRPr>
          </a:p>
          <a:p>
            <a:pPr lvl="1"/>
            <a:r>
              <a:rPr lang="en-AU" dirty="0" smtClean="0"/>
              <a:t>Submitted in Feb 2019 (N16892)</a:t>
            </a:r>
          </a:p>
          <a:p>
            <a:pPr lvl="1"/>
            <a:r>
              <a:rPr lang="en-AU" dirty="0" smtClean="0"/>
              <a:t>802.</a:t>
            </a:r>
            <a:r>
              <a:rPr lang="en-AU" dirty="0" smtClean="0">
                <a:cs typeface="Arial" panose="020B0604020202020204" pitchFamily="34" charset="0"/>
              </a:rPr>
              <a:t>3-REV</a:t>
            </a:r>
            <a:r>
              <a:rPr lang="en-AU" dirty="0" smtClean="0"/>
              <a:t> </a:t>
            </a:r>
            <a:r>
              <a:rPr lang="en-AU" dirty="0"/>
              <a:t>60-day ballot passed on </a:t>
            </a:r>
            <a:r>
              <a:rPr lang="en-AU" dirty="0" smtClean="0"/>
              <a:t>14 </a:t>
            </a:r>
            <a:r>
              <a:rPr lang="en-AU" dirty="0"/>
              <a:t>April 2019 (</a:t>
            </a:r>
            <a:r>
              <a:rPr lang="en-AU" dirty="0" smtClean="0"/>
              <a:t>N16917)</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voted “no” with comments</a:t>
            </a:r>
          </a:p>
          <a:p>
            <a:pPr lvl="2"/>
            <a:r>
              <a:rPr lang="en-AU" dirty="0"/>
              <a:t>Response was sent in June 2019 (N16971)</a:t>
            </a:r>
          </a:p>
          <a:p>
            <a:r>
              <a:rPr lang="en-AU" dirty="0" smtClean="0"/>
              <a:t>FDIS </a:t>
            </a:r>
            <a:r>
              <a:rPr lang="en-AU" dirty="0"/>
              <a:t>ballot: </a:t>
            </a:r>
            <a:r>
              <a:rPr lang="en-AU" dirty="0" smtClean="0">
                <a:solidFill>
                  <a:schemeClr val="accent2"/>
                </a:solidFill>
              </a:rPr>
              <a:t>waiting for start</a:t>
            </a:r>
          </a:p>
          <a:p>
            <a:pPr lvl="1"/>
            <a:r>
              <a:rPr lang="en-AU" dirty="0" smtClean="0"/>
              <a:t>Will </a:t>
            </a:r>
            <a:r>
              <a:rPr lang="en-AU" dirty="0"/>
              <a:t>be </a:t>
            </a:r>
            <a:r>
              <a:rPr lang="en-AU" dirty="0" smtClean="0"/>
              <a:t>published </a:t>
            </a:r>
            <a:r>
              <a:rPr lang="en-AU" dirty="0"/>
              <a:t>as </a:t>
            </a:r>
            <a:r>
              <a:rPr lang="en-AU" dirty="0">
                <a:solidFill>
                  <a:srgbClr val="FF0000"/>
                </a:solidFill>
              </a:rPr>
              <a:t>ISO/IEC/IEEE 8802-3:20xx (year </a:t>
            </a:r>
            <a:r>
              <a:rPr lang="en-AU" dirty="0" smtClean="0">
                <a:solidFill>
                  <a:srgbClr val="FF0000"/>
                </a:solidFill>
              </a:rPr>
              <a:t>TBD)</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a:t>
            </a:r>
            <a:r>
              <a:rPr lang="en-AU" dirty="0" smtClean="0">
                <a:solidFill>
                  <a:srgbClr val="FF0000"/>
                </a:solidFill>
              </a:rPr>
              <a:t>8 weeks</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smtClean="0"/>
              <a:t>Participants in the IEEE-SA “individual process” shall act independently of others, including employers</a:t>
            </a:r>
            <a:endParaRPr lang="en-US" dirty="0"/>
          </a:p>
        </p:txBody>
      </p:sp>
      <p:sp>
        <p:nvSpPr>
          <p:cNvPr id="3" name="Content Placeholder 2"/>
          <p:cNvSpPr>
            <a:spLocks noGrp="1"/>
          </p:cNvSpPr>
          <p:nvPr>
            <p:ph idx="1"/>
          </p:nvPr>
        </p:nvSpPr>
        <p:spPr/>
        <p:txBody>
          <a:bodyPr/>
          <a:lstStyle/>
          <a:p>
            <a:pPr lvl="1"/>
            <a:r>
              <a:rPr lang="en-US" dirty="0" smtClean="0"/>
              <a:t>The </a:t>
            </a:r>
            <a:r>
              <a:rPr lang="en-US" dirty="0" smtClean="0">
                <a:hlinkClick r:id="rId2"/>
              </a:rPr>
              <a:t>IEEE-SA Standards Board Bylaws </a:t>
            </a:r>
            <a:r>
              <a:rPr lang="en-US" dirty="0" smtClean="0"/>
              <a:t>require that “participants in the IEEE standards development individual process shall act based on their qualifications and experience”</a:t>
            </a:r>
          </a:p>
          <a:p>
            <a:pPr lvl="1"/>
            <a:r>
              <a:rPr lang="en-US" dirty="0" smtClean="0"/>
              <a:t>This means participants:</a:t>
            </a:r>
          </a:p>
          <a:p>
            <a:pPr lvl="2"/>
            <a:r>
              <a:rPr lang="en-US" b="1" dirty="0" smtClean="0">
                <a:solidFill>
                  <a:srgbClr val="00B050"/>
                </a:solidFill>
              </a:rPr>
              <a:t>Shall act &amp; vote </a:t>
            </a:r>
            <a:r>
              <a:rPr lang="en-US" dirty="0" smtClean="0"/>
              <a:t>based on their personal &amp; independent opinions derived from their expertise, knowledge, and qualifications</a:t>
            </a:r>
          </a:p>
          <a:p>
            <a:pPr lvl="2"/>
            <a:r>
              <a:rPr lang="en-US" b="1" dirty="0" smtClean="0">
                <a:solidFill>
                  <a:srgbClr val="FF0000"/>
                </a:solidFill>
              </a:rPr>
              <a:t>Shall not act or vote </a:t>
            </a:r>
            <a:r>
              <a:rPr lang="en-US" dirty="0" smtClean="0"/>
              <a:t>based on any obligation to or any direction from any other person or organization, including an employer or client, regardless of any external commitments, agreements, contracts, or orders</a:t>
            </a:r>
          </a:p>
          <a:p>
            <a:pPr lvl="2"/>
            <a:r>
              <a:rPr lang="en-US" b="1" dirty="0" smtClean="0">
                <a:solidFill>
                  <a:srgbClr val="FF0000"/>
                </a:solidFill>
              </a:rPr>
              <a:t>Shall not direct </a:t>
            </a:r>
            <a:r>
              <a:rPr lang="en-US" dirty="0" smtClean="0"/>
              <a:t>the actions or votes of other participants or retaliate against other participants for fulfilling their responsibility to act &amp; vote based on their personal &amp; independently developed opinions</a:t>
            </a:r>
          </a:p>
          <a:p>
            <a:pPr lvl="1"/>
            <a:r>
              <a:rPr lang="en-US" dirty="0" smtClean="0"/>
              <a:t>By participating in standards activities using the “</a:t>
            </a:r>
            <a:r>
              <a:rPr lang="en-US" i="1" dirty="0" smtClean="0"/>
              <a:t>individual process</a:t>
            </a:r>
            <a:r>
              <a:rPr lang="en-US" dirty="0" smtClean="0"/>
              <a:t>”, you are deemed to accept these requirements; if you are unable to satisfy these requirements then you shall immediately cease any participation</a:t>
            </a:r>
            <a:endParaRPr lang="en-US" dirty="0"/>
          </a:p>
        </p:txBody>
      </p:sp>
      <p:sp>
        <p:nvSpPr>
          <p:cNvPr id="5" name="Footer Placeholder 4"/>
          <p:cNvSpPr>
            <a:spLocks noGrp="1"/>
          </p:cNvSpPr>
          <p:nvPr>
            <p:ph type="ftr" idx="10"/>
          </p:nvPr>
        </p:nvSpPr>
        <p:spPr/>
        <p:txBody>
          <a:bodyPr/>
          <a:lstStyle/>
          <a:p>
            <a:r>
              <a:rPr lang="en-US" smtClean="0"/>
              <a:t>Andrew Myles, Cisco</a:t>
            </a:r>
            <a:endParaRPr lang="en-US" dirty="0"/>
          </a:p>
        </p:txBody>
      </p:sp>
      <p:sp>
        <p:nvSpPr>
          <p:cNvPr id="4" name="Slide Number Placeholder 3"/>
          <p:cNvSpPr>
            <a:spLocks noGrp="1"/>
          </p:cNvSpPr>
          <p:nvPr>
            <p:ph type="sldNum" idx="11"/>
          </p:nvPr>
        </p:nvSpPr>
        <p:spPr/>
        <p:txBody>
          <a:bodyPr/>
          <a:lstStyle/>
          <a:p>
            <a:r>
              <a:rPr lang="en-GB" smtClean="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is on hold until FDIS on 802.3-REV is </a:t>
            </a:r>
            <a:r>
              <a:rPr lang="en-AU" dirty="0"/>
              <a:t>complete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on hold</a:t>
            </a:r>
          </a:p>
          <a:p>
            <a:pPr lvl="1"/>
            <a:r>
              <a:rPr lang="en-AU" dirty="0"/>
              <a:t>Submission </a:t>
            </a:r>
            <a:r>
              <a:rPr lang="en-AU" dirty="0" smtClean="0"/>
              <a:t>approved in Mar 2019</a:t>
            </a:r>
          </a:p>
          <a:p>
            <a:pPr lvl="2"/>
            <a:r>
              <a:rPr lang="en-AU" dirty="0" smtClean="0">
                <a:solidFill>
                  <a:srgbClr val="FF0000"/>
                </a:solidFill>
              </a:rPr>
              <a:t>Delayed until 802.</a:t>
            </a:r>
            <a:r>
              <a:rPr lang="en-AU" dirty="0" smtClean="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pPr lvl="1"/>
            <a:r>
              <a:rPr lang="en-AU" dirty="0" smtClean="0"/>
              <a:t>(Nov 2019) Will be sent to 60-day ballot out of Nov 2019</a:t>
            </a:r>
            <a:endParaRPr lang="en-AU" dirty="0" smtClean="0"/>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802.3cg </a:t>
            </a:r>
            <a:r>
              <a:rPr lang="en-AU" dirty="0"/>
              <a:t>is on hold until FDIS on 802.3-REV is complete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802.3cg D3.1 was </a:t>
            </a:r>
            <a:r>
              <a:rPr lang="en-AU" dirty="0"/>
              <a:t>liaised for information in </a:t>
            </a:r>
            <a:r>
              <a:rPr lang="en-AU" dirty="0" smtClean="0"/>
              <a:t>Jun 2019 (N16973)</a:t>
            </a:r>
            <a:endParaRPr lang="en-AU" dirty="0"/>
          </a:p>
          <a:p>
            <a:r>
              <a:rPr lang="en-US" dirty="0" smtClean="0"/>
              <a:t>60-day</a:t>
            </a:r>
            <a:r>
              <a:rPr lang="en-AU" dirty="0" smtClean="0"/>
              <a:t> pre-ballot: </a:t>
            </a:r>
            <a:r>
              <a:rPr lang="en-AU" dirty="0" smtClean="0">
                <a:solidFill>
                  <a:schemeClr val="accent2"/>
                </a:solidFill>
              </a:rPr>
              <a:t>waiting</a:t>
            </a:r>
          </a:p>
          <a:p>
            <a:pPr lvl="1"/>
            <a:r>
              <a:rPr lang="en-AU" dirty="0" smtClean="0"/>
              <a:t>Waiting for publication</a:t>
            </a:r>
          </a:p>
          <a:p>
            <a:pPr lvl="1"/>
            <a:r>
              <a:rPr lang="en-AU" dirty="0" smtClean="0"/>
              <a:t>Delayed </a:t>
            </a:r>
            <a:r>
              <a:rPr lang="en-AU" dirty="0"/>
              <a:t>until 802.</a:t>
            </a:r>
            <a:r>
              <a:rPr lang="en-AU" dirty="0">
                <a:cs typeface="Arial" panose="020B0604020202020204" pitchFamily="34" charset="0"/>
              </a:rPr>
              <a:t>3-REV FDIS to </a:t>
            </a:r>
            <a:r>
              <a:rPr lang="en-AU" dirty="0" smtClean="0">
                <a:cs typeface="Arial" panose="020B0604020202020204" pitchFamily="34" charset="0"/>
              </a:rPr>
              <a:t>complete</a:t>
            </a:r>
            <a:endParaRPr lang="en-AU" dirty="0" smtClean="0"/>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2159426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802.3cn will be liaised </a:t>
            </a:r>
            <a:r>
              <a:rPr lang="en-AU" dirty="0" smtClean="0"/>
              <a:t>for information in Nov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Probably sent for information after Sept </a:t>
            </a:r>
            <a:r>
              <a:rPr lang="en-AU" dirty="0" smtClean="0"/>
              <a:t>2019</a:t>
            </a:r>
          </a:p>
          <a:p>
            <a:pPr lvl="2"/>
            <a:r>
              <a:rPr lang="en-AU" dirty="0" smtClean="0"/>
              <a:t>(Nov 2019) Will be sent out of Nov</a:t>
            </a:r>
            <a:endParaRPr lang="en-AU" dirty="0" smtClean="0"/>
          </a:p>
          <a:p>
            <a:r>
              <a:rPr lang="en-US" dirty="0" smtClean="0"/>
              <a:t>60-day</a:t>
            </a:r>
            <a:r>
              <a:rPr lang="en-AU" dirty="0" smtClean="0"/>
              <a:t> pre-ballot: </a:t>
            </a:r>
            <a:r>
              <a:rPr lang="en-AU" dirty="0" smtClean="0">
                <a:solidFill>
                  <a:schemeClr val="accent2"/>
                </a:solidFill>
              </a:rPr>
              <a:t>waiting</a:t>
            </a:r>
          </a:p>
          <a:p>
            <a:pPr lvl="1"/>
            <a:r>
              <a:rPr lang="en-AU" dirty="0" smtClean="0">
                <a:solidFill>
                  <a:srgbClr val="343434"/>
                </a:solidFill>
              </a:rPr>
              <a:t>Waiting for publication</a:t>
            </a:r>
          </a:p>
          <a:p>
            <a:pPr lvl="1"/>
            <a:r>
              <a:rPr lang="en-AU" dirty="0" smtClean="0">
                <a:solidFill>
                  <a:srgbClr val="343434"/>
                </a:solidFill>
              </a:rPr>
              <a:t>Probably </a:t>
            </a:r>
            <a:r>
              <a:rPr lang="en-AU" dirty="0" smtClean="0">
                <a:solidFill>
                  <a:srgbClr val="343434"/>
                </a:solidFill>
              </a:rPr>
              <a:t>submitted for balloting in Mar 2020</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8554847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802.3cm </a:t>
            </a:r>
            <a:r>
              <a:rPr lang="en-AU" dirty="0"/>
              <a:t>will be liaised for information in Nov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Probably sent for information after Sept 2019</a:t>
            </a:r>
          </a:p>
          <a:p>
            <a:pPr lvl="2"/>
            <a:r>
              <a:rPr lang="en-AU" dirty="0"/>
              <a:t>(Nov 2019) Will be sent out of Nov</a:t>
            </a:r>
          </a:p>
          <a:p>
            <a:r>
              <a:rPr lang="en-US" dirty="0" smtClean="0"/>
              <a:t>60-day</a:t>
            </a:r>
            <a:r>
              <a:rPr lang="en-AU" dirty="0" smtClean="0"/>
              <a:t> </a:t>
            </a:r>
            <a:r>
              <a:rPr lang="en-AU" dirty="0" smtClean="0"/>
              <a:t>pre-ballot: </a:t>
            </a:r>
            <a:r>
              <a:rPr lang="en-AU" dirty="0" smtClean="0">
                <a:solidFill>
                  <a:schemeClr val="accent2"/>
                </a:solidFill>
              </a:rPr>
              <a:t>waiting</a:t>
            </a:r>
          </a:p>
          <a:p>
            <a:pPr lvl="1"/>
            <a:r>
              <a:rPr lang="en-AU" dirty="0">
                <a:solidFill>
                  <a:srgbClr val="343434"/>
                </a:solidFill>
              </a:rPr>
              <a:t>Waiting for </a:t>
            </a:r>
            <a:r>
              <a:rPr lang="en-AU" dirty="0" err="1" smtClean="0">
                <a:solidFill>
                  <a:srgbClr val="343434"/>
                </a:solidFill>
              </a:rPr>
              <a:t>RevCom</a:t>
            </a:r>
            <a:r>
              <a:rPr lang="en-AU" dirty="0" smtClean="0">
                <a:solidFill>
                  <a:srgbClr val="343434"/>
                </a:solidFill>
              </a:rPr>
              <a:t> approval</a:t>
            </a:r>
            <a:endParaRPr lang="en-AU" dirty="0">
              <a:solidFill>
                <a:srgbClr val="343434"/>
              </a:solidFill>
            </a:endParaRPr>
          </a:p>
          <a:p>
            <a:pPr lvl="1"/>
            <a:r>
              <a:rPr lang="en-AU" dirty="0">
                <a:solidFill>
                  <a:srgbClr val="343434"/>
                </a:solidFill>
              </a:rPr>
              <a:t>Probably submitted for balloting in Mar 2020</a:t>
            </a:r>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22240284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802.3cq </a:t>
            </a:r>
            <a:r>
              <a:rPr lang="en-AU" dirty="0"/>
              <a:t>will be liaised for information in Nov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Probably sent for information after Sept 2019</a:t>
            </a:r>
          </a:p>
          <a:p>
            <a:pPr lvl="2"/>
            <a:r>
              <a:rPr lang="en-AU" dirty="0"/>
              <a:t>(Nov 2019) Will be sent out of Nov</a:t>
            </a:r>
          </a:p>
          <a:p>
            <a:r>
              <a:rPr lang="en-US" dirty="0" smtClean="0"/>
              <a:t>60-day</a:t>
            </a:r>
            <a:r>
              <a:rPr lang="en-AU" dirty="0" smtClean="0"/>
              <a:t> </a:t>
            </a:r>
            <a:r>
              <a:rPr lang="en-AU" dirty="0" smtClean="0"/>
              <a:t>pre-ballot: </a:t>
            </a:r>
            <a:r>
              <a:rPr lang="en-AU" dirty="0" smtClean="0">
                <a:solidFill>
                  <a:schemeClr val="accent2"/>
                </a:solidFill>
              </a:rPr>
              <a:t>waiting</a:t>
            </a:r>
          </a:p>
          <a:p>
            <a:pPr lvl="1"/>
            <a:r>
              <a:rPr lang="en-AU" dirty="0">
                <a:solidFill>
                  <a:srgbClr val="343434"/>
                </a:solidFill>
              </a:rPr>
              <a:t>Waiting for </a:t>
            </a:r>
            <a:r>
              <a:rPr lang="en-AU" dirty="0" err="1">
                <a:solidFill>
                  <a:srgbClr val="343434"/>
                </a:solidFill>
              </a:rPr>
              <a:t>RevCom</a:t>
            </a:r>
            <a:r>
              <a:rPr lang="en-AU" dirty="0">
                <a:solidFill>
                  <a:srgbClr val="343434"/>
                </a:solidFill>
              </a:rPr>
              <a:t> approval</a:t>
            </a:r>
          </a:p>
          <a:p>
            <a:pPr lvl="1"/>
            <a:r>
              <a:rPr lang="en-AU" dirty="0" smtClean="0">
                <a:solidFill>
                  <a:srgbClr val="343434"/>
                </a:solidFill>
              </a:rPr>
              <a:t>Probably </a:t>
            </a:r>
            <a:r>
              <a:rPr lang="en-AU" dirty="0" smtClean="0">
                <a:solidFill>
                  <a:srgbClr val="343434"/>
                </a:solidFill>
              </a:rPr>
              <a:t>submitted for balloting in Mar 2020</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31592858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solidFill>
                  <a:srgbClr val="FF0000"/>
                </a:solidFill>
              </a:rPr>
              <a:t>IEEE </a:t>
            </a:r>
            <a:r>
              <a:rPr lang="en-AU" dirty="0" smtClean="0">
                <a:solidFill>
                  <a:srgbClr val="FF0000"/>
                </a:solidFill>
              </a:rPr>
              <a:t>802.3ch </a:t>
            </a:r>
            <a:r>
              <a:rPr lang="en-AU" dirty="0">
                <a:solidFill>
                  <a:srgbClr val="FF0000"/>
                </a:solidFill>
              </a:rPr>
              <a:t>will be liaised for information in Nov 2019</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Probably sent for information </a:t>
            </a:r>
            <a:r>
              <a:rPr lang="en-AU" dirty="0" smtClean="0"/>
              <a:t>after Nov 2019</a:t>
            </a:r>
            <a:endParaRPr lang="en-AU" dirty="0"/>
          </a:p>
          <a:p>
            <a:r>
              <a:rPr lang="en-US" dirty="0" smtClean="0"/>
              <a:t>60-day</a:t>
            </a:r>
            <a:r>
              <a:rPr lang="en-AU" dirty="0" smtClean="0"/>
              <a:t> </a:t>
            </a:r>
            <a:r>
              <a:rPr lang="en-AU" dirty="0" smtClean="0"/>
              <a:t>pre-ballot: </a:t>
            </a:r>
            <a:r>
              <a:rPr lang="en-AU" dirty="0" smtClean="0">
                <a:solidFill>
                  <a:schemeClr val="accent2"/>
                </a:solidFill>
              </a:rPr>
              <a:t>waiting</a:t>
            </a:r>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4423283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solidFill>
                  <a:srgbClr val="FF0000"/>
                </a:solidFill>
              </a:rPr>
              <a:t>IEEE </a:t>
            </a:r>
            <a:r>
              <a:rPr lang="en-AU" dirty="0" smtClean="0">
                <a:solidFill>
                  <a:srgbClr val="FF0000"/>
                </a:solidFill>
              </a:rPr>
              <a:t>802.3ca </a:t>
            </a:r>
            <a:r>
              <a:rPr lang="en-AU" dirty="0">
                <a:solidFill>
                  <a:srgbClr val="FF0000"/>
                </a:solidFill>
              </a:rPr>
              <a:t>will be liaised for information in Nov 2019</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Probably sent for information </a:t>
            </a:r>
            <a:r>
              <a:rPr lang="en-AU" dirty="0" smtClean="0"/>
              <a:t>after Nov 2019</a:t>
            </a:r>
            <a:endParaRPr lang="en-AU" dirty="0"/>
          </a:p>
          <a:p>
            <a:r>
              <a:rPr lang="en-US" dirty="0" smtClean="0"/>
              <a:t>60-day</a:t>
            </a:r>
            <a:r>
              <a:rPr lang="en-AU" dirty="0" smtClean="0"/>
              <a:t> </a:t>
            </a:r>
            <a:r>
              <a:rPr lang="en-AU" dirty="0" smtClean="0"/>
              <a:t>pre-ballot: </a:t>
            </a:r>
            <a:r>
              <a:rPr lang="en-AU" dirty="0" smtClean="0">
                <a:solidFill>
                  <a:schemeClr val="accent2"/>
                </a:solidFill>
              </a:rPr>
              <a:t>waiting</a:t>
            </a:r>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42259503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11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04035954"/>
              </p:ext>
            </p:extLst>
          </p:nvPr>
        </p:nvGraphicFramePr>
        <p:xfrm>
          <a:off x="152399" y="2161466"/>
          <a:ext cx="8839199" cy="237713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19</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11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smtClean="0">
                          <a:solidFill>
                            <a:schemeClr val="tx1"/>
                          </a:solidFill>
                          <a:latin typeface="+mj-lt"/>
                        </a:rPr>
                        <a:t>11ac</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smtClean="0">
                          <a:solidFill>
                            <a:schemeClr val="tx1"/>
                          </a:solidFill>
                          <a:latin typeface="+mj-lt"/>
                        </a:rPr>
                        <a:t>11bd</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smtClean="0">
                          <a:solidFill>
                            <a:schemeClr val="tx1"/>
                          </a:solidFill>
                          <a:latin typeface="+mj-lt"/>
                        </a:rPr>
                        <a:t>11be</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660601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IEEE-SA standards activities shall allow the fair &amp;</a:t>
            </a:r>
            <a:br>
              <a:rPr lang="en-US" smtClean="0"/>
            </a:br>
            <a:r>
              <a:rPr lang="en-US" smtClean="0"/>
              <a:t>equitable consideration of all viewpoints</a:t>
            </a:r>
            <a:endParaRPr lang="en-US" dirty="0"/>
          </a:p>
        </p:txBody>
      </p:sp>
      <p:sp>
        <p:nvSpPr>
          <p:cNvPr id="3" name="Content Placeholder 2"/>
          <p:cNvSpPr>
            <a:spLocks noGrp="1"/>
          </p:cNvSpPr>
          <p:nvPr>
            <p:ph idx="1"/>
          </p:nvPr>
        </p:nvSpPr>
        <p:spPr/>
        <p:txBody>
          <a:bodyPr/>
          <a:lstStyle/>
          <a:p>
            <a:pPr lvl="1"/>
            <a:r>
              <a:rPr lang="en-US" dirty="0" smtClean="0"/>
              <a:t>The </a:t>
            </a:r>
            <a:r>
              <a:rPr lang="en-US" dirty="0" smtClean="0">
                <a:hlinkClick r:id="rId2"/>
              </a:rPr>
              <a:t>IEEE-SA Standards Board Bylaws </a:t>
            </a:r>
            <a:r>
              <a:rPr lang="en-US" dirty="0" smtClean="0"/>
              <a:t>(clause 5.2.1.3) specifies that “the standards development process shall not be dominated by any single interest category, individual, or organization”</a:t>
            </a:r>
          </a:p>
          <a:p>
            <a:pPr lvl="2"/>
            <a:r>
              <a:rPr lang="en-US" dirty="0" smtClean="0"/>
              <a:t>This means no participant may </a:t>
            </a:r>
            <a:r>
              <a:rPr lang="en-US" i="1" dirty="0" smtClean="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smtClean="0"/>
              <a:t>This rule applies equally to those participating in a standards development project and to that project’s leadership group</a:t>
            </a:r>
          </a:p>
          <a:p>
            <a:pPr lvl="1"/>
            <a:r>
              <a:rPr lang="en-US" dirty="0" smtClean="0"/>
              <a:t>Any person who reasonably suspects that dominance is occurring in a standards development project is encouraged to bring the issue to the attention of the Standards Committee or the project’s IEEE-SA Program Manager</a:t>
            </a:r>
            <a:endParaRPr lang="en-US" dirty="0"/>
          </a:p>
        </p:txBody>
      </p:sp>
      <p:sp>
        <p:nvSpPr>
          <p:cNvPr id="5" name="Footer Placeholder 4"/>
          <p:cNvSpPr>
            <a:spLocks noGrp="1"/>
          </p:cNvSpPr>
          <p:nvPr>
            <p:ph type="ftr" idx="10"/>
          </p:nvPr>
        </p:nvSpPr>
        <p:spPr/>
        <p:txBody>
          <a:bodyPr/>
          <a:lstStyle/>
          <a:p>
            <a:r>
              <a:rPr lang="en-US" smtClean="0"/>
              <a:t>Andrew Myles, Cisco</a:t>
            </a:r>
            <a:endParaRPr lang="en-US" dirty="0"/>
          </a:p>
        </p:txBody>
      </p:sp>
      <p:sp>
        <p:nvSpPr>
          <p:cNvPr id="4" name="Slide Number Placeholder 3"/>
          <p:cNvSpPr>
            <a:spLocks noGrp="1"/>
          </p:cNvSpPr>
          <p:nvPr>
            <p:ph type="sldNum" idx="11"/>
          </p:nvPr>
        </p:nvSpPr>
        <p:spPr/>
        <p:txBody>
          <a:bodyPr/>
          <a:lstStyle/>
          <a:p>
            <a:r>
              <a:rPr lang="en-GB" smtClean="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a:t>
            </a:r>
            <a:r>
              <a:rPr lang="en-AU" dirty="0"/>
              <a:t>participants</a:t>
            </a:r>
          </a:p>
          <a:p>
            <a:pPr lvl="1"/>
            <a:r>
              <a:rPr lang="en-AU" dirty="0" smtClean="0"/>
              <a:t>Andrew Myles</a:t>
            </a:r>
          </a:p>
          <a:p>
            <a:pPr lvl="1"/>
            <a:r>
              <a:rPr lang="en-AU" dirty="0" smtClean="0"/>
              <a:t>Dan Harkins</a:t>
            </a:r>
          </a:p>
          <a:p>
            <a:pPr lvl="1"/>
            <a:r>
              <a:rPr lang="en-AU" dirty="0" smtClean="0"/>
              <a:t>Dorothy Stanley (802.11 WG Chair)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3203830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is waiting for start of FDIS ballot</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two comments</a:t>
            </a:r>
          </a:p>
          <a:p>
            <a:pPr lvl="2"/>
            <a:r>
              <a:rPr lang="en-AU" dirty="0" smtClean="0"/>
              <a:t>Response sent in July 2019 (11-19-1177-03)</a:t>
            </a:r>
            <a:endParaRPr lang="en-AU" dirty="0"/>
          </a:p>
          <a:p>
            <a:r>
              <a:rPr lang="en-AU" dirty="0" smtClean="0"/>
              <a:t>FDIS ballot: </a:t>
            </a:r>
            <a:r>
              <a:rPr lang="en-AU" dirty="0" smtClean="0">
                <a:solidFill>
                  <a:schemeClr val="accent2"/>
                </a:solidFill>
              </a:rPr>
              <a:t>waiting for start</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a:t>
            </a:r>
            <a:r>
              <a:rPr lang="en-AU" dirty="0" smtClean="0">
                <a:solidFill>
                  <a:srgbClr val="FF0000"/>
                </a:solidFill>
              </a:rPr>
              <a:t>8 weeks</a:t>
            </a:r>
            <a:endParaRPr lang="en-AU" dirty="0">
              <a:solidFill>
                <a:srgbClr val="FF0000"/>
              </a:solidFill>
            </a:endParaRPr>
          </a:p>
          <a:p>
            <a:pPr lvl="1"/>
            <a:r>
              <a:rPr lang="en-AU" dirty="0" smtClean="0"/>
              <a:t>Will be published as </a:t>
            </a:r>
            <a:r>
              <a:rPr lang="en-AU" dirty="0">
                <a:solidFill>
                  <a:srgbClr val="FF0000"/>
                </a:solidFill>
              </a:rPr>
              <a:t>ISO/IEC/IEEE 8802-11:2018/AMD 3:20xx</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is waiting for start of FDIS ballot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p>
          <a:p>
            <a:pPr lvl="2"/>
            <a:r>
              <a:rPr lang="en-AU" dirty="0" smtClean="0"/>
              <a:t>Response sent in March 2019 (N16907)</a:t>
            </a:r>
            <a:endParaRPr lang="en-AU" dirty="0"/>
          </a:p>
          <a:p>
            <a:r>
              <a:rPr lang="en-AU" dirty="0" smtClean="0"/>
              <a:t>FDIS ballot: </a:t>
            </a:r>
            <a:r>
              <a:rPr lang="en-AU" dirty="0" smtClean="0">
                <a:solidFill>
                  <a:schemeClr val="accent2"/>
                </a:solidFill>
              </a:rPr>
              <a:t>waiting for start</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a:t>
            </a:r>
            <a:r>
              <a:rPr lang="en-AU" dirty="0" smtClean="0">
                <a:solidFill>
                  <a:srgbClr val="FF0000"/>
                </a:solidFill>
              </a:rPr>
              <a:t>8 weeks</a:t>
            </a:r>
            <a:endParaRPr lang="en-AU" dirty="0">
              <a:solidFill>
                <a:srgbClr val="FF0000"/>
              </a:solidFill>
            </a:endParaRPr>
          </a:p>
          <a:p>
            <a:pPr lvl="1"/>
            <a:r>
              <a:rPr lang="en-AU" dirty="0" smtClean="0"/>
              <a:t>Will </a:t>
            </a:r>
            <a:r>
              <a:rPr lang="en-AU" dirty="0"/>
              <a:t>be published as </a:t>
            </a:r>
            <a:r>
              <a:rPr lang="en-AU" dirty="0">
                <a:solidFill>
                  <a:srgbClr val="FF0000"/>
                </a:solidFill>
              </a:rPr>
              <a:t>ISO/IEC/IEEE 8802-11:2018/AMD </a:t>
            </a:r>
            <a:r>
              <a:rPr lang="en-AU" dirty="0" smtClean="0">
                <a:solidFill>
                  <a:srgbClr val="FF0000"/>
                </a:solidFill>
              </a:rPr>
              <a:t>4:20xx</a:t>
            </a:r>
            <a:endParaRPr lang="en-AU" dirty="0">
              <a:solidFill>
                <a:srgbClr val="FF0000"/>
              </a:solidFill>
            </a:endParaRP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is waiting for start of FDIS ballot </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a:t>
            </a:r>
            <a:r>
              <a:rPr lang="en-AU" dirty="0" smtClean="0"/>
              <a:t>comment</a:t>
            </a:r>
          </a:p>
          <a:p>
            <a:pPr lvl="2"/>
            <a:r>
              <a:rPr lang="en-AU" dirty="0" smtClean="0"/>
              <a:t>Response sent in Mar 2019 (N16908)</a:t>
            </a:r>
            <a:endParaRPr lang="en-AU" dirty="0"/>
          </a:p>
          <a:p>
            <a:r>
              <a:rPr lang="en-AU" dirty="0" smtClean="0"/>
              <a:t>FDIS ballot: </a:t>
            </a:r>
            <a:r>
              <a:rPr lang="en-AU" dirty="0">
                <a:solidFill>
                  <a:schemeClr val="accent2"/>
                </a:solidFill>
              </a:rPr>
              <a:t>waiting for </a:t>
            </a:r>
            <a:r>
              <a:rPr lang="en-AU" dirty="0" smtClean="0">
                <a:solidFill>
                  <a:schemeClr val="accent2"/>
                </a:solidFill>
              </a:rPr>
              <a:t>start</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a:t>
            </a:r>
            <a:r>
              <a:rPr lang="en-AU" dirty="0" smtClean="0">
                <a:solidFill>
                  <a:srgbClr val="FF0000"/>
                </a:solidFill>
              </a:rPr>
              <a:t>8 weeks</a:t>
            </a:r>
            <a:endParaRPr lang="en-AU" dirty="0">
              <a:solidFill>
                <a:srgbClr val="FF0000"/>
              </a:solidFill>
            </a:endParaRPr>
          </a:p>
          <a:p>
            <a:pPr lvl="1"/>
            <a:r>
              <a:rPr lang="en-AU" dirty="0" smtClean="0"/>
              <a:t>Will </a:t>
            </a:r>
            <a:r>
              <a:rPr lang="en-AU" dirty="0"/>
              <a:t>be published as </a:t>
            </a:r>
            <a:r>
              <a:rPr lang="en-AU" dirty="0">
                <a:solidFill>
                  <a:srgbClr val="FF0000"/>
                </a:solidFill>
              </a:rPr>
              <a:t>ISO/IEC/IEEE 8802-11:2018/AMD </a:t>
            </a:r>
            <a:r>
              <a:rPr lang="en-AU" dirty="0" smtClean="0">
                <a:solidFill>
                  <a:srgbClr val="FF0000"/>
                </a:solidFill>
              </a:rPr>
              <a:t>5:20xx</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was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Liaised D4.0 </a:t>
            </a:r>
            <a:r>
              <a:rPr lang="en-AU" dirty="0"/>
              <a:t>out of March 2019 </a:t>
            </a:r>
            <a:r>
              <a:rPr lang="en-AU" dirty="0" smtClean="0"/>
              <a:t>meeting (N16974</a:t>
            </a:r>
            <a:r>
              <a:rPr lang="en-AU" dirty="0" smtClean="0"/>
              <a:t>)</a:t>
            </a:r>
          </a:p>
          <a:p>
            <a:pPr lvl="2"/>
            <a:r>
              <a:rPr lang="en-AU" dirty="0" smtClean="0"/>
              <a:t>Possibly send D6.0 for information in March 2019</a:t>
            </a:r>
            <a:endParaRPr lang="en-AU" dirty="0" smtClean="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was </a:t>
            </a:r>
            <a:r>
              <a:rPr lang="en-AU" dirty="0"/>
              <a:t>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Liaised </a:t>
            </a:r>
            <a:r>
              <a:rPr lang="en-AU" dirty="0" smtClean="0"/>
              <a:t>D3.0 </a:t>
            </a:r>
            <a:r>
              <a:rPr lang="en-AU" dirty="0"/>
              <a:t>out of March 2019 meeting (N16974</a:t>
            </a:r>
            <a:r>
              <a:rPr lang="en-AU" dirty="0" smtClean="0"/>
              <a:t>)</a:t>
            </a:r>
          </a:p>
          <a:p>
            <a:pPr lvl="2"/>
            <a:r>
              <a:rPr lang="en-AU" dirty="0"/>
              <a:t>Possibly send </a:t>
            </a:r>
            <a:r>
              <a:rPr lang="en-AU" dirty="0" smtClean="0"/>
              <a:t>D5.0 </a:t>
            </a:r>
            <a:r>
              <a:rPr lang="en-AU" dirty="0"/>
              <a:t>for information in </a:t>
            </a:r>
            <a:r>
              <a:rPr lang="en-AU" dirty="0" smtClean="0"/>
              <a:t>March 2019</a:t>
            </a:r>
          </a:p>
          <a:p>
            <a:pPr lvl="2"/>
            <a:r>
              <a:rPr lang="en-AU" dirty="0" smtClean="0"/>
              <a:t>802.11ay won’t go to SA ballot until 802.11ax goes to SA ballot</a:t>
            </a:r>
            <a:endParaRPr lang="en-AU" dirty="0" smtClean="0"/>
          </a:p>
          <a:p>
            <a:r>
              <a:rPr lang="en-US" dirty="0" smtClean="0"/>
              <a:t>60-day</a:t>
            </a:r>
            <a:r>
              <a:rPr lang="en-AU" dirty="0" smtClean="0"/>
              <a:t> </a:t>
            </a:r>
            <a:r>
              <a:rPr lang="en-AU" dirty="0" smtClean="0"/>
              <a:t>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a:t>
            </a:r>
            <a:r>
              <a:rPr lang="en-AU" dirty="0" smtClean="0"/>
              <a:t>in the future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be liaised in the future</a:t>
            </a:r>
          </a:p>
          <a:p>
            <a:pPr lvl="2"/>
            <a:r>
              <a:rPr lang="en-AU" dirty="0" smtClean="0"/>
              <a:t>Draft has too many TBDs as of March </a:t>
            </a:r>
            <a:r>
              <a:rPr lang="en-AU" dirty="0" smtClean="0"/>
              <a:t>2019</a:t>
            </a:r>
          </a:p>
          <a:p>
            <a:pPr lvl="2"/>
            <a:r>
              <a:rPr lang="en-AU" dirty="0" smtClean="0"/>
              <a:t>No change as of Nov 2019</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in the future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be liaised in the </a:t>
            </a:r>
            <a:r>
              <a:rPr lang="en-AU" dirty="0" smtClean="0"/>
              <a:t>future</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802.11bc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314506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smtClean="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smtClean="0"/>
              <a:t>By participating in this activity, you agree to comply with the IEEE Code of Ethics, all applicable laws, and all IEEE policies and procedures including, but not limited to, the IEEE SA Copyright Policy. </a:t>
            </a:r>
          </a:p>
          <a:p>
            <a:pPr lvl="2"/>
            <a:r>
              <a:rPr lang="en-US" altLang="en-US" smtClean="0"/>
              <a:t>Previously Published material (copyright assertion indicated) shall not be presented/submitted to the Working Group nor incorporated into a Working Group draft unless permission is granted. </a:t>
            </a:r>
          </a:p>
          <a:p>
            <a:pPr lvl="2"/>
            <a:r>
              <a:rPr lang="en-US" altLang="en-US" smtClean="0"/>
              <a:t>Prior to presentation or submission, you shall notify the Working Group Chair of previously Published material and should assist the Chair in obtaining copyright permission acceptable to IEEE SA.</a:t>
            </a:r>
          </a:p>
          <a:p>
            <a:pPr lvl="2"/>
            <a:r>
              <a:rPr lang="en-US" altLang="en-US" smtClean="0"/>
              <a:t>For material that is not previously Published, IEEE is automatically granted a license to use any material that is presented or submitted.</a:t>
            </a:r>
            <a:endParaRPr lang="en-US" altLang="en-US" dirty="0" smtClean="0"/>
          </a:p>
        </p:txBody>
      </p:sp>
      <p:sp>
        <p:nvSpPr>
          <p:cNvPr id="6" name="Footer Placeholder 5"/>
          <p:cNvSpPr>
            <a:spLocks noGrp="1"/>
          </p:cNvSpPr>
          <p:nvPr>
            <p:ph type="ftr" idx="10"/>
          </p:nvPr>
        </p:nvSpPr>
        <p:spPr/>
        <p:txBody>
          <a:bodyPr/>
          <a:lstStyle/>
          <a:p>
            <a:r>
              <a:rPr lang="en-US" smtClean="0"/>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802.11bd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21122610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802.11be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10734299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solidFill>
                  <a:srgbClr val="FF0000"/>
                </a:solidFill>
              </a:rPr>
              <a:t>IEEE </a:t>
            </a:r>
            <a:r>
              <a:rPr lang="en-AU" dirty="0" smtClean="0">
                <a:solidFill>
                  <a:srgbClr val="FF0000"/>
                </a:solidFill>
              </a:rPr>
              <a:t>802.11REVmd </a:t>
            </a:r>
            <a:r>
              <a:rPr lang="en-AU" dirty="0" smtClean="0">
                <a:solidFill>
                  <a:srgbClr val="FF0000"/>
                </a:solidFill>
              </a:rPr>
              <a:t>will be liaised when appropriate</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send D2.0 out of Nov 2019</a:t>
            </a:r>
            <a:endParaRPr lang="en-AU" dirty="0" smtClean="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29098171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19</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33929152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Peter Yee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680289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2"/>
            <a:r>
              <a:rPr lang="en-AU" dirty="0"/>
              <a:t>Response finally sent after July 2019 meeting by e-mail but SC6 Secretary decided not to publish because so </a:t>
            </a:r>
            <a:r>
              <a:rPr lang="en-AU" dirty="0" smtClean="0"/>
              <a:t>late</a:t>
            </a:r>
          </a:p>
          <a:p>
            <a:pPr lvl="1"/>
            <a:r>
              <a:rPr lang="en-AU" dirty="0"/>
              <a:t>Published as ISO/IEC/IEEE </a:t>
            </a:r>
            <a:r>
              <a:rPr lang="en-AU" dirty="0" smtClean="0"/>
              <a:t>8802-15-6:2017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2"/>
            <a:r>
              <a:rPr lang="en-AU" dirty="0" smtClean="0"/>
              <a:t>An enquiry was also received in relation to 802.15.3</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3754243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one standard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163477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.22-REV</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rgbClr val="00B050"/>
                          </a:solidFill>
                          <a:latin typeface="+mj-lt"/>
                        </a:rPr>
                        <a:t>-</a:t>
                      </a:r>
                      <a:endParaRPr lang="en-AU" sz="1600" dirty="0">
                        <a:solidFill>
                          <a:srgbClr val="00B050"/>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6"/>
                          </a:solidFill>
                          <a:latin typeface="+mj-lt"/>
                        </a:rPr>
                        <a:t>-</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rgbClr val="00B050"/>
                          </a:solidFill>
                          <a:latin typeface="+mj-lt"/>
                        </a:rPr>
                        <a:t>-</a:t>
                      </a: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Apurva Mody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40150213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802.22-REV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Approval in July for submission of D8.0</a:t>
            </a:r>
          </a:p>
          <a:p>
            <a:pPr lvl="2"/>
            <a:r>
              <a:rPr lang="en-AU" dirty="0" smtClean="0">
                <a:solidFill>
                  <a:srgbClr val="FF0000"/>
                </a:solidFill>
              </a:rPr>
              <a:t>Apurva promised to send on 15 Aug</a:t>
            </a:r>
          </a:p>
          <a:p>
            <a:pPr lvl="2"/>
            <a:r>
              <a:rPr lang="en-AU" dirty="0" smtClean="0">
                <a:solidFill>
                  <a:srgbClr val="FF0000"/>
                </a:solidFill>
              </a:rPr>
              <a:t>Checked with Apurva on 28 Oct</a:t>
            </a:r>
          </a:p>
          <a:p>
            <a:pPr lvl="2"/>
            <a:r>
              <a:rPr lang="en-AU" dirty="0" smtClean="0">
                <a:solidFill>
                  <a:srgbClr val="FF0000"/>
                </a:solidFill>
              </a:rPr>
              <a:t>Told me he will do it on 30 </a:t>
            </a:r>
            <a:r>
              <a:rPr lang="en-AU" dirty="0" smtClean="0">
                <a:solidFill>
                  <a:srgbClr val="FF0000"/>
                </a:solidFill>
              </a:rPr>
              <a:t>Oct</a:t>
            </a:r>
          </a:p>
          <a:p>
            <a:pPr lvl="2"/>
            <a:r>
              <a:rPr lang="en-AU" dirty="0" smtClean="0">
                <a:solidFill>
                  <a:srgbClr val="FF0000"/>
                </a:solidFill>
              </a:rPr>
              <a:t>Still not done as of Nov 2019</a:t>
            </a:r>
            <a:endParaRPr lang="en-AU" dirty="0" smtClean="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AU" dirty="0" smtClean="0"/>
              <a:t>Approval in July 2019 for submission into PSDO process on publication</a:t>
            </a:r>
          </a:p>
          <a:p>
            <a:pPr lvl="1"/>
            <a:r>
              <a:rPr lang="en-AU" dirty="0" smtClean="0"/>
              <a:t>802.22 WG will be in hibernation and so comment resolution will be a little more challenging</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79</a:t>
            </a:fld>
            <a:endParaRPr lang="en-US"/>
          </a:p>
        </p:txBody>
      </p:sp>
    </p:spTree>
    <p:extLst>
      <p:ext uri="{BB962C8B-B14F-4D97-AF65-F5344CB8AC3E}">
        <p14:creationId xmlns:p14="http://schemas.microsoft.com/office/powerpoint/2010/main" val="3551014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smtClean="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smtClean="0"/>
              <a:t>The IEEE SA Copyright Policy is described in the IEEE SA Standards Board Bylaws and IEEE SA Standards Board Operations Manual</a:t>
            </a:r>
          </a:p>
          <a:p>
            <a:pPr lvl="2"/>
            <a:r>
              <a:rPr lang="en-US" smtClean="0"/>
              <a:t>IEEE SA Copyright Policy, see:</a:t>
            </a:r>
          </a:p>
          <a:p>
            <a:pPr lvl="3"/>
            <a:r>
              <a:rPr lang="en-US" smtClean="0">
                <a:hlinkClick r:id="rId2"/>
              </a:rPr>
              <a:t>Clause 7</a:t>
            </a:r>
            <a:r>
              <a:rPr lang="en-US" smtClean="0"/>
              <a:t> of the IEEE SA Standards Board Bylaws</a:t>
            </a:r>
          </a:p>
          <a:p>
            <a:pPr lvl="3"/>
            <a:r>
              <a:rPr lang="en-US" smtClean="0">
                <a:hlinkClick r:id="rId3"/>
              </a:rPr>
              <a:t>Clause 6.1</a:t>
            </a:r>
            <a:r>
              <a:rPr lang="en-US" smtClean="0"/>
              <a:t> of the IEEE SA Standards Board Operations Manual</a:t>
            </a:r>
          </a:p>
          <a:p>
            <a:pPr lvl="1"/>
            <a:r>
              <a:rPr lang="en-US" smtClean="0">
                <a:hlinkClick r:id="rId4"/>
              </a:rPr>
              <a:t>IEEE SA Copyright Permission</a:t>
            </a:r>
            <a:endParaRPr lang="en-US" smtClean="0"/>
          </a:p>
          <a:p>
            <a:pPr lvl="1"/>
            <a:r>
              <a:rPr lang="en-US" smtClean="0">
                <a:hlinkClick r:id="rId5"/>
              </a:rPr>
              <a:t>IEEE SA Copyright FAQs</a:t>
            </a:r>
            <a:endParaRPr lang="en-US" smtClean="0"/>
          </a:p>
          <a:p>
            <a:pPr lvl="1"/>
            <a:r>
              <a:rPr lang="en-US" smtClean="0">
                <a:hlinkClick r:id="rId6"/>
              </a:rPr>
              <a:t>IEEE SA Best Practices for IEEE Standards Development</a:t>
            </a:r>
            <a:r>
              <a:rPr lang="en-US" smtClean="0"/>
              <a:t> </a:t>
            </a:r>
          </a:p>
          <a:p>
            <a:pPr lvl="1"/>
            <a:r>
              <a:rPr lang="en-US" smtClean="0"/>
              <a:t>Distribution of Draft Standards (see </a:t>
            </a:r>
            <a:r>
              <a:rPr lang="en-US" smtClean="0">
                <a:hlinkClick r:id="rId3"/>
              </a:rPr>
              <a:t>Clause 6.1.3</a:t>
            </a:r>
            <a:r>
              <a:rPr lang="en-US" smtClean="0"/>
              <a:t> of the SASB Operations Manual)</a:t>
            </a:r>
            <a:endParaRPr lang="en-US" dirty="0" smtClean="0"/>
          </a:p>
        </p:txBody>
      </p:sp>
      <p:sp>
        <p:nvSpPr>
          <p:cNvPr id="6" name="Footer Placeholder 5"/>
          <p:cNvSpPr>
            <a:spLocks noGrp="1"/>
          </p:cNvSpPr>
          <p:nvPr>
            <p:ph type="ftr" idx="10"/>
          </p:nvPr>
        </p:nvSpPr>
        <p:spPr/>
        <p:txBody>
          <a:bodyPr/>
          <a:lstStyle/>
          <a:p>
            <a:r>
              <a:rPr lang="en-US" smtClean="0"/>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 we have any volunteers to attend the SC6 meeting in London?</a:t>
            </a:r>
            <a:endParaRPr lang="en-AU" dirty="0"/>
          </a:p>
        </p:txBody>
      </p:sp>
      <p:sp>
        <p:nvSpPr>
          <p:cNvPr id="3" name="Content Placeholder 2"/>
          <p:cNvSpPr>
            <a:spLocks noGrp="1"/>
          </p:cNvSpPr>
          <p:nvPr>
            <p:ph idx="1"/>
          </p:nvPr>
        </p:nvSpPr>
        <p:spPr/>
        <p:txBody>
          <a:bodyPr/>
          <a:lstStyle/>
          <a:p>
            <a:pPr lvl="1"/>
            <a:r>
              <a:rPr lang="en-AU" dirty="0" smtClean="0"/>
              <a:t>Tentative volunteers</a:t>
            </a:r>
          </a:p>
          <a:p>
            <a:pPr lvl="2"/>
            <a:r>
              <a:rPr lang="en-AU" dirty="0" smtClean="0"/>
              <a:t>Stephen </a:t>
            </a:r>
            <a:r>
              <a:rPr lang="en-AU" dirty="0" smtClean="0"/>
              <a:t>McCann (will be attending</a:t>
            </a:r>
            <a:r>
              <a:rPr lang="en-AU" dirty="0" smtClean="0"/>
              <a:t>)</a:t>
            </a:r>
          </a:p>
          <a:p>
            <a:pPr lvl="2"/>
            <a:r>
              <a:rPr lang="en-AU" dirty="0" smtClean="0"/>
              <a:t>Karen Randall (maybe)</a:t>
            </a:r>
          </a:p>
          <a:p>
            <a:pPr lvl="2"/>
            <a:r>
              <a:rPr lang="en-AU" dirty="0" smtClean="0"/>
              <a:t>David Law (maybe)</a:t>
            </a:r>
          </a:p>
          <a:p>
            <a:pPr lvl="2"/>
            <a:r>
              <a:rPr lang="en-AU" dirty="0" smtClean="0"/>
              <a:t>Dorothy Stanley (big maybe)</a:t>
            </a:r>
          </a:p>
          <a:p>
            <a:pPr lvl="2"/>
            <a:r>
              <a:rPr lang="en-AU" dirty="0" smtClean="0"/>
              <a:t>Jodi </a:t>
            </a:r>
            <a:r>
              <a:rPr lang="en-AU" dirty="0" err="1" smtClean="0"/>
              <a:t>Haasz</a:t>
            </a:r>
            <a:r>
              <a:rPr lang="en-AU" dirty="0" smtClean="0"/>
              <a:t> (maybe)</a:t>
            </a:r>
            <a:endParaRPr lang="en-AU" dirty="0" smtClean="0"/>
          </a:p>
          <a:p>
            <a:pPr lvl="1"/>
            <a:r>
              <a:rPr lang="en-AU" dirty="0" smtClean="0"/>
              <a:t>The role of any volunteers will be to gather information and to present the IEEE 802.11 Liaison report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16573178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in February 2020 in London</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dirty="0" smtClean="0"/>
              <a:t>BSI</a:t>
            </a:r>
            <a:endParaRPr lang="en-AU" b="0" dirty="0"/>
          </a:p>
          <a:p>
            <a:r>
              <a:rPr lang="en-AU" dirty="0" smtClean="0"/>
              <a:t>Dates</a:t>
            </a:r>
          </a:p>
          <a:p>
            <a:pPr lvl="1"/>
            <a:r>
              <a:rPr lang="en-AU" dirty="0" smtClean="0"/>
              <a:t>3-7 Feb 2020</a:t>
            </a:r>
          </a:p>
          <a:p>
            <a:r>
              <a:rPr lang="en-AU" dirty="0"/>
              <a:t>Location</a:t>
            </a:r>
          </a:p>
          <a:p>
            <a:pPr lvl="1"/>
            <a:r>
              <a:rPr lang="en-AU" dirty="0" smtClean="0"/>
              <a:t>BSI </a:t>
            </a:r>
            <a:r>
              <a:rPr lang="en-AU" dirty="0"/>
              <a:t>Group, Chiswick Tower, 389 Chiswick High Road, London, W4 4AL, UK</a:t>
            </a:r>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Jodi will ask for WebEx</a:t>
            </a:r>
            <a:endParaRPr lang="en-AU" dirty="0"/>
          </a:p>
          <a:p>
            <a:r>
              <a:rPr lang="en-GB" dirty="0" smtClean="0"/>
              <a:t>Deadlines (for WG1)</a:t>
            </a:r>
          </a:p>
          <a:p>
            <a:pPr lvl="1"/>
            <a:r>
              <a:rPr lang="en-GB" dirty="0" smtClean="0"/>
              <a:t>New agenda items: 13 Dec 2019</a:t>
            </a:r>
          </a:p>
          <a:p>
            <a:pPr lvl="1"/>
            <a:r>
              <a:rPr lang="en-GB" dirty="0" smtClean="0"/>
              <a:t>New contributions on existing agenda items: 17 Jan 2020</a:t>
            </a:r>
          </a:p>
          <a:p>
            <a:pPr lvl="1"/>
            <a:r>
              <a:rPr lang="en-GB" dirty="0" smtClean="0"/>
              <a:t>New comments: 24 Jan 2020</a:t>
            </a:r>
          </a:p>
          <a:p>
            <a:pPr lvl="1"/>
            <a:r>
              <a:rPr lang="en-GB" dirty="0" smtClean="0"/>
              <a:t>Registration:</a:t>
            </a:r>
          </a:p>
          <a:p>
            <a:r>
              <a:rPr lang="en-GB" dirty="0" smtClean="0"/>
              <a:t>Following meeting</a:t>
            </a:r>
          </a:p>
          <a:p>
            <a:pPr lvl="1"/>
            <a:r>
              <a:rPr lang="en-GB" dirty="0" smtClean="0"/>
              <a:t>Oct or Nov 2020 in Austria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54727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smtClean="0"/>
              <a:t>Draft </a:t>
            </a:r>
            <a:r>
              <a:rPr lang="en-AU" dirty="0" smtClean="0"/>
              <a:t>SC6/WG1 </a:t>
            </a:r>
            <a:r>
              <a:rPr lang="en-AU" dirty="0" smtClean="0"/>
              <a:t>Agenda</a:t>
            </a:r>
          </a:p>
          <a:p>
            <a:pPr marL="344488" lvl="1" indent="-342900">
              <a:buFont typeface="+mj-lt"/>
              <a:buAutoNum type="arabicPeriod"/>
            </a:pPr>
            <a:r>
              <a:rPr lang="en-AU" dirty="0" smtClean="0"/>
              <a:t>Welcome</a:t>
            </a:r>
            <a:endParaRPr lang="en-AU" dirty="0"/>
          </a:p>
          <a:p>
            <a:pPr marL="344488" lvl="1" indent="-342900">
              <a:buFont typeface="+mj-lt"/>
              <a:buAutoNum type="arabicPeriod"/>
            </a:pPr>
            <a:r>
              <a:rPr lang="en-AU" dirty="0" smtClean="0"/>
              <a:t>Roll </a:t>
            </a:r>
            <a:r>
              <a:rPr lang="en-AU" dirty="0"/>
              <a:t>Call of Delegates</a:t>
            </a:r>
          </a:p>
          <a:p>
            <a:pPr marL="344488" lvl="1" indent="-342900">
              <a:buFont typeface="+mj-lt"/>
              <a:buAutoNum type="arabicPeriod"/>
            </a:pPr>
            <a:r>
              <a:rPr lang="en-AU" dirty="0" smtClean="0"/>
              <a:t>ISO </a:t>
            </a:r>
            <a:r>
              <a:rPr lang="en-AU" dirty="0"/>
              <a:t>Code of </a:t>
            </a:r>
            <a:r>
              <a:rPr lang="en-AU" dirty="0" smtClean="0"/>
              <a:t>Conduct</a:t>
            </a:r>
          </a:p>
          <a:p>
            <a:pPr lvl="2"/>
            <a:r>
              <a:rPr lang="en-AU" b="0" dirty="0" smtClean="0">
                <a:solidFill>
                  <a:srgbClr val="FF0000"/>
                </a:solidFill>
              </a:rPr>
              <a:t>6NXXXX</a:t>
            </a:r>
            <a:r>
              <a:rPr lang="en-AU" b="0" dirty="0">
                <a:solidFill>
                  <a:srgbClr val="FF0000"/>
                </a:solidFill>
              </a:rPr>
              <a:t>: Suggestions for implementation of the ISO Code of Conduct</a:t>
            </a:r>
          </a:p>
          <a:p>
            <a:pPr marL="344488" lvl="1" indent="-342900">
              <a:buFont typeface="+mj-lt"/>
              <a:buAutoNum type="arabicPeriod"/>
            </a:pPr>
            <a:r>
              <a:rPr lang="en-AU" dirty="0" smtClean="0"/>
              <a:t>Approval </a:t>
            </a:r>
            <a:r>
              <a:rPr lang="en-AU" dirty="0"/>
              <a:t>of Agenda</a:t>
            </a:r>
          </a:p>
          <a:p>
            <a:pPr marL="344488" lvl="1" indent="-342900">
              <a:buFont typeface="+mj-lt"/>
              <a:buAutoNum type="arabicPeriod"/>
            </a:pPr>
            <a:r>
              <a:rPr lang="en-AU" dirty="0" smtClean="0"/>
              <a:t>Review </a:t>
            </a:r>
            <a:r>
              <a:rPr lang="en-AU" dirty="0"/>
              <a:t>Meeting </a:t>
            </a:r>
            <a:r>
              <a:rPr lang="en-AU" dirty="0" smtClean="0"/>
              <a:t>Report</a:t>
            </a:r>
          </a:p>
          <a:p>
            <a:pPr marL="344488" lvl="1" indent="-342900">
              <a:buFont typeface="+mj-lt"/>
              <a:buAutoNum type="arabicPeriod"/>
            </a:pPr>
            <a:r>
              <a:rPr lang="en-AU" dirty="0" smtClean="0"/>
              <a:t>Active </a:t>
            </a:r>
            <a:r>
              <a:rPr lang="en-AU" dirty="0"/>
              <a:t>Work </a:t>
            </a:r>
            <a:r>
              <a:rPr lang="en-AU" dirty="0" smtClean="0"/>
              <a:t>Items</a:t>
            </a:r>
          </a:p>
          <a:p>
            <a:pPr lvl="2"/>
            <a:r>
              <a:rPr lang="en-AU" b="0" dirty="0" smtClean="0"/>
              <a:t>6.1 </a:t>
            </a:r>
            <a:r>
              <a:rPr lang="en-AU" b="0" dirty="0"/>
              <a:t>Revision ISO/IEC 21481:2012 - Near Field Communication Interface and Protocol -2 (NFCIP-2)</a:t>
            </a:r>
          </a:p>
          <a:p>
            <a:pPr lvl="2"/>
            <a:r>
              <a:rPr lang="en-AU" b="0" dirty="0" smtClean="0"/>
              <a:t>6.2 </a:t>
            </a:r>
            <a:r>
              <a:rPr lang="en-AU" b="0" dirty="0"/>
              <a:t>Revision ISO/IEC 17982:2012 - Close Capacitive Coupling Communication Physical Layer (</a:t>
            </a:r>
            <a:r>
              <a:rPr lang="en-AU" b="0" dirty="0" smtClean="0"/>
              <a:t>CCCC PHY)</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821679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smtClean="0"/>
              <a:t>Draft </a:t>
            </a:r>
            <a:r>
              <a:rPr lang="en-AU" dirty="0" smtClean="0"/>
              <a:t>SC6/WG1 </a:t>
            </a:r>
            <a:r>
              <a:rPr lang="en-AU" dirty="0" smtClean="0"/>
              <a:t>Agenda</a:t>
            </a:r>
          </a:p>
          <a:p>
            <a:pPr marL="344488" lvl="1" indent="-342900">
              <a:buFont typeface="+mj-lt"/>
              <a:buAutoNum type="arabicPeriod" startAt="7"/>
            </a:pPr>
            <a:r>
              <a:rPr lang="en-AU" dirty="0" smtClean="0"/>
              <a:t>Ad-Hoc </a:t>
            </a:r>
            <a:r>
              <a:rPr lang="en-AU" dirty="0"/>
              <a:t>group updates related to WG </a:t>
            </a:r>
            <a:r>
              <a:rPr lang="en-AU" dirty="0" smtClean="0"/>
              <a:t>1</a:t>
            </a:r>
          </a:p>
          <a:p>
            <a:pPr lvl="2"/>
            <a:r>
              <a:rPr lang="en-AU" dirty="0"/>
              <a:t>7.1 Study Group on Wearable Devices</a:t>
            </a:r>
          </a:p>
          <a:p>
            <a:pPr lvl="2"/>
            <a:r>
              <a:rPr lang="en-AU" dirty="0"/>
              <a:t>7.2 Ad-Hoc Group on Networking for Block chain</a:t>
            </a:r>
          </a:p>
          <a:p>
            <a:pPr marL="344488" lvl="1" indent="-342900">
              <a:buFont typeface="+mj-lt"/>
              <a:buAutoNum type="arabicPeriod" startAt="7"/>
            </a:pPr>
            <a:r>
              <a:rPr lang="en-AU" dirty="0" smtClean="0"/>
              <a:t>Liaison</a:t>
            </a:r>
            <a:endParaRPr lang="en-AU" dirty="0"/>
          </a:p>
          <a:p>
            <a:pPr lvl="2"/>
            <a:r>
              <a:rPr lang="en-AU" b="0" dirty="0" smtClean="0"/>
              <a:t>8.1 </a:t>
            </a:r>
            <a:r>
              <a:rPr lang="en-AU" b="0" dirty="0"/>
              <a:t>Liaisons with other </a:t>
            </a:r>
            <a:r>
              <a:rPr lang="en-AU" b="0" dirty="0" smtClean="0"/>
              <a:t>SDOs</a:t>
            </a:r>
            <a:endParaRPr lang="en-AU" b="0" dirty="0"/>
          </a:p>
          <a:p>
            <a:pPr lvl="3"/>
            <a:r>
              <a:rPr lang="en-AU" b="0" dirty="0"/>
              <a:t>JTC 1/SC 17: Cards and security devices for personal identification</a:t>
            </a:r>
          </a:p>
          <a:p>
            <a:pPr lvl="3"/>
            <a:r>
              <a:rPr lang="en-AU" b="0" dirty="0"/>
              <a:t>JTC 1/SC 27: IT Security techniques</a:t>
            </a:r>
          </a:p>
          <a:p>
            <a:pPr lvl="3"/>
            <a:r>
              <a:rPr lang="en-AU" b="0" dirty="0"/>
              <a:t>6N17050: Liaison communication from ISO/IEC JTC 1/SC 27/WG 4 to ISO/IEC JTC 1/SC 6</a:t>
            </a:r>
          </a:p>
          <a:p>
            <a:pPr lvl="3"/>
            <a:r>
              <a:rPr lang="en-AU" b="0" dirty="0"/>
              <a:t>JTC 1/SC 41: Internet of Things and related technologies</a:t>
            </a:r>
          </a:p>
          <a:p>
            <a:pPr lvl="3"/>
            <a:r>
              <a:rPr lang="en-AU" b="0" dirty="0">
                <a:solidFill>
                  <a:srgbClr val="FF0000"/>
                </a:solidFill>
              </a:rPr>
              <a:t>IEEE </a:t>
            </a:r>
            <a:r>
              <a:rPr lang="en-AU" b="0" dirty="0" smtClean="0">
                <a:solidFill>
                  <a:srgbClr val="FF0000"/>
                </a:solidFill>
              </a:rPr>
              <a:t>802</a:t>
            </a:r>
          </a:p>
          <a:p>
            <a:pPr lvl="3"/>
            <a:r>
              <a:rPr lang="en-AU" b="0" dirty="0" smtClean="0"/>
              <a:t>NFC Forum</a:t>
            </a:r>
          </a:p>
          <a:p>
            <a:pPr lvl="3"/>
            <a:r>
              <a:rPr lang="en-AU" b="0" dirty="0" smtClean="0"/>
              <a:t>IEC </a:t>
            </a:r>
            <a:r>
              <a:rPr lang="en-AU" b="0" dirty="0"/>
              <a:t>TC 100/TA </a:t>
            </a:r>
            <a:r>
              <a:rPr lang="en-AU" b="0" dirty="0" smtClean="0"/>
              <a:t>15</a:t>
            </a:r>
          </a:p>
          <a:p>
            <a:pPr lvl="3"/>
            <a:r>
              <a:rPr lang="en-AU" b="0" dirty="0" smtClean="0"/>
              <a:t>ECMA International</a:t>
            </a:r>
          </a:p>
          <a:p>
            <a:pPr lvl="2"/>
            <a:r>
              <a:rPr lang="en-AU" b="0" dirty="0" smtClean="0"/>
              <a:t>8.2 </a:t>
            </a:r>
            <a:r>
              <a:rPr lang="en-AU" b="0" dirty="0"/>
              <a:t>Review liaison </a:t>
            </a:r>
            <a:r>
              <a:rPr lang="en-AU" b="0" dirty="0" smtClean="0"/>
              <a:t>status</a:t>
            </a:r>
            <a:endParaRPr lang="en-AU" b="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27474688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an early draft agenda for the SC6/WG1 meeting</a:t>
            </a:r>
            <a:endParaRPr lang="en-AU" dirty="0"/>
          </a:p>
        </p:txBody>
      </p:sp>
      <p:sp>
        <p:nvSpPr>
          <p:cNvPr id="3" name="Content Placeholder 2"/>
          <p:cNvSpPr>
            <a:spLocks noGrp="1"/>
          </p:cNvSpPr>
          <p:nvPr>
            <p:ph idx="1"/>
          </p:nvPr>
        </p:nvSpPr>
        <p:spPr/>
        <p:txBody>
          <a:bodyPr/>
          <a:lstStyle/>
          <a:p>
            <a:r>
              <a:rPr lang="en-AU" dirty="0" smtClean="0"/>
              <a:t>Draft </a:t>
            </a:r>
            <a:r>
              <a:rPr lang="en-AU" dirty="0" smtClean="0"/>
              <a:t>SC6/WG1 </a:t>
            </a:r>
            <a:r>
              <a:rPr lang="en-AU" dirty="0" smtClean="0"/>
              <a:t>Agenda</a:t>
            </a:r>
          </a:p>
          <a:p>
            <a:pPr>
              <a:buFont typeface="+mj-lt"/>
              <a:buAutoNum type="arabicPeriod" startAt="9"/>
            </a:pPr>
            <a:r>
              <a:rPr lang="en-AU" b="0" dirty="0"/>
              <a:t>Introduction of New </a:t>
            </a:r>
            <a:r>
              <a:rPr lang="en-AU" b="0" dirty="0" smtClean="0"/>
              <a:t>Item</a:t>
            </a:r>
          </a:p>
          <a:p>
            <a:pPr lvl="2"/>
            <a:r>
              <a:rPr lang="en-AU" dirty="0">
                <a:solidFill>
                  <a:srgbClr val="FF0000"/>
                </a:solidFill>
              </a:rPr>
              <a:t>WG1Nxxx: Technology of Variable Low Power Wake up OOK signal and Radio Device </a:t>
            </a:r>
            <a:r>
              <a:rPr lang="en-AU" dirty="0" smtClean="0">
                <a:solidFill>
                  <a:srgbClr val="FF0000"/>
                </a:solidFill>
              </a:rPr>
              <a:t>inter-operable </a:t>
            </a:r>
            <a:r>
              <a:rPr lang="en-AU" dirty="0">
                <a:solidFill>
                  <a:srgbClr val="FF0000"/>
                </a:solidFill>
              </a:rPr>
              <a:t>with ISM Legacy </a:t>
            </a:r>
            <a:r>
              <a:rPr lang="en-AU" dirty="0" smtClean="0">
                <a:solidFill>
                  <a:srgbClr val="FF0000"/>
                </a:solidFill>
              </a:rPr>
              <a:t>communication</a:t>
            </a:r>
            <a:endParaRPr lang="en-AU" b="0" dirty="0" smtClean="0">
              <a:solidFill>
                <a:srgbClr val="FF0000"/>
              </a:solidFill>
            </a:endParaRPr>
          </a:p>
          <a:p>
            <a:pPr>
              <a:buFont typeface="+mj-lt"/>
              <a:buAutoNum type="arabicPeriod" startAt="9"/>
            </a:pPr>
            <a:r>
              <a:rPr lang="en-AU" b="0" dirty="0" smtClean="0"/>
              <a:t>Other Business</a:t>
            </a:r>
          </a:p>
          <a:p>
            <a:pPr lvl="2"/>
            <a:r>
              <a:rPr lang="en-AU" dirty="0"/>
              <a:t>10.1 Improvement of WG 1 Organization</a:t>
            </a:r>
          </a:p>
          <a:p>
            <a:pPr lvl="2"/>
            <a:r>
              <a:rPr lang="en-AU" dirty="0"/>
              <a:t>10.2 Information from ISO Central Secretariat/TMB</a:t>
            </a:r>
            <a:r>
              <a:rPr lang="en-AU" dirty="0" smtClean="0"/>
              <a:t>/…</a:t>
            </a:r>
            <a:endParaRPr lang="en-AU" b="0" dirty="0" smtClean="0"/>
          </a:p>
          <a:p>
            <a:pPr>
              <a:buFont typeface="+mj-lt"/>
              <a:buAutoNum type="arabicPeriod" startAt="9"/>
            </a:pPr>
            <a:r>
              <a:rPr lang="en-AU" b="0" dirty="0" smtClean="0"/>
              <a:t>Development</a:t>
            </a:r>
            <a:r>
              <a:rPr lang="en-AU" b="0" dirty="0"/>
              <a:t>, Review, and Approval of Draft WG1 </a:t>
            </a:r>
            <a:r>
              <a:rPr lang="en-AU" b="0" dirty="0" smtClean="0"/>
              <a:t>Resolutions</a:t>
            </a:r>
          </a:p>
          <a:p>
            <a:pPr>
              <a:buFont typeface="+mj-lt"/>
              <a:buAutoNum type="arabicPeriod" startAt="9"/>
            </a:pPr>
            <a:r>
              <a:rPr lang="en-AU" b="0" dirty="0" smtClean="0"/>
              <a:t>Close</a:t>
            </a:r>
          </a:p>
          <a:p>
            <a:endParaRPr lang="en-AU" b="0"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31445050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802 EC </a:t>
            </a:r>
            <a:r>
              <a:rPr lang="en-AU" dirty="0" smtClean="0"/>
              <a:t>will be </a:t>
            </a:r>
            <a:r>
              <a:rPr lang="en-AU" dirty="0"/>
              <a:t>requested to </a:t>
            </a:r>
            <a:r>
              <a:rPr lang="en-AU" dirty="0" smtClean="0"/>
              <a:t>authorise a status report for SC6’s next meeting</a:t>
            </a:r>
            <a:endParaRPr lang="en-AU" dirty="0"/>
          </a:p>
        </p:txBody>
      </p:sp>
      <p:sp>
        <p:nvSpPr>
          <p:cNvPr id="8" name="Content Placeholder 7"/>
          <p:cNvSpPr>
            <a:spLocks noGrp="1"/>
          </p:cNvSpPr>
          <p:nvPr>
            <p:ph idx="1"/>
          </p:nvPr>
        </p:nvSpPr>
        <p:spPr/>
        <p:txBody>
          <a:bodyPr/>
          <a:lstStyle/>
          <a:p>
            <a:pPr lvl="1"/>
            <a:r>
              <a:rPr lang="en-AU" dirty="0" smtClean="0"/>
              <a:t>IEEE 802 provides a status report of activities in the PSDO process for each SC6 meeting </a:t>
            </a:r>
          </a:p>
          <a:p>
            <a:pPr lvl="1"/>
            <a:r>
              <a:rPr lang="en-AU" dirty="0" smtClean="0"/>
              <a:t>It has been determined over time that a suitable status report is based on the status pages for each activity in the PSDO process contained in the IEEE 802 JTC1 SC agenda’s</a:t>
            </a:r>
          </a:p>
          <a:p>
            <a:pPr lvl="1"/>
            <a:r>
              <a:rPr lang="en-AU" dirty="0" smtClean="0"/>
              <a:t>It is therefore requested that the IEEE 802 EC authorise the Chair &amp; Vice-Chair of the </a:t>
            </a:r>
            <a:r>
              <a:rPr lang="en-AU" i="1" dirty="0"/>
              <a:t>IEEE 802 JTC1 SC</a:t>
            </a:r>
            <a:r>
              <a:rPr lang="en-AU" dirty="0" smtClean="0"/>
              <a:t> to develop such a report for submission to SC6 by 17 Jan 2020</a:t>
            </a:r>
          </a:p>
          <a:p>
            <a:pPr lvl="2"/>
            <a:r>
              <a:rPr lang="en-AU" i="1" dirty="0"/>
              <a:t>Authorise the Chair &amp; Vice Chair of IEEE 802 JTC1 SC to develop a status </a:t>
            </a:r>
            <a:r>
              <a:rPr lang="en-AU" i="1" dirty="0" smtClean="0"/>
              <a:t>report on </a:t>
            </a:r>
            <a:r>
              <a:rPr lang="en-AU" i="1" dirty="0"/>
              <a:t>behalf of IEEE 802</a:t>
            </a:r>
            <a:r>
              <a:rPr lang="en-AU" i="1" dirty="0" smtClean="0"/>
              <a:t>, </a:t>
            </a:r>
            <a:r>
              <a:rPr lang="en-AU" i="1" dirty="0"/>
              <a:t>based on the status pages in </a:t>
            </a:r>
            <a:r>
              <a:rPr lang="en-AU" i="1" dirty="0" smtClean="0"/>
              <a:t>11-19-1731, </a:t>
            </a:r>
            <a:r>
              <a:rPr lang="en-AU" i="1" dirty="0"/>
              <a:t>for consideration by ISO/IEC JTC1/SC6 at their meeting in </a:t>
            </a:r>
            <a:r>
              <a:rPr lang="en-AU" i="1" dirty="0" smtClean="0"/>
              <a:t>Feb 2020</a:t>
            </a:r>
          </a:p>
          <a:p>
            <a:pPr lvl="2"/>
            <a:r>
              <a:rPr lang="en-AU" dirty="0"/>
              <a:t>Moved</a:t>
            </a:r>
            <a:r>
              <a:rPr lang="en-AU" dirty="0" smtClean="0"/>
              <a:t>:</a:t>
            </a:r>
            <a:endParaRPr lang="en-AU" dirty="0"/>
          </a:p>
          <a:p>
            <a:pPr lvl="2"/>
            <a:r>
              <a:rPr lang="en-AU" dirty="0"/>
              <a:t>Seconded</a:t>
            </a:r>
            <a:r>
              <a:rPr lang="en-AU" dirty="0" smtClean="0"/>
              <a: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85</a:t>
            </a:fld>
            <a:endParaRPr lang="en-US"/>
          </a:p>
        </p:txBody>
      </p:sp>
    </p:spTree>
    <p:extLst>
      <p:ext uri="{BB962C8B-B14F-4D97-AF65-F5344CB8AC3E}">
        <p14:creationId xmlns:p14="http://schemas.microsoft.com/office/powerpoint/2010/main" val="33153786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ISO/IEC JTC1/SC6 has a new </a:t>
            </a:r>
            <a:r>
              <a:rPr lang="en-AU" dirty="0"/>
              <a:t>C</a:t>
            </a:r>
            <a:r>
              <a:rPr lang="en-AU" dirty="0" smtClean="0"/>
              <a:t>ommittee Manager </a:t>
            </a:r>
            <a:r>
              <a:rPr lang="en-AU" dirty="0" smtClean="0"/>
              <a:t>as of July 2019</a:t>
            </a:r>
            <a:endParaRPr lang="en-AU" dirty="0"/>
          </a:p>
        </p:txBody>
      </p:sp>
      <p:sp>
        <p:nvSpPr>
          <p:cNvPr id="3" name="Content Placeholder 2"/>
          <p:cNvSpPr>
            <a:spLocks noGrp="1"/>
          </p:cNvSpPr>
          <p:nvPr>
            <p:ph idx="1"/>
          </p:nvPr>
        </p:nvSpPr>
        <p:spPr/>
        <p:txBody>
          <a:bodyPr/>
          <a:lstStyle/>
          <a:p>
            <a:pPr lvl="1"/>
            <a:r>
              <a:rPr lang="en-AU" dirty="0" smtClean="0"/>
              <a:t>The new </a:t>
            </a:r>
            <a:r>
              <a:rPr lang="en-AU" dirty="0"/>
              <a:t>ISO/IEC JTC1/SC6 </a:t>
            </a:r>
            <a:r>
              <a:rPr lang="en-AU" dirty="0"/>
              <a:t>Committee Manager </a:t>
            </a:r>
            <a:r>
              <a:rPr lang="en-AU" dirty="0" smtClean="0"/>
              <a:t>is </a:t>
            </a:r>
          </a:p>
          <a:p>
            <a:pPr lvl="2"/>
            <a:r>
              <a:rPr lang="en-AU" dirty="0" smtClean="0"/>
              <a:t>Name</a:t>
            </a:r>
            <a:r>
              <a:rPr lang="en-AU" dirty="0"/>
              <a:t>: Mr. </a:t>
            </a:r>
            <a:r>
              <a:rPr lang="en-AU" dirty="0" err="1"/>
              <a:t>Jungyup</a:t>
            </a:r>
            <a:r>
              <a:rPr lang="en-AU" dirty="0"/>
              <a:t> OH</a:t>
            </a:r>
          </a:p>
          <a:p>
            <a:pPr lvl="2"/>
            <a:r>
              <a:rPr lang="en-AU" dirty="0" smtClean="0"/>
              <a:t>Nationality</a:t>
            </a:r>
            <a:r>
              <a:rPr lang="en-AU" dirty="0"/>
              <a:t>: Korea (Rep. of)</a:t>
            </a:r>
          </a:p>
          <a:p>
            <a:pPr lvl="2"/>
            <a:r>
              <a:rPr lang="en-AU" dirty="0"/>
              <a:t>Affiliation: Telecommunications Technology Association (TTA)</a:t>
            </a:r>
          </a:p>
          <a:p>
            <a:pPr lvl="2"/>
            <a:r>
              <a:rPr lang="en-AU" dirty="0" smtClean="0"/>
              <a:t>Mobile </a:t>
            </a:r>
            <a:r>
              <a:rPr lang="en-AU" dirty="0"/>
              <a:t>/ E-mail: +82-31-780-9054 / houman@tta.or.kr</a:t>
            </a:r>
          </a:p>
          <a:p>
            <a:pPr lvl="1"/>
            <a:r>
              <a:rPr lang="en-AU" dirty="0" smtClean="0"/>
              <a:t>Various submissions to SC6 should now be sent to Mr Oh</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2432047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smtClean="0">
                <a:latin typeface="+mj-lt"/>
              </a:rPr>
              <a:t>Announce </a:t>
            </a:r>
            <a:r>
              <a:rPr lang="en-US" sz="1600" dirty="0">
                <a:latin typeface="+mj-lt"/>
              </a:rPr>
              <a:t>recording </a:t>
            </a:r>
            <a:r>
              <a:rPr lang="en-US" sz="1600" dirty="0" smtClean="0">
                <a:latin typeface="+mj-lt"/>
              </a:rPr>
              <a:t>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November 2019 meeting in Hawaii</a:t>
            </a:r>
          </a:p>
        </p:txBody>
      </p:sp>
      <p:sp>
        <p:nvSpPr>
          <p:cNvPr id="7" name="Footer Placeholder 5"/>
          <p:cNvSpPr>
            <a:spLocks noGrp="1"/>
          </p:cNvSpPr>
          <p:nvPr>
            <p:ph type="ftr" sz="quarter" idx="10"/>
          </p:nvPr>
        </p:nvSpPr>
        <p:spPr/>
        <p:txBody>
          <a:bodyPr/>
          <a:lstStyle/>
          <a:p>
            <a:pPr>
              <a:defRPr/>
            </a:pPr>
            <a:r>
              <a:rPr lang="en-US" dirty="0" smtClean="0"/>
              <a:t>Andrew Myles, Cisco</a:t>
            </a:r>
            <a:endParaRPr lang="en-US" dirty="0"/>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12 Nov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p>
          <a:p>
            <a:pPr lvl="2"/>
            <a:r>
              <a:rPr lang="en-US" dirty="0"/>
              <a:t>Paul Congdon </a:t>
            </a:r>
            <a:r>
              <a:rPr lang="en-US" dirty="0" smtClean="0"/>
              <a:t>- </a:t>
            </a:r>
            <a:r>
              <a:rPr lang="en-US" u="sng" dirty="0" smtClean="0">
                <a:hlinkClick r:id="rId7"/>
              </a:rPr>
              <a:t>paul_congdon@ieee.org</a:t>
            </a:r>
            <a:r>
              <a:rPr lang="en-AU" dirty="0"/>
              <a:t> </a:t>
            </a:r>
            <a:r>
              <a:rPr lang="en-AU" dirty="0" smtClean="0"/>
              <a:t>– added May 2019 (WG1)</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Hawaii </a:t>
            </a:r>
            <a:r>
              <a:rPr lang="en-AU" i="1" dirty="0" smtClean="0"/>
              <a:t>in November 2019,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13666</Words>
  <Application>Microsoft Office PowerPoint</Application>
  <PresentationFormat>On-screen Show (4:3)</PresentationFormat>
  <Paragraphs>2349</Paragraphs>
  <Slides>157</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157</vt:i4>
      </vt:variant>
    </vt:vector>
  </HeadingPairs>
  <TitlesOfParts>
    <vt:vector size="163" baseType="lpstr">
      <vt:lpstr>Arial</vt:lpstr>
      <vt:lpstr>Times New Roman</vt:lpstr>
      <vt:lpstr>Wingdings</vt:lpstr>
      <vt:lpstr>802-11-Submission</vt:lpstr>
      <vt:lpstr>Acrobat Document</vt:lpstr>
      <vt:lpstr>Packager Shell Object</vt:lpstr>
      <vt:lpstr>IEEE 802 JTC1 Standing Committee Nov 2019 agenda in Hawaii</vt:lpstr>
      <vt:lpstr>This document will be used to run the IEEE 802 JTC1 SC meetings in Hawaii in Nov 2019</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have one slot at the November 2019 meeting in Hawaii</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The SC will discuss recent slow progress …</vt:lpstr>
      <vt:lpstr>IEEE 802 has sent 60 standards through to PSDO ratification with 34 in-process</vt:lpstr>
      <vt:lpstr>IEEE 802.1 WG has sent 28 standards completely through the PSDO ratification process</vt:lpstr>
      <vt:lpstr>IEEE 802.1 WG has sent 28 standards completely through the PSDO ratification process</vt:lpstr>
      <vt:lpstr>IEEE 802.1 WG has sent 28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is waiting start of FDIS ballot</vt:lpstr>
      <vt:lpstr>IEEE 802.1Qcc PSDO process is on hold until the baseline is approved</vt:lpstr>
      <vt:lpstr>IEEE 802.1Qcp PSDO process is on hold until the baseline is approved</vt:lpstr>
      <vt:lpstr>IEEE 802.1AR-Rev FDIS ballot closes 14 Nov 2019 </vt:lpstr>
      <vt:lpstr>IEEE 802.1CM has been published as ISO/IEC/IEEE 8802-1CM:2019</vt:lpstr>
      <vt:lpstr>IEEE 802.1Qcy PSDO process is on hold until the baseline is approved</vt:lpstr>
      <vt:lpstr>IEEE 802.1AC/Cor-1 90-day is waiting for publication</vt:lpstr>
      <vt:lpstr>IEEE 802.1Xck is waiting for start of FDIS</vt:lpstr>
      <vt:lpstr>IEEE 802.1AE-Rev is waiting for start of FDIS</vt:lpstr>
      <vt:lpstr>IEEE 802.1AS-Rev will be sent to 60-day ballot soon</vt:lpstr>
      <vt:lpstr>IEEE 802.1AX-REV will be sent to 60-day ballot soon</vt:lpstr>
      <vt:lpstr>IEEE 802.1Qcx will be liaised when appropriate</vt:lpstr>
      <vt:lpstr>IEEE 802.1X-REV will be liaised when appropriate</vt:lpstr>
      <vt:lpstr>IEEE 802.1CMde will be liaised when appropriate</vt:lpstr>
      <vt:lpstr>IEEE 802.3 has 9 standards in the pipeline for ratification under the PSDO process</vt:lpstr>
      <vt:lpstr>IEEE 802.3 WG has a number of regular participants in IEEE 802 JTC1 SC activities</vt:lpstr>
      <vt:lpstr>IEEE 802.3cb is on hold until FDIS on IEEE 802.3-REV completes</vt:lpstr>
      <vt:lpstr>IEEE 802.3cd is on hold until FDIS on 802.3-REV is complete</vt:lpstr>
      <vt:lpstr>IEEE 802.3-REV is waiting for start of FDIS ballot </vt:lpstr>
      <vt:lpstr>IEEE 802.3bt is on hold until FDIS on 802.3-REV is complete</vt:lpstr>
      <vt:lpstr>IEEE 802.3.2 was liaised for information in Feb 2019</vt:lpstr>
      <vt:lpstr>IEEE 802.3cg is on hold until FDIS on 802.3-REV is complete</vt:lpstr>
      <vt:lpstr>IEEE 802.3cn will be liaised for information in Nov 2019</vt:lpstr>
      <vt:lpstr>IEEE 802.3cm will be liaised for information in Nov 2019</vt:lpstr>
      <vt:lpstr>IEEE 802.3cq will be liaised for information in Nov 2019</vt:lpstr>
      <vt:lpstr>IEEE 802.3ch will be liaised for information in Nov 2019</vt:lpstr>
      <vt:lpstr>IEEE 802.3ca will be liaised for information in Nov 2019</vt:lpstr>
      <vt:lpstr>IEEE 802.11 has 11 standards in the pipeline for ratification under the PSDO</vt:lpstr>
      <vt:lpstr>IEEE 802.11 has 11 standards in the pipeline for ratification under the PSDO</vt:lpstr>
      <vt:lpstr>IEEE 802.11 WG has a number of regular participants in IEEE 802 JTC1 SC activities</vt:lpstr>
      <vt:lpstr>IEEE 802.11aj is waiting for start of FDIS ballot</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802.11bc will be liaised when appropriate</vt:lpstr>
      <vt:lpstr>IEEE 802.11bd will be liaised when appropriate</vt:lpstr>
      <vt:lpstr>IEEE 802.11be will be liaised when appropriate</vt:lpstr>
      <vt:lpstr>IEEE 802.11REVmd will be liaised when appropriate</vt:lpstr>
      <vt:lpstr>IEEE 802.15 has one standard in the pipeline for ratification under the PSDO</vt:lpstr>
      <vt:lpstr>IEEE 802.15 WG has a number of regular participants in IEEE 802 JTC1 SC activities</vt:lpstr>
      <vt:lpstr>IEEE 802.15.6-2012 published as ISO/IEC/IEEE 8802-15-6:2017</vt:lpstr>
      <vt:lpstr>Some interest has been expressed in submitting 802.15.4 (and 802.15.3)</vt:lpstr>
      <vt:lpstr>IEEE 802.22 has one standard in the pipeline for ratification under the PSDO</vt:lpstr>
      <vt:lpstr>IEEE 802.22 WG has a number of regular participants in IEEE 802 JTC1 SC activities</vt:lpstr>
      <vt:lpstr>IEEE 802.22-REV will be liaised when appropriate</vt:lpstr>
      <vt:lpstr>Do we have any volunteers to attend the SC6 meeting in London?</vt:lpstr>
      <vt:lpstr>The next SC6 meeting will be held in February 2020 in London</vt:lpstr>
      <vt:lpstr>There is an early draft agenda for the SC6/WG1 meeting</vt:lpstr>
      <vt:lpstr>There is an early draft agenda for the SC6/WG1 meeting</vt:lpstr>
      <vt:lpstr>There is an early draft agenda for the SC6/WG1 meeting</vt:lpstr>
      <vt:lpstr>The 802 EC will be requested to authorise a status report for SC6’s next meeting</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2019-11-13T01:05:17Z</dcterms:modified>
</cp:coreProperties>
</file>