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3"/>
  </p:notesMasterIdLst>
  <p:handoutMasterIdLst>
    <p:handoutMasterId r:id="rId154"/>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343" r:id="rId15"/>
    <p:sldId id="2073" r:id="rId16"/>
    <p:sldId id="1101" r:id="rId17"/>
    <p:sldId id="1581" r:id="rId18"/>
    <p:sldId id="2279" r:id="rId19"/>
    <p:sldId id="2062" r:id="rId20"/>
    <p:sldId id="2280" r:id="rId21"/>
    <p:sldId id="1981" r:id="rId22"/>
    <p:sldId id="2074" r:id="rId23"/>
    <p:sldId id="2102" r:id="rId24"/>
    <p:sldId id="2107" r:id="rId25"/>
    <p:sldId id="2075" r:id="rId26"/>
    <p:sldId id="1657" r:id="rId27"/>
    <p:sldId id="2292" r:id="rId28"/>
    <p:sldId id="1965" r:id="rId29"/>
    <p:sldId id="1967" r:id="rId30"/>
    <p:sldId id="1968" r:id="rId31"/>
    <p:sldId id="1969" r:id="rId32"/>
    <p:sldId id="2035" r:id="rId33"/>
    <p:sldId id="2104" r:id="rId34"/>
    <p:sldId id="2112" r:id="rId35"/>
    <p:sldId id="2113" r:id="rId36"/>
    <p:sldId id="2114" r:id="rId37"/>
    <p:sldId id="2167" r:id="rId38"/>
    <p:sldId id="2317" r:id="rId39"/>
    <p:sldId id="2331" r:id="rId40"/>
    <p:sldId id="2332" r:id="rId41"/>
    <p:sldId id="2008" r:id="rId42"/>
    <p:sldId id="2291" r:id="rId43"/>
    <p:sldId id="1945" r:id="rId44"/>
    <p:sldId id="2036" r:id="rId45"/>
    <p:sldId id="2037" r:id="rId46"/>
    <p:sldId id="2071" r:id="rId47"/>
    <p:sldId id="2218" r:id="rId48"/>
    <p:sldId id="2323" r:id="rId49"/>
    <p:sldId id="2333" r:id="rId50"/>
    <p:sldId id="2334" r:id="rId51"/>
    <p:sldId id="2335" r:id="rId52"/>
    <p:sldId id="1688" r:id="rId53"/>
    <p:sldId id="2322" r:id="rId54"/>
    <p:sldId id="2293" r:id="rId55"/>
    <p:sldId id="1705" r:id="rId56"/>
    <p:sldId id="1706" r:id="rId57"/>
    <p:sldId id="1707" r:id="rId58"/>
    <p:sldId id="1708" r:id="rId59"/>
    <p:sldId id="1709" r:id="rId60"/>
    <p:sldId id="1710" r:id="rId61"/>
    <p:sldId id="1790" r:id="rId62"/>
    <p:sldId id="2199" r:id="rId63"/>
    <p:sldId id="2319" r:id="rId64"/>
    <p:sldId id="2320" r:id="rId65"/>
    <p:sldId id="2321" r:id="rId66"/>
    <p:sldId id="1698" r:id="rId67"/>
    <p:sldId id="2294" r:id="rId68"/>
    <p:sldId id="1701" r:id="rId69"/>
    <p:sldId id="2241" r:id="rId70"/>
    <p:sldId id="1679" r:id="rId71"/>
    <p:sldId id="2336" r:id="rId72"/>
    <p:sldId id="2328" r:id="rId73"/>
    <p:sldId id="2337" r:id="rId74"/>
    <p:sldId id="2304" r:id="rId75"/>
    <p:sldId id="2339" r:id="rId76"/>
    <p:sldId id="2340" r:id="rId77"/>
    <p:sldId id="2341" r:id="rId78"/>
    <p:sldId id="2342" r:id="rId79"/>
    <p:sldId id="2338" r:id="rId80"/>
    <p:sldId id="2324" r:id="rId81"/>
    <p:sldId id="1375" r:id="rId82"/>
    <p:sldId id="1376" r:id="rId83"/>
    <p:sldId id="1400" r:id="rId84"/>
    <p:sldId id="2004" r:id="rId85"/>
    <p:sldId id="619" r:id="rId86"/>
    <p:sldId id="621" r:id="rId87"/>
    <p:sldId id="1561" r:id="rId88"/>
    <p:sldId id="1555" r:id="rId89"/>
    <p:sldId id="1601" r:id="rId90"/>
    <p:sldId id="1585" r:id="rId91"/>
    <p:sldId id="1586" r:id="rId92"/>
    <p:sldId id="1587" r:id="rId93"/>
    <p:sldId id="1588" r:id="rId94"/>
    <p:sldId id="1589" r:id="rId95"/>
    <p:sldId id="1590" r:id="rId96"/>
    <p:sldId id="1771" r:id="rId97"/>
    <p:sldId id="1772" r:id="rId98"/>
    <p:sldId id="1591" r:id="rId99"/>
    <p:sldId id="1592" r:id="rId100"/>
    <p:sldId id="1593" r:id="rId101"/>
    <p:sldId id="1594" r:id="rId102"/>
    <p:sldId id="1595" r:id="rId103"/>
    <p:sldId id="1596" r:id="rId104"/>
    <p:sldId id="1597" r:id="rId105"/>
    <p:sldId id="1598" r:id="rId106"/>
    <p:sldId id="1599" r:id="rId107"/>
    <p:sldId id="1600" r:id="rId108"/>
    <p:sldId id="1628" r:id="rId109"/>
    <p:sldId id="1638" r:id="rId110"/>
    <p:sldId id="1725" r:id="rId111"/>
    <p:sldId id="1726" r:id="rId112"/>
    <p:sldId id="1947" r:id="rId113"/>
    <p:sldId id="1975" r:id="rId114"/>
    <p:sldId id="1976" r:id="rId115"/>
    <p:sldId id="1977" r:id="rId116"/>
    <p:sldId id="2039" r:id="rId117"/>
    <p:sldId id="2060" r:id="rId118"/>
    <p:sldId id="2061" r:id="rId119"/>
    <p:sldId id="2097" r:id="rId120"/>
    <p:sldId id="2103" r:id="rId121"/>
    <p:sldId id="2063" r:id="rId122"/>
    <p:sldId id="2064" r:id="rId123"/>
    <p:sldId id="2065" r:id="rId124"/>
    <p:sldId id="2066" r:id="rId125"/>
    <p:sldId id="2067" r:id="rId126"/>
    <p:sldId id="2068" r:id="rId127"/>
    <p:sldId id="2069" r:id="rId128"/>
    <p:sldId id="2146" r:id="rId129"/>
    <p:sldId id="2147" r:id="rId130"/>
    <p:sldId id="2148" r:id="rId131"/>
    <p:sldId id="2158" r:id="rId132"/>
    <p:sldId id="2159" r:id="rId133"/>
    <p:sldId id="2157" r:id="rId134"/>
    <p:sldId id="2160" r:id="rId135"/>
    <p:sldId id="2216" r:id="rId136"/>
    <p:sldId id="2217" r:id="rId137"/>
    <p:sldId id="2219" r:id="rId138"/>
    <p:sldId id="2238" r:id="rId139"/>
    <p:sldId id="2239" r:id="rId140"/>
    <p:sldId id="2240" r:id="rId141"/>
    <p:sldId id="2242" r:id="rId142"/>
    <p:sldId id="2263" r:id="rId143"/>
    <p:sldId id="2276" r:id="rId144"/>
    <p:sldId id="2277" r:id="rId145"/>
    <p:sldId id="2278" r:id="rId146"/>
    <p:sldId id="2281" r:id="rId147"/>
    <p:sldId id="2282" r:id="rId148"/>
    <p:sldId id="2283" r:id="rId149"/>
    <p:sldId id="2284" r:id="rId150"/>
    <p:sldId id="2318" r:id="rId151"/>
    <p:sldId id="2329" r:id="rId15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802.11-19/1731r2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1787-00-0jtc-minutes-of-hanoi-meeting-in-sep-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2019 agenda in 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30 </a:t>
            </a:r>
            <a:r>
              <a:rPr lang="en-US" b="0" dirty="0" smtClean="0">
                <a:solidFill>
                  <a:schemeClr val="accent2">
                    <a:lumMod val="50000"/>
                  </a:schemeClr>
                </a:solidFill>
              </a:rPr>
              <a:t>October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9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2"/>
            <a:r>
              <a:rPr lang="en-AU" dirty="0" smtClean="0"/>
              <a:t>IEEE 802.16/21/22 are now hibernating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6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8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119</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2019 plenary (15 August 2019 – </a:t>
            </a:r>
            <a:r>
              <a:rPr lang="en-AU" dirty="0" err="1" smtClean="0">
                <a:solidFill>
                  <a:srgbClr val="FF0000"/>
                </a:solidFill>
              </a:rPr>
              <a:t>Nxxxxxx</a:t>
            </a:r>
            <a:r>
              <a:rPr lang="en-AU" dirty="0" smtClean="0">
                <a:solidFill>
                  <a:srgbClr val="FF0000"/>
                </a:solidFill>
              </a:rPr>
              <a:t>? Checked with SC6 secretary on 28 </a:t>
            </a:r>
            <a:r>
              <a:rPr lang="en-AU" dirty="0" smtClean="0">
                <a:solidFill>
                  <a:srgbClr val="FF0000"/>
                </a:solidFill>
              </a:rPr>
              <a:t>Oct – he told me he will upload soon</a:t>
            </a:r>
            <a:r>
              <a:rPr lang="en-AU" dirty="0" smtClean="0"/>
              <a:t>)</a:t>
            </a:r>
            <a:r>
              <a:rPr lang="en-AU" b="0" dirty="0" smtClean="0"/>
              <a:t> </a:t>
            </a:r>
            <a:r>
              <a:rPr lang="en-AU" b="0" dirty="0" smtClean="0"/>
              <a:t>noting the approval of various SGs:</a:t>
            </a:r>
            <a:endParaRPr lang="en-AU" dirty="0">
              <a:solidFill>
                <a:srgbClr val="FF0000"/>
              </a:solidFill>
            </a:endParaRPr>
          </a:p>
          <a:p>
            <a:pPr lvl="2"/>
            <a:r>
              <a:rPr lang="en-AU" dirty="0"/>
              <a:t>IEEE 802.3 Multi Gigabit Automotive Optical PHY </a:t>
            </a:r>
            <a:r>
              <a:rPr lang="en-AU" dirty="0" smtClean="0"/>
              <a:t>SG</a:t>
            </a:r>
            <a:endParaRPr lang="en-AU" dirty="0"/>
          </a:p>
          <a:p>
            <a:pPr lvl="2"/>
            <a:r>
              <a:rPr lang="en-AU" dirty="0" smtClean="0"/>
              <a:t>IEEE </a:t>
            </a:r>
            <a:r>
              <a:rPr lang="en-AU" dirty="0"/>
              <a:t>802.3 Improving PTP Timestamping Accuracy </a:t>
            </a:r>
            <a:r>
              <a:rPr lang="en-AU" dirty="0" smtClean="0"/>
              <a:t>SG</a:t>
            </a:r>
            <a:endParaRPr lang="en-AU" dirty="0"/>
          </a:p>
          <a:p>
            <a:pPr lvl="2"/>
            <a:r>
              <a:rPr lang="en-AU" dirty="0" smtClean="0"/>
              <a:t>IEEE </a:t>
            </a:r>
            <a:r>
              <a:rPr lang="en-AU" dirty="0"/>
              <a:t>802.3 10SPE </a:t>
            </a:r>
            <a:r>
              <a:rPr lang="en-AU" dirty="0" err="1"/>
              <a:t>Multidrop</a:t>
            </a:r>
            <a:r>
              <a:rPr lang="en-AU" dirty="0"/>
              <a:t> Enhancements </a:t>
            </a:r>
            <a:r>
              <a:rPr lang="en-AU" dirty="0" smtClean="0"/>
              <a:t>SG</a:t>
            </a:r>
            <a:endParaRPr lang="en-AU" b="0" dirty="0"/>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120</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discuss recen</a:t>
            </a:r>
            <a:r>
              <a:rPr lang="en-AU" dirty="0" smtClean="0"/>
              <a:t>t slow progress …</a:t>
            </a:r>
            <a:endParaRPr lang="en-AU" dirty="0"/>
          </a:p>
        </p:txBody>
      </p:sp>
      <p:sp>
        <p:nvSpPr>
          <p:cNvPr id="8" name="Content Placeholder 7"/>
          <p:cNvSpPr>
            <a:spLocks noGrp="1"/>
          </p:cNvSpPr>
          <p:nvPr>
            <p:ph idx="1"/>
          </p:nvPr>
        </p:nvSpPr>
        <p:spPr/>
        <p:txBody>
          <a:bodyPr/>
          <a:lstStyle/>
          <a:p>
            <a:pPr lvl="1"/>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a:t>
            </a:fld>
            <a:endParaRPr lang="en-US"/>
          </a:p>
        </p:txBody>
      </p:sp>
    </p:spTree>
    <p:extLst>
      <p:ext uri="{BB962C8B-B14F-4D97-AF65-F5344CB8AC3E}">
        <p14:creationId xmlns:p14="http://schemas.microsoft.com/office/powerpoint/2010/main" val="127307813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t>N16982)</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60 </a:t>
            </a:r>
            <a:r>
              <a:rPr lang="en-AU" dirty="0"/>
              <a:t>standards </a:t>
            </a:r>
            <a:r>
              <a:rPr lang="en-AU" dirty="0" smtClean="0"/>
              <a:t>through to </a:t>
            </a:r>
            <a:r>
              <a:rPr lang="en-AU" dirty="0"/>
              <a:t>PSDO ratification </a:t>
            </a:r>
            <a:r>
              <a:rPr lang="en-AU" dirty="0" smtClean="0"/>
              <a:t>with 34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050593"/>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9</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60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2019 (N16983)</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870478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0011209"/>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802.1CB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802.1Qci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802.1Qch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Nov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smtClean="0">
                          <a:latin typeface="+mj-lt"/>
                          <a:cs typeface="Arial" panose="020B0604020202020204" pitchFamily="34" charset="0"/>
                        </a:rPr>
                        <a:t>802.11ah</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20</a:t>
                      </a:r>
                      <a:r>
                        <a:rPr lang="en-AU" sz="1600" b="0" baseline="0" dirty="0" smtClean="0">
                          <a:solidFill>
                            <a:srgbClr val="00B050"/>
                          </a:solidFill>
                          <a:latin typeface="+mj-lt"/>
                        </a:rPr>
                        <a:t> Jul 17</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8</a:t>
                      </a:r>
                      <a:r>
                        <a:rPr lang="en-AU" sz="1600" b="0" kern="1200" baseline="0" dirty="0" smtClean="0">
                          <a:solidFill>
                            <a:srgbClr val="00B050"/>
                          </a:solidFill>
                          <a:latin typeface="+mn-lt"/>
                          <a:ea typeface="+mn-ea"/>
                          <a:cs typeface="+mn-cs"/>
                        </a:rPr>
                        <a:t> Feb 19</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13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22792766"/>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27</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smtClean="0">
                          <a:latin typeface="+mj-lt"/>
                          <a:cs typeface="Arial" panose="020B0604020202020204" pitchFamily="34" charset="0"/>
                        </a:rPr>
                        <a:t>.1Qcx</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smtClean="0">
                          <a:latin typeface="+mj-lt"/>
                          <a:cs typeface="Arial" panose="020B0604020202020204" pitchFamily="34" charset="0"/>
                        </a:rPr>
                        <a:t>.1X-REV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9696097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421203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 (N16985)</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(Oct 2019) Jodi </a:t>
            </a:r>
            <a:r>
              <a:rPr lang="en-AU" dirty="0" err="1" smtClean="0">
                <a:solidFill>
                  <a:srgbClr val="FF0000"/>
                </a:solidFill>
              </a:rPr>
              <a:t>Haasz</a:t>
            </a:r>
            <a:r>
              <a:rPr lang="en-AU" dirty="0" smtClean="0">
                <a:solidFill>
                  <a:srgbClr val="FF0000"/>
                </a:solidFill>
              </a:rPr>
              <a:t> hopes it will start in next </a:t>
            </a:r>
            <a:r>
              <a:rPr lang="en-AU" dirty="0" smtClean="0">
                <a:solidFill>
                  <a:srgbClr val="FF0000"/>
                </a:solidFill>
              </a:rPr>
              <a:t>8 </a:t>
            </a:r>
            <a:r>
              <a:rPr lang="en-AU" dirty="0" smtClean="0">
                <a:solidFill>
                  <a:srgbClr val="FF0000"/>
                </a:solidFill>
              </a:rPr>
              <a:t>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PSDO process </a:t>
            </a:r>
            <a:r>
              <a:rPr lang="en-AU" dirty="0"/>
              <a:t>is </a:t>
            </a:r>
            <a:r>
              <a:rPr lang="en-AU" dirty="0" smtClean="0"/>
              <a:t>on hold until previous amendments are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will be </a:t>
            </a:r>
            <a:r>
              <a:rPr lang="en-AU" dirty="0" smtClean="0"/>
              <a:t>on hold </a:t>
            </a:r>
            <a:r>
              <a:rPr lang="en-AU" dirty="0"/>
              <a:t>until </a:t>
            </a:r>
            <a:r>
              <a:rPr lang="en-AU" dirty="0" smtClean="0"/>
              <a:t>802.1Q-2018 is approved</a:t>
            </a:r>
          </a:p>
          <a:p>
            <a:pPr marL="357187" lvl="2" indent="-174625"/>
            <a:r>
              <a:rPr lang="en-AU" dirty="0"/>
              <a:t>Submission </a:t>
            </a:r>
            <a:r>
              <a:rPr lang="en-AU" dirty="0" smtClean="0"/>
              <a:t>into PSDO process was </a:t>
            </a:r>
            <a:r>
              <a:rPr lang="en-AU" dirty="0"/>
              <a:t>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is on hold until </a:t>
            </a:r>
            <a:r>
              <a:rPr lang="en-AU" dirty="0"/>
              <a:t>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on hold</a:t>
            </a:r>
            <a:endParaRPr lang="en-AU" dirty="0" smtClean="0"/>
          </a:p>
          <a:p>
            <a:pPr marL="174625" lvl="1" indent="-174625"/>
            <a:r>
              <a:rPr lang="en-AU" dirty="0"/>
              <a:t>PSDO start </a:t>
            </a:r>
            <a:r>
              <a:rPr lang="en-AU" dirty="0" smtClean="0"/>
              <a:t>is on hold until 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pPr lvl="1"/>
            <a:r>
              <a:rPr lang="en-AU" smtClean="0">
                <a:solidFill>
                  <a:srgbClr val="FF0000"/>
                </a:solidFill>
              </a:rPr>
              <a:t>Results will </a:t>
            </a:r>
            <a:r>
              <a:rPr lang="en-AU" dirty="0" smtClean="0">
                <a:solidFill>
                  <a:srgbClr val="FF0000"/>
                </a:solidFill>
              </a:rPr>
              <a:t>not be available for Nov 2019 session</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published </a:t>
            </a:r>
            <a:r>
              <a:rPr lang="en-AU" dirty="0"/>
              <a:t>as ISO/IEC/IEEE 8802-1CM:2019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&amp; published</a:t>
            </a:r>
          </a:p>
          <a:p>
            <a:pPr lvl="1"/>
            <a:r>
              <a:rPr lang="en-AU" dirty="0"/>
              <a:t>802.</a:t>
            </a:r>
            <a:r>
              <a:rPr lang="en-AU" dirty="0">
                <a:cs typeface="Arial" panose="020B0604020202020204" pitchFamily="34" charset="0"/>
              </a:rPr>
              <a:t>1CM</a:t>
            </a:r>
            <a:r>
              <a:rPr lang="en-AU" dirty="0"/>
              <a:t> </a:t>
            </a:r>
            <a:r>
              <a:rPr lang="en-AU" dirty="0" smtClean="0"/>
              <a:t>FDIS </a:t>
            </a:r>
            <a:r>
              <a:rPr lang="en-AU" dirty="0"/>
              <a:t>ballot passed on </a:t>
            </a:r>
            <a:r>
              <a:rPr lang="en-AU" dirty="0" smtClean="0"/>
              <a:t>27 Jun 2018</a:t>
            </a:r>
          </a:p>
          <a:p>
            <a:pPr lvl="2"/>
            <a:r>
              <a:rPr lang="en-AU" kern="1200" dirty="0" smtClean="0"/>
              <a:t>Passed 10/10/10</a:t>
            </a:r>
          </a:p>
          <a:p>
            <a:pPr lvl="2"/>
            <a:r>
              <a:rPr lang="en-AU" kern="1200" dirty="0" smtClean="0"/>
              <a:t>No comments</a:t>
            </a:r>
          </a:p>
          <a:p>
            <a:pPr lvl="1"/>
            <a:r>
              <a:rPr lang="en-AU" dirty="0"/>
              <a:t>P</a:t>
            </a:r>
            <a:r>
              <a:rPr lang="en-AU" dirty="0" smtClean="0"/>
              <a:t>ublished </a:t>
            </a:r>
            <a:r>
              <a:rPr lang="en-AU" dirty="0"/>
              <a:t>as  ISO/IEC/IEEE 8802-1CM:2019</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is on hold 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a:t>
            </a:r>
            <a:r>
              <a:rPr lang="en-AU" dirty="0" smtClean="0"/>
              <a:t>is on hold until </a:t>
            </a:r>
            <a:r>
              <a:rPr lang="en-AU" dirty="0"/>
              <a:t>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 (N16981)</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t>Publication is expected in </a:t>
            </a:r>
            <a:r>
              <a:rPr lang="en-AU" dirty="0" smtClean="0"/>
              <a:t>about 8 weeks (as of end of Oct 2019)</a:t>
            </a:r>
            <a:endParaRPr lang="en-AU" dirty="0" smtClean="0"/>
          </a:p>
          <a:p>
            <a:pPr lvl="1"/>
            <a:r>
              <a:rPr lang="en-AU" dirty="0" smtClean="0"/>
              <a:t>IEEE 802.1AC/</a:t>
            </a:r>
            <a:r>
              <a:rPr lang="en-AU" dirty="0" err="1" smtClean="0"/>
              <a:t>Cor</a:t>
            </a:r>
            <a:r>
              <a:rPr lang="en-AU" dirty="0" smtClean="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smtClean="0">
                <a:solidFill>
                  <a:srgbClr val="00B050"/>
                </a:solidFill>
              </a:rPr>
              <a:t>and </a:t>
            </a:r>
            <a:r>
              <a:rPr lang="en-AU" dirty="0">
                <a:solidFill>
                  <a:srgbClr val="00B050"/>
                </a:solidFill>
              </a:rPr>
              <a:t>response </a:t>
            </a:r>
            <a:r>
              <a:rPr lang="en-AU" dirty="0" smtClean="0">
                <a:solidFill>
                  <a:srgbClr val="00B050"/>
                </a:solidFill>
              </a:rPr>
              <a:t>sent</a:t>
            </a: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was sent in Sept 2019 </a:t>
            </a:r>
            <a:r>
              <a:rPr lang="en-AU" dirty="0" smtClean="0">
                <a:solidFill>
                  <a:srgbClr val="FF0000"/>
                </a:solidFill>
              </a:rPr>
              <a:t>(</a:t>
            </a:r>
            <a:r>
              <a:rPr lang="en-AU" dirty="0">
                <a:solidFill>
                  <a:srgbClr val="FF0000"/>
                </a:solidFill>
              </a:rPr>
              <a:t>N</a:t>
            </a:r>
            <a:r>
              <a:rPr lang="en-AU" dirty="0" smtClean="0">
                <a:solidFill>
                  <a:srgbClr val="FF0000"/>
                </a:solidFill>
              </a:rPr>
              <a:t>??????</a:t>
            </a:r>
            <a:br>
              <a:rPr lang="en-AU" dirty="0" smtClean="0">
                <a:solidFill>
                  <a:srgbClr val="FF0000"/>
                </a:solidFill>
              </a:rPr>
            </a:br>
            <a:r>
              <a:rPr lang="en-AU" dirty="0" smtClean="0">
                <a:solidFill>
                  <a:srgbClr val="FF0000"/>
                </a:solidFill>
              </a:rPr>
              <a:t>- will be uploaded soon) </a:t>
            </a:r>
            <a:endParaRPr lang="en-AU" dirty="0" smtClean="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called ISO/IEC/IEEE </a:t>
            </a:r>
            <a:r>
              <a:rPr lang="en-AU" dirty="0" smtClean="0"/>
              <a:t>8802-1X:2013/AMD2-2019</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0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t>Response was sent in </a:t>
            </a:r>
            <a:r>
              <a:rPr lang="en-AU" dirty="0" smtClean="0"/>
              <a:t>Sept </a:t>
            </a:r>
            <a:r>
              <a:rPr lang="en-AU" dirty="0"/>
              <a:t>2019 </a:t>
            </a:r>
            <a:r>
              <a:rPr lang="en-AU" dirty="0">
                <a:solidFill>
                  <a:srgbClr val="FF0000"/>
                </a:solidFill>
              </a:rPr>
              <a:t>(N</a:t>
            </a:r>
            <a:r>
              <a:rPr lang="en-AU" dirty="0">
                <a:solidFill>
                  <a:srgbClr val="FF0000"/>
                </a:solidFill>
              </a:rPr>
              <a:t>??????</a:t>
            </a:r>
            <a:br>
              <a:rPr lang="en-AU" dirty="0">
                <a:solidFill>
                  <a:srgbClr val="FF0000"/>
                </a:solidFill>
              </a:rPr>
            </a:br>
            <a:r>
              <a:rPr lang="en-AU" dirty="0">
                <a:solidFill>
                  <a:srgbClr val="FF0000"/>
                </a:solidFill>
              </a:rPr>
              <a:t>- will be uploaded soon))</a:t>
            </a:r>
            <a:endParaRPr lang="en-AU" dirty="0" smtClean="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known as </a:t>
            </a:r>
            <a:r>
              <a:rPr lang="en-AU" dirty="0"/>
              <a:t>ISO/IEC/IEEE </a:t>
            </a:r>
            <a:r>
              <a:rPr lang="en-AU" dirty="0" smtClean="0"/>
              <a:t>8802-1AE:20</a:t>
            </a:r>
            <a:r>
              <a:rPr lang="en-AU" dirty="0" smtClean="0">
                <a:solidFill>
                  <a:srgbClr val="FF0000"/>
                </a:solidFill>
              </a:rPr>
              <a:t>XX</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3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a:t>
            </a:r>
            <a:r>
              <a:rPr lang="en-AU" dirty="0" smtClean="0"/>
              <a:t>July  </a:t>
            </a:r>
            <a:r>
              <a:rPr lang="en-AU" dirty="0"/>
              <a:t>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2019 (N</a:t>
            </a:r>
            <a:r>
              <a:rPr lang="en-AU" dirty="0" smtClean="0"/>
              <a:t>16984)</a:t>
            </a:r>
            <a:endParaRPr lang="en-US" dirty="0" smtClean="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Approval in July 2019 for submission of draft for information on entering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802.1X-REV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2019 for submission of draft for information on entering Sponsor Ballot</a:t>
            </a:r>
          </a:p>
          <a:p>
            <a:pPr lvl="2"/>
            <a:r>
              <a:rPr lang="en-AU" dirty="0" smtClean="0">
                <a:solidFill>
                  <a:srgbClr val="FF0000"/>
                </a:solidFill>
              </a:rPr>
              <a:t>In Sept 2019, the 802,1 WG decided to hold off until 802.1Xck balloting is complete (&gt; March 2020)</a:t>
            </a:r>
          </a:p>
          <a:p>
            <a:r>
              <a:rPr lang="en-US" dirty="0" smtClean="0"/>
              <a:t>60-day</a:t>
            </a:r>
            <a:r>
              <a:rPr lang="en-AU" dirty="0" smtClean="0"/>
              <a:t> pre-ballot: </a:t>
            </a:r>
            <a:r>
              <a:rPr lang="en-AU" dirty="0" smtClean="0">
                <a:solidFill>
                  <a:schemeClr val="accent2"/>
                </a:solidFill>
              </a:rPr>
              <a:t>waiting</a:t>
            </a:r>
          </a:p>
          <a:p>
            <a:pPr lvl="1"/>
            <a:r>
              <a:rPr lang="en-AU" dirty="0" smtClean="0"/>
              <a:t>Will discuss when the PSDO process should start in Nov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9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675341"/>
              </p:ext>
            </p:extLst>
          </p:nvPr>
        </p:nvGraphicFramePr>
        <p:xfrm>
          <a:off x="152399" y="16002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smtClean="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smtClean="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smtClean="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79530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on hold until </a:t>
            </a:r>
            <a:r>
              <a:rPr lang="en-AU" dirty="0"/>
              <a:t>FDIS on IEEE 802.3-REV </a:t>
            </a:r>
            <a:r>
              <a:rPr lang="en-AU" dirty="0" smtClean="0"/>
              <a:t>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on hold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6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a:t>
            </a:r>
            <a:r>
              <a:rPr lang="en-AU" dirty="0" smtClean="0"/>
              <a:t>on hold </a:t>
            </a:r>
            <a:r>
              <a:rPr lang="en-AU" dirty="0"/>
              <a:t>until </a:t>
            </a:r>
            <a:r>
              <a:rPr lang="en-AU" dirty="0" smtClean="0"/>
              <a:t>FDIS on 802.3-REV </a:t>
            </a:r>
            <a:r>
              <a:rPr lang="en-AU" dirty="0"/>
              <a:t>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on hold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 for start</a:t>
            </a:r>
          </a:p>
          <a:p>
            <a:pPr lvl="1"/>
            <a:r>
              <a:rPr lang="en-AU" dirty="0" smtClean="0"/>
              <a:t>Will </a:t>
            </a:r>
            <a:r>
              <a:rPr lang="en-AU" dirty="0"/>
              <a:t>be </a:t>
            </a:r>
            <a:r>
              <a:rPr lang="en-AU" dirty="0" smtClean="0"/>
              <a:t>published </a:t>
            </a:r>
            <a:r>
              <a:rPr lang="en-AU" dirty="0"/>
              <a:t>as </a:t>
            </a:r>
            <a:r>
              <a:rPr lang="en-AU" dirty="0">
                <a:solidFill>
                  <a:srgbClr val="FF0000"/>
                </a:solidFill>
              </a:rPr>
              <a:t>ISO/IEC/IEEE 8802-3:20xx (year </a:t>
            </a:r>
            <a:r>
              <a:rPr lang="en-AU" dirty="0" smtClean="0">
                <a:solidFill>
                  <a:srgbClr val="FF0000"/>
                </a:solidFill>
              </a:rPr>
              <a:t>TBD)</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on hold until FDIS on 802.3-REV is </a:t>
            </a:r>
            <a:r>
              <a:rPr lang="en-AU" dirty="0"/>
              <a:t>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on hold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802.3cn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855484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802.3cm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224028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3159285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4035954"/>
              </p:ext>
            </p:extLst>
          </p:nvPr>
        </p:nvGraphicFramePr>
        <p:xfrm>
          <a:off x="152399" y="2161466"/>
          <a:ext cx="8839199" cy="237713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203830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is waiting for start of FDIS ballot</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two comments</a:t>
            </a:r>
          </a:p>
          <a:p>
            <a:pPr lvl="2"/>
            <a:r>
              <a:rPr lang="en-AU" dirty="0" smtClean="0"/>
              <a:t>Response sent in July 2019 (11-19-1177-03)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published as </a:t>
            </a:r>
            <a:r>
              <a:rPr lang="en-AU" dirty="0">
                <a:solidFill>
                  <a:srgbClr val="FF0000"/>
                </a:solidFill>
              </a:rPr>
              <a:t>ISO/IEC/IEEE 8802-11:2018/AMD 3:20xx</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4:20xx</a:t>
            </a:r>
            <a:endParaRPr lang="en-AU" dirty="0">
              <a:solidFill>
                <a:srgbClr val="FF0000"/>
              </a:solidFill>
            </a:endParaRP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5:20xx</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November 2019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Nov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443759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8028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2"/>
            <a:r>
              <a:rPr lang="en-AU" dirty="0"/>
              <a:t>Response finally sent after July 2019 meeting by e-mail but SC6 Secretary decided not to publish because so </a:t>
            </a:r>
            <a:r>
              <a:rPr lang="en-AU" dirty="0" smtClean="0"/>
              <a:t>late</a:t>
            </a:r>
          </a:p>
          <a:p>
            <a:pPr lvl="1"/>
            <a:r>
              <a:rPr lang="en-AU" dirty="0"/>
              <a:t>Published as ISO/IEC/IEEE </a:t>
            </a:r>
            <a:r>
              <a:rPr lang="en-AU" dirty="0" smtClean="0"/>
              <a:t>8802-15-6:2017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37542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September 2019 in Hanoi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2"/>
            <a:r>
              <a:rPr lang="en-AU" dirty="0" smtClean="0"/>
              <a:t>Preparation for SC6 meeting in Feb 2019 in London</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Apurva Mody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015021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for submission of D8.0</a:t>
            </a:r>
          </a:p>
          <a:p>
            <a:pPr lvl="2"/>
            <a:r>
              <a:rPr lang="en-AU" dirty="0" smtClean="0">
                <a:solidFill>
                  <a:srgbClr val="FF0000"/>
                </a:solidFill>
              </a:rPr>
              <a:t>Apurva promised to send on 15 Aug</a:t>
            </a:r>
          </a:p>
          <a:p>
            <a:pPr lvl="2"/>
            <a:r>
              <a:rPr lang="en-AU" smtClean="0">
                <a:solidFill>
                  <a:srgbClr val="FF0000"/>
                </a:solidFill>
              </a:rPr>
              <a:t>Checked </a:t>
            </a:r>
            <a:r>
              <a:rPr lang="en-AU" dirty="0" smtClean="0">
                <a:solidFill>
                  <a:srgbClr val="FF0000"/>
                </a:solidFill>
              </a:rPr>
              <a:t>with Apurva on 28 Oct</a:t>
            </a:r>
          </a:p>
          <a:p>
            <a:pPr lvl="2"/>
            <a:r>
              <a:rPr lang="en-AU" dirty="0" smtClean="0">
                <a:solidFill>
                  <a:srgbClr val="FF0000"/>
                </a:solidFill>
              </a:rPr>
              <a:t>Told me he will do it on 30 Oct</a:t>
            </a:r>
          </a:p>
          <a:p>
            <a:r>
              <a:rPr lang="en-US" dirty="0" smtClean="0"/>
              <a:t>60-day</a:t>
            </a:r>
            <a:r>
              <a:rPr lang="en-AU" dirty="0" smtClean="0"/>
              <a:t> pre-ballot: </a:t>
            </a:r>
            <a:r>
              <a:rPr lang="en-AU" dirty="0" smtClean="0">
                <a:solidFill>
                  <a:schemeClr val="accent2"/>
                </a:solidFill>
              </a:rPr>
              <a:t>waiting</a:t>
            </a:r>
          </a:p>
          <a:p>
            <a:pPr lvl="1"/>
            <a:r>
              <a:rPr lang="en-AU" dirty="0" smtClean="0"/>
              <a:t>Approval in July 2019 for submission into PSDO process on publication</a:t>
            </a:r>
          </a:p>
          <a:p>
            <a:pPr lvl="1"/>
            <a:r>
              <a:rPr lang="en-AU" dirty="0" smtClean="0"/>
              <a:t>802.22 WG will be in hibernation and so comment resolution will be a little more challenging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have any volunteers to attend the SC6 meeting in London?</a:t>
            </a:r>
            <a:endParaRPr lang="en-AU" dirty="0"/>
          </a:p>
        </p:txBody>
      </p:sp>
      <p:sp>
        <p:nvSpPr>
          <p:cNvPr id="3" name="Content Placeholder 2"/>
          <p:cNvSpPr>
            <a:spLocks noGrp="1"/>
          </p:cNvSpPr>
          <p:nvPr>
            <p:ph idx="1"/>
          </p:nvPr>
        </p:nvSpPr>
        <p:spPr/>
        <p:txBody>
          <a:bodyPr/>
          <a:lstStyle/>
          <a:p>
            <a:pPr lvl="1"/>
            <a:r>
              <a:rPr lang="en-AU" dirty="0" smtClean="0"/>
              <a:t>Tentative volunteers</a:t>
            </a:r>
          </a:p>
          <a:p>
            <a:pPr lvl="2"/>
            <a:r>
              <a:rPr lang="en-AU" dirty="0" smtClean="0"/>
              <a:t>Dorothy Stanley</a:t>
            </a:r>
          </a:p>
          <a:p>
            <a:pPr lvl="2"/>
            <a:r>
              <a:rPr lang="en-AU" dirty="0" smtClean="0"/>
              <a:t>Stephen McCann (will </a:t>
            </a:r>
            <a:r>
              <a:rPr lang="en-AU" smtClean="0"/>
              <a:t>be attending)</a:t>
            </a:r>
            <a:endParaRPr lang="en-AU" dirty="0" smtClean="0"/>
          </a:p>
          <a:p>
            <a:pPr lvl="1"/>
            <a:r>
              <a:rPr lang="en-AU" dirty="0" smtClean="0"/>
              <a:t>The role of any volunteers will be to gather information and to present the IEEE 802.11 Liaison report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657317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BSI</a:t>
            </a:r>
            <a:endParaRPr lang="en-AU" b="0" dirty="0"/>
          </a:p>
          <a:p>
            <a:r>
              <a:rPr lang="en-AU" dirty="0" smtClean="0"/>
              <a:t>Dates</a:t>
            </a:r>
          </a:p>
          <a:p>
            <a:pPr lvl="1"/>
            <a:r>
              <a:rPr lang="en-AU" dirty="0" smtClean="0"/>
              <a:t>3-7 Feb 2020</a:t>
            </a:r>
          </a:p>
          <a:p>
            <a:r>
              <a:rPr lang="en-AU" dirty="0"/>
              <a:t>Location</a:t>
            </a:r>
          </a:p>
          <a:p>
            <a:pPr lvl="1"/>
            <a:r>
              <a:rPr lang="en-AU" dirty="0" smtClean="0"/>
              <a:t>BSI </a:t>
            </a:r>
            <a:r>
              <a:rPr lang="en-AU" dirty="0"/>
              <a:t>Group, Chiswick Tower, 389 Chiswick High Road, London, W4 4AL, UK</a:t>
            </a:r>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SC6/WG Agenda</a:t>
            </a:r>
          </a:p>
          <a:p>
            <a:pPr marL="344488" lvl="1" indent="-342900">
              <a:buFont typeface="+mj-lt"/>
              <a:buAutoNum type="arabicPeriod"/>
            </a:pPr>
            <a:r>
              <a:rPr lang="en-AU" dirty="0" smtClean="0"/>
              <a:t>Welcome</a:t>
            </a:r>
            <a:endParaRPr lang="en-AU" dirty="0"/>
          </a:p>
          <a:p>
            <a:pPr marL="344488" lvl="1" indent="-342900">
              <a:buFont typeface="+mj-lt"/>
              <a:buAutoNum type="arabicPeriod"/>
            </a:pPr>
            <a:r>
              <a:rPr lang="en-AU" dirty="0" smtClean="0"/>
              <a:t>Roll </a:t>
            </a:r>
            <a:r>
              <a:rPr lang="en-AU" dirty="0"/>
              <a:t>Call of Delegates</a:t>
            </a:r>
          </a:p>
          <a:p>
            <a:pPr marL="344488" lvl="1" indent="-342900">
              <a:buFont typeface="+mj-lt"/>
              <a:buAutoNum type="arabicPeriod"/>
            </a:pPr>
            <a:r>
              <a:rPr lang="en-AU" dirty="0" smtClean="0"/>
              <a:t>ISO </a:t>
            </a:r>
            <a:r>
              <a:rPr lang="en-AU" dirty="0"/>
              <a:t>Code of </a:t>
            </a:r>
            <a:r>
              <a:rPr lang="en-AU" dirty="0" smtClean="0"/>
              <a:t>Conduct</a:t>
            </a:r>
          </a:p>
          <a:p>
            <a:pPr lvl="2"/>
            <a:r>
              <a:rPr lang="en-AU" b="0" dirty="0" smtClean="0">
                <a:solidFill>
                  <a:srgbClr val="FF0000"/>
                </a:solidFill>
              </a:rPr>
              <a:t>6NXXXX</a:t>
            </a:r>
            <a:r>
              <a:rPr lang="en-AU" b="0" dirty="0">
                <a:solidFill>
                  <a:srgbClr val="FF0000"/>
                </a:solidFill>
              </a:rPr>
              <a:t>: Suggestions for implementation of the ISO Code of Conduct</a:t>
            </a:r>
          </a:p>
          <a:p>
            <a:pPr marL="344488" lvl="1" indent="-342900">
              <a:buFont typeface="+mj-lt"/>
              <a:buAutoNum type="arabicPeriod"/>
            </a:pPr>
            <a:r>
              <a:rPr lang="en-AU" dirty="0" smtClean="0"/>
              <a:t>Approval </a:t>
            </a:r>
            <a:r>
              <a:rPr lang="en-AU" dirty="0"/>
              <a:t>of Agenda</a:t>
            </a:r>
          </a:p>
          <a:p>
            <a:pPr marL="344488" lvl="1" indent="-342900">
              <a:buFont typeface="+mj-lt"/>
              <a:buAutoNum type="arabicPeriod"/>
            </a:pPr>
            <a:r>
              <a:rPr lang="en-AU" dirty="0" smtClean="0"/>
              <a:t>Review </a:t>
            </a:r>
            <a:r>
              <a:rPr lang="en-AU" dirty="0"/>
              <a:t>Meeting </a:t>
            </a:r>
            <a:r>
              <a:rPr lang="en-AU" dirty="0" smtClean="0"/>
              <a:t>Report</a:t>
            </a:r>
          </a:p>
          <a:p>
            <a:pPr marL="344488" lvl="1" indent="-342900">
              <a:buFont typeface="+mj-lt"/>
              <a:buAutoNum type="arabicPeriod"/>
            </a:pPr>
            <a:r>
              <a:rPr lang="en-AU" dirty="0" smtClean="0"/>
              <a:t>Active </a:t>
            </a:r>
            <a:r>
              <a:rPr lang="en-AU" dirty="0"/>
              <a:t>Work </a:t>
            </a:r>
            <a:r>
              <a:rPr lang="en-AU" dirty="0" smtClean="0"/>
              <a:t>Items</a:t>
            </a:r>
          </a:p>
          <a:p>
            <a:pPr lvl="2"/>
            <a:r>
              <a:rPr lang="en-AU" b="0" dirty="0" smtClean="0"/>
              <a:t>6.1 </a:t>
            </a:r>
            <a:r>
              <a:rPr lang="en-AU" b="0" dirty="0"/>
              <a:t>Revision ISO/IEC 21481:2012 - Near Field Communication Interface and Protocol -2 (NFCIP-2)</a:t>
            </a:r>
          </a:p>
          <a:p>
            <a:pPr lvl="2"/>
            <a:r>
              <a:rPr lang="en-AU" b="0" dirty="0" smtClean="0"/>
              <a:t>6.2 </a:t>
            </a:r>
            <a:r>
              <a:rPr lang="en-AU" b="0" dirty="0"/>
              <a:t>Revision ISO/IEC 17982:2012 - Close Capacitive Coupling Communication Physical Layer (</a:t>
            </a:r>
            <a:r>
              <a:rPr lang="en-AU" b="0" dirty="0" smtClean="0"/>
              <a:t>CCCC PHY)</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821679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SC6/WG Agenda</a:t>
            </a:r>
          </a:p>
          <a:p>
            <a:pPr marL="344488" lvl="1" indent="-342900">
              <a:buFont typeface="+mj-lt"/>
              <a:buAutoNum type="arabicPeriod" startAt="7"/>
            </a:pPr>
            <a:r>
              <a:rPr lang="en-AU" dirty="0" smtClean="0"/>
              <a:t>Ad-Hoc </a:t>
            </a:r>
            <a:r>
              <a:rPr lang="en-AU" dirty="0"/>
              <a:t>group updates related to WG </a:t>
            </a:r>
            <a:r>
              <a:rPr lang="en-AU" dirty="0" smtClean="0"/>
              <a:t>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smtClean="0"/>
              <a:t>Liaison</a:t>
            </a:r>
            <a:endParaRPr lang="en-AU" dirty="0"/>
          </a:p>
          <a:p>
            <a:pPr lvl="2"/>
            <a:r>
              <a:rPr lang="en-AU" b="0" dirty="0" smtClean="0"/>
              <a:t>8.1 </a:t>
            </a:r>
            <a:r>
              <a:rPr lang="en-AU" b="0" dirty="0"/>
              <a:t>Liaisons with other </a:t>
            </a:r>
            <a:r>
              <a:rPr lang="en-AU" b="0" dirty="0" smtClean="0"/>
              <a:t>SDOs</a:t>
            </a:r>
            <a:endParaRPr lang="en-AU" b="0" dirty="0"/>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a:t>
            </a:r>
            <a:r>
              <a:rPr lang="en-AU" b="0" dirty="0" smtClean="0">
                <a:solidFill>
                  <a:srgbClr val="FF0000"/>
                </a:solidFill>
              </a:rPr>
              <a:t>802</a:t>
            </a:r>
          </a:p>
          <a:p>
            <a:pPr lvl="3"/>
            <a:r>
              <a:rPr lang="en-AU" b="0" dirty="0" smtClean="0"/>
              <a:t>NFC Forum</a:t>
            </a:r>
          </a:p>
          <a:p>
            <a:pPr lvl="3"/>
            <a:r>
              <a:rPr lang="en-AU" b="0" dirty="0" smtClean="0"/>
              <a:t>IEC </a:t>
            </a:r>
            <a:r>
              <a:rPr lang="en-AU" b="0" dirty="0"/>
              <a:t>TC 100/TA </a:t>
            </a:r>
            <a:r>
              <a:rPr lang="en-AU" b="0" dirty="0" smtClean="0"/>
              <a:t>15</a:t>
            </a:r>
          </a:p>
          <a:p>
            <a:pPr lvl="3"/>
            <a:r>
              <a:rPr lang="en-AU" b="0" dirty="0" smtClean="0"/>
              <a:t>ECMA International</a:t>
            </a:r>
          </a:p>
          <a:p>
            <a:pPr lvl="2"/>
            <a:r>
              <a:rPr lang="en-AU" b="0" dirty="0" smtClean="0"/>
              <a:t>8.2 </a:t>
            </a:r>
            <a:r>
              <a:rPr lang="en-AU" b="0" dirty="0"/>
              <a:t>Review liaison </a:t>
            </a:r>
            <a:r>
              <a:rPr lang="en-AU" b="0" dirty="0" smtClean="0"/>
              <a:t>status</a:t>
            </a:r>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747468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an early draft agenda for the SC6/WG1 meeting</a:t>
            </a:r>
            <a:endParaRPr lang="en-AU" dirty="0"/>
          </a:p>
        </p:txBody>
      </p:sp>
      <p:sp>
        <p:nvSpPr>
          <p:cNvPr id="3" name="Content Placeholder 2"/>
          <p:cNvSpPr>
            <a:spLocks noGrp="1"/>
          </p:cNvSpPr>
          <p:nvPr>
            <p:ph idx="1"/>
          </p:nvPr>
        </p:nvSpPr>
        <p:spPr/>
        <p:txBody>
          <a:bodyPr/>
          <a:lstStyle/>
          <a:p>
            <a:r>
              <a:rPr lang="en-AU" dirty="0" smtClean="0"/>
              <a:t>Draft SC6/WG Agenda</a:t>
            </a:r>
          </a:p>
          <a:p>
            <a:pPr>
              <a:buFont typeface="+mj-lt"/>
              <a:buAutoNum type="arabicPeriod" startAt="9"/>
            </a:pPr>
            <a:r>
              <a:rPr lang="en-AU" b="0" dirty="0"/>
              <a:t>Introduction of New </a:t>
            </a:r>
            <a:r>
              <a:rPr lang="en-AU" b="0" dirty="0" smtClean="0"/>
              <a:t>Item</a:t>
            </a:r>
          </a:p>
          <a:p>
            <a:pPr lvl="2"/>
            <a:r>
              <a:rPr lang="en-AU" dirty="0">
                <a:solidFill>
                  <a:srgbClr val="FF0000"/>
                </a:solidFill>
              </a:rPr>
              <a:t>WG1Nxxx: Technology of Variable Low Power Wake up OOK signal and Radio Device </a:t>
            </a:r>
            <a:r>
              <a:rPr lang="en-AU" dirty="0" smtClean="0">
                <a:solidFill>
                  <a:srgbClr val="FF0000"/>
                </a:solidFill>
              </a:rPr>
              <a:t>inter-operable </a:t>
            </a:r>
            <a:r>
              <a:rPr lang="en-AU" dirty="0">
                <a:solidFill>
                  <a:srgbClr val="FF0000"/>
                </a:solidFill>
              </a:rPr>
              <a:t>with ISM Legacy </a:t>
            </a:r>
            <a:r>
              <a:rPr lang="en-AU" dirty="0" smtClean="0">
                <a:solidFill>
                  <a:srgbClr val="FF0000"/>
                </a:solidFill>
              </a:rPr>
              <a:t>communication</a:t>
            </a:r>
            <a:endParaRPr lang="en-AU" b="0" dirty="0" smtClean="0">
              <a:solidFill>
                <a:srgbClr val="FF0000"/>
              </a:solidFill>
            </a:endParaRPr>
          </a:p>
          <a:p>
            <a:pPr>
              <a:buFont typeface="+mj-lt"/>
              <a:buAutoNum type="arabicPeriod" startAt="9"/>
            </a:pPr>
            <a:r>
              <a:rPr lang="en-AU" b="0" dirty="0" smtClean="0"/>
              <a:t>Other Business</a:t>
            </a:r>
          </a:p>
          <a:p>
            <a:pPr lvl="2"/>
            <a:r>
              <a:rPr lang="en-AU" dirty="0"/>
              <a:t>10.1 Improvement of WG 1 Organization</a:t>
            </a:r>
          </a:p>
          <a:p>
            <a:pPr lvl="2"/>
            <a:r>
              <a:rPr lang="en-AU" dirty="0"/>
              <a:t>10.2 Information from ISO Central Secretariat/TMB</a:t>
            </a:r>
            <a:r>
              <a:rPr lang="en-AU" dirty="0" smtClean="0"/>
              <a:t>/…</a:t>
            </a:r>
            <a:endParaRPr lang="en-AU" b="0" dirty="0" smtClean="0"/>
          </a:p>
          <a:p>
            <a:pPr>
              <a:buFont typeface="+mj-lt"/>
              <a:buAutoNum type="arabicPeriod" startAt="9"/>
            </a:pPr>
            <a:r>
              <a:rPr lang="en-AU" b="0" dirty="0" smtClean="0"/>
              <a:t>Development</a:t>
            </a:r>
            <a:r>
              <a:rPr lang="en-AU" b="0" dirty="0"/>
              <a:t>, Review, and Approval of Draft WG1 </a:t>
            </a:r>
            <a:r>
              <a:rPr lang="en-AU" b="0" dirty="0" smtClean="0"/>
              <a:t>Resolutions</a:t>
            </a:r>
          </a:p>
          <a:p>
            <a:pPr>
              <a:buFont typeface="+mj-lt"/>
              <a:buAutoNum type="arabicPeriod" startAt="9"/>
            </a:pPr>
            <a:r>
              <a:rPr lang="en-AU" b="0" dirty="0" smtClean="0"/>
              <a:t>Close</a:t>
            </a:r>
          </a:p>
          <a:p>
            <a:endParaRPr lang="en-AU" b="0"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144505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seems to have one item of potential interest  </a:t>
            </a:r>
            <a:endParaRPr lang="en-AU" dirty="0"/>
          </a:p>
        </p:txBody>
      </p:sp>
      <p:sp>
        <p:nvSpPr>
          <p:cNvPr id="3" name="Content Placeholder 2"/>
          <p:cNvSpPr>
            <a:spLocks noGrp="1"/>
          </p:cNvSpPr>
          <p:nvPr>
            <p:ph idx="1"/>
          </p:nvPr>
        </p:nvSpPr>
        <p:spPr/>
        <p:txBody>
          <a:bodyPr/>
          <a:lstStyle/>
          <a:p>
            <a:r>
              <a:rPr lang="en-AU" dirty="0"/>
              <a:t>Draft SC6/WG Agenda</a:t>
            </a:r>
          </a:p>
          <a:p>
            <a:pPr lvl="1"/>
            <a:r>
              <a:rPr lang="en-AU" dirty="0" smtClean="0"/>
              <a:t>…</a:t>
            </a:r>
          </a:p>
          <a:p>
            <a:pPr marL="539750" lvl="1" indent="-538163">
              <a:buFont typeface="+mj-lt"/>
              <a:buAutoNum type="arabicPeriod" startAt="13"/>
            </a:pPr>
            <a:r>
              <a:rPr lang="en-AU" dirty="0" smtClean="0"/>
              <a:t>Other </a:t>
            </a:r>
            <a:r>
              <a:rPr lang="en-AU" dirty="0"/>
              <a:t>WG 7 related Issues</a:t>
            </a:r>
          </a:p>
          <a:p>
            <a:pPr lvl="2"/>
            <a:r>
              <a:rPr lang="en-AU" b="0" dirty="0" smtClean="0">
                <a:solidFill>
                  <a:srgbClr val="FF0000"/>
                </a:solidFill>
              </a:rPr>
              <a:t>Wireless </a:t>
            </a:r>
            <a:r>
              <a:rPr lang="en-AU" b="0" dirty="0">
                <a:solidFill>
                  <a:srgbClr val="FF0000"/>
                </a:solidFill>
              </a:rPr>
              <a:t>LAN Access Control</a:t>
            </a:r>
          </a:p>
          <a:p>
            <a:pPr lvl="2"/>
            <a:r>
              <a:rPr lang="en-AU" b="0" dirty="0" smtClean="0"/>
              <a:t>Hybrid </a:t>
            </a:r>
            <a:r>
              <a:rPr lang="en-AU" b="0" dirty="0"/>
              <a:t>P2P Networking Architecture and Protocols</a:t>
            </a:r>
          </a:p>
          <a:p>
            <a:pPr lvl="2"/>
            <a:r>
              <a:rPr lang="en-AU" b="0" dirty="0" smtClean="0"/>
              <a:t>Others</a:t>
            </a:r>
            <a:endParaRPr lang="en-AU" b="0"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71562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t>
            </a:r>
            <a:r>
              <a:rPr lang="en-AU" dirty="0" smtClean="0"/>
              <a:t>will be </a:t>
            </a:r>
            <a:r>
              <a:rPr lang="en-AU" dirty="0"/>
              <a:t>requested to </a:t>
            </a:r>
            <a:r>
              <a:rPr lang="en-AU" dirty="0" smtClean="0"/>
              <a:t>authorise a status report for SC6’s next meeting</a:t>
            </a:r>
            <a:endParaRPr lang="en-AU" dirty="0"/>
          </a:p>
        </p:txBody>
      </p:sp>
      <p:sp>
        <p:nvSpPr>
          <p:cNvPr id="8" name="Content Placeholder 7"/>
          <p:cNvSpPr>
            <a:spLocks noGrp="1"/>
          </p:cNvSpPr>
          <p:nvPr>
            <p:ph idx="1"/>
          </p:nvPr>
        </p:nvSpPr>
        <p:spPr/>
        <p:txBody>
          <a:bodyPr/>
          <a:lstStyle/>
          <a:p>
            <a:pPr lvl="1"/>
            <a:r>
              <a:rPr lang="en-AU" dirty="0" smtClean="0"/>
              <a:t>IEEE 802 provides a status report of activities in the PSDO process for each SC6 meeting </a:t>
            </a:r>
          </a:p>
          <a:p>
            <a:pPr lvl="1"/>
            <a:r>
              <a:rPr lang="en-AU" dirty="0" smtClean="0"/>
              <a:t>It has been determined over time that a suitable status report is based on the status pages for each activity in the PSDO process contained in the IEEE 802 JTC1 SC agenda’s</a:t>
            </a:r>
          </a:p>
          <a:p>
            <a:pPr lvl="1"/>
            <a:r>
              <a:rPr lang="en-AU" dirty="0" smtClean="0"/>
              <a:t>It is therefore requested that the IEEE 802 EC authorise the Chair &amp; Vice-Chair of the </a:t>
            </a:r>
            <a:r>
              <a:rPr lang="en-AU" i="1" dirty="0"/>
              <a:t>IEEE 802 JTC1 SC</a:t>
            </a:r>
            <a:r>
              <a:rPr lang="en-AU" dirty="0" smtClean="0"/>
              <a:t> to develop such a report for submission to SC6 by 17 Jan 2020</a:t>
            </a:r>
          </a:p>
          <a:p>
            <a:pPr lvl="2"/>
            <a:r>
              <a:rPr lang="en-AU" i="1" dirty="0"/>
              <a:t>Authorise the Chair &amp; Vice Chair of IEEE 802 JTC1 SC to develop a status </a:t>
            </a:r>
            <a:r>
              <a:rPr lang="en-AU" i="1" dirty="0" smtClean="0"/>
              <a:t>report on </a:t>
            </a:r>
            <a:r>
              <a:rPr lang="en-AU" i="1" dirty="0"/>
              <a:t>behalf of IEEE 802</a:t>
            </a:r>
            <a:r>
              <a:rPr lang="en-AU" i="1" dirty="0" smtClean="0"/>
              <a:t>, </a:t>
            </a:r>
            <a:r>
              <a:rPr lang="en-AU" i="1" dirty="0"/>
              <a:t>based on the status pages in </a:t>
            </a:r>
            <a:r>
              <a:rPr lang="en-AU" i="1" dirty="0" smtClean="0"/>
              <a:t>11-19-1731, </a:t>
            </a:r>
            <a:r>
              <a:rPr lang="en-AU" i="1" dirty="0"/>
              <a:t>for consideration by ISO/IEC JTC1/SC6 at their meeting in </a:t>
            </a:r>
            <a:r>
              <a:rPr lang="en-AU" i="1" dirty="0" smtClean="0"/>
              <a:t>Feb 2020</a:t>
            </a:r>
          </a:p>
          <a:p>
            <a:pPr lvl="2"/>
            <a:r>
              <a:rPr lang="en-AU" dirty="0"/>
              <a:t>Moved</a:t>
            </a:r>
            <a:r>
              <a:rPr lang="en-AU" dirty="0" smtClean="0"/>
              <a:t>:</a:t>
            </a:r>
            <a:endParaRPr lang="en-AU" dirty="0"/>
          </a:p>
          <a:p>
            <a:pPr lvl="2"/>
            <a:r>
              <a:rPr lang="en-AU" dirty="0"/>
              <a:t>Seconded</a:t>
            </a:r>
            <a:r>
              <a:rPr lang="en-AU" dirty="0" smtClean="0"/>
              <a: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Tree>
    <p:extLst>
      <p:ext uri="{BB962C8B-B14F-4D97-AF65-F5344CB8AC3E}">
        <p14:creationId xmlns:p14="http://schemas.microsoft.com/office/powerpoint/2010/main" val="331537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November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SC6 should 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243204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November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Hanoi, in Sept 2019, as documented in</a:t>
            </a:r>
            <a:r>
              <a:rPr lang="en-AU" i="1" dirty="0" smtClean="0">
                <a:solidFill>
                  <a:srgbClr val="FF0000"/>
                </a:solidFill>
                <a:hlinkClick r:id="rId3"/>
              </a:rPr>
              <a:t>11-19-1787-00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13041</Words>
  <Application>Microsoft Office PowerPoint</Application>
  <PresentationFormat>On-screen Show (4:3)</PresentationFormat>
  <Paragraphs>2288</Paragraphs>
  <Slides>151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151</vt:i4>
      </vt:variant>
    </vt:vector>
  </HeadingPairs>
  <TitlesOfParts>
    <vt:vector size="157" baseType="lpstr">
      <vt:lpstr>Arial</vt:lpstr>
      <vt:lpstr>Times New Roman</vt:lpstr>
      <vt:lpstr>Wingdings</vt:lpstr>
      <vt:lpstr>802-11-Submission</vt:lpstr>
      <vt:lpstr>Acrobat Document</vt:lpstr>
      <vt:lpstr>Packager Shell Object</vt:lpstr>
      <vt:lpstr>IEEE 802 JTC1 Standing Committee Nov 2019 agenda in Hawaii</vt:lpstr>
      <vt:lpstr>This document will be used to run the IEEE 802 JTC1 SC meetings in Hawaii in Nov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November 2019 meeting in Hawaii</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The SC will discuss recent slow progress …</vt:lpstr>
      <vt:lpstr>IEEE 802 has sent 60 standards through to PSDO ratification with 34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previous amendments are approved</vt:lpstr>
      <vt:lpstr>IEEE 802.1Qcp PSDO process is on hold until previous amendments are approved</vt:lpstr>
      <vt:lpstr>IEEE 802.1AR-Rev FDIS ballot closes 14 Nov 2109 </vt:lpstr>
      <vt:lpstr>IEEE 802.1CM has been published as ISO/IEC/IEEE 8802-1CM:2019</vt:lpstr>
      <vt:lpstr>IEEE 802.1Qcy PSDO process is on hold until previous amendments are approved</vt:lpstr>
      <vt:lpstr>IEEE 802.1AC/Cor-1 90-day is waiting for publication</vt:lpstr>
      <vt:lpstr>IEEE 802.1Xck is waiting for start of FDIS</vt:lpstr>
      <vt:lpstr>IEEE 802.1AE-Rev is waiting for start of FDIS</vt:lpstr>
      <vt:lpstr>IEEE 802.1AS-Rev was liaised for information in March 2019</vt:lpstr>
      <vt:lpstr>IEEE 802.1AX-REV was liaised for information in July  2019</vt:lpstr>
      <vt:lpstr>IEEE 802.1Qcx will be liaised when appropriate</vt:lpstr>
      <vt:lpstr>IEEE 802.1X-REV will be liaised when appropriate</vt:lpstr>
      <vt:lpstr>IEEE 802.3 has 9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is complete</vt:lpstr>
      <vt:lpstr>IEEE 802.3-REV is waiting for start of FDIS ballot </vt:lpstr>
      <vt:lpstr>IEEE 802.3bt is on hold until FDIS on 802.3-REV is complete</vt:lpstr>
      <vt:lpstr>IEEE 802.3.2 was liaised for information in Feb 2019</vt:lpstr>
      <vt:lpstr>IEEE 802.3cg was liaised for information in Jun 2019</vt:lpstr>
      <vt:lpstr>IEEE 802.3cn will be liaised when appropriate</vt:lpstr>
      <vt:lpstr>IEEE 802.3cm will be liaised when appropriate</vt:lpstr>
      <vt:lpstr>IEEE 802.3cq will be liaised when appropriate</vt:lpstr>
      <vt:lpstr>IEEE 802.11 has 11 standards in the pipeline for ratification under the PSDO</vt:lpstr>
      <vt:lpstr>IEEE 802.11 has 11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vt:lpstr>
      <vt:lpstr>Some interest has been expressed in submitting 802.15.4 (and 802.15.3)</vt:lpstr>
      <vt:lpstr>IEEE 802.22 has one standard in the pipeline for ratification under the PSDO</vt:lpstr>
      <vt:lpstr>IEEE 802.22 WG has a number of regular participants in IEEE 802 JTC1 SC activities</vt:lpstr>
      <vt:lpstr>IEEE 802.22-REV will be liaised when appropriate</vt:lpstr>
      <vt:lpstr>Do we have any volunteers to attend the SC6 meeting in London?</vt:lpstr>
      <vt:lpstr>The next SC6 meeting will be held in February 2020 in London</vt:lpstr>
      <vt:lpstr>There is an early draft agenda for the SC6/WG1 meeting</vt:lpstr>
      <vt:lpstr>There is an early draft agenda for the SC6/WG1 meeting</vt:lpstr>
      <vt:lpstr>There is an early draft agenda for the SC6/WG1 meeting</vt:lpstr>
      <vt:lpstr>SC6/WG7 seems to have one item of potential interest  </vt:lpstr>
      <vt:lpstr>The 802 EC will be requested to authorise a status report for SC6’s next meeting</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2019-10-29T22:18:58Z</dcterms:modified>
</cp:coreProperties>
</file>