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3"/>
  </p:notesMasterIdLst>
  <p:handoutMasterIdLst>
    <p:handoutMasterId r:id="rId154"/>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343" r:id="rId15"/>
    <p:sldId id="2073" r:id="rId16"/>
    <p:sldId id="1101" r:id="rId17"/>
    <p:sldId id="1581" r:id="rId18"/>
    <p:sldId id="2279" r:id="rId19"/>
    <p:sldId id="2062" r:id="rId20"/>
    <p:sldId id="2280" r:id="rId21"/>
    <p:sldId id="1981" r:id="rId22"/>
    <p:sldId id="2074" r:id="rId23"/>
    <p:sldId id="2102" r:id="rId24"/>
    <p:sldId id="2107" r:id="rId25"/>
    <p:sldId id="2075" r:id="rId26"/>
    <p:sldId id="1657" r:id="rId27"/>
    <p:sldId id="2292" r:id="rId28"/>
    <p:sldId id="1965" r:id="rId29"/>
    <p:sldId id="1967" r:id="rId30"/>
    <p:sldId id="1968" r:id="rId31"/>
    <p:sldId id="1969" r:id="rId32"/>
    <p:sldId id="2035" r:id="rId33"/>
    <p:sldId id="2104" r:id="rId34"/>
    <p:sldId id="2112" r:id="rId35"/>
    <p:sldId id="2113" r:id="rId36"/>
    <p:sldId id="2114" r:id="rId37"/>
    <p:sldId id="2167" r:id="rId38"/>
    <p:sldId id="2317" r:id="rId39"/>
    <p:sldId id="2331" r:id="rId40"/>
    <p:sldId id="2332" r:id="rId41"/>
    <p:sldId id="2008" r:id="rId42"/>
    <p:sldId id="2291" r:id="rId43"/>
    <p:sldId id="1945" r:id="rId44"/>
    <p:sldId id="2036" r:id="rId45"/>
    <p:sldId id="2037" r:id="rId46"/>
    <p:sldId id="2071" r:id="rId47"/>
    <p:sldId id="2218" r:id="rId48"/>
    <p:sldId id="2323" r:id="rId49"/>
    <p:sldId id="2333" r:id="rId50"/>
    <p:sldId id="2334" r:id="rId51"/>
    <p:sldId id="2335" r:id="rId52"/>
    <p:sldId id="1688" r:id="rId53"/>
    <p:sldId id="2322" r:id="rId54"/>
    <p:sldId id="2293" r:id="rId55"/>
    <p:sldId id="1705" r:id="rId56"/>
    <p:sldId id="1706" r:id="rId57"/>
    <p:sldId id="1707" r:id="rId58"/>
    <p:sldId id="1708" r:id="rId59"/>
    <p:sldId id="1709" r:id="rId60"/>
    <p:sldId id="1710" r:id="rId61"/>
    <p:sldId id="1790" r:id="rId62"/>
    <p:sldId id="2199" r:id="rId63"/>
    <p:sldId id="2319" r:id="rId64"/>
    <p:sldId id="2320" r:id="rId65"/>
    <p:sldId id="2321" r:id="rId66"/>
    <p:sldId id="1698" r:id="rId67"/>
    <p:sldId id="2294" r:id="rId68"/>
    <p:sldId id="1701" r:id="rId69"/>
    <p:sldId id="2241" r:id="rId70"/>
    <p:sldId id="1679" r:id="rId71"/>
    <p:sldId id="2336" r:id="rId72"/>
    <p:sldId id="2328" r:id="rId73"/>
    <p:sldId id="2337" r:id="rId74"/>
    <p:sldId id="2304" r:id="rId75"/>
    <p:sldId id="2339" r:id="rId76"/>
    <p:sldId id="2340" r:id="rId77"/>
    <p:sldId id="2341" r:id="rId78"/>
    <p:sldId id="2342" r:id="rId79"/>
    <p:sldId id="2338" r:id="rId80"/>
    <p:sldId id="2324" r:id="rId81"/>
    <p:sldId id="1375" r:id="rId82"/>
    <p:sldId id="1376" r:id="rId83"/>
    <p:sldId id="1400" r:id="rId84"/>
    <p:sldId id="2004" r:id="rId85"/>
    <p:sldId id="619" r:id="rId86"/>
    <p:sldId id="621" r:id="rId87"/>
    <p:sldId id="1561" r:id="rId88"/>
    <p:sldId id="1555" r:id="rId89"/>
    <p:sldId id="1601" r:id="rId90"/>
    <p:sldId id="1585" r:id="rId91"/>
    <p:sldId id="1586" r:id="rId92"/>
    <p:sldId id="1587" r:id="rId93"/>
    <p:sldId id="1588" r:id="rId94"/>
    <p:sldId id="1589" r:id="rId95"/>
    <p:sldId id="1590" r:id="rId96"/>
    <p:sldId id="1771" r:id="rId97"/>
    <p:sldId id="1772" r:id="rId98"/>
    <p:sldId id="1591" r:id="rId99"/>
    <p:sldId id="1592" r:id="rId100"/>
    <p:sldId id="1593" r:id="rId101"/>
    <p:sldId id="1594" r:id="rId102"/>
    <p:sldId id="1595" r:id="rId103"/>
    <p:sldId id="1596" r:id="rId104"/>
    <p:sldId id="1597" r:id="rId105"/>
    <p:sldId id="1598" r:id="rId106"/>
    <p:sldId id="1599" r:id="rId107"/>
    <p:sldId id="1600" r:id="rId108"/>
    <p:sldId id="1628" r:id="rId109"/>
    <p:sldId id="1638" r:id="rId110"/>
    <p:sldId id="1725" r:id="rId111"/>
    <p:sldId id="1726" r:id="rId112"/>
    <p:sldId id="1947" r:id="rId113"/>
    <p:sldId id="1975" r:id="rId114"/>
    <p:sldId id="1976" r:id="rId115"/>
    <p:sldId id="1977" r:id="rId116"/>
    <p:sldId id="2039" r:id="rId117"/>
    <p:sldId id="2060" r:id="rId118"/>
    <p:sldId id="2061" r:id="rId119"/>
    <p:sldId id="2097" r:id="rId120"/>
    <p:sldId id="2103" r:id="rId121"/>
    <p:sldId id="2063" r:id="rId122"/>
    <p:sldId id="2064" r:id="rId123"/>
    <p:sldId id="2065" r:id="rId124"/>
    <p:sldId id="2066" r:id="rId125"/>
    <p:sldId id="2067" r:id="rId126"/>
    <p:sldId id="2068" r:id="rId127"/>
    <p:sldId id="2069" r:id="rId128"/>
    <p:sldId id="2146" r:id="rId129"/>
    <p:sldId id="2147" r:id="rId130"/>
    <p:sldId id="2148" r:id="rId131"/>
    <p:sldId id="2158" r:id="rId132"/>
    <p:sldId id="2159" r:id="rId133"/>
    <p:sldId id="2157" r:id="rId134"/>
    <p:sldId id="2160" r:id="rId135"/>
    <p:sldId id="2216" r:id="rId136"/>
    <p:sldId id="2217" r:id="rId137"/>
    <p:sldId id="2219" r:id="rId138"/>
    <p:sldId id="2238" r:id="rId139"/>
    <p:sldId id="2239" r:id="rId140"/>
    <p:sldId id="2240" r:id="rId141"/>
    <p:sldId id="2242" r:id="rId142"/>
    <p:sldId id="2263" r:id="rId143"/>
    <p:sldId id="2276" r:id="rId144"/>
    <p:sldId id="2277" r:id="rId145"/>
    <p:sldId id="2278" r:id="rId146"/>
    <p:sldId id="2281" r:id="rId147"/>
    <p:sldId id="2282" r:id="rId148"/>
    <p:sldId id="2283" r:id="rId149"/>
    <p:sldId id="2284" r:id="rId150"/>
    <p:sldId id="2318" r:id="rId151"/>
    <p:sldId id="2329" r:id="rId15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autoAdjust="0"/>
  </p:normalViewPr>
  <p:slideViewPr>
    <p:cSldViewPr>
      <p:cViewPr varScale="1">
        <p:scale>
          <a:sx n="66" d="100"/>
          <a:sy n="66" d="100"/>
        </p:scale>
        <p:origin x="138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802.11-19/1731r1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1787-00-0jtc-minutes-of-hanoi-meeting-in-sep-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2019 agenda in 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28 </a:t>
            </a:r>
            <a:r>
              <a:rPr lang="en-US" b="0" dirty="0" smtClean="0">
                <a:solidFill>
                  <a:schemeClr val="accent2">
                    <a:lumMod val="50000"/>
                  </a:schemeClr>
                </a:solidFill>
              </a:rPr>
              <a:t>October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88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2"/>
            <a:r>
              <a:rPr lang="en-AU" dirty="0" smtClean="0"/>
              <a:t>IEEE 802.16/21/22 are now hibernating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15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77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119</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July 2019 plenary </a:t>
            </a:r>
            <a:r>
              <a:rPr lang="en-AU" dirty="0" smtClean="0"/>
              <a:t>(15 August 2019 – </a:t>
            </a:r>
            <a:r>
              <a:rPr lang="en-AU" dirty="0" err="1" smtClean="0">
                <a:solidFill>
                  <a:srgbClr val="FF0000"/>
                </a:solidFill>
              </a:rPr>
              <a:t>Nxxxxxx</a:t>
            </a:r>
            <a:r>
              <a:rPr lang="en-AU" dirty="0" smtClean="0">
                <a:solidFill>
                  <a:srgbClr val="FF0000"/>
                </a:solidFill>
              </a:rPr>
              <a:t>? Checked with SC6 secretary on 28 Oct</a:t>
            </a:r>
            <a:r>
              <a:rPr lang="en-AU" dirty="0" smtClean="0"/>
              <a:t>)</a:t>
            </a:r>
            <a:r>
              <a:rPr lang="en-AU" b="0" dirty="0" smtClean="0"/>
              <a:t> </a:t>
            </a:r>
            <a:r>
              <a:rPr lang="en-AU" b="0" dirty="0" smtClean="0"/>
              <a:t>noting the approval of various SGs:</a:t>
            </a:r>
            <a:endParaRPr lang="en-AU" dirty="0">
              <a:solidFill>
                <a:srgbClr val="FF0000"/>
              </a:solidFill>
            </a:endParaRPr>
          </a:p>
          <a:p>
            <a:pPr lvl="2"/>
            <a:r>
              <a:rPr lang="en-AU" dirty="0"/>
              <a:t>IEEE 802.3 Multi Gigabit Automotive Optical PHY </a:t>
            </a:r>
            <a:r>
              <a:rPr lang="en-AU" dirty="0" smtClean="0"/>
              <a:t>SG</a:t>
            </a:r>
            <a:endParaRPr lang="en-AU" dirty="0"/>
          </a:p>
          <a:p>
            <a:pPr lvl="2"/>
            <a:r>
              <a:rPr lang="en-AU" dirty="0" smtClean="0"/>
              <a:t>IEEE </a:t>
            </a:r>
            <a:r>
              <a:rPr lang="en-AU" dirty="0"/>
              <a:t>802.3 Improving PTP Timestamping Accuracy </a:t>
            </a:r>
            <a:r>
              <a:rPr lang="en-AU" dirty="0" smtClean="0"/>
              <a:t>SG</a:t>
            </a:r>
            <a:endParaRPr lang="en-AU" dirty="0"/>
          </a:p>
          <a:p>
            <a:pPr lvl="2"/>
            <a:r>
              <a:rPr lang="en-AU" dirty="0" smtClean="0"/>
              <a:t>IEEE </a:t>
            </a:r>
            <a:r>
              <a:rPr lang="en-AU" dirty="0"/>
              <a:t>802.3 10SPE </a:t>
            </a:r>
            <a:r>
              <a:rPr lang="en-AU" dirty="0" err="1"/>
              <a:t>Multidrop</a:t>
            </a:r>
            <a:r>
              <a:rPr lang="en-AU" dirty="0"/>
              <a:t> Enhancements </a:t>
            </a:r>
            <a:r>
              <a:rPr lang="en-AU" dirty="0" smtClean="0"/>
              <a:t>SG</a:t>
            </a:r>
            <a:endParaRPr lang="en-AU" b="0" dirty="0"/>
          </a:p>
          <a:p>
            <a:pPr lvl="2"/>
            <a:endParaRPr lang="en-AU" b="0" dirty="0">
              <a:solidFill>
                <a:srgbClr val="FF0000"/>
              </a:solidFill>
            </a:endParaRP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120</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126</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127</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128</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129</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131</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132</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133</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134</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135</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137</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There </a:t>
            </a:r>
            <a:r>
              <a:rPr lang="en-AU" dirty="0" smtClean="0"/>
              <a:t>was </a:t>
            </a:r>
            <a:r>
              <a:rPr lang="en-AU" dirty="0" smtClean="0"/>
              <a:t>a problem with execution of the PSDO </a:t>
            </a:r>
            <a:r>
              <a:rPr lang="en-AU" dirty="0" smtClean="0"/>
              <a:t>process that has now been resolved</a:t>
            </a:r>
            <a:endParaRPr lang="en-AU" dirty="0"/>
          </a:p>
        </p:txBody>
      </p:sp>
      <p:sp>
        <p:nvSpPr>
          <p:cNvPr id="8" name="Content Placeholder 7"/>
          <p:cNvSpPr>
            <a:spLocks noGrp="1"/>
          </p:cNvSpPr>
          <p:nvPr>
            <p:ph idx="1"/>
          </p:nvPr>
        </p:nvSpPr>
        <p:spPr/>
        <p:txBody>
          <a:bodyPr/>
          <a:lstStyle/>
          <a:p>
            <a:pPr lvl="1"/>
            <a:r>
              <a:rPr lang="en-AU" dirty="0" smtClean="0"/>
              <a:t>In recent times, ISO has not progressed IEEE 802 standards through the PSDO process, leaving many stuck</a:t>
            </a:r>
          </a:p>
          <a:p>
            <a:pPr lvl="1"/>
            <a:r>
              <a:rPr lang="en-AU" dirty="0" smtClean="0"/>
              <a:t>The problem was … </a:t>
            </a:r>
            <a:r>
              <a:rPr lang="en-AU" dirty="0" smtClean="0">
                <a:solidFill>
                  <a:srgbClr val="FF0000"/>
                </a:solidFill>
              </a:rPr>
              <a:t>&lt;tbd – asked on 28 Oct 2019&gt;</a:t>
            </a:r>
          </a:p>
          <a:p>
            <a:pPr lvl="1"/>
            <a:r>
              <a:rPr lang="en-AU" dirty="0" smtClean="0"/>
              <a:t>However, Jodi </a:t>
            </a:r>
            <a:r>
              <a:rPr lang="en-AU" dirty="0" err="1" smtClean="0"/>
              <a:t>Haasz</a:t>
            </a:r>
            <a:r>
              <a:rPr lang="en-AU" dirty="0" smtClean="0"/>
              <a:t> (IEEE-SA staff) now reports:</a:t>
            </a:r>
          </a:p>
          <a:p>
            <a:pPr lvl="2"/>
            <a:r>
              <a:rPr lang="en-AU" i="1" dirty="0" smtClean="0"/>
              <a:t>The </a:t>
            </a:r>
            <a:r>
              <a:rPr lang="en-AU" i="1" dirty="0"/>
              <a:t>IEEE 802 standards are now moving forward in ISO.  It might take eight weeks for the FDIS ballots to be issued but we should begin to see them before the end of the year.</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a:t>
            </a:fld>
            <a:endParaRPr lang="en-US"/>
          </a:p>
        </p:txBody>
      </p:sp>
    </p:spTree>
    <p:extLst>
      <p:ext uri="{BB962C8B-B14F-4D97-AF65-F5344CB8AC3E}">
        <p14:creationId xmlns:p14="http://schemas.microsoft.com/office/powerpoint/2010/main" val="127307813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 (N16913)</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143</a:t>
            </a:fld>
            <a:endParaRPr lang="en-US"/>
          </a:p>
        </p:txBody>
      </p:sp>
    </p:spTree>
    <p:extLst>
      <p:ext uri="{BB962C8B-B14F-4D97-AF65-F5344CB8AC3E}">
        <p14:creationId xmlns:p14="http://schemas.microsoft.com/office/powerpoint/2010/main" val="23405875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144</a:t>
            </a:fld>
            <a:endParaRPr lang="en-US"/>
          </a:p>
        </p:txBody>
      </p:sp>
    </p:spTree>
    <p:extLst>
      <p:ext uri="{BB962C8B-B14F-4D97-AF65-F5344CB8AC3E}">
        <p14:creationId xmlns:p14="http://schemas.microsoft.com/office/powerpoint/2010/main" val="24006628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a:t>
            </a:r>
            <a:r>
              <a:rPr lang="en-AU" dirty="0" smtClean="0"/>
              <a:t>2019 </a:t>
            </a:r>
            <a:r>
              <a:rPr lang="en-AU" dirty="0"/>
              <a:t>(</a:t>
            </a:r>
            <a:r>
              <a:rPr lang="en-AU" dirty="0">
                <a:solidFill>
                  <a:srgbClr val="FF0000"/>
                </a:solidFill>
              </a:rPr>
              <a:t>N??????</a:t>
            </a:r>
            <a:r>
              <a:rPr lang="en-AU" dirty="0"/>
              <a:t>)</a:t>
            </a:r>
            <a:endParaRPr lang="en-US" dirty="0"/>
          </a:p>
          <a:p>
            <a:pPr lvl="1"/>
            <a:r>
              <a:rPr lang="en-AU" dirty="0" smtClean="0"/>
              <a:t>Published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145</a:t>
            </a:fld>
            <a:endParaRPr lang="en-US"/>
          </a:p>
        </p:txBody>
      </p:sp>
    </p:spTree>
    <p:extLst>
      <p:ext uri="{BB962C8B-B14F-4D97-AF65-F5344CB8AC3E}">
        <p14:creationId xmlns:p14="http://schemas.microsoft.com/office/powerpoint/2010/main" val="20292585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147</a:t>
            </a:fld>
            <a:endParaRPr lang="en-US"/>
          </a:p>
        </p:txBody>
      </p:sp>
    </p:spTree>
    <p:extLst>
      <p:ext uri="{BB962C8B-B14F-4D97-AF65-F5344CB8AC3E}">
        <p14:creationId xmlns:p14="http://schemas.microsoft.com/office/powerpoint/2010/main" val="1153001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413894898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t>N16982)</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Published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771317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60 </a:t>
            </a:r>
            <a:r>
              <a:rPr lang="en-AU" dirty="0"/>
              <a:t>standards </a:t>
            </a:r>
            <a:r>
              <a:rPr lang="en-AU" dirty="0" smtClean="0"/>
              <a:t>through to </a:t>
            </a:r>
            <a:r>
              <a:rPr lang="en-AU" dirty="0"/>
              <a:t>PSDO ratification </a:t>
            </a:r>
            <a:r>
              <a:rPr lang="en-AU" dirty="0" smtClean="0"/>
              <a:t>with 34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050593"/>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28</a:t>
                      </a:r>
                      <a:endParaRPr lang="en-AU" dirty="0"/>
                    </a:p>
                  </a:txBody>
                  <a:tcPr/>
                </a:tc>
                <a:tc>
                  <a:txBody>
                    <a:bodyPr/>
                    <a:lstStyle/>
                    <a:p>
                      <a:pPr algn="ctr"/>
                      <a:r>
                        <a:rPr lang="en-AU" dirty="0" smtClean="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15</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9</a:t>
                      </a:r>
                      <a:endParaRPr lang="en-AU" dirty="0"/>
                    </a:p>
                  </a:txBody>
                  <a:tcPr/>
                </a:tc>
                <a:tc>
                  <a:txBody>
                    <a:bodyPr/>
                    <a:lstStyle/>
                    <a:p>
                      <a:pPr algn="ctr"/>
                      <a:r>
                        <a:rPr lang="en-AU" dirty="0" smtClean="0"/>
                        <a:t>11</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60</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a:t>
            </a:r>
            <a:r>
              <a:rPr lang="en-AU" dirty="0" smtClean="0"/>
              <a:t>2:2019</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and response sent</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1"/>
            <a:r>
              <a:rPr lang="en-AU" dirty="0" smtClean="0"/>
              <a:t>China NB voted “no</a:t>
            </a:r>
            <a:r>
              <a:rPr lang="en-AU" dirty="0"/>
              <a:t>” </a:t>
            </a:r>
            <a:r>
              <a:rPr lang="en-AU" dirty="0" smtClean="0"/>
              <a:t>&amp; provided comments</a:t>
            </a:r>
          </a:p>
          <a:p>
            <a:pPr lvl="2"/>
            <a:r>
              <a:rPr lang="en-AU" dirty="0"/>
              <a:t>A response was sent in </a:t>
            </a:r>
            <a:r>
              <a:rPr lang="en-AU" dirty="0" smtClean="0"/>
              <a:t>Apr 2019 (N16944)</a:t>
            </a:r>
            <a:r>
              <a:rPr lang="en-AU" dirty="0" smtClean="0">
                <a:solidFill>
                  <a:srgbClr val="FF0000"/>
                </a:solidFill>
              </a:rPr>
              <a:t> </a:t>
            </a:r>
            <a:endParaRPr lang="en-AU" dirty="0">
              <a:solidFill>
                <a:srgbClr val="FF0000"/>
              </a:solidFill>
            </a:endParaRPr>
          </a:p>
          <a:p>
            <a:pPr lvl="1"/>
            <a:r>
              <a:rPr lang="en-AU" dirty="0" smtClean="0"/>
              <a:t>Published </a:t>
            </a:r>
            <a:r>
              <a:rPr lang="en-AU" dirty="0"/>
              <a:t>as ISO/IEC/IEEE 8802-A:2015/</a:t>
            </a:r>
            <a:r>
              <a:rPr lang="en-AU" dirty="0" err="1"/>
              <a:t>Amd</a:t>
            </a:r>
            <a:r>
              <a:rPr lang="en-AU" dirty="0"/>
              <a:t> 2:2019</a:t>
            </a:r>
          </a:p>
          <a:p>
            <a:pPr lvl="2"/>
            <a:r>
              <a:rPr lang="en-AU" dirty="0" smtClean="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140662244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has been published </a:t>
            </a:r>
            <a:r>
              <a:rPr lang="en-AU" dirty="0"/>
              <a:t>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&amp; published</a:t>
            </a:r>
          </a:p>
          <a:p>
            <a:pPr lvl="1"/>
            <a:r>
              <a:rPr lang="en-AU" dirty="0"/>
              <a:t>802.11ah passed </a:t>
            </a:r>
            <a:r>
              <a:rPr lang="en-AU" dirty="0" smtClean="0"/>
              <a:t>FDIS ballot (N16685</a:t>
            </a:r>
            <a:r>
              <a:rPr lang="en-AU" dirty="0"/>
              <a:t>) on </a:t>
            </a:r>
            <a:r>
              <a:rPr lang="en-AU" dirty="0" smtClean="0"/>
              <a:t>8 Feb 2019 (N16983)</a:t>
            </a:r>
          </a:p>
          <a:p>
            <a:pPr lvl="2"/>
            <a:r>
              <a:rPr lang="en-AU" dirty="0" smtClean="0"/>
              <a:t>Passed 9/1/9</a:t>
            </a:r>
          </a:p>
          <a:p>
            <a:pPr lvl="1"/>
            <a:r>
              <a:rPr lang="en-AU" dirty="0" smtClean="0"/>
              <a:t>There was a negative vote and comments from China NB</a:t>
            </a:r>
          </a:p>
          <a:p>
            <a:pPr lvl="2"/>
            <a:r>
              <a:rPr lang="en-AU" dirty="0" smtClean="0"/>
              <a:t>Response sent in Mar 2019 (N16906)</a:t>
            </a:r>
          </a:p>
          <a:p>
            <a:pPr lvl="1"/>
            <a:r>
              <a:rPr lang="en-AU" dirty="0" smtClean="0"/>
              <a:t>Standard published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87047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0011209"/>
              </p:ext>
            </p:extLst>
          </p:nvPr>
        </p:nvGraphicFramePr>
        <p:xfrm>
          <a:off x="761999" y="1712149"/>
          <a:ext cx="7696200" cy="19202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latin typeface="+mj-lt"/>
                          <a:cs typeface="Arial" panose="020B0604020202020204" pitchFamily="34" charset="0"/>
                        </a:rPr>
                        <a:t>802.1CB</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latin typeface="+mj-lt"/>
                          <a:cs typeface="Arial" panose="020B0604020202020204" pitchFamily="34" charset="0"/>
                        </a:rPr>
                        <a:t>802.1Qci</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9</a:t>
                      </a:r>
                      <a:r>
                        <a:rPr lang="en-AU" sz="1600" b="0" kern="1200" baseline="0" dirty="0" smtClean="0">
                          <a:solidFill>
                            <a:srgbClr val="00B050"/>
                          </a:solidFill>
                          <a:latin typeface="+mn-lt"/>
                          <a:ea typeface="+mn-ea"/>
                          <a:cs typeface="+mn-cs"/>
                        </a:rPr>
                        <a:t> Dec 17</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smtClean="0">
                          <a:latin typeface="+mj-lt"/>
                          <a:cs typeface="Arial" panose="020B0604020202020204" pitchFamily="34" charset="0"/>
                        </a:rPr>
                        <a:t>802.1Qch</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20</a:t>
                      </a:r>
                      <a:r>
                        <a:rPr lang="en-AU" sz="1600" b="0" kern="1200" baseline="0" dirty="0" smtClean="0">
                          <a:solidFill>
                            <a:srgbClr val="00B050"/>
                          </a:solidFill>
                          <a:latin typeface="+mn-lt"/>
                          <a:ea typeface="+mn-ea"/>
                          <a:cs typeface="+mn-cs"/>
                        </a:rPr>
                        <a:t> Jan 18</a:t>
                      </a:r>
                      <a:endParaRPr lang="en-AU" sz="1600" b="0"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 Jan</a:t>
                      </a:r>
                      <a:r>
                        <a:rPr lang="en-AU" sz="1600" b="0" baseline="0" dirty="0" smtClean="0">
                          <a:solidFill>
                            <a:srgbClr val="00B050"/>
                          </a:solidFill>
                          <a:latin typeface="+mj-lt"/>
                        </a:rPr>
                        <a:t> 19</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a:t>
                      </a:r>
                      <a:r>
                        <a:rPr lang="en-AU" sz="1600" b="0" kern="1200" baseline="0" dirty="0" smtClean="0">
                          <a:solidFill>
                            <a:srgbClr val="00B050"/>
                          </a:solidFill>
                          <a:latin typeface="+mn-lt"/>
                          <a:ea typeface="+mn-ea"/>
                          <a:cs typeface="+mn-cs"/>
                        </a:rPr>
                        <a:t> Feb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26 Dec 18</a:t>
                      </a:r>
                      <a:endParaRPr lang="en-AU" sz="1600" b="0" dirty="0" smtClean="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bl>
          </a:graphicData>
        </a:graphic>
      </p:graphicFrame>
    </p:spTree>
    <p:extLst>
      <p:ext uri="{BB962C8B-B14F-4D97-AF65-F5344CB8AC3E}">
        <p14:creationId xmlns:p14="http://schemas.microsoft.com/office/powerpoint/2010/main" val="764298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Nov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15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12</a:t>
                      </a:r>
                      <a:r>
                        <a:rPr lang="en-AU" sz="1600" b="0" kern="1200" baseline="0" dirty="0" smtClean="0">
                          <a:solidFill>
                            <a:srgbClr val="00B050"/>
                          </a:solidFill>
                          <a:latin typeface="+mn-lt"/>
                          <a:ea typeface="+mn-ea"/>
                          <a:cs typeface="+mn-cs"/>
                        </a:rPr>
                        <a:t> Apr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smtClean="0">
                          <a:latin typeface="+mj-lt"/>
                          <a:cs typeface="Arial" panose="020B0604020202020204" pitchFamily="34" charset="0"/>
                        </a:rPr>
                        <a:t>802.11ai</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a:t>
                      </a:r>
                      <a:r>
                        <a:rPr lang="en-AU" sz="1600" b="0" kern="1200" baseline="0" dirty="0" smtClean="0">
                          <a:solidFill>
                            <a:srgbClr val="00B050"/>
                          </a:solidFill>
                          <a:latin typeface="+mn-lt"/>
                          <a:ea typeface="+mn-ea"/>
                          <a:cs typeface="+mn-cs"/>
                        </a:rPr>
                        <a:t> Sep 17</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26</a:t>
                      </a:r>
                      <a:r>
                        <a:rPr lang="en-AU" sz="1600" b="0" kern="1200" baseline="0" dirty="0" smtClean="0">
                          <a:solidFill>
                            <a:srgbClr val="00B050"/>
                          </a:solidFill>
                          <a:latin typeface="+mn-lt"/>
                          <a:ea typeface="+mn-ea"/>
                          <a:cs typeface="+mn-cs"/>
                        </a:rPr>
                        <a:t> Dec 18</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smtClean="0">
                          <a:latin typeface="+mj-lt"/>
                          <a:cs typeface="Arial" panose="020B0604020202020204" pitchFamily="34" charset="0"/>
                        </a:rPr>
                        <a:t>802.11ah</a:t>
                      </a:r>
                      <a:endParaRPr lang="en-AU" sz="1600" b="0" dirty="0">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20</a:t>
                      </a:r>
                      <a:r>
                        <a:rPr lang="en-AU" sz="1600" b="0" baseline="0" dirty="0" smtClean="0">
                          <a:solidFill>
                            <a:srgbClr val="00B050"/>
                          </a:solidFill>
                          <a:latin typeface="+mj-lt"/>
                        </a:rPr>
                        <a:t> Jul 17</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8</a:t>
                      </a:r>
                      <a:r>
                        <a:rPr lang="en-AU" sz="1600" b="0" kern="1200" baseline="0" dirty="0" smtClean="0">
                          <a:solidFill>
                            <a:srgbClr val="00B050"/>
                          </a:solidFill>
                          <a:latin typeface="+mn-lt"/>
                          <a:ea typeface="+mn-ea"/>
                          <a:cs typeface="+mn-cs"/>
                        </a:rPr>
                        <a:t> Feb 19</a:t>
                      </a:r>
                      <a:endParaRPr lang="en-AU" sz="1600" b="0" kern="1200" dirty="0" smtClean="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13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6812648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14</a:t>
                      </a:r>
                      <a:r>
                        <a:rPr lang="en-AU" sz="1600" b="0" baseline="0" dirty="0" smtClean="0">
                          <a:solidFill>
                            <a:schemeClr val="tx1"/>
                          </a:solidFill>
                          <a:latin typeface="+mj-lt"/>
                        </a:rPr>
                        <a:t> Nov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Jul 19</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smtClean="0">
                          <a:latin typeface="+mj-lt"/>
                          <a:cs typeface="Arial" panose="020B0604020202020204" pitchFamily="34" charset="0"/>
                        </a:rPr>
                        <a:t>.1AX-Rev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a:t>
                      </a:r>
                      <a:r>
                        <a:rPr lang="en-AU" sz="1600" b="0" baseline="0" dirty="0" smtClean="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smtClean="0">
                          <a:latin typeface="+mj-lt"/>
                          <a:cs typeface="Arial" panose="020B0604020202020204" pitchFamily="34" charset="0"/>
                        </a:rPr>
                        <a:t>.1Qcx</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smtClean="0">
                          <a:latin typeface="+mj-lt"/>
                          <a:cs typeface="Arial" panose="020B0604020202020204" pitchFamily="34" charset="0"/>
                        </a:rPr>
                        <a:t>.1X-REV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96960976"/>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a:t>Regular participants</a:t>
            </a:r>
          </a:p>
          <a:p>
            <a:pPr lvl="1"/>
            <a:r>
              <a:rPr lang="en-AU" dirty="0" smtClean="0"/>
              <a:t>Karen Randall</a:t>
            </a:r>
          </a:p>
          <a:p>
            <a:pPr lvl="1"/>
            <a:r>
              <a:rPr lang="en-AU" dirty="0"/>
              <a:t>John </a:t>
            </a:r>
            <a:r>
              <a:rPr lang="en-AU" dirty="0" smtClean="0"/>
              <a:t>Messenger</a:t>
            </a:r>
          </a:p>
          <a:p>
            <a:pPr lvl="1"/>
            <a:r>
              <a:rPr lang="en-AU" smtClean="0"/>
              <a:t>Paul Congdon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42120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 and response sent</a:t>
            </a:r>
          </a:p>
          <a:p>
            <a:pPr lvl="1"/>
            <a:r>
              <a:rPr lang="en-AU" dirty="0"/>
              <a:t>802.1Q-2018</a:t>
            </a:r>
            <a:r>
              <a:rPr lang="en-AU" dirty="0" smtClean="0"/>
              <a:t> </a:t>
            </a:r>
            <a:r>
              <a:rPr lang="en-AU" dirty="0"/>
              <a:t>60-day ballot passed on 11 March </a:t>
            </a:r>
            <a:r>
              <a:rPr lang="en-AU" dirty="0" smtClean="0"/>
              <a:t>2019 (N16985)</a:t>
            </a:r>
            <a:endParaRPr lang="en-AU" dirty="0"/>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p>
          <a:p>
            <a:pPr lvl="2"/>
            <a:r>
              <a:rPr lang="en-AU" dirty="0" smtClean="0"/>
              <a:t>A response was sent in Apr 2019 (N16943)</a:t>
            </a:r>
            <a:endParaRPr lang="en-AU" dirty="0"/>
          </a:p>
          <a:p>
            <a:r>
              <a:rPr lang="en-AU" dirty="0" smtClean="0"/>
              <a:t>FDIS ballot: </a:t>
            </a:r>
            <a:r>
              <a:rPr lang="en-AU" dirty="0" smtClean="0">
                <a:solidFill>
                  <a:schemeClr val="accent2"/>
                </a:solidFill>
              </a:rPr>
              <a:t>waiting</a:t>
            </a:r>
          </a:p>
          <a:p>
            <a:pPr lvl="1"/>
            <a:r>
              <a:rPr lang="en-AU" dirty="0" smtClean="0">
                <a:solidFill>
                  <a:srgbClr val="FF0000"/>
                </a:solidFill>
              </a:rPr>
              <a:t>(Oct 2019) Jodi </a:t>
            </a:r>
            <a:r>
              <a:rPr lang="en-AU" dirty="0" err="1" smtClean="0">
                <a:solidFill>
                  <a:srgbClr val="FF0000"/>
                </a:solidFill>
              </a:rPr>
              <a:t>Haasz</a:t>
            </a:r>
            <a:r>
              <a:rPr lang="en-AU" dirty="0" smtClean="0">
                <a:solidFill>
                  <a:srgbClr val="FF0000"/>
                </a:solidFill>
              </a:rPr>
              <a:t> </a:t>
            </a:r>
            <a:r>
              <a:rPr lang="en-AU" dirty="0" smtClean="0">
                <a:solidFill>
                  <a:srgbClr val="FF0000"/>
                </a:solidFill>
              </a:rPr>
              <a:t>hopes it will </a:t>
            </a:r>
            <a:r>
              <a:rPr lang="en-AU" dirty="0" smtClean="0">
                <a:solidFill>
                  <a:srgbClr val="FF0000"/>
                </a:solidFill>
              </a:rPr>
              <a:t>start in next 6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PSDO process </a:t>
            </a:r>
            <a:r>
              <a:rPr lang="en-AU" dirty="0"/>
              <a:t>is </a:t>
            </a:r>
            <a:r>
              <a:rPr lang="en-AU" dirty="0" smtClean="0"/>
              <a:t>on hold until previous amendments are approved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will be </a:t>
            </a:r>
            <a:r>
              <a:rPr lang="en-AU" dirty="0" smtClean="0"/>
              <a:t>on hold </a:t>
            </a:r>
            <a:r>
              <a:rPr lang="en-AU" dirty="0"/>
              <a:t>until </a:t>
            </a:r>
            <a:r>
              <a:rPr lang="en-AU" dirty="0" smtClean="0"/>
              <a:t>802.1Q-2018 is approved</a:t>
            </a:r>
          </a:p>
          <a:p>
            <a:pPr marL="357187" lvl="2" indent="-174625"/>
            <a:r>
              <a:rPr lang="en-AU" dirty="0"/>
              <a:t>Submission </a:t>
            </a:r>
            <a:r>
              <a:rPr lang="en-AU" dirty="0" smtClean="0"/>
              <a:t>into PSDO process was </a:t>
            </a:r>
            <a:r>
              <a:rPr lang="en-AU" dirty="0"/>
              <a:t>approved in July </a:t>
            </a:r>
            <a:r>
              <a:rPr lang="en-AU" dirty="0" smtClean="0"/>
              <a:t>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is on hold until </a:t>
            </a:r>
            <a:r>
              <a:rPr lang="en-AU" dirty="0"/>
              <a:t>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smtClean="0">
                <a:solidFill>
                  <a:schemeClr val="accent2"/>
                </a:solidFill>
              </a:rPr>
              <a:t>on hold</a:t>
            </a:r>
            <a:endParaRPr lang="en-AU" dirty="0" smtClean="0"/>
          </a:p>
          <a:p>
            <a:pPr marL="174625" lvl="1" indent="-174625"/>
            <a:r>
              <a:rPr lang="en-AU" dirty="0"/>
              <a:t>PSDO start </a:t>
            </a:r>
            <a:r>
              <a:rPr lang="en-AU" dirty="0" smtClean="0"/>
              <a:t>is on hold until 802.1Q-2018 </a:t>
            </a:r>
            <a:r>
              <a:rPr lang="en-AU" dirty="0"/>
              <a:t>is </a:t>
            </a:r>
            <a:r>
              <a:rPr lang="en-AU" dirty="0" smtClean="0"/>
              <a:t>approved</a:t>
            </a:r>
          </a:p>
          <a:p>
            <a:pPr marL="357187" lvl="2" indent="-174625"/>
            <a:r>
              <a:rPr lang="en-AU" dirty="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FDIS ballot closes 14 Nov 2109</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(N16912)</a:t>
            </a:r>
          </a:p>
          <a:p>
            <a:r>
              <a:rPr lang="en-AU" dirty="0" smtClean="0"/>
              <a:t>FDIS ballot: </a:t>
            </a:r>
            <a:r>
              <a:rPr lang="en-AU" dirty="0" smtClean="0">
                <a:solidFill>
                  <a:schemeClr val="accent2"/>
                </a:solidFill>
              </a:rPr>
              <a:t>closes 14 Nov </a:t>
            </a:r>
            <a:r>
              <a:rPr lang="en-AU" dirty="0" smtClean="0">
                <a:solidFill>
                  <a:schemeClr val="accent2"/>
                </a:solidFill>
              </a:rPr>
              <a:t>2019</a:t>
            </a:r>
          </a:p>
          <a:p>
            <a:pPr lvl="1"/>
            <a:r>
              <a:rPr lang="en-AU" dirty="0" smtClean="0">
                <a:solidFill>
                  <a:srgbClr val="FF0000"/>
                </a:solidFill>
              </a:rPr>
              <a:t>Will not be available for Nov 2019 session</a:t>
            </a:r>
            <a:endParaRPr lang="en-AU" dirty="0" smtClean="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published </a:t>
            </a:r>
            <a:r>
              <a:rPr lang="en-AU" dirty="0"/>
              <a:t>as ISO/IEC/IEEE 8802-1CM:2019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kern="1200" dirty="0" smtClean="0">
                <a:solidFill>
                  <a:srgbClr val="00B050"/>
                </a:solidFill>
              </a:rPr>
              <a:t>passed and published</a:t>
            </a:r>
          </a:p>
          <a:p>
            <a:pPr lvl="1"/>
            <a:r>
              <a:rPr lang="en-AU" kern="1200" dirty="0" smtClean="0">
                <a:solidFill>
                  <a:srgbClr val="FF0000"/>
                </a:solidFill>
              </a:rPr>
              <a:t>Ballot </a:t>
            </a:r>
            <a:r>
              <a:rPr lang="en-AU" kern="1200" dirty="0" smtClean="0">
                <a:solidFill>
                  <a:srgbClr val="FF0000"/>
                </a:solidFill>
              </a:rPr>
              <a:t>results (asked Jodi on 28 Oct 2019)</a:t>
            </a:r>
            <a:endParaRPr lang="en-AU" kern="1200" dirty="0" smtClean="0">
              <a:solidFill>
                <a:srgbClr val="FF0000"/>
              </a:solidFill>
            </a:endParaRPr>
          </a:p>
          <a:p>
            <a:pPr lvl="2"/>
            <a:r>
              <a:rPr lang="en-AU" kern="1200" dirty="0" smtClean="0"/>
              <a:t>No comments</a:t>
            </a:r>
          </a:p>
          <a:p>
            <a:pPr lvl="1"/>
            <a:r>
              <a:rPr lang="en-AU" dirty="0"/>
              <a:t>P</a:t>
            </a:r>
            <a:r>
              <a:rPr lang="en-AU" dirty="0" smtClean="0"/>
              <a:t>ublished </a:t>
            </a:r>
            <a:r>
              <a:rPr lang="en-AU" dirty="0"/>
              <a:t>as  ISO/IEC/IEEE 8802-1CM:2019</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is on hold 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smtClean="0">
                <a:solidFill>
                  <a:schemeClr val="accent2"/>
                </a:solidFill>
              </a:rPr>
              <a:t>on hold</a:t>
            </a:r>
          </a:p>
          <a:p>
            <a:pPr marL="174625" lvl="1" indent="-174625"/>
            <a:r>
              <a:rPr lang="en-AU" dirty="0"/>
              <a:t>PSDO start </a:t>
            </a:r>
            <a:r>
              <a:rPr lang="en-AU" dirty="0" smtClean="0"/>
              <a:t>is on hold until </a:t>
            </a:r>
            <a:r>
              <a:rPr lang="en-AU" dirty="0"/>
              <a:t>802.1Q-2018 is </a:t>
            </a:r>
            <a:r>
              <a:rPr lang="en-AU" dirty="0" smtClean="0"/>
              <a:t>approved</a:t>
            </a:r>
          </a:p>
          <a:p>
            <a:pPr marL="357187" lvl="2" indent="-174625"/>
            <a:r>
              <a:rPr lang="en-AU" dirty="0" smtClean="0"/>
              <a:t>Submission was approved in July 2018</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is waiting for publication</a:t>
            </a:r>
            <a:endParaRPr lang="en-AU" dirty="0"/>
          </a:p>
        </p:txBody>
      </p:sp>
      <p:sp>
        <p:nvSpPr>
          <p:cNvPr id="10" name="Content Placeholder 9"/>
          <p:cNvSpPr>
            <a:spLocks noGrp="1"/>
          </p:cNvSpPr>
          <p:nvPr>
            <p:ph idx="1"/>
          </p:nvPr>
        </p:nvSpPr>
        <p:spPr>
          <a:xfrm>
            <a:off x="519037" y="2360613"/>
            <a:ext cx="7772400" cy="4114800"/>
          </a:xfrm>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ballot: </a:t>
            </a:r>
            <a:r>
              <a:rPr lang="en-AU" dirty="0" smtClean="0">
                <a:solidFill>
                  <a:srgbClr val="00B050"/>
                </a:solidFill>
              </a:rPr>
              <a:t>passed</a:t>
            </a:r>
            <a:r>
              <a:rPr lang="en-AU" dirty="0" smtClean="0">
                <a:solidFill>
                  <a:schemeClr val="accent2"/>
                </a:solidFill>
              </a:rPr>
              <a:t> &amp; waiting for publication</a:t>
            </a:r>
          </a:p>
          <a:p>
            <a:pPr lvl="1"/>
            <a:r>
              <a:rPr lang="en-AU" dirty="0" smtClean="0"/>
              <a:t>802.</a:t>
            </a:r>
            <a:r>
              <a:rPr lang="en-AU" dirty="0" smtClean="0">
                <a:cs typeface="Arial" panose="020B0604020202020204" pitchFamily="34" charset="0"/>
              </a:rPr>
              <a:t>1AC/Cor1</a:t>
            </a:r>
            <a:r>
              <a:rPr lang="en-AU" dirty="0" smtClean="0"/>
              <a:t> 90-day FDIS ballot </a:t>
            </a:r>
            <a:r>
              <a:rPr lang="en-AU" dirty="0"/>
              <a:t>passed on </a:t>
            </a:r>
            <a:r>
              <a:rPr lang="en-AU" dirty="0" smtClean="0"/>
              <a:t>18 Mar 2019 (N16981)</a:t>
            </a:r>
            <a:endParaRPr lang="en-AU" dirty="0"/>
          </a:p>
          <a:p>
            <a:pPr lvl="2"/>
            <a:r>
              <a:rPr lang="en-AU" dirty="0"/>
              <a:t>Passed 6</a:t>
            </a:r>
            <a:r>
              <a:rPr lang="en-AU" dirty="0" smtClean="0"/>
              <a:t>/0/12 </a:t>
            </a:r>
            <a:r>
              <a:rPr lang="en-AU" dirty="0"/>
              <a:t>on need for ISO standard</a:t>
            </a:r>
          </a:p>
          <a:p>
            <a:pPr lvl="2"/>
            <a:r>
              <a:rPr lang="en-AU" dirty="0"/>
              <a:t>Passed 6</a:t>
            </a:r>
            <a:r>
              <a:rPr lang="en-AU" dirty="0" smtClean="0"/>
              <a:t>/0/12 </a:t>
            </a:r>
            <a:r>
              <a:rPr lang="en-AU" dirty="0"/>
              <a:t>on </a:t>
            </a:r>
            <a:r>
              <a:rPr lang="en-AU" dirty="0" smtClean="0"/>
              <a:t>approval</a:t>
            </a:r>
            <a:endParaRPr lang="en-AU" dirty="0">
              <a:solidFill>
                <a:srgbClr val="FF0000"/>
              </a:solidFill>
            </a:endParaRPr>
          </a:p>
          <a:p>
            <a:pPr lvl="1"/>
            <a:r>
              <a:rPr lang="en-AU" dirty="0" smtClean="0">
                <a:solidFill>
                  <a:srgbClr val="FF0000"/>
                </a:solidFill>
              </a:rPr>
              <a:t>When </a:t>
            </a:r>
            <a:r>
              <a:rPr lang="en-AU" dirty="0">
                <a:solidFill>
                  <a:srgbClr val="FF0000"/>
                </a:solidFill>
              </a:rPr>
              <a:t>is publication of IEEE 802.1AC/Cor-1 </a:t>
            </a:r>
            <a:r>
              <a:rPr lang="en-AU" dirty="0" smtClean="0">
                <a:solidFill>
                  <a:srgbClr val="FF0000"/>
                </a:solidFill>
              </a:rPr>
              <a:t>expected?</a:t>
            </a:r>
          </a:p>
          <a:p>
            <a:pPr lvl="2"/>
            <a:r>
              <a:rPr lang="en-AU" dirty="0" smtClean="0">
                <a:solidFill>
                  <a:srgbClr val="FF0000"/>
                </a:solidFill>
              </a:rPr>
              <a:t>Asked Jodi on 28 Oct 2019</a:t>
            </a:r>
            <a:endParaRPr lang="en-AU" dirty="0" smtClean="0">
              <a:solidFill>
                <a:srgbClr val="FF0000"/>
              </a:solidFill>
            </a:endParaRP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is waiting for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smtClean="0">
                <a:solidFill>
                  <a:srgbClr val="00B050"/>
                </a:solidFill>
              </a:rPr>
              <a:t>and </a:t>
            </a:r>
            <a:r>
              <a:rPr lang="en-AU" dirty="0">
                <a:solidFill>
                  <a:srgbClr val="00B050"/>
                </a:solidFill>
              </a:rPr>
              <a:t>response </a:t>
            </a:r>
            <a:r>
              <a:rPr lang="en-AU" dirty="0" smtClean="0">
                <a:solidFill>
                  <a:srgbClr val="00B050"/>
                </a:solidFill>
              </a:rPr>
              <a:t>sent</a:t>
            </a: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comments</a:t>
            </a:r>
          </a:p>
          <a:p>
            <a:pPr lvl="2"/>
            <a:r>
              <a:rPr lang="en-AU" dirty="0" smtClean="0"/>
              <a:t>Response was sent in Sept 2019 </a:t>
            </a:r>
            <a:r>
              <a:rPr lang="en-AU" dirty="0" smtClean="0">
                <a:solidFill>
                  <a:srgbClr val="FF0000"/>
                </a:solidFill>
              </a:rPr>
              <a:t>(</a:t>
            </a:r>
            <a:r>
              <a:rPr lang="en-AU" dirty="0">
                <a:solidFill>
                  <a:srgbClr val="FF0000"/>
                </a:solidFill>
              </a:rPr>
              <a:t>N</a:t>
            </a:r>
            <a:r>
              <a:rPr lang="en-AU" dirty="0" smtClean="0">
                <a:solidFill>
                  <a:srgbClr val="FF0000"/>
                </a:solidFill>
              </a:rPr>
              <a:t>??????) </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6 weeks</a:t>
            </a:r>
          </a:p>
          <a:p>
            <a:pPr lvl="1"/>
            <a:r>
              <a:rPr lang="en-AU" dirty="0" smtClean="0">
                <a:solidFill>
                  <a:srgbClr val="FF0000"/>
                </a:solidFill>
              </a:rPr>
              <a:t>What </a:t>
            </a:r>
            <a:r>
              <a:rPr lang="en-AU" dirty="0">
                <a:solidFill>
                  <a:srgbClr val="FF0000"/>
                </a:solidFill>
              </a:rPr>
              <a:t>will it be called?</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69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p>
          <a:p>
            <a:pPr lvl="2"/>
            <a:r>
              <a:rPr lang="en-AU" dirty="0"/>
              <a:t>Response was sent in </a:t>
            </a:r>
            <a:r>
              <a:rPr lang="en-AU" dirty="0" smtClean="0"/>
              <a:t>Sept </a:t>
            </a:r>
            <a:r>
              <a:rPr lang="en-AU" dirty="0"/>
              <a:t>2019 </a:t>
            </a:r>
            <a:r>
              <a:rPr lang="en-AU" dirty="0">
                <a:solidFill>
                  <a:srgbClr val="FF0000"/>
                </a:solidFill>
              </a:rPr>
              <a:t>(N</a:t>
            </a:r>
            <a:r>
              <a:rPr lang="en-AU" dirty="0" smtClean="0">
                <a:solidFill>
                  <a:srgbClr val="FF0000"/>
                </a:solidFill>
              </a:rPr>
              <a:t>??????)</a:t>
            </a:r>
          </a:p>
          <a:p>
            <a:r>
              <a:rPr lang="en-AU" dirty="0" smtClean="0"/>
              <a:t>FDIS ballot: </a:t>
            </a:r>
            <a:r>
              <a:rPr lang="en-AU" dirty="0" smtClean="0">
                <a:solidFill>
                  <a:schemeClr val="accent2"/>
                </a:solidFill>
              </a:rPr>
              <a:t>waiting</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6 weeks</a:t>
            </a:r>
          </a:p>
          <a:p>
            <a:pPr lvl="1"/>
            <a:r>
              <a:rPr lang="en-AU" dirty="0" smtClean="0"/>
              <a:t>Will </a:t>
            </a:r>
            <a:r>
              <a:rPr lang="en-AU" dirty="0" smtClean="0"/>
              <a:t>be known as </a:t>
            </a:r>
            <a:r>
              <a:rPr lang="en-AU" dirty="0"/>
              <a:t>ISO/IEC/IEEE </a:t>
            </a:r>
            <a:r>
              <a:rPr lang="en-AU" dirty="0" smtClean="0"/>
              <a:t>8802-1AE:20</a:t>
            </a:r>
            <a:r>
              <a:rPr lang="en-AU" dirty="0" smtClean="0">
                <a:solidFill>
                  <a:srgbClr val="FF0000"/>
                </a:solidFill>
              </a:rPr>
              <a:t>XX</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72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was liaised for information in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1AS-Rev </a:t>
            </a:r>
            <a:r>
              <a:rPr lang="en-US" dirty="0" smtClean="0"/>
              <a:t>D8 was liaised in Mar 2019</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solidFill>
                  <a:srgbClr val="FF0000"/>
                </a:solidFill>
              </a:rPr>
              <a:t>(May 2019) 802.1AS </a:t>
            </a:r>
            <a:r>
              <a:rPr lang="en-AU" dirty="0">
                <a:solidFill>
                  <a:srgbClr val="FF0000"/>
                </a:solidFill>
              </a:rPr>
              <a:t>is now in Sponsor Ballot and will go for adoption when published</a:t>
            </a:r>
            <a:endParaRPr lang="en-AU" dirty="0" smtClean="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1AX-REV </a:t>
            </a:r>
            <a:r>
              <a:rPr lang="en-AU" dirty="0"/>
              <a:t>was liaised for information in </a:t>
            </a:r>
            <a:r>
              <a:rPr lang="en-AU" dirty="0" smtClean="0"/>
              <a:t>July  </a:t>
            </a:r>
            <a:r>
              <a:rPr lang="en-AU" dirty="0"/>
              <a:t>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a:t>
            </a:r>
            <a:r>
              <a:rPr lang="en-AU" dirty="0" smtClean="0">
                <a:cs typeface="Arial" panose="020B0604020202020204" pitchFamily="34" charset="0"/>
              </a:rPr>
              <a:t>1AX-Rev </a:t>
            </a:r>
            <a:r>
              <a:rPr lang="en-US" dirty="0" smtClean="0"/>
              <a:t>D2.0 </a:t>
            </a:r>
            <a:r>
              <a:rPr lang="en-US" dirty="0"/>
              <a:t>was liaised in </a:t>
            </a:r>
            <a:r>
              <a:rPr lang="en-US" dirty="0" smtClean="0"/>
              <a:t>Jul 2019 (N</a:t>
            </a:r>
            <a:r>
              <a:rPr lang="en-AU" dirty="0" smtClean="0"/>
              <a:t>16984)</a:t>
            </a:r>
            <a:endParaRPr lang="en-US" dirty="0" smtClean="0"/>
          </a:p>
          <a:p>
            <a:r>
              <a:rPr lang="en-US" dirty="0" smtClean="0"/>
              <a:t>60-day</a:t>
            </a:r>
            <a:r>
              <a:rPr lang="en-AU" dirty="0" smtClean="0"/>
              <a:t> pre-ballot: </a:t>
            </a:r>
            <a:r>
              <a:rPr lang="en-AU" dirty="0" smtClean="0">
                <a:solidFill>
                  <a:schemeClr val="accent2"/>
                </a:solidFill>
              </a:rPr>
              <a:t>waiting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94887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Approval in July 2019 for submission of draft for information on entering Sponsor Ballot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802.1X-REV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2019 for submission of draft for information on entering Sponsor Ballot</a:t>
            </a:r>
          </a:p>
          <a:p>
            <a:pPr lvl="2"/>
            <a:r>
              <a:rPr lang="en-AU" dirty="0" smtClean="0">
                <a:solidFill>
                  <a:srgbClr val="FF0000"/>
                </a:solidFill>
              </a:rPr>
              <a:t>In Sept 2019, the 802,1 WG decided to hold off until 802.1Xck balloting is complete (&gt; March 2020)</a:t>
            </a:r>
          </a:p>
          <a:p>
            <a:r>
              <a:rPr lang="en-US" dirty="0" smtClean="0"/>
              <a:t>60-day</a:t>
            </a:r>
            <a:r>
              <a:rPr lang="en-AU" dirty="0" smtClean="0"/>
              <a:t> pre-ballot: </a:t>
            </a:r>
            <a:r>
              <a:rPr lang="en-AU" dirty="0" smtClean="0">
                <a:solidFill>
                  <a:schemeClr val="accent2"/>
                </a:solidFill>
              </a:rPr>
              <a:t>waiting</a:t>
            </a:r>
          </a:p>
          <a:p>
            <a:pPr lvl="1"/>
            <a:r>
              <a:rPr lang="en-AU" dirty="0" smtClean="0"/>
              <a:t>Will discuss when the PSDO process should start in Nov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9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675341"/>
              </p:ext>
            </p:extLst>
          </p:nvPr>
        </p:nvGraphicFramePr>
        <p:xfrm>
          <a:off x="152399" y="16002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On hold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smtClean="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D3.1</a:t>
                      </a:r>
                    </a:p>
                  </a:txBody>
                  <a:tcPr marR="0"/>
                </a:tc>
                <a:tc>
                  <a:txBody>
                    <a:bodyPr/>
                    <a:lstStyle/>
                    <a:p>
                      <a:pPr algn="ctr"/>
                      <a:r>
                        <a:rPr lang="en-GB" sz="1600" dirty="0" smtClean="0">
                          <a:solidFill>
                            <a:schemeClr val="tx1"/>
                          </a:solidFill>
                          <a:latin typeface="+mj-lt"/>
                        </a:rPr>
                        <a:t>Jun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smtClean="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smtClean="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smtClean="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a:t>
                      </a: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David Law (802.3 Chair)</a:t>
            </a:r>
          </a:p>
          <a:p>
            <a:pPr lvl="1"/>
            <a:r>
              <a:rPr lang="en-AU" dirty="0" smtClean="0"/>
              <a:t>Adam Healey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79530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is on hold until </a:t>
            </a:r>
            <a:r>
              <a:rPr lang="en-AU" dirty="0"/>
              <a:t>FDIS on IEEE 802.3-REV </a:t>
            </a:r>
            <a:r>
              <a:rPr lang="en-AU" dirty="0" smtClean="0"/>
              <a:t>completes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a:t>
            </a:r>
          </a:p>
          <a:p>
            <a:r>
              <a:rPr lang="en-US" dirty="0" smtClean="0"/>
              <a:t>60-day</a:t>
            </a:r>
            <a:r>
              <a:rPr lang="en-AU" dirty="0" smtClean="0"/>
              <a:t> pre-ballot: </a:t>
            </a:r>
            <a:r>
              <a:rPr lang="en-AU" dirty="0">
                <a:solidFill>
                  <a:srgbClr val="00B050"/>
                </a:solidFill>
              </a:rPr>
              <a:t>passed </a:t>
            </a:r>
            <a:r>
              <a:rPr lang="en-AU" dirty="0" smtClean="0">
                <a:solidFill>
                  <a:srgbClr val="00B050"/>
                </a:solidFill>
              </a:rPr>
              <a:t>&amp; </a:t>
            </a:r>
            <a:r>
              <a:rPr lang="en-AU" dirty="0">
                <a:solidFill>
                  <a:srgbClr val="00B050"/>
                </a:solidFill>
              </a:rPr>
              <a:t>response </a:t>
            </a:r>
            <a:r>
              <a:rPr lang="en-AU" dirty="0" smtClean="0">
                <a:solidFill>
                  <a:srgbClr val="00B050"/>
                </a:solidFill>
              </a:rPr>
              <a:t>sent</a:t>
            </a:r>
            <a:endParaRPr lang="en-AU" dirty="0">
              <a:solidFill>
                <a:srgbClr val="00B050"/>
              </a:solidFill>
            </a:endParaRPr>
          </a:p>
          <a:p>
            <a:pPr lvl="1"/>
            <a:r>
              <a:rPr lang="en-AU" dirty="0" smtClean="0"/>
              <a:t>802.</a:t>
            </a:r>
            <a:r>
              <a:rPr lang="en-AU" dirty="0" smtClean="0">
                <a:cs typeface="Arial" panose="020B0604020202020204" pitchFamily="34" charset="0"/>
              </a:rPr>
              <a:t>3cb</a:t>
            </a:r>
            <a:r>
              <a:rPr lang="en-AU" dirty="0" smtClean="0"/>
              <a:t> </a:t>
            </a:r>
            <a:r>
              <a:rPr lang="en-AU" dirty="0"/>
              <a:t>60-day ballot passed on </a:t>
            </a:r>
            <a:r>
              <a:rPr lang="en-AU" dirty="0" smtClean="0"/>
              <a:t>8 April 2019 </a:t>
            </a:r>
            <a:r>
              <a:rPr lang="en-AU" dirty="0"/>
              <a:t>(</a:t>
            </a:r>
            <a:r>
              <a:rPr lang="en-AU" dirty="0" smtClean="0"/>
              <a:t>N16914)</a:t>
            </a:r>
            <a:endParaRPr lang="en-AU" dirty="0"/>
          </a:p>
          <a:p>
            <a:pPr lvl="2"/>
            <a:r>
              <a:rPr lang="en-AU" dirty="0"/>
              <a:t>Passed </a:t>
            </a:r>
            <a:r>
              <a:rPr lang="en-AU" dirty="0" smtClean="0"/>
              <a:t>8/0/9 </a:t>
            </a:r>
            <a:r>
              <a:rPr lang="en-AU" dirty="0"/>
              <a:t>on need for ISO standard</a:t>
            </a:r>
          </a:p>
          <a:p>
            <a:pPr lvl="2"/>
            <a:r>
              <a:rPr lang="en-AU" dirty="0"/>
              <a:t>Passed </a:t>
            </a:r>
            <a:r>
              <a:rPr lang="en-AU" dirty="0" smtClean="0"/>
              <a:t>6/1/10 </a:t>
            </a:r>
            <a:r>
              <a:rPr lang="en-AU" dirty="0"/>
              <a:t>on support for submission to </a:t>
            </a:r>
            <a:r>
              <a:rPr lang="en-AU" dirty="0" smtClean="0"/>
              <a:t>FDIS</a:t>
            </a:r>
          </a:p>
          <a:p>
            <a:pPr lvl="1"/>
            <a:r>
              <a:rPr lang="en-AU" dirty="0" smtClean="0"/>
              <a:t>China NB voted “no” with comments</a:t>
            </a:r>
          </a:p>
          <a:p>
            <a:pPr lvl="2"/>
            <a:r>
              <a:rPr lang="en-AU" dirty="0" smtClean="0"/>
              <a:t>Response was sent in June 2019 (N16971)</a:t>
            </a:r>
          </a:p>
          <a:p>
            <a:r>
              <a:rPr lang="en-AU" dirty="0" smtClean="0"/>
              <a:t>FDIS ballot: </a:t>
            </a:r>
            <a:r>
              <a:rPr lang="en-AU" dirty="0" smtClean="0">
                <a:solidFill>
                  <a:schemeClr val="accent2"/>
                </a:solidFill>
              </a:rPr>
              <a:t>on hold</a:t>
            </a:r>
          </a:p>
          <a:p>
            <a:pPr lvl="1"/>
            <a:r>
              <a:rPr lang="en-US" dirty="0">
                <a:solidFill>
                  <a:srgbClr val="FF0000"/>
                </a:solidFill>
              </a:rPr>
              <a:t>FDIS approval for IEEE 802.3-REV will need to </a:t>
            </a:r>
            <a:r>
              <a:rPr lang="en-US" dirty="0" smtClean="0">
                <a:solidFill>
                  <a:srgbClr val="FF0000"/>
                </a:solidFill>
              </a:rPr>
              <a:t>precede </a:t>
            </a:r>
            <a:r>
              <a:rPr lang="en-US" dirty="0">
                <a:solidFill>
                  <a:srgbClr val="FF0000"/>
                </a:solidFill>
              </a:rPr>
              <a:t>IEEE </a:t>
            </a:r>
            <a:r>
              <a:rPr lang="en-US" dirty="0" smtClean="0">
                <a:solidFill>
                  <a:srgbClr val="FF0000"/>
                </a:solidFill>
              </a:rPr>
              <a:t>802.3cb FDIS start, </a:t>
            </a:r>
            <a:r>
              <a:rPr lang="en-US" dirty="0">
                <a:solidFill>
                  <a:srgbClr val="FF0000"/>
                </a:solidFill>
              </a:rPr>
              <a:t>since IEEE 802.3cb is an amendment to IEEE 802.3-REV</a:t>
            </a:r>
            <a:endParaRPr lang="en-US" dirty="0" smtClean="0">
              <a:solidFill>
                <a:srgbClr val="FF0000"/>
              </a:solidFill>
            </a:endParaRP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75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is </a:t>
            </a:r>
            <a:r>
              <a:rPr lang="en-AU" dirty="0" smtClean="0"/>
              <a:t>on hold </a:t>
            </a:r>
            <a:r>
              <a:rPr lang="en-AU" dirty="0"/>
              <a:t>until </a:t>
            </a:r>
            <a:r>
              <a:rPr lang="en-AU" dirty="0" smtClean="0"/>
              <a:t>FDIS on 802.3-REV </a:t>
            </a:r>
            <a:r>
              <a:rPr lang="en-AU" dirty="0"/>
              <a:t>is 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on hold</a:t>
            </a:r>
          </a:p>
          <a:p>
            <a:pPr lvl="1"/>
            <a:r>
              <a:rPr lang="en-AU" dirty="0"/>
              <a:t>Submission approved in Mar 2019</a:t>
            </a:r>
          </a:p>
          <a:p>
            <a:pPr lvl="2"/>
            <a:r>
              <a:rPr lang="en-AU" dirty="0">
                <a:solidFill>
                  <a:srgbClr val="FF0000"/>
                </a:solidFill>
              </a:rPr>
              <a:t>Delayed until 802.</a:t>
            </a:r>
            <a:r>
              <a:rPr lang="en-AU" dirty="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a:t>
            </a:r>
            <a:r>
              <a:rPr lang="en-AU" dirty="0"/>
              <a:t>is waiting for start of FDIS ballot </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a:solidFill>
                  <a:srgbClr val="00B050"/>
                </a:solidFill>
              </a:rPr>
              <a:t>passed &amp; response sent</a:t>
            </a:r>
            <a:endParaRPr lang="en-AU" dirty="0" smtClean="0">
              <a:solidFill>
                <a:schemeClr val="accent2"/>
              </a:solidFill>
            </a:endParaRPr>
          </a:p>
          <a:p>
            <a:pPr lvl="1"/>
            <a:r>
              <a:rPr lang="en-AU" dirty="0" smtClean="0"/>
              <a:t>Submitted in Feb 2019 (N16892)</a:t>
            </a:r>
          </a:p>
          <a:p>
            <a:pPr lvl="1"/>
            <a:r>
              <a:rPr lang="en-AU" dirty="0" smtClean="0"/>
              <a:t>802.</a:t>
            </a:r>
            <a:r>
              <a:rPr lang="en-AU" dirty="0" smtClean="0">
                <a:cs typeface="Arial" panose="020B0604020202020204" pitchFamily="34" charset="0"/>
              </a:rPr>
              <a:t>3-REV</a:t>
            </a:r>
            <a:r>
              <a:rPr lang="en-AU" dirty="0" smtClean="0"/>
              <a:t> </a:t>
            </a:r>
            <a:r>
              <a:rPr lang="en-AU" dirty="0"/>
              <a:t>60-day ballot passed on </a:t>
            </a:r>
            <a:r>
              <a:rPr lang="en-AU" dirty="0" smtClean="0"/>
              <a:t>14 </a:t>
            </a:r>
            <a:r>
              <a:rPr lang="en-AU" dirty="0"/>
              <a:t>April 2019 (</a:t>
            </a:r>
            <a:r>
              <a:rPr lang="en-AU" dirty="0" smtClean="0"/>
              <a:t>N16917)</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voted “no” with comments</a:t>
            </a:r>
          </a:p>
          <a:p>
            <a:pPr lvl="2"/>
            <a:r>
              <a:rPr lang="en-AU" dirty="0"/>
              <a:t>Response was sent in June 2019 (N16971)</a:t>
            </a:r>
          </a:p>
          <a:p>
            <a:r>
              <a:rPr lang="en-AU" dirty="0" smtClean="0"/>
              <a:t>FDIS </a:t>
            </a:r>
            <a:r>
              <a:rPr lang="en-AU" dirty="0"/>
              <a:t>ballot: </a:t>
            </a:r>
            <a:r>
              <a:rPr lang="en-AU" dirty="0" smtClean="0">
                <a:solidFill>
                  <a:schemeClr val="accent2"/>
                </a:solidFill>
              </a:rPr>
              <a:t>waiting for start</a:t>
            </a:r>
          </a:p>
          <a:p>
            <a:pPr lvl="1"/>
            <a:r>
              <a:rPr lang="en-AU" dirty="0" smtClean="0"/>
              <a:t>Will </a:t>
            </a:r>
            <a:r>
              <a:rPr lang="en-AU" dirty="0"/>
              <a:t>be </a:t>
            </a:r>
            <a:r>
              <a:rPr lang="en-AU" dirty="0" smtClean="0"/>
              <a:t>published </a:t>
            </a:r>
            <a:r>
              <a:rPr lang="en-AU" dirty="0"/>
              <a:t>as </a:t>
            </a:r>
            <a:r>
              <a:rPr lang="en-AU" dirty="0">
                <a:solidFill>
                  <a:srgbClr val="FF0000"/>
                </a:solidFill>
              </a:rPr>
              <a:t>ISO/IEC/IEEE 8802-3:20xx (year </a:t>
            </a:r>
            <a:r>
              <a:rPr lang="en-AU" dirty="0" smtClean="0">
                <a:solidFill>
                  <a:srgbClr val="FF0000"/>
                </a:solidFill>
              </a:rPr>
              <a:t>TBD)</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6 weeks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is on hold until FDIS on 802.3-REV is </a:t>
            </a:r>
            <a:r>
              <a:rPr lang="en-AU" dirty="0"/>
              <a:t>complete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on hold</a:t>
            </a:r>
          </a:p>
          <a:p>
            <a:pPr lvl="1"/>
            <a:r>
              <a:rPr lang="en-AU" dirty="0"/>
              <a:t>Submission </a:t>
            </a:r>
            <a:r>
              <a:rPr lang="en-AU" dirty="0" smtClean="0"/>
              <a:t>approved in Mar 2019</a:t>
            </a:r>
          </a:p>
          <a:p>
            <a:pPr lvl="2"/>
            <a:r>
              <a:rPr lang="en-AU" dirty="0" smtClean="0">
                <a:solidFill>
                  <a:srgbClr val="FF0000"/>
                </a:solidFill>
              </a:rPr>
              <a:t>Delayed until 802.</a:t>
            </a:r>
            <a:r>
              <a:rPr lang="en-AU" dirty="0" smtClean="0">
                <a:solidFill>
                  <a:srgbClr val="FF0000"/>
                </a:solidFill>
                <a:cs typeface="Arial" panose="020B0604020202020204" pitchFamily="34" charset="0"/>
              </a:rPr>
              <a:t>3-REV FDIS to complete</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802.3cg was liaised </a:t>
            </a:r>
            <a:r>
              <a:rPr lang="en-AU" dirty="0"/>
              <a:t>for information in </a:t>
            </a:r>
            <a:r>
              <a:rPr lang="en-AU" dirty="0" smtClean="0"/>
              <a:t>Jun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802.3cg D3.1 was </a:t>
            </a:r>
            <a:r>
              <a:rPr lang="en-AU" dirty="0"/>
              <a:t>liaised for information in </a:t>
            </a:r>
            <a:r>
              <a:rPr lang="en-AU" dirty="0" smtClean="0"/>
              <a:t>Jun 2019 (N16973)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215942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802.3cn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855484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802.3cm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224028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Probably sent for information after Sept 2019</a:t>
            </a:r>
          </a:p>
          <a:p>
            <a:r>
              <a:rPr lang="en-US" dirty="0" smtClean="0"/>
              <a:t>60-day</a:t>
            </a:r>
            <a:r>
              <a:rPr lang="en-AU" dirty="0" smtClean="0"/>
              <a:t> pre-ballot: </a:t>
            </a:r>
            <a:r>
              <a:rPr lang="en-AU" dirty="0" smtClean="0">
                <a:solidFill>
                  <a:schemeClr val="accent2"/>
                </a:solidFill>
              </a:rPr>
              <a:t>waiting</a:t>
            </a:r>
          </a:p>
          <a:p>
            <a:pPr lvl="1"/>
            <a:r>
              <a:rPr lang="en-AU" dirty="0" smtClean="0">
                <a:solidFill>
                  <a:srgbClr val="343434"/>
                </a:solidFill>
              </a:rPr>
              <a:t>Probably submitted for balloting in Mar 2020</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3159285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04035954"/>
              </p:ext>
            </p:extLst>
          </p:nvPr>
        </p:nvGraphicFramePr>
        <p:xfrm>
          <a:off x="152399" y="2161466"/>
          <a:ext cx="8839199" cy="237713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a:t>
                      </a:r>
                      <a:r>
                        <a:rPr lang="en-AU" sz="1600" b="0" baseline="0" dirty="0" smtClean="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11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smtClean="0">
                          <a:solidFill>
                            <a:schemeClr val="tx1"/>
                          </a:solidFill>
                          <a:latin typeface="+mj-lt"/>
                        </a:rPr>
                        <a:t>11ac</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smtClean="0">
                          <a:solidFill>
                            <a:schemeClr val="tx1"/>
                          </a:solidFill>
                          <a:latin typeface="+mj-lt"/>
                        </a:rPr>
                        <a:t>11bd</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smtClean="0">
                          <a:solidFill>
                            <a:schemeClr val="tx1"/>
                          </a:solidFill>
                          <a:latin typeface="+mj-lt"/>
                        </a:rPr>
                        <a:t>11be</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660601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a:t>
            </a:r>
            <a:r>
              <a:rPr lang="en-AU" dirty="0"/>
              <a:t>participants</a:t>
            </a:r>
          </a:p>
          <a:p>
            <a:pPr lvl="1"/>
            <a:r>
              <a:rPr lang="en-AU" dirty="0" smtClean="0"/>
              <a:t>Andrew Myles</a:t>
            </a:r>
          </a:p>
          <a:p>
            <a:pPr lvl="1"/>
            <a:r>
              <a:rPr lang="en-AU" dirty="0" smtClean="0"/>
              <a:t>Dan Harkins</a:t>
            </a:r>
          </a:p>
          <a:p>
            <a:pPr lvl="1"/>
            <a:r>
              <a:rPr lang="en-AU" dirty="0" smtClean="0"/>
              <a:t>Dorothy Stanley (802.11 WG Chair)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03830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is waiting for start of FDIS ballot</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two comments</a:t>
            </a:r>
          </a:p>
          <a:p>
            <a:pPr lvl="2"/>
            <a:r>
              <a:rPr lang="en-AU" dirty="0" smtClean="0"/>
              <a:t>Response sent in July 2019 (11-19-1177-03)</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6 weeks</a:t>
            </a:r>
          </a:p>
          <a:p>
            <a:pPr lvl="1"/>
            <a:r>
              <a:rPr lang="en-AU" dirty="0" smtClean="0"/>
              <a:t>Will </a:t>
            </a:r>
            <a:r>
              <a:rPr lang="en-AU" dirty="0" smtClean="0"/>
              <a:t>be published as </a:t>
            </a:r>
            <a:r>
              <a:rPr lang="en-AU" dirty="0">
                <a:solidFill>
                  <a:srgbClr val="FF0000"/>
                </a:solidFill>
              </a:rPr>
              <a:t>ISO/IEC/IEEE 8802-11:2018/AMD 3:20xx</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p>
          <a:p>
            <a:pPr lvl="2"/>
            <a:r>
              <a:rPr lang="en-AU" dirty="0" smtClean="0"/>
              <a:t>Response sent in March 2019 (N16907)</a:t>
            </a:r>
            <a:endParaRPr lang="en-AU" dirty="0"/>
          </a:p>
          <a:p>
            <a:r>
              <a:rPr lang="en-AU" dirty="0" smtClean="0"/>
              <a:t>FDIS ballot: </a:t>
            </a:r>
            <a:r>
              <a:rPr lang="en-AU" dirty="0" smtClean="0">
                <a:solidFill>
                  <a:schemeClr val="accent2"/>
                </a:solidFill>
              </a:rPr>
              <a:t>waiting for 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6 weeks</a:t>
            </a: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4:20xx</a:t>
            </a:r>
            <a:endParaRPr lang="en-AU" dirty="0">
              <a:solidFill>
                <a:srgbClr val="FF0000"/>
              </a:solidFill>
            </a:endParaRP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is waiting for start of FDIS ballot </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&amp; </a:t>
            </a:r>
            <a:r>
              <a:rPr lang="en-AU" dirty="0" smtClean="0">
                <a:solidFill>
                  <a:srgbClr val="00B050"/>
                </a:solidFill>
              </a:rPr>
              <a:t>response sent</a:t>
            </a: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a:t>
            </a:r>
            <a:r>
              <a:rPr lang="en-AU" dirty="0" smtClean="0"/>
              <a:t>comment</a:t>
            </a:r>
          </a:p>
          <a:p>
            <a:pPr lvl="2"/>
            <a:r>
              <a:rPr lang="en-AU" dirty="0" smtClean="0"/>
              <a:t>Response sent in Mar 2019 (N16908)</a:t>
            </a:r>
            <a:endParaRPr lang="en-AU" dirty="0"/>
          </a:p>
          <a:p>
            <a:r>
              <a:rPr lang="en-AU" dirty="0" smtClean="0"/>
              <a:t>FDIS ballot: </a:t>
            </a:r>
            <a:r>
              <a:rPr lang="en-AU" dirty="0">
                <a:solidFill>
                  <a:schemeClr val="accent2"/>
                </a:solidFill>
              </a:rPr>
              <a:t>waiting for </a:t>
            </a:r>
            <a:r>
              <a:rPr lang="en-AU" dirty="0" smtClean="0">
                <a:solidFill>
                  <a:schemeClr val="accent2"/>
                </a:solidFill>
              </a:rPr>
              <a:t>start</a:t>
            </a:r>
          </a:p>
          <a:p>
            <a:pPr lvl="1"/>
            <a:r>
              <a:rPr lang="en-AU" dirty="0">
                <a:solidFill>
                  <a:srgbClr val="FF0000"/>
                </a:solidFill>
              </a:rPr>
              <a:t>(Oct 2019) Jodi </a:t>
            </a:r>
            <a:r>
              <a:rPr lang="en-AU" dirty="0" err="1">
                <a:solidFill>
                  <a:srgbClr val="FF0000"/>
                </a:solidFill>
              </a:rPr>
              <a:t>Haasz</a:t>
            </a:r>
            <a:r>
              <a:rPr lang="en-AU" dirty="0">
                <a:solidFill>
                  <a:srgbClr val="FF0000"/>
                </a:solidFill>
              </a:rPr>
              <a:t> hopes it will start in next 6 weeks</a:t>
            </a:r>
          </a:p>
          <a:p>
            <a:pPr lvl="1"/>
            <a:r>
              <a:rPr lang="en-AU" dirty="0" smtClean="0"/>
              <a:t>Will </a:t>
            </a:r>
            <a:r>
              <a:rPr lang="en-AU" dirty="0"/>
              <a:t>be published as </a:t>
            </a:r>
            <a:r>
              <a:rPr lang="en-AU" dirty="0">
                <a:solidFill>
                  <a:srgbClr val="FF0000"/>
                </a:solidFill>
              </a:rPr>
              <a:t>ISO/IEC/IEEE 8802-11:2018/AMD </a:t>
            </a:r>
            <a:r>
              <a:rPr lang="en-AU" dirty="0" smtClean="0">
                <a:solidFill>
                  <a:srgbClr val="FF0000"/>
                </a:solidFill>
              </a:rPr>
              <a:t>5:20xx</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was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Liaised D4.0 </a:t>
            </a:r>
            <a:r>
              <a:rPr lang="en-AU" dirty="0"/>
              <a:t>out of March 2019 </a:t>
            </a:r>
            <a:r>
              <a:rPr lang="en-AU" dirty="0" smtClean="0"/>
              <a:t>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was </a:t>
            </a:r>
            <a:r>
              <a:rPr lang="en-AU" dirty="0"/>
              <a:t>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Liaised </a:t>
            </a:r>
            <a:r>
              <a:rPr lang="en-AU" dirty="0" smtClean="0"/>
              <a:t>D3.0 </a:t>
            </a:r>
            <a:r>
              <a:rPr lang="en-AU" dirty="0"/>
              <a:t>out of March 2019 meeting (N16974)</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Announce </a:t>
            </a:r>
            <a:r>
              <a:rPr lang="en-US" sz="1600" dirty="0">
                <a:latin typeface="+mj-lt"/>
              </a:rPr>
              <a:t>recording </a:t>
            </a:r>
            <a:r>
              <a:rPr lang="en-US" sz="1600" dirty="0" smtClean="0">
                <a:latin typeface="+mj-lt"/>
              </a:rPr>
              <a:t>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November 2019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Nov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a:t>
            </a:r>
            <a:r>
              <a:rPr lang="en-AU" dirty="0" smtClean="0"/>
              <a:t>in the future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be liaised in the future</a:t>
            </a:r>
          </a:p>
          <a:p>
            <a:pPr lvl="2"/>
            <a:r>
              <a:rPr lang="en-AU" dirty="0" smtClean="0"/>
              <a:t>Draft has too many TBDs as of March 2019</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in the future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be liaised in the </a:t>
            </a:r>
            <a:r>
              <a:rPr lang="en-AU" dirty="0" smtClean="0"/>
              <a:t>future</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802.11bc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4506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802.11bd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21122610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802.11be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073429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443759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19</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Peter Yee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68028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a:t>
            </a:r>
            <a:r>
              <a:rPr lang="en-AU" dirty="0" smtClean="0"/>
              <a:t>comments</a:t>
            </a:r>
          </a:p>
          <a:p>
            <a:pPr lvl="2"/>
            <a:r>
              <a:rPr lang="en-AU" dirty="0"/>
              <a:t>Response finally sent after July 2019 meeting by e-mail but SC6 Secretary decided not to publish because so </a:t>
            </a:r>
            <a:r>
              <a:rPr lang="en-AU" dirty="0" smtClean="0"/>
              <a:t>late</a:t>
            </a:r>
            <a:endParaRPr lang="en-AU" dirty="0" smtClean="0"/>
          </a:p>
          <a:p>
            <a:pPr lvl="1"/>
            <a:r>
              <a:rPr lang="en-AU" dirty="0"/>
              <a:t>Published as ISO/IEC/IEEE </a:t>
            </a:r>
            <a:r>
              <a:rPr lang="en-AU" dirty="0" smtClean="0"/>
              <a:t>8802-15-6:2017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37542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 JTC1 meeting in September 2019 in Hanoi</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a:t>Review SC6 </a:t>
            </a:r>
            <a:r>
              <a:rPr lang="en-AU" dirty="0" smtClean="0"/>
              <a:t>activities</a:t>
            </a:r>
          </a:p>
          <a:p>
            <a:pPr lvl="2"/>
            <a:r>
              <a:rPr lang="en-AU" dirty="0" smtClean="0"/>
              <a:t>Preparation for SC6 meeting in Feb 2019 in London</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one standard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163477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6"/>
                          </a:solidFill>
                          <a:latin typeface="+mj-lt"/>
                        </a:rPr>
                        <a:t>-</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rgbClr val="00B050"/>
                          </a:solidFill>
                          <a:latin typeface="+mj-lt"/>
                        </a:rPr>
                        <a:t>-</a:t>
                      </a: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a number of regular participants in IEEE 802 JTC1 SC activities</a:t>
            </a:r>
            <a:endParaRPr lang="en-AU" dirty="0"/>
          </a:p>
        </p:txBody>
      </p:sp>
      <p:sp>
        <p:nvSpPr>
          <p:cNvPr id="3" name="Content Placeholder 2"/>
          <p:cNvSpPr>
            <a:spLocks noGrp="1"/>
          </p:cNvSpPr>
          <p:nvPr>
            <p:ph idx="1"/>
          </p:nvPr>
        </p:nvSpPr>
        <p:spPr/>
        <p:txBody>
          <a:bodyPr/>
          <a:lstStyle/>
          <a:p>
            <a:r>
              <a:rPr lang="en-AU" dirty="0" smtClean="0"/>
              <a:t>Regular participants</a:t>
            </a:r>
          </a:p>
          <a:p>
            <a:pPr lvl="1"/>
            <a:r>
              <a:rPr lang="en-AU" dirty="0" smtClean="0"/>
              <a:t>Apurva Mody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4015021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802.22-REV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Approval in July for submission of D8.0</a:t>
            </a:r>
          </a:p>
          <a:p>
            <a:pPr lvl="2"/>
            <a:r>
              <a:rPr lang="en-AU" dirty="0" smtClean="0">
                <a:solidFill>
                  <a:srgbClr val="FF0000"/>
                </a:solidFill>
              </a:rPr>
              <a:t>Apurva promised to send on 15 Aug</a:t>
            </a:r>
          </a:p>
          <a:p>
            <a:pPr lvl="2"/>
            <a:r>
              <a:rPr lang="en-AU" dirty="0" smtClean="0">
                <a:solidFill>
                  <a:srgbClr val="FF0000"/>
                </a:solidFill>
              </a:rPr>
              <a:t>Not </a:t>
            </a:r>
            <a:r>
              <a:rPr lang="en-AU" dirty="0" smtClean="0">
                <a:solidFill>
                  <a:srgbClr val="FF0000"/>
                </a:solidFill>
              </a:rPr>
              <a:t>on SC6 server as of </a:t>
            </a:r>
            <a:r>
              <a:rPr lang="en-AU" dirty="0" smtClean="0">
                <a:solidFill>
                  <a:srgbClr val="FF0000"/>
                </a:solidFill>
              </a:rPr>
              <a:t>28 Oct</a:t>
            </a:r>
          </a:p>
          <a:p>
            <a:pPr lvl="2"/>
            <a:r>
              <a:rPr lang="en-AU" dirty="0" smtClean="0">
                <a:solidFill>
                  <a:srgbClr val="FF0000"/>
                </a:solidFill>
              </a:rPr>
              <a:t>Checked with Apurva on 28 Oct</a:t>
            </a:r>
            <a:endParaRPr lang="en-AU" dirty="0" smtClean="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t>Approval in July 2019 for submission into PSDO process on publication</a:t>
            </a:r>
          </a:p>
          <a:p>
            <a:pPr lvl="1"/>
            <a:r>
              <a:rPr lang="en-AU" dirty="0" smtClean="0"/>
              <a:t>802.22 WG will be in hibernation and so comment resolution will be a little more challenging</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5510148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we have any volunteers to attend the SC6 meeting in London?</a:t>
            </a:r>
            <a:endParaRPr lang="en-AU" dirty="0"/>
          </a:p>
        </p:txBody>
      </p:sp>
      <p:sp>
        <p:nvSpPr>
          <p:cNvPr id="3" name="Content Placeholder 2"/>
          <p:cNvSpPr>
            <a:spLocks noGrp="1"/>
          </p:cNvSpPr>
          <p:nvPr>
            <p:ph idx="1"/>
          </p:nvPr>
        </p:nvSpPr>
        <p:spPr/>
        <p:txBody>
          <a:bodyPr/>
          <a:lstStyle/>
          <a:p>
            <a:pPr lvl="1"/>
            <a:r>
              <a:rPr lang="en-AU" dirty="0" smtClean="0"/>
              <a:t>Tentative volunteers</a:t>
            </a:r>
          </a:p>
          <a:p>
            <a:pPr lvl="2"/>
            <a:r>
              <a:rPr lang="en-AU" dirty="0" smtClean="0"/>
              <a:t>Dorothy Stanley</a:t>
            </a:r>
          </a:p>
          <a:p>
            <a:pPr lvl="2"/>
            <a:r>
              <a:rPr lang="en-AU" dirty="0" smtClean="0"/>
              <a:t>Stephen McCann (will </a:t>
            </a:r>
            <a:r>
              <a:rPr lang="en-AU" smtClean="0"/>
              <a:t>be attending)</a:t>
            </a:r>
            <a:endParaRPr lang="en-AU" dirty="0" smtClean="0"/>
          </a:p>
          <a:p>
            <a:pPr lvl="1"/>
            <a:r>
              <a:rPr lang="en-AU" dirty="0" smtClean="0"/>
              <a:t>The role of any volunteers will be to gather information and to present the IEEE 802.11 Liaison report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657317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February 2020 in London</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smtClean="0"/>
              <a:t>BSI</a:t>
            </a:r>
            <a:endParaRPr lang="en-AU" b="0" dirty="0"/>
          </a:p>
          <a:p>
            <a:r>
              <a:rPr lang="en-AU" dirty="0" smtClean="0"/>
              <a:t>Dates</a:t>
            </a:r>
          </a:p>
          <a:p>
            <a:pPr lvl="1"/>
            <a:r>
              <a:rPr lang="en-AU" dirty="0" smtClean="0"/>
              <a:t>3-7 Feb 2020</a:t>
            </a:r>
          </a:p>
          <a:p>
            <a:r>
              <a:rPr lang="en-AU" dirty="0"/>
              <a:t>Location</a:t>
            </a:r>
          </a:p>
          <a:p>
            <a:pPr lvl="1"/>
            <a:r>
              <a:rPr lang="en-AU" dirty="0" smtClean="0"/>
              <a:t>BSI </a:t>
            </a:r>
            <a:r>
              <a:rPr lang="en-AU" dirty="0"/>
              <a:t>Group, Chiswick Tower, 389 Chiswick High Road, London, W4 4AL, UK</a:t>
            </a:r>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WebEx availability unknown</a:t>
            </a:r>
            <a:endParaRPr lang="en-AU" dirty="0"/>
          </a:p>
          <a:p>
            <a:r>
              <a:rPr lang="en-GB" dirty="0" smtClean="0"/>
              <a:t>Deadlines (for WG1)</a:t>
            </a:r>
          </a:p>
          <a:p>
            <a:pPr lvl="1"/>
            <a:r>
              <a:rPr lang="en-GB" dirty="0" smtClean="0"/>
              <a:t>New agenda items: 13 Dec 2019</a:t>
            </a:r>
          </a:p>
          <a:p>
            <a:pPr lvl="1"/>
            <a:r>
              <a:rPr lang="en-GB" dirty="0" smtClean="0"/>
              <a:t>New contributions on existing agenda items: 17 Jan 2020</a:t>
            </a:r>
          </a:p>
          <a:p>
            <a:pPr lvl="1"/>
            <a:r>
              <a:rPr lang="en-GB" dirty="0" smtClean="0"/>
              <a:t>New comments: 24 Jan 2020</a:t>
            </a:r>
          </a:p>
          <a:p>
            <a:pPr lvl="1"/>
            <a:r>
              <a:rPr lang="en-GB" dirty="0" smtClean="0"/>
              <a:t>Registration:</a:t>
            </a:r>
          </a:p>
          <a:p>
            <a:r>
              <a:rPr lang="en-GB" dirty="0" smtClean="0"/>
              <a:t>Following meeting</a:t>
            </a:r>
          </a:p>
          <a:p>
            <a:pPr lvl="1"/>
            <a:r>
              <a:rPr lang="en-GB" dirty="0" smtClean="0"/>
              <a:t>Oct or Nov 2020 in Austria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54727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 Agenda</a:t>
            </a:r>
          </a:p>
          <a:p>
            <a:pPr marL="344488" lvl="1" indent="-342900">
              <a:buFont typeface="+mj-lt"/>
              <a:buAutoNum type="arabicPeriod"/>
            </a:pPr>
            <a:r>
              <a:rPr lang="en-AU" dirty="0" smtClean="0"/>
              <a:t>Welcome</a:t>
            </a:r>
            <a:endParaRPr lang="en-AU" dirty="0"/>
          </a:p>
          <a:p>
            <a:pPr marL="344488" lvl="1" indent="-342900">
              <a:buFont typeface="+mj-lt"/>
              <a:buAutoNum type="arabicPeriod"/>
            </a:pPr>
            <a:r>
              <a:rPr lang="en-AU" dirty="0" smtClean="0"/>
              <a:t>Roll </a:t>
            </a:r>
            <a:r>
              <a:rPr lang="en-AU" dirty="0"/>
              <a:t>Call of Delegates</a:t>
            </a:r>
          </a:p>
          <a:p>
            <a:pPr marL="344488" lvl="1" indent="-342900">
              <a:buFont typeface="+mj-lt"/>
              <a:buAutoNum type="arabicPeriod"/>
            </a:pPr>
            <a:r>
              <a:rPr lang="en-AU" dirty="0" smtClean="0"/>
              <a:t>ISO </a:t>
            </a:r>
            <a:r>
              <a:rPr lang="en-AU" dirty="0"/>
              <a:t>Code of </a:t>
            </a:r>
            <a:r>
              <a:rPr lang="en-AU" dirty="0" smtClean="0"/>
              <a:t>Conduct</a:t>
            </a:r>
          </a:p>
          <a:p>
            <a:pPr lvl="2"/>
            <a:r>
              <a:rPr lang="en-AU" b="0" dirty="0" smtClean="0">
                <a:solidFill>
                  <a:srgbClr val="FF0000"/>
                </a:solidFill>
              </a:rPr>
              <a:t>6NXXXX</a:t>
            </a:r>
            <a:r>
              <a:rPr lang="en-AU" b="0" dirty="0">
                <a:solidFill>
                  <a:srgbClr val="FF0000"/>
                </a:solidFill>
              </a:rPr>
              <a:t>: Suggestions for implementation of the ISO Code of Conduct</a:t>
            </a:r>
          </a:p>
          <a:p>
            <a:pPr marL="344488" lvl="1" indent="-342900">
              <a:buFont typeface="+mj-lt"/>
              <a:buAutoNum type="arabicPeriod"/>
            </a:pPr>
            <a:r>
              <a:rPr lang="en-AU" dirty="0" smtClean="0"/>
              <a:t>Approval </a:t>
            </a:r>
            <a:r>
              <a:rPr lang="en-AU" dirty="0"/>
              <a:t>of Agenda</a:t>
            </a:r>
          </a:p>
          <a:p>
            <a:pPr marL="344488" lvl="1" indent="-342900">
              <a:buFont typeface="+mj-lt"/>
              <a:buAutoNum type="arabicPeriod"/>
            </a:pPr>
            <a:r>
              <a:rPr lang="en-AU" dirty="0" smtClean="0"/>
              <a:t>Review </a:t>
            </a:r>
            <a:r>
              <a:rPr lang="en-AU" dirty="0"/>
              <a:t>Meeting </a:t>
            </a:r>
            <a:r>
              <a:rPr lang="en-AU" dirty="0" smtClean="0"/>
              <a:t>Report</a:t>
            </a:r>
          </a:p>
          <a:p>
            <a:pPr marL="344488" lvl="1" indent="-342900">
              <a:buFont typeface="+mj-lt"/>
              <a:buAutoNum type="arabicPeriod"/>
            </a:pPr>
            <a:r>
              <a:rPr lang="en-AU" dirty="0" smtClean="0"/>
              <a:t>Active </a:t>
            </a:r>
            <a:r>
              <a:rPr lang="en-AU" dirty="0"/>
              <a:t>Work </a:t>
            </a:r>
            <a:r>
              <a:rPr lang="en-AU" dirty="0" smtClean="0"/>
              <a:t>Items</a:t>
            </a:r>
          </a:p>
          <a:p>
            <a:pPr lvl="2"/>
            <a:r>
              <a:rPr lang="en-AU" b="0" dirty="0" smtClean="0"/>
              <a:t>6.1 </a:t>
            </a:r>
            <a:r>
              <a:rPr lang="en-AU" b="0" dirty="0"/>
              <a:t>Revision ISO/IEC 21481:2012 - Near Field Communication Interface and Protocol -2 (NFCIP-2)</a:t>
            </a:r>
          </a:p>
          <a:p>
            <a:pPr lvl="2"/>
            <a:r>
              <a:rPr lang="en-AU" b="0" dirty="0" smtClean="0"/>
              <a:t>6.2 </a:t>
            </a:r>
            <a:r>
              <a:rPr lang="en-AU" b="0" dirty="0"/>
              <a:t>Revision ISO/IEC 17982:2012 - Close Capacitive Coupling Communication Physical Layer (</a:t>
            </a:r>
            <a:r>
              <a:rPr lang="en-AU" b="0" dirty="0" smtClean="0"/>
              <a:t>CCCC PHY)</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821679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smtClean="0"/>
              <a:t>Draft SC6/WG Agenda</a:t>
            </a:r>
          </a:p>
          <a:p>
            <a:pPr marL="344488" lvl="1" indent="-342900">
              <a:buFont typeface="+mj-lt"/>
              <a:buAutoNum type="arabicPeriod" startAt="7"/>
            </a:pPr>
            <a:r>
              <a:rPr lang="en-AU" dirty="0" smtClean="0"/>
              <a:t>Ad-Hoc </a:t>
            </a:r>
            <a:r>
              <a:rPr lang="en-AU" dirty="0"/>
              <a:t>group updates related to WG </a:t>
            </a:r>
            <a:r>
              <a:rPr lang="en-AU" dirty="0" smtClean="0"/>
              <a:t>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smtClean="0"/>
              <a:t>Liaison</a:t>
            </a:r>
            <a:endParaRPr lang="en-AU" dirty="0"/>
          </a:p>
          <a:p>
            <a:pPr lvl="2"/>
            <a:r>
              <a:rPr lang="en-AU" b="0" dirty="0" smtClean="0"/>
              <a:t>8.1 </a:t>
            </a:r>
            <a:r>
              <a:rPr lang="en-AU" b="0" dirty="0"/>
              <a:t>Liaisons with other </a:t>
            </a:r>
            <a:r>
              <a:rPr lang="en-AU" b="0" dirty="0" smtClean="0"/>
              <a:t>SDOs</a:t>
            </a:r>
            <a:endParaRPr lang="en-AU" b="0" dirty="0"/>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a:t>
            </a:r>
            <a:r>
              <a:rPr lang="en-AU" b="0" dirty="0" smtClean="0">
                <a:solidFill>
                  <a:srgbClr val="FF0000"/>
                </a:solidFill>
              </a:rPr>
              <a:t>802</a:t>
            </a:r>
          </a:p>
          <a:p>
            <a:pPr lvl="3"/>
            <a:r>
              <a:rPr lang="en-AU" b="0" dirty="0" smtClean="0"/>
              <a:t>NFC Forum</a:t>
            </a:r>
          </a:p>
          <a:p>
            <a:pPr lvl="3"/>
            <a:r>
              <a:rPr lang="en-AU" b="0" dirty="0" smtClean="0"/>
              <a:t>IEC </a:t>
            </a:r>
            <a:r>
              <a:rPr lang="en-AU" b="0" dirty="0"/>
              <a:t>TC 100/TA </a:t>
            </a:r>
            <a:r>
              <a:rPr lang="en-AU" b="0" dirty="0" smtClean="0"/>
              <a:t>15</a:t>
            </a:r>
          </a:p>
          <a:p>
            <a:pPr lvl="3"/>
            <a:r>
              <a:rPr lang="en-AU" b="0" dirty="0" smtClean="0"/>
              <a:t>ECMA International</a:t>
            </a:r>
          </a:p>
          <a:p>
            <a:pPr lvl="2"/>
            <a:r>
              <a:rPr lang="en-AU" b="0" dirty="0" smtClean="0"/>
              <a:t>8.2 </a:t>
            </a:r>
            <a:r>
              <a:rPr lang="en-AU" b="0" dirty="0"/>
              <a:t>Review liaison </a:t>
            </a:r>
            <a:r>
              <a:rPr lang="en-AU" b="0" dirty="0" smtClean="0"/>
              <a:t>status</a:t>
            </a:r>
            <a:endParaRPr lang="en-AU" b="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747468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early draft agenda for the SC6/WG1 meeting</a:t>
            </a:r>
            <a:endParaRPr lang="en-AU" dirty="0"/>
          </a:p>
        </p:txBody>
      </p:sp>
      <p:sp>
        <p:nvSpPr>
          <p:cNvPr id="3" name="Content Placeholder 2"/>
          <p:cNvSpPr>
            <a:spLocks noGrp="1"/>
          </p:cNvSpPr>
          <p:nvPr>
            <p:ph idx="1"/>
          </p:nvPr>
        </p:nvSpPr>
        <p:spPr/>
        <p:txBody>
          <a:bodyPr/>
          <a:lstStyle/>
          <a:p>
            <a:r>
              <a:rPr lang="en-AU" dirty="0" smtClean="0"/>
              <a:t>Draft SC6/WG Agenda</a:t>
            </a:r>
          </a:p>
          <a:p>
            <a:pPr>
              <a:buFont typeface="+mj-lt"/>
              <a:buAutoNum type="arabicPeriod" startAt="9"/>
            </a:pPr>
            <a:r>
              <a:rPr lang="en-AU" b="0" dirty="0"/>
              <a:t>Introduction of New </a:t>
            </a:r>
            <a:r>
              <a:rPr lang="en-AU" b="0" dirty="0" smtClean="0"/>
              <a:t>Item</a:t>
            </a:r>
          </a:p>
          <a:p>
            <a:pPr lvl="2"/>
            <a:r>
              <a:rPr lang="en-AU" dirty="0">
                <a:solidFill>
                  <a:srgbClr val="FF0000"/>
                </a:solidFill>
              </a:rPr>
              <a:t>WG1Nxxx: Technology of Variable Low Power Wake up OOK signal and Radio Device </a:t>
            </a:r>
            <a:r>
              <a:rPr lang="en-AU" dirty="0" smtClean="0">
                <a:solidFill>
                  <a:srgbClr val="FF0000"/>
                </a:solidFill>
              </a:rPr>
              <a:t>inter-operable </a:t>
            </a:r>
            <a:r>
              <a:rPr lang="en-AU" dirty="0">
                <a:solidFill>
                  <a:srgbClr val="FF0000"/>
                </a:solidFill>
              </a:rPr>
              <a:t>with ISM Legacy </a:t>
            </a:r>
            <a:r>
              <a:rPr lang="en-AU" dirty="0" smtClean="0">
                <a:solidFill>
                  <a:srgbClr val="FF0000"/>
                </a:solidFill>
              </a:rPr>
              <a:t>communication</a:t>
            </a:r>
            <a:endParaRPr lang="en-AU" b="0" dirty="0" smtClean="0">
              <a:solidFill>
                <a:srgbClr val="FF0000"/>
              </a:solidFill>
            </a:endParaRPr>
          </a:p>
          <a:p>
            <a:pPr>
              <a:buFont typeface="+mj-lt"/>
              <a:buAutoNum type="arabicPeriod" startAt="9"/>
            </a:pPr>
            <a:r>
              <a:rPr lang="en-AU" b="0" dirty="0" smtClean="0"/>
              <a:t>Other Business</a:t>
            </a:r>
          </a:p>
          <a:p>
            <a:pPr lvl="2"/>
            <a:r>
              <a:rPr lang="en-AU" dirty="0"/>
              <a:t>10.1 Improvement of WG 1 Organization</a:t>
            </a:r>
          </a:p>
          <a:p>
            <a:pPr lvl="2"/>
            <a:r>
              <a:rPr lang="en-AU" dirty="0"/>
              <a:t>10.2 Information from ISO Central Secretariat/TMB</a:t>
            </a:r>
            <a:r>
              <a:rPr lang="en-AU" dirty="0" smtClean="0"/>
              <a:t>/…</a:t>
            </a:r>
            <a:endParaRPr lang="en-AU" b="0" dirty="0" smtClean="0"/>
          </a:p>
          <a:p>
            <a:pPr>
              <a:buFont typeface="+mj-lt"/>
              <a:buAutoNum type="arabicPeriod" startAt="9"/>
            </a:pPr>
            <a:r>
              <a:rPr lang="en-AU" b="0" dirty="0" smtClean="0"/>
              <a:t>Development</a:t>
            </a:r>
            <a:r>
              <a:rPr lang="en-AU" b="0" dirty="0"/>
              <a:t>, Review, and Approval of Draft WG1 </a:t>
            </a:r>
            <a:r>
              <a:rPr lang="en-AU" b="0" dirty="0" smtClean="0"/>
              <a:t>Resolutions</a:t>
            </a:r>
          </a:p>
          <a:p>
            <a:pPr>
              <a:buFont typeface="+mj-lt"/>
              <a:buAutoNum type="arabicPeriod" startAt="9"/>
            </a:pPr>
            <a:r>
              <a:rPr lang="en-AU" b="0" dirty="0" smtClean="0"/>
              <a:t>Close</a:t>
            </a:r>
          </a:p>
          <a:p>
            <a:endParaRPr lang="en-AU" b="0"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144505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seems to have one item of potential interest  </a:t>
            </a:r>
            <a:endParaRPr lang="en-AU" dirty="0"/>
          </a:p>
        </p:txBody>
      </p:sp>
      <p:sp>
        <p:nvSpPr>
          <p:cNvPr id="3" name="Content Placeholder 2"/>
          <p:cNvSpPr>
            <a:spLocks noGrp="1"/>
          </p:cNvSpPr>
          <p:nvPr>
            <p:ph idx="1"/>
          </p:nvPr>
        </p:nvSpPr>
        <p:spPr/>
        <p:txBody>
          <a:bodyPr/>
          <a:lstStyle/>
          <a:p>
            <a:r>
              <a:rPr lang="en-AU" dirty="0"/>
              <a:t>Draft SC6/WG Agenda</a:t>
            </a:r>
          </a:p>
          <a:p>
            <a:pPr lvl="1"/>
            <a:r>
              <a:rPr lang="en-AU" dirty="0" smtClean="0"/>
              <a:t>…</a:t>
            </a:r>
          </a:p>
          <a:p>
            <a:pPr marL="539750" lvl="1" indent="-538163">
              <a:buFont typeface="+mj-lt"/>
              <a:buAutoNum type="arabicPeriod" startAt="13"/>
            </a:pPr>
            <a:r>
              <a:rPr lang="en-AU" dirty="0" smtClean="0"/>
              <a:t>Other </a:t>
            </a:r>
            <a:r>
              <a:rPr lang="en-AU" dirty="0"/>
              <a:t>WG 7 related Issues</a:t>
            </a:r>
          </a:p>
          <a:p>
            <a:pPr lvl="2"/>
            <a:r>
              <a:rPr lang="en-AU" b="0" dirty="0" smtClean="0">
                <a:solidFill>
                  <a:srgbClr val="FF0000"/>
                </a:solidFill>
              </a:rPr>
              <a:t>Wireless </a:t>
            </a:r>
            <a:r>
              <a:rPr lang="en-AU" b="0" dirty="0">
                <a:solidFill>
                  <a:srgbClr val="FF0000"/>
                </a:solidFill>
              </a:rPr>
              <a:t>LAN Access Control</a:t>
            </a:r>
          </a:p>
          <a:p>
            <a:pPr lvl="2"/>
            <a:r>
              <a:rPr lang="en-AU" b="0" dirty="0" smtClean="0"/>
              <a:t>Hybrid </a:t>
            </a:r>
            <a:r>
              <a:rPr lang="en-AU" b="0" dirty="0"/>
              <a:t>P2P Networking Architecture and Protocols</a:t>
            </a:r>
          </a:p>
          <a:p>
            <a:pPr lvl="2"/>
            <a:r>
              <a:rPr lang="en-AU" b="0" dirty="0" smtClean="0"/>
              <a:t>Others</a:t>
            </a:r>
            <a:endParaRPr lang="en-AU" b="0"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71562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t>
            </a:r>
            <a:r>
              <a:rPr lang="en-AU" dirty="0" smtClean="0"/>
              <a:t>will be </a:t>
            </a:r>
            <a:r>
              <a:rPr lang="en-AU" dirty="0"/>
              <a:t>requested to </a:t>
            </a:r>
            <a:r>
              <a:rPr lang="en-AU" dirty="0" smtClean="0"/>
              <a:t>authorise a status report for SC6’s next meeting</a:t>
            </a:r>
            <a:endParaRPr lang="en-AU" dirty="0"/>
          </a:p>
        </p:txBody>
      </p:sp>
      <p:sp>
        <p:nvSpPr>
          <p:cNvPr id="8" name="Content Placeholder 7"/>
          <p:cNvSpPr>
            <a:spLocks noGrp="1"/>
          </p:cNvSpPr>
          <p:nvPr>
            <p:ph idx="1"/>
          </p:nvPr>
        </p:nvSpPr>
        <p:spPr/>
        <p:txBody>
          <a:bodyPr/>
          <a:lstStyle/>
          <a:p>
            <a:pPr lvl="1"/>
            <a:r>
              <a:rPr lang="en-AU" dirty="0" smtClean="0"/>
              <a:t>IEEE 802 provides a status report of activities in the PSDO process for each SC6 meeting </a:t>
            </a:r>
          </a:p>
          <a:p>
            <a:pPr lvl="1"/>
            <a:r>
              <a:rPr lang="en-AU" dirty="0" smtClean="0"/>
              <a:t>It has been determined over time that a suitable status report is based on the status pages for each activity in the PSDO process contained in the IEEE 802 JTC1 SC agenda’s</a:t>
            </a:r>
          </a:p>
          <a:p>
            <a:pPr lvl="1"/>
            <a:r>
              <a:rPr lang="en-AU" dirty="0" smtClean="0"/>
              <a:t>It is therefore requested that the IEEE 802 EC authorise the Chair &amp; Vice-Chair of the </a:t>
            </a:r>
            <a:r>
              <a:rPr lang="en-AU" i="1" dirty="0"/>
              <a:t>IEEE 802 JTC1 SC</a:t>
            </a:r>
            <a:r>
              <a:rPr lang="en-AU" dirty="0" smtClean="0"/>
              <a:t> to develop such a report for submission to SC6 by 17 Jan 2020</a:t>
            </a:r>
          </a:p>
          <a:p>
            <a:pPr lvl="2"/>
            <a:r>
              <a:rPr lang="en-AU" i="1" dirty="0"/>
              <a:t>Authorise the Chair &amp; Vice Chair of IEEE 802 JTC1 SC to develop a status </a:t>
            </a:r>
            <a:r>
              <a:rPr lang="en-AU" i="1" dirty="0" smtClean="0"/>
              <a:t>report on </a:t>
            </a:r>
            <a:r>
              <a:rPr lang="en-AU" i="1" dirty="0"/>
              <a:t>behalf of IEEE 802</a:t>
            </a:r>
            <a:r>
              <a:rPr lang="en-AU" i="1" dirty="0" smtClean="0"/>
              <a:t>, </a:t>
            </a:r>
            <a:r>
              <a:rPr lang="en-AU" i="1" dirty="0"/>
              <a:t>based on the status pages in </a:t>
            </a:r>
            <a:r>
              <a:rPr lang="en-AU" i="1" dirty="0" smtClean="0"/>
              <a:t>11-19-1731, </a:t>
            </a:r>
            <a:r>
              <a:rPr lang="en-AU" i="1" dirty="0"/>
              <a:t>for consideration by ISO/IEC JTC1/SC6 at their meeting in </a:t>
            </a:r>
            <a:r>
              <a:rPr lang="en-AU" i="1" dirty="0" smtClean="0"/>
              <a:t>Feb 2020</a:t>
            </a:r>
          </a:p>
          <a:p>
            <a:pPr lvl="2"/>
            <a:r>
              <a:rPr lang="en-AU" dirty="0"/>
              <a:t>Moved</a:t>
            </a:r>
            <a:r>
              <a:rPr lang="en-AU" dirty="0" smtClean="0"/>
              <a:t>:</a:t>
            </a:r>
            <a:endParaRPr lang="en-AU" dirty="0"/>
          </a:p>
          <a:p>
            <a:pPr lvl="2"/>
            <a:r>
              <a:rPr lang="en-AU" dirty="0"/>
              <a:t>Seconded</a:t>
            </a:r>
            <a:r>
              <a:rPr lang="en-AU" dirty="0" smtClean="0"/>
              <a: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Tree>
    <p:extLst>
      <p:ext uri="{BB962C8B-B14F-4D97-AF65-F5344CB8AC3E}">
        <p14:creationId xmlns:p14="http://schemas.microsoft.com/office/powerpoint/2010/main" val="331537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November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 has a new secretary as of July 2019</a:t>
            </a:r>
            <a:endParaRPr lang="en-AU" dirty="0"/>
          </a:p>
        </p:txBody>
      </p:sp>
      <p:sp>
        <p:nvSpPr>
          <p:cNvPr id="3" name="Content Placeholder 2"/>
          <p:cNvSpPr>
            <a:spLocks noGrp="1"/>
          </p:cNvSpPr>
          <p:nvPr>
            <p:ph idx="1"/>
          </p:nvPr>
        </p:nvSpPr>
        <p:spPr/>
        <p:txBody>
          <a:bodyPr/>
          <a:lstStyle/>
          <a:p>
            <a:pPr lvl="1"/>
            <a:r>
              <a:rPr lang="en-AU" dirty="0" smtClean="0"/>
              <a:t>The new </a:t>
            </a:r>
            <a:r>
              <a:rPr lang="en-AU" dirty="0"/>
              <a:t>ISO/IEC JTC1/SC6 </a:t>
            </a:r>
            <a:r>
              <a:rPr lang="en-AU" dirty="0" smtClean="0"/>
              <a:t>secretary is </a:t>
            </a:r>
          </a:p>
          <a:p>
            <a:pPr lvl="2"/>
            <a:r>
              <a:rPr lang="en-AU" dirty="0" smtClean="0"/>
              <a:t>Name</a:t>
            </a:r>
            <a:r>
              <a:rPr lang="en-AU" dirty="0"/>
              <a:t>: Mr. </a:t>
            </a:r>
            <a:r>
              <a:rPr lang="en-AU" dirty="0" err="1"/>
              <a:t>Jungyup</a:t>
            </a:r>
            <a:r>
              <a:rPr lang="en-AU" dirty="0"/>
              <a:t> OH</a:t>
            </a:r>
          </a:p>
          <a:p>
            <a:pPr lvl="2"/>
            <a:r>
              <a:rPr lang="en-AU" dirty="0" smtClean="0"/>
              <a:t>Nationality</a:t>
            </a:r>
            <a:r>
              <a:rPr lang="en-AU" dirty="0"/>
              <a:t>: Korea (Rep. of)</a:t>
            </a:r>
          </a:p>
          <a:p>
            <a:pPr lvl="2"/>
            <a:r>
              <a:rPr lang="en-AU" dirty="0"/>
              <a:t>Affiliation: Telecommunications Technology Association (TTA)</a:t>
            </a:r>
          </a:p>
          <a:p>
            <a:pPr lvl="2"/>
            <a:r>
              <a:rPr lang="en-AU" dirty="0" smtClean="0"/>
              <a:t>Mobile </a:t>
            </a:r>
            <a:r>
              <a:rPr lang="en-AU" dirty="0"/>
              <a:t>/ E-mail: +82-31-780-9054 / houman@tta.or.kr</a:t>
            </a:r>
          </a:p>
          <a:p>
            <a:pPr lvl="1"/>
            <a:r>
              <a:rPr lang="en-AU" dirty="0" smtClean="0"/>
              <a:t>Various submissions to SC6 should now be sent to Mr Oh</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243204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p>
          <a:p>
            <a:pPr lvl="2"/>
            <a:r>
              <a:rPr lang="en-US" dirty="0"/>
              <a:t>Paul Congdon </a:t>
            </a:r>
            <a:r>
              <a:rPr lang="en-US" dirty="0" smtClean="0"/>
              <a:t>- </a:t>
            </a:r>
            <a:r>
              <a:rPr lang="en-US" u="sng" dirty="0" smtClean="0">
                <a:hlinkClick r:id="rId7"/>
              </a:rPr>
              <a:t>paul_congdon@ieee.org</a:t>
            </a:r>
            <a:r>
              <a:rPr lang="en-AU" dirty="0"/>
              <a:t> </a:t>
            </a:r>
            <a:r>
              <a:rPr lang="en-AU" dirty="0" smtClean="0"/>
              <a:t>– added May 2019 (WG1)</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a:t>
            </a:r>
            <a:r>
              <a:rPr lang="en-AU" i="1" dirty="0" smtClean="0"/>
              <a:t>November </a:t>
            </a:r>
            <a:r>
              <a:rPr lang="en-AU" i="1" dirty="0" smtClean="0"/>
              <a:t>2019,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Hanoi, in Sept 2019, as documented </a:t>
            </a:r>
            <a:r>
              <a:rPr lang="en-AU" i="1" dirty="0" smtClean="0"/>
              <a:t>in</a:t>
            </a:r>
            <a:r>
              <a:rPr lang="en-AU" i="1" dirty="0" smtClean="0">
                <a:solidFill>
                  <a:srgbClr val="FF0000"/>
                </a:solidFill>
                <a:hlinkClick r:id="rId3"/>
              </a:rPr>
              <a:t>11-19-1787-00</a:t>
            </a:r>
            <a:endParaRPr lang="en-AU" i="1" dirty="0" smtClean="0">
              <a:solidFill>
                <a:srgbClr val="FF0000"/>
              </a:solidFill>
            </a:endParaRPr>
          </a:p>
          <a:p>
            <a:pPr lvl="1"/>
            <a:r>
              <a:rPr lang="en-AU" dirty="0" smtClean="0"/>
              <a:t>Moved</a:t>
            </a:r>
            <a:r>
              <a:rPr lang="en-AU" dirty="0" smtClean="0"/>
              <a:t>:</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13139</Words>
  <Application>Microsoft Office PowerPoint</Application>
  <PresentationFormat>On-screen Show (4:3)</PresentationFormat>
  <Paragraphs>2292</Paragraphs>
  <Slides>151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151</vt:i4>
      </vt:variant>
    </vt:vector>
  </HeadingPairs>
  <TitlesOfParts>
    <vt:vector size="157" baseType="lpstr">
      <vt:lpstr>Arial</vt:lpstr>
      <vt:lpstr>Times New Roman</vt:lpstr>
      <vt:lpstr>Wingdings</vt:lpstr>
      <vt:lpstr>802-11-Submission</vt:lpstr>
      <vt:lpstr>Acrobat Document</vt:lpstr>
      <vt:lpstr>Packager Shell Object</vt:lpstr>
      <vt:lpstr>IEEE 802 JTC1 Standing Committee Nov 2019 agenda in Hawaii</vt:lpstr>
      <vt:lpstr>This document will be used to run the IEEE 802 JTC1 SC meetings in Hawaii in Nov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November 2019 meeting in Hawaii</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There was a problem with execution of the PSDO process that has now been resolved</vt:lpstr>
      <vt:lpstr>IEEE 802 has sent 60 standards through to PSDO ratification with 34 in-process</vt:lpstr>
      <vt:lpstr>IEEE 802.1 WG has sent 28 standards completely through the PSDO ratification process</vt:lpstr>
      <vt:lpstr>IEEE 802.1 WG has sent 28 standards completely through the PSDO ratification process</vt:lpstr>
      <vt:lpstr>IEEE 802.1 WG has sent 28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waiting start of FDIS ballot</vt:lpstr>
      <vt:lpstr>IEEE 802.1Qcc PSDO process is on hold until previous amendments are approved</vt:lpstr>
      <vt:lpstr>IEEE 802.1Qcp PSDO process is on hold until previous amendments are approved</vt:lpstr>
      <vt:lpstr>IEEE 802.1AR-Rev FDIS ballot closes 14 Nov 2109 </vt:lpstr>
      <vt:lpstr>IEEE 802.1CM has been published as ISO/IEC/IEEE 8802-1CM:2019</vt:lpstr>
      <vt:lpstr>IEEE 802.1Qcy PSDO process is on hold until previous amendments are approved</vt:lpstr>
      <vt:lpstr>IEEE 802.1AC/Cor-1 90-day is waiting for publication</vt:lpstr>
      <vt:lpstr>IEEE 802.1Xck is waiting for start of FDIS</vt:lpstr>
      <vt:lpstr>IEEE 802.1AE-Rev is waiting for start of FDIS</vt:lpstr>
      <vt:lpstr>IEEE 802.1AS-Rev was liaised for information in March 2019</vt:lpstr>
      <vt:lpstr>IEEE 802.1AX-REV was liaised for information in July  2019</vt:lpstr>
      <vt:lpstr>IEEE 802.1Qcx will be liaised when appropriate</vt:lpstr>
      <vt:lpstr>IEEE 802.1X-REV will be liaised when appropriate</vt:lpstr>
      <vt:lpstr>IEEE 802.3 has 9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is complete</vt:lpstr>
      <vt:lpstr>IEEE 802.3-REV is waiting for start of FDIS ballot </vt:lpstr>
      <vt:lpstr>IEEE 802.3bt is on hold until FDIS on 802.3-REV is complete</vt:lpstr>
      <vt:lpstr>IEEE 802.3.2 was liaised for information in Feb 2019</vt:lpstr>
      <vt:lpstr>IEEE 802.3cg was liaised for information in Jun 2019</vt:lpstr>
      <vt:lpstr>IEEE 802.3cn will be liaised when appropriate</vt:lpstr>
      <vt:lpstr>IEEE 802.3cm will be liaised when appropriate</vt:lpstr>
      <vt:lpstr>IEEE 802.3cq will be liaised when appropriate</vt:lpstr>
      <vt:lpstr>IEEE 802.11 has 11 standards in the pipeline for ratification under the PSDO</vt:lpstr>
      <vt:lpstr>IEEE 802.11 has 11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802.15 has one standard in the pipeline for ratification under the PSDO</vt:lpstr>
      <vt:lpstr>IEEE 802.15 WG has a number of regular participants in IEEE 802 JTC1 SC activities</vt:lpstr>
      <vt:lpstr>IEEE 802.15.6-2012 published as ISO/IEC/IEEE 8802-15-6:2017</vt:lpstr>
      <vt:lpstr>Some interest has been expressed in submitting 802.15.4 (and 802.15.3)</vt:lpstr>
      <vt:lpstr>IEEE 802.22 has one standard in the pipeline for ratification under the PSDO</vt:lpstr>
      <vt:lpstr>IEEE 802.22 WG has a number of regular participants in IEEE 802 JTC1 SC activities</vt:lpstr>
      <vt:lpstr>IEEE 802.22-REV will be liaised when appropriate</vt:lpstr>
      <vt:lpstr>Do we have any volunteers to attend the SC6 meeting in London?</vt:lpstr>
      <vt:lpstr>The next SC6 meeting will be held in February 2020 in London</vt:lpstr>
      <vt:lpstr>There is an early draft agenda for the SC6/WG1 meeting</vt:lpstr>
      <vt:lpstr>There is an early draft agenda for the SC6/WG1 meeting</vt:lpstr>
      <vt:lpstr>There is an early draft agenda for the SC6/WG1 meeting</vt:lpstr>
      <vt:lpstr>SC6/WG7 seems to have one item of potential interest  </vt:lpstr>
      <vt:lpstr>The 802 EC will be requested to authorise a status report for SC6’s next meeting</vt:lpstr>
      <vt:lpstr>ISO/IEC JTC1/SC6 has a new secretary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2019-10-27T23:28:08Z</dcterms:modified>
</cp:coreProperties>
</file>