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433" r:id="rId52"/>
    <p:sldId id="297" r:id="rId53"/>
    <p:sldId id="370" r:id="rId54"/>
    <p:sldId id="435" r:id="rId55"/>
    <p:sldId id="286" r:id="rId56"/>
    <p:sldId id="305" r:id="rId57"/>
    <p:sldId id="298" r:id="rId58"/>
    <p:sldId id="396" r:id="rId59"/>
    <p:sldId id="397" r:id="rId60"/>
    <p:sldId id="398" r:id="rId61"/>
    <p:sldId id="399" r:id="rId62"/>
    <p:sldId id="400" r:id="rId63"/>
    <p:sldId id="401" r:id="rId64"/>
    <p:sldId id="402" r:id="rId65"/>
    <p:sldId id="403" r:id="rId66"/>
    <p:sldId id="404" r:id="rId67"/>
    <p:sldId id="405" r:id="rId68"/>
    <p:sldId id="406" r:id="rId69"/>
    <p:sldId id="407" r:id="rId70"/>
    <p:sldId id="408" r:id="rId71"/>
    <p:sldId id="409" r:id="rId72"/>
    <p:sldId id="410" r:id="rId73"/>
    <p:sldId id="411" r:id="rId74"/>
    <p:sldId id="412" r:id="rId75"/>
    <p:sldId id="413" r:id="rId76"/>
    <p:sldId id="414" r:id="rId77"/>
    <p:sldId id="415" r:id="rId78"/>
    <p:sldId id="416" r:id="rId79"/>
    <p:sldId id="417" r:id="rId80"/>
    <p:sldId id="418" r:id="rId81"/>
    <p:sldId id="419" r:id="rId82"/>
    <p:sldId id="420" r:id="rId83"/>
    <p:sldId id="421" r:id="rId84"/>
    <p:sldId id="422" r:id="rId85"/>
    <p:sldId id="423" r:id="rId86"/>
    <p:sldId id="424" r:id="rId87"/>
    <p:sldId id="425" r:id="rId88"/>
    <p:sldId id="426" r:id="rId89"/>
    <p:sldId id="427" r:id="rId90"/>
    <p:sldId id="428" r:id="rId91"/>
    <p:sldId id="431" r:id="rId92"/>
    <p:sldId id="430" r:id="rId93"/>
    <p:sldId id="432" r:id="rId94"/>
    <p:sldId id="434" r:id="rId95"/>
    <p:sldId id="324" r:id="rId96"/>
    <p:sldId id="323" r:id="rId9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105"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505-02-00be-multi-link-aggregation-considerations.pptx" TargetMode="External"/><Relationship Id="rId4" Type="http://schemas.openxmlformats.org/officeDocument/2006/relationships/hyperlink" Target="https://mentor.ieee.org/802.11/dcn/19/11-19-0822-06-00be-extremely-efficient-multi-band-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3-00-00be-802-11be-preamble-and-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79-00-00be-coordinated-ap-time-and-frequency-sharing-gain-analysis.pptx" TargetMode="External"/><Relationship Id="rId2" Type="http://schemas.openxmlformats.org/officeDocument/2006/relationships/hyperlink" Target="https://mentor.ieee.org/802.11/dcn/19/11-19-1856-00-00be-a-mpdu-and-ba.pptx" TargetMode="External"/><Relationship Id="rId16" Type="http://schemas.openxmlformats.org/officeDocument/2006/relationships/hyperlink" Target="https://mentor.ieee.org/802.11/dcn/19/11-19-1888-00-00be-performance-evaluation-of-deterministic-service-for-eh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7-00-00be-multi-link-acknowledgement.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4-00-00be-discussion-on-rta-retransmiss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1-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1-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652-01-00be-multi-ap-transmission-procedure.pptx" TargetMode="External"/><Relationship Id="rId3" Type="http://schemas.openxmlformats.org/officeDocument/2006/relationships/hyperlink" Target="https://mentor.ieee.org/802.11/dcn/19/11-19-1554-01-00be-data-sharing-for-multi-ap-coordination.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1535-01-00be-sounding-for-ap-collabo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94-02-00be-coordinated-beamforming-null-steering-protocol-in-802-11be.pptx" TargetMode="External"/><Relationship Id="rId5" Type="http://schemas.openxmlformats.org/officeDocument/2006/relationships/hyperlink" Target="https://mentor.ieee.org/802.11/dcn/19/11-19-1593-01-00be-joint-sounding-for-multi-ap-systems.pptx" TargetMode="External"/><Relationship Id="rId4" Type="http://schemas.openxmlformats.org/officeDocument/2006/relationships/hyperlink" Target="https://mentor.ieee.org/802.11/dcn/19/11-19-1573-00-00be-one-channel-information-feedback-method-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9/11-19-1889-01-00be-discussion-on-240mhz-bandwidth.pptx" TargetMode="External"/><Relationship Id="rId2" Type="http://schemas.openxmlformats.org/officeDocument/2006/relationships/hyperlink" Target="https://mentor.ieee.org/802.11/dcn/19/11-19-1521-01-00be-further-thoughts-on-11be-tone-plan.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16-01-00be-11be-preamble-structure.pptx" TargetMode="External"/><Relationship Id="rId4" Type="http://schemas.openxmlformats.org/officeDocument/2006/relationships/hyperlink" Target="https://mentor.ieee.org/802.11/dcn/19/11-19-1497-01-00be-auto-detection-in-11be.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901-00-00be-priority-access-support-in-ieee-802-11be-what-and-why.pptx" TargetMode="External"/><Relationship Id="rId7" Type="http://schemas.openxmlformats.org/officeDocument/2006/relationships/hyperlink" Target="https://mentor.ieee.org/802.11/dcn/19/11-19-1116-04-00be-channel-access-in-multi-band-operation.pptx" TargetMode="External"/><Relationship Id="rId2" Type="http://schemas.openxmlformats.org/officeDocument/2006/relationships/hyperlink" Target="https://mentor.ieee.org/802.11/dcn/19/11-19-1604-00-00be-eht-direct-link-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940-03-00be-multi-link-framework.pptx" TargetMode="External"/><Relationship Id="rId4" Type="http://schemas.openxmlformats.org/officeDocument/2006/relationships/hyperlink" Target="https://mentor.ieee.org/802.11/dcn/19/11-19-0822-06-00be-extremely-efficient-multi-band-operat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459-00-00be-harq-applicable-a-mpdu.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78-00-00be-an-harq-transmission-scheme-for-11be.pptx" TargetMode="External"/><Relationship Id="rId4" Type="http://schemas.openxmlformats.org/officeDocument/2006/relationships/hyperlink" Target="https://mentor.ieee.org/802.11/dcn/19/11-19-1553-00-00be-consideration-on-harq-feedback.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3" Type="http://schemas.openxmlformats.org/officeDocument/2006/relationships/hyperlink" Target="https://mentor.ieee.org/802.11/dcn/19/11-19-1509-05-00be-discussion-on-multi-link-setup.pptx" TargetMode="External"/><Relationship Id="rId7"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10-02-00be-eht-power-saving-considering-multi-link.pptx" TargetMode="External"/><Relationship Id="rId5" Type="http://schemas.openxmlformats.org/officeDocument/2006/relationships/hyperlink" Target="https://mentor.ieee.org/802.11/dcn/19/11-19-1159-05-00be-multilink-operation-capability-announcement.pptx" TargetMode="External"/><Relationship Id="rId4" Type="http://schemas.openxmlformats.org/officeDocument/2006/relationships/hyperlink" Target="https://mentor.ieee.org/802.11/dcn/19/11-19-1512-06-00be-multi-link-acknowledg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9/11-19-1851-00-00be-latency-enhancement-in-multi-link.pptx" TargetMode="External"/><Relationship Id="rId2"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888-00-00be-performance-evaluation-of-deterministic-service-for-eht-follow-up.pptx" TargetMode="External"/><Relationship Id="rId4" Type="http://schemas.openxmlformats.org/officeDocument/2006/relationships/hyperlink" Target="https://mentor.ieee.org/802.11/dcn/19/11-19-1884-00-00be-discussion-on-rta-retransmission.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19/11-19-1526-01-00be-multi-link-power-save.pptx" TargetMode="External"/><Relationship Id="rId3" Type="http://schemas.openxmlformats.org/officeDocument/2006/relationships/hyperlink" Target="https://mentor.ieee.org/802.11/dcn/19/11-19-1780-00-00be-ar-vr-on-eht-design-considerations.pptx" TargetMode="External"/><Relationship Id="rId7" Type="http://schemas.openxmlformats.org/officeDocument/2006/relationships/hyperlink" Target="https://mentor.ieee.org/802.11/dcn/19/11-19-1505-02-00be-multi-link-aggregation-considerations.pptx" TargetMode="External"/><Relationship Id="rId2" Type="http://schemas.openxmlformats.org/officeDocument/2006/relationships/hyperlink" Target="https://mentor.ieee.org/802.11/dcn/19/11-19-1933-00-00be-capabilities-to-support-time-aware-scheduling-in-802-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59-05-00be-multilink-operation-capability-announcement.pptx" TargetMode="External"/><Relationship Id="rId5" Type="http://schemas.openxmlformats.org/officeDocument/2006/relationships/hyperlink" Target="https://mentor.ieee.org/802.11/dcn/19/11-19-0822-08-00be-extremely-efficient-multi-band-operation.pptx" TargetMode="External"/><Relationship Id="rId10" Type="http://schemas.openxmlformats.org/officeDocument/2006/relationships/hyperlink" Target="https://mentor.ieee.org/802.11/dcn/19/11-19-1542-00-00be-multi-link-broadcast-addressed-frame-reception.pptx" TargetMode="External"/><Relationship Id="rId4" Type="http://schemas.openxmlformats.org/officeDocument/2006/relationships/hyperlink" Target="https://mentor.ieee.org/802.11/dcn/19/11-19-1358-01-00be-multi-link-operation-management.pptx" TargetMode="External"/><Relationship Id="rId9" Type="http://schemas.openxmlformats.org/officeDocument/2006/relationships/hyperlink" Target="https://mentor.ieee.org/802.11/dcn/19/11-19-1536-00-00be-power-consideration-for-multi-link-transmissions.ppt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3-00-00be-revisiting-harq-complexity.pptx" TargetMode="External"/><Relationship Id="rId4" Type="http://schemas.openxmlformats.org/officeDocument/2006/relationships/hyperlink" Target="https://mentor.ieee.org/802.11/dcn/19/11-19-1858-00-00be-harq-system-level-simulation-results.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92"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1663902093"/>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1535r1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 </a:t>
                      </a: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1554r1</a:t>
                      </a:r>
                      <a:endParaRPr lang="en-US" sz="1200" u="none"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Data Sharing for Multi-AP Coordination</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Sungjin Park</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rgbClr val="FFC000"/>
                          </a:solidFill>
                          <a:effectLst/>
                          <a:latin typeface="+mn-lt"/>
                          <a:ea typeface="MS Gothic" panose="020B0609070205080204" pitchFamily="49" charset="-128"/>
                          <a:cs typeface="+mn-cs"/>
                          <a:hlinkClick r:id="rId7">
                            <a:extLst>
                              <a:ext uri="{A12FA001-AC4F-418D-AE19-62706E023703}">
                                <ahyp:hlinkClr xmlns:ahyp="http://schemas.microsoft.com/office/drawing/2018/hyperlinkcolor" val="tx"/>
                              </a:ext>
                            </a:extLst>
                          </a:hlinkClick>
                        </a:rPr>
                        <a:t>1573r0</a:t>
                      </a:r>
                      <a:endParaRPr lang="en-US" sz="1200" u="none" kern="1200" dirty="0">
                        <a:solidFill>
                          <a:srgbClr val="FFC00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Channel Info. Feedback Method 4 Multi-AP Coord.</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rgbClr val="FFC000"/>
                          </a:solidFill>
                          <a:effectLst/>
                          <a:latin typeface="+mn-lt"/>
                          <a:ea typeface="MS Gothic" panose="020B0609070205080204" pitchFamily="49" charset="-128"/>
                        </a:rPr>
                        <a:t>Dandan Liang</a:t>
                      </a:r>
                      <a:endParaRPr lang="en-US" sz="120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1593r1</a:t>
                      </a:r>
                      <a:endParaRPr lang="en-US" sz="1200" b="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00B050"/>
                          </a:solidFill>
                          <a:effectLst/>
                          <a:latin typeface="+mn-lt"/>
                          <a:ea typeface="MS Gothic" panose="020B0609070205080204" pitchFamily="49" charset="-128"/>
                        </a:rPr>
                        <a:t>Joint Sounding for Multi-AP Systems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00B050"/>
                          </a:solidFill>
                          <a:effectLst/>
                          <a:latin typeface="+mn-lt"/>
                          <a:ea typeface="MS Gothic" panose="020B0609070205080204" pitchFamily="49" charset="-128"/>
                        </a:rPr>
                        <a:t>Jianhan Liu</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2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1594r2</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Coord. Beamforming/Null Steering Protocol in 11be</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David L.-Perez</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1 SP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1082r4</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rgbClr val="00B050"/>
                          </a:solidFill>
                          <a:effectLst/>
                          <a:latin typeface="+mn-lt"/>
                          <a:ea typeface="MS Gothic" panose="020B0609070205080204" pitchFamily="49" charset="-128"/>
                          <a:cs typeface="+mn-cs"/>
                          <a:hlinkClick r:id="rId12">
                            <a:extLst>
                              <a:ext uri="{A12FA001-AC4F-418D-AE19-62706E023703}">
                                <ahyp:hlinkClr xmlns:ahyp="http://schemas.microsoft.com/office/drawing/2018/hyperlinkcolor" val="tx"/>
                              </a:ext>
                            </a:extLst>
                          </a:hlinkClick>
                        </a:rPr>
                        <a:t>1116r2</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rgbClr val="00B050"/>
                          </a:solidFill>
                          <a:effectLst/>
                          <a:latin typeface="+mn-lt"/>
                          <a:ea typeface="MS Gothic" panose="020B0609070205080204" pitchFamily="49" charset="-128"/>
                        </a:rPr>
                        <a:t>4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rgbClr val="00B050"/>
                          </a:solidFill>
                          <a:effectLst/>
                          <a:latin typeface="+mn-lt"/>
                          <a:ea typeface="MS Gothic" panose="020B0609070205080204" pitchFamily="49" charset="-128"/>
                          <a:cs typeface="+mn-cs"/>
                          <a:hlinkClick r:id="rId13">
                            <a:extLst>
                              <a:ext uri="{A12FA001-AC4F-418D-AE19-62706E023703}">
                                <ahyp:hlinkClr xmlns:ahyp="http://schemas.microsoft.com/office/drawing/2018/hyperlinkcolor" val="tx"/>
                              </a:ext>
                            </a:extLst>
                          </a:hlinkClick>
                        </a:rPr>
                        <a:t>1405r3</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Operation Channel Access Discussion</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rgbClr val="00B050"/>
                          </a:solidFill>
                          <a:effectLst/>
                          <a:latin typeface="+mn-lt"/>
                          <a:ea typeface="MS Gothic" panose="020B0609070205080204" pitchFamily="49" charset="-128"/>
                        </a:rPr>
                        <a:t>Sharan Naribole</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2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4">
                            <a:extLst>
                              <a:ext uri="{A12FA001-AC4F-418D-AE19-62706E023703}">
                                <ahyp:hlinkClr xmlns:ahyp="http://schemas.microsoft.com/office/drawing/2018/hyperlinkcolor" val="tx"/>
                              </a:ext>
                            </a:extLst>
                          </a:hlinkClick>
                        </a:rPr>
                        <a:t>1509r2</a:t>
                      </a:r>
                      <a:endParaRPr lang="en-GB" sz="1200" u="none" kern="1200" dirty="0">
                        <a:solidFill>
                          <a:srgbClr val="00B05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Discussion on Multi-link Setup</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Insun Jang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1 SP</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rPr>
                        <a:t>1512r1</a:t>
                      </a: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acknowledgment</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Rojan Chitrakar</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3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6">
                            <a:extLst>
                              <a:ext uri="{A12FA001-AC4F-418D-AE19-62706E023703}">
                                <ahyp:hlinkClr xmlns:ahyp="http://schemas.microsoft.com/office/drawing/2018/hyperlinkcolor" val="tx"/>
                              </a:ext>
                            </a:extLst>
                          </a:hlinkClick>
                        </a:rPr>
                        <a:t>1159r2</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operation capability announcement</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Liwen Chu</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1 SP</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
        <p:nvSpPr>
          <p:cNvPr id="11" name="TextBox 10">
            <a:extLst>
              <a:ext uri="{FF2B5EF4-FFF2-40B4-BE49-F238E27FC236}">
                <a16:creationId xmlns:a16="http://schemas.microsoft.com/office/drawing/2014/main" id="{02CE227E-D6BD-4A50-8C16-CE50C2300D8B}"/>
              </a:ext>
            </a:extLst>
          </p:cNvPr>
          <p:cNvSpPr txBox="1"/>
          <p:nvPr/>
        </p:nvSpPr>
        <p:spPr>
          <a:xfrm>
            <a:off x="1832856" y="6138446"/>
            <a:ext cx="4930452" cy="338554"/>
          </a:xfrm>
          <a:prstGeom prst="rect">
            <a:avLst/>
          </a:prstGeom>
          <a:noFill/>
        </p:spPr>
        <p:txBody>
          <a:bodyPr wrap="none" rtlCol="0">
            <a:spAutoFit/>
          </a:bodyPr>
          <a:lstStyle/>
          <a:p>
            <a:r>
              <a:rPr lang="en-US" sz="1600" dirty="0">
                <a:solidFill>
                  <a:schemeClr val="tx1"/>
                </a:solidFill>
              </a:rPr>
              <a:t>Color Legend:</a:t>
            </a:r>
            <a:r>
              <a:rPr lang="en-US" sz="1600" dirty="0">
                <a:solidFill>
                  <a:srgbClr val="00B050"/>
                </a:solidFill>
              </a:rPr>
              <a:t> Presented; </a:t>
            </a:r>
            <a:r>
              <a:rPr lang="en-US" sz="1600" dirty="0">
                <a:solidFill>
                  <a:srgbClr val="FFC000"/>
                </a:solidFill>
              </a:rPr>
              <a:t>Deferred; </a:t>
            </a:r>
            <a:r>
              <a:rPr lang="en-US" sz="1600" dirty="0">
                <a:solidFill>
                  <a:schemeClr val="tx1"/>
                </a:solidFill>
              </a:rPr>
              <a:t>Pending;</a:t>
            </a:r>
            <a:r>
              <a:rPr lang="en-US" sz="1600" dirty="0">
                <a:solidFill>
                  <a:srgbClr val="00B050"/>
                </a:solidFill>
              </a:rPr>
              <a:t> </a:t>
            </a:r>
            <a:r>
              <a:rPr lang="en-US" sz="1600" dirty="0">
                <a:solidFill>
                  <a:srgbClr val="FF0000"/>
                </a:solidFill>
              </a:rPr>
              <a:t>Withdrawn;</a:t>
            </a: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131508783"/>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1510r1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EHT Power saving considering multi-link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Jeongki Kim</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4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1525r1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0822r6</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Extremely Efficient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1505r2</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Multi-link Aggregation Considerations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Sharan Naribole</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2026725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1358r0</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Multi-link Operation Management</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Yongho Seok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rgbClr val="00B050"/>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1526r1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Multi-Link Power-save</a:t>
                      </a:r>
                      <a:endParaRPr lang="en-US" sz="1200" b="0" kern="1200" dirty="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a:solidFill>
                            <a:srgbClr val="00B050"/>
                          </a:solidFill>
                          <a:latin typeface="+mn-lt"/>
                          <a:ea typeface="+mn-ea"/>
                          <a:cs typeface="+mn-cs"/>
                        </a:rPr>
                        <a:t>Abhishek Patil</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Multi Link</a:t>
                      </a:r>
                      <a:endParaRPr lang="en-US" sz="1200" b="0" kern="120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1536r0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Power Consideration for Multi-link Transmissions</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Rojan Chitrakar</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1542r0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Multi-link broadcast addressed frame reception</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Po-Kai Huang</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6">
                            <a:extLst>
                              <a:ext uri="{A12FA001-AC4F-418D-AE19-62706E023703}">
                                <ahyp:hlinkClr xmlns:ahyp="http://schemas.microsoft.com/office/drawing/2018/hyperlinkcolor" val="tx"/>
                              </a:ext>
                            </a:extLst>
                          </a:hlinkClick>
                        </a:rPr>
                        <a:t>1613r0</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Multi-link TXOP Sharing for Delay Reduction</a:t>
                      </a:r>
                      <a:endParaRPr lang="en-US" sz="1200" b="0" kern="1200" dirty="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Yongsu Gwak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Low Lat</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857628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1493r0</a:t>
                      </a:r>
                      <a:endParaRPr lang="en-US" sz="1200" dirty="0">
                        <a:solidFill>
                          <a:srgbClr val="00B050"/>
                        </a:solidFill>
                        <a:effectLst/>
                        <a:latin typeface="+mn-lt"/>
                        <a:ea typeface="Times New Roman" panose="02020603050405020304" pitchFamily="18" charset="0"/>
                      </a:endParaRPr>
                    </a:p>
                  </a:txBody>
                  <a:tcPr anchor="b"/>
                </a:tc>
                <a:tc>
                  <a:txBody>
                    <a:bodyPr/>
                    <a:lstStyle/>
                    <a:p>
                      <a:pPr algn="l"/>
                      <a:r>
                        <a:rPr lang="en-US" sz="1200" b="0" dirty="0">
                          <a:solidFill>
                            <a:srgbClr val="00B050"/>
                          </a:solidFill>
                          <a:effectLst/>
                        </a:rPr>
                        <a:t>Phase Rotation for 320MHz</a:t>
                      </a:r>
                    </a:p>
                  </a:txBody>
                  <a:tcPr anchor="ctr"/>
                </a:tc>
                <a:tc>
                  <a:txBody>
                    <a:bodyPr/>
                    <a:lstStyle/>
                    <a:p>
                      <a:pPr marL="0" marR="0" algn="ctr">
                        <a:spcBef>
                          <a:spcPts val="0"/>
                        </a:spcBef>
                        <a:spcAft>
                          <a:spcPts val="0"/>
                        </a:spcAft>
                      </a:pPr>
                      <a:r>
                        <a:rPr lang="en-GB" sz="1200" b="0" kern="1200" dirty="0">
                          <a:solidFill>
                            <a:srgbClr val="00B050"/>
                          </a:solidFill>
                          <a:latin typeface="+mn-lt"/>
                          <a:ea typeface="+mn-ea"/>
                          <a:cs typeface="+mn-cs"/>
                        </a:rPr>
                        <a:t>Eunsung Park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1516r0</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Xiaogang Chen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1519r0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Forward Compatibility for WiFi Preamble Design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Sameer Vermani</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2">
                            <a:extLst>
                              <a:ext uri="{A12FA001-AC4F-418D-AE19-62706E023703}">
                                <ahyp:hlinkClr xmlns:ahyp="http://schemas.microsoft.com/office/drawing/2018/hyperlinkcolor" val="tx"/>
                              </a:ext>
                            </a:extLst>
                          </a:hlinkClick>
                        </a:rPr>
                        <a:t>1521r0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3">
                            <a:extLst>
                              <a:ext uri="{A12FA001-AC4F-418D-AE19-62706E023703}">
                                <ahyp:hlinkClr xmlns:ahyp="http://schemas.microsoft.com/office/drawing/2018/hyperlinkcolor" val="tx"/>
                              </a:ext>
                            </a:extLst>
                          </a:hlinkClick>
                        </a:rPr>
                        <a:t>1540r0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EHT Preamble Design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Rui Cao</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4">
                            <a:extLst>
                              <a:ext uri="{A12FA001-AC4F-418D-AE19-62706E023703}">
                                <ahyp:hlinkClr xmlns:ahyp="http://schemas.microsoft.com/office/drawing/2018/hyperlinkcolor" val="tx"/>
                              </a:ext>
                            </a:extLst>
                          </a:hlinkClick>
                        </a:rPr>
                        <a:t>1556r0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Lean PHY for EHT</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Miguel Lopez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5">
                            <a:extLst>
                              <a:ext uri="{A12FA001-AC4F-418D-AE19-62706E023703}">
                                <ahyp:hlinkClr xmlns:ahyp="http://schemas.microsoft.com/office/drawing/2018/hyperlinkcolor" val="tx"/>
                              </a:ext>
                            </a:extLst>
                          </a:hlinkClick>
                        </a:rPr>
                        <a:t>1569r0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Preamble Design Consideration for 11be follow-up</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Li-Hsiang Sun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025472408"/>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1497r0</a:t>
                      </a:r>
                      <a:endParaRPr lang="en-US" sz="1200">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Autodetection in 11be</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Sichan Noh</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PHY</a:t>
                      </a:r>
                      <a:endParaRPr lang="en-US" sz="1200" u="none" dirty="0">
                        <a:solidFill>
                          <a:srgbClr val="00B050"/>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rgbClr val="00B050"/>
                          </a:solidFill>
                          <a:effectLst/>
                          <a:latin typeface="+mn-lt"/>
                          <a:ea typeface="MS Gothic" panose="020B0609070205080204" pitchFamily="49" charset="-128"/>
                          <a:cs typeface="+mn-cs"/>
                        </a:rPr>
                        <a:t>PHY</a:t>
                      </a:r>
                      <a:endParaRPr lang="en-US" sz="1200" u="none" kern="1200" dirty="0">
                        <a:solidFill>
                          <a:srgbClr val="00B050"/>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1459r0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 HARQ applicable A-MPDU</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Lei Huang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rgbClr val="00B050"/>
                          </a:solidFill>
                          <a:effectLst/>
                          <a:latin typeface="+mn-lt"/>
                          <a:ea typeface="MS Gothic" panose="020B0609070205080204" pitchFamily="49" charset="-128"/>
                        </a:rPr>
                        <a:t>HARQ</a:t>
                      </a:r>
                      <a:endParaRPr lang="en-US" sz="1200" u="none">
                        <a:solidFill>
                          <a:srgbClr val="00B05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1553r0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Consideration on HARQ feedback</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Taewon Song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1578r0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An HARQ Transmission Scheme for 11be</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Shimi Shilo</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1589r0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What should be the HARQ unit and why?</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Imran Latif</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FFC00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1622r0</a:t>
                      </a:r>
                      <a:endParaRPr lang="en-US" sz="1200">
                        <a:solidFill>
                          <a:srgbClr val="FFC00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FFC000"/>
                          </a:solidFill>
                          <a:effectLst/>
                          <a:latin typeface="+mn-lt"/>
                          <a:ea typeface="MS Gothic" panose="020B0609070205080204" pitchFamily="49" charset="-128"/>
                        </a:rPr>
                        <a:t>Use Auto Repetition in low latency queue</a:t>
                      </a:r>
                      <a:endParaRPr lang="en-US" sz="1200" u="none">
                        <a:solidFill>
                          <a:srgbClr val="FFC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rgbClr val="FFC000"/>
                          </a:solidFill>
                          <a:effectLst/>
                          <a:latin typeface="+mn-lt"/>
                          <a:ea typeface="MS Gothic" panose="020B0609070205080204" pitchFamily="49" charset="-128"/>
                        </a:rPr>
                        <a:t>Tony Zeng</a:t>
                      </a:r>
                      <a:endParaRPr lang="en-US" sz="1200" u="none">
                        <a:solidFill>
                          <a:srgbClr val="FFC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rPr>
                        <a:t>Conf Call</a:t>
                      </a:r>
                      <a:endParaRPr lang="en-US" sz="1200" u="none" dirty="0">
                        <a:solidFill>
                          <a:srgbClr val="FFC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rPr>
                        <a:t>Low Lat</a:t>
                      </a:r>
                      <a:endParaRPr lang="en-US" sz="1200" u="none" dirty="0">
                        <a:solidFill>
                          <a:srgbClr val="FFC00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FFC000"/>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Hawaii,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1116576"/>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1582r0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Coord. AP Time &amp; Freq. Sharing in a TX </a:t>
                      </a:r>
                      <a:r>
                        <a:rPr lang="en-US" sz="1200" b="0" i="0" u="none" strike="noStrike" dirty="0" err="1">
                          <a:solidFill>
                            <a:srgbClr val="00B050"/>
                          </a:solidFill>
                          <a:effectLst/>
                          <a:latin typeface="Times New Roman" panose="02020603050405020304" pitchFamily="18" charset="0"/>
                        </a:rPr>
                        <a:t>Opport</a:t>
                      </a:r>
                      <a:r>
                        <a:rPr lang="en-US" sz="1200" b="0" i="0" u="none" strike="noStrike" dirty="0">
                          <a:solidFill>
                            <a:srgbClr val="00B05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SangSun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1780r0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5">
                            <a:extLst>
                              <a:ext uri="{A12FA001-AC4F-418D-AE19-62706E023703}">
                                <ahyp:hlinkClr xmlns:ahyp="http://schemas.microsoft.com/office/drawing/2018/hyperlinkcolor" val="tx"/>
                              </a:ext>
                            </a:extLst>
                          </a:hlinkClick>
                        </a:rPr>
                        <a:t>1851r0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Suhwook Kim</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6157609"/>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1870r0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1874r0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1879</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1883r0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1884r0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Liangxiao Xin</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1887</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1888r0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Suhwook Kim</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8452814"/>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MLA MAC Addresses considerations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1901r0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0500803"/>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1933r0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Dave Cavalcante</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1802110"/>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FFC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1939r0</a:t>
                      </a:r>
                      <a:endParaRPr lang="en-US" sz="1200" b="0" i="0" u="none" strike="noStrike" dirty="0">
                        <a:solidFill>
                          <a:srgbClr val="FFC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FFC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FFC000"/>
                          </a:solidFill>
                          <a:effectLst/>
                          <a:latin typeface="+mn-lt"/>
                        </a:rPr>
                        <a:t>1979r0</a:t>
                      </a:r>
                    </a:p>
                  </a:txBody>
                  <a:tcPr marL="9525" marR="9525" marT="9525" marB="0" anchor="b"/>
                </a:tc>
                <a:tc>
                  <a:txBody>
                    <a:bodyPr/>
                    <a:lstStyle/>
                    <a:p>
                      <a:pPr algn="l" fontAlgn="b"/>
                      <a:r>
                        <a:rPr lang="en-US" sz="1200" b="0" i="0" u="none" strike="noStrike">
                          <a:solidFill>
                            <a:srgbClr val="FFC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FFC000"/>
                          </a:solidFill>
                          <a:effectLst/>
                          <a:latin typeface="+mn-lt"/>
                        </a:rPr>
                        <a:t>Genady Tsodik</a:t>
                      </a:r>
                    </a:p>
                  </a:txBody>
                  <a:tcPr marL="9525" marR="9525" marT="9525" marB="0" anchor="b"/>
                </a:tc>
                <a:tc>
                  <a:txBody>
                    <a:bodyPr/>
                    <a:lstStyle/>
                    <a:p>
                      <a:pPr algn="l" fontAlgn="b"/>
                      <a:r>
                        <a:rPr lang="en-US" sz="1200" b="0" i="0" u="none" strike="noStrike" dirty="0">
                          <a:solidFill>
                            <a:srgbClr val="FFC000"/>
                          </a:solidFill>
                          <a:effectLst/>
                          <a:latin typeface="+mn-lt"/>
                        </a:rPr>
                        <a:t>Conf Call</a:t>
                      </a:r>
                    </a:p>
                  </a:txBody>
                  <a:tcPr marL="9525" marR="9525" marT="9525" marB="0" anchor="b"/>
                </a:tc>
                <a:tc>
                  <a:txBody>
                    <a:bodyPr/>
                    <a:lstStyle/>
                    <a:p>
                      <a:pPr algn="l" fontAlgn="b"/>
                      <a:r>
                        <a:rPr lang="en-US" sz="1200" b="0" i="0" u="none" strike="noStrike">
                          <a:solidFill>
                            <a:srgbClr val="FFC000"/>
                          </a:solidFill>
                          <a:effectLst/>
                          <a:latin typeface="+mn-lt"/>
                        </a:rPr>
                        <a:t>Multi AP</a:t>
                      </a:r>
                    </a:p>
                  </a:txBody>
                  <a:tcPr marL="9525" marR="9525" marT="9525" marB="0" anchor="b"/>
                </a:tc>
                <a:tc>
                  <a:txBody>
                    <a:bodyPr/>
                    <a:lstStyle/>
                    <a:p>
                      <a:pPr algn="l" fontAlgn="b"/>
                      <a:r>
                        <a:rPr lang="en-US" sz="1200" b="0" i="0" u="none" strike="noStrike" dirty="0">
                          <a:solidFill>
                            <a:srgbClr val="FFC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MAC/PHY</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Srinivas Kandala				Second: Bin Tian</a:t>
            </a:r>
          </a:p>
          <a:p>
            <a:r>
              <a:rPr lang="en-US" sz="2000" dirty="0"/>
              <a:t>Discussion: None.</a:t>
            </a:r>
          </a:p>
          <a:p>
            <a:r>
              <a:rPr lang="en-US" sz="2000" dirty="0"/>
              <a:t>Result: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1935r0</a:t>
            </a:r>
            <a:r>
              <a:rPr lang="en-US" sz="2000" b="0" dirty="0">
                <a:solidFill>
                  <a:srgbClr val="00B050"/>
                </a:solidFill>
              </a:rPr>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fontAlgn="b">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1535r1</a:t>
            </a:r>
            <a:r>
              <a:rPr lang="en-US" sz="1600" b="0" dirty="0">
                <a:solidFill>
                  <a:srgbClr val="00B050"/>
                </a:solidFill>
              </a:rPr>
              <a:t>-Sounding for AP Collaboration (Junghoon Suh)[1 SP]–25mins</a:t>
            </a:r>
          </a:p>
          <a:p>
            <a:pPr lvl="1" fontAlgn="b">
              <a:buFont typeface="Arial" panose="020B0604020202020204" pitchFamily="34" charset="0"/>
              <a:buChar char="•"/>
            </a:pPr>
            <a:r>
              <a:rPr lang="en-US" sz="1200" dirty="0"/>
              <a:t>SP1 Result: 11Y, 31N, 75A;                   </a:t>
            </a:r>
            <a:r>
              <a:rPr lang="en-US" sz="1200" b="0" dirty="0"/>
              <a:t>SP1-b Result: 66Y, 0N, 46A</a:t>
            </a:r>
          </a:p>
          <a:p>
            <a:pPr fontAlgn="b">
              <a:buFont typeface="Arial" panose="020B0604020202020204" pitchFamily="34" charset="0"/>
              <a:buChar char="•"/>
            </a:pPr>
            <a:r>
              <a:rPr lang="en-GB" sz="1600" b="0" dirty="0">
                <a:solidFill>
                  <a:srgbClr val="FFC000"/>
                </a:solidFill>
                <a:hlinkClick r:id="rId3">
                  <a:extLst>
                    <a:ext uri="{A12FA001-AC4F-418D-AE19-62706E023703}">
                      <ahyp:hlinkClr xmlns:ahyp="http://schemas.microsoft.com/office/drawing/2018/hyperlinkcolor" val="tx"/>
                    </a:ext>
                  </a:extLst>
                </a:hlinkClick>
              </a:rPr>
              <a:t>1554r1</a:t>
            </a:r>
            <a:r>
              <a:rPr lang="en-GB" sz="1600" b="0" dirty="0">
                <a:solidFill>
                  <a:srgbClr val="FFC000"/>
                </a:solidFill>
              </a:rPr>
              <a:t>-Data Sharing for Multi-AP Coordination (Sungjin Park)[2 SPs]</a:t>
            </a:r>
            <a:endParaRPr lang="en-US" sz="1600" b="0" dirty="0">
              <a:solidFill>
                <a:srgbClr val="FFC000"/>
              </a:solidFill>
            </a:endParaRPr>
          </a:p>
          <a:p>
            <a:pPr fontAlgn="b">
              <a:buFont typeface="Arial" panose="020B0604020202020204" pitchFamily="34" charset="0"/>
              <a:buChar char="•"/>
            </a:pPr>
            <a:r>
              <a:rPr lang="en-GB" sz="1600" b="0" dirty="0">
                <a:solidFill>
                  <a:srgbClr val="FFC000"/>
                </a:solidFill>
                <a:hlinkClick r:id="rId4">
                  <a:extLst>
                    <a:ext uri="{A12FA001-AC4F-418D-AE19-62706E023703}">
                      <ahyp:hlinkClr xmlns:ahyp="http://schemas.microsoft.com/office/drawing/2018/hyperlinkcolor" val="tx"/>
                    </a:ext>
                  </a:extLst>
                </a:hlinkClick>
              </a:rPr>
              <a:t>1573r0</a:t>
            </a:r>
            <a:r>
              <a:rPr lang="en-GB" sz="1600" b="0" dirty="0">
                <a:solidFill>
                  <a:srgbClr val="FFC000"/>
                </a:solidFill>
              </a:rPr>
              <a:t>-Channel Info. Feedback Method 4 Multi-AP Coord. (Dandan Liang)[2 SPs]</a:t>
            </a:r>
            <a:endParaRPr lang="en-US" sz="1600" b="0" dirty="0">
              <a:solidFill>
                <a:srgbClr val="FFC000"/>
              </a:solidFill>
            </a:endParaRPr>
          </a:p>
          <a:p>
            <a:pPr fontAlgn="b">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1593r1</a:t>
            </a:r>
            <a:r>
              <a:rPr lang="en-US" sz="1600" b="0" dirty="0">
                <a:solidFill>
                  <a:srgbClr val="00B050"/>
                </a:solidFill>
              </a:rPr>
              <a:t>-</a:t>
            </a:r>
            <a:r>
              <a:rPr lang="en-GB" sz="1600" b="0" dirty="0">
                <a:solidFill>
                  <a:srgbClr val="00B050"/>
                </a:solidFill>
              </a:rPr>
              <a:t>Joint Sounding for Multi-AP Systems (Jianhan Liu)[2 SPs]</a:t>
            </a:r>
            <a:r>
              <a:rPr lang="en-US" sz="1600" b="0" dirty="0">
                <a:solidFill>
                  <a:srgbClr val="00B050"/>
                </a:solidFill>
              </a:rPr>
              <a:t>–20mins</a:t>
            </a:r>
          </a:p>
          <a:p>
            <a:pPr lvl="1" fontAlgn="b">
              <a:buFont typeface="Arial" panose="020B0604020202020204" pitchFamily="34" charset="0"/>
              <a:buChar char="•"/>
            </a:pPr>
            <a:r>
              <a:rPr lang="en-US" sz="1200" dirty="0"/>
              <a:t>SP1 Result: 51Y, 1N, 45A;		 SP2 Result: 40Y, 2N, 46A</a:t>
            </a:r>
            <a:endParaRPr lang="en-US" sz="1200" b="0" dirty="0"/>
          </a:p>
          <a:p>
            <a:pPr fontAlgn="b">
              <a:buFont typeface="Arial" panose="020B0604020202020204" pitchFamily="34" charset="0"/>
              <a:buChar char="•"/>
            </a:pPr>
            <a:r>
              <a:rPr lang="en-US" sz="1600" b="0" dirty="0">
                <a:solidFill>
                  <a:srgbClr val="FFC000"/>
                </a:solidFill>
                <a:hlinkClick r:id="rId6">
                  <a:extLst>
                    <a:ext uri="{A12FA001-AC4F-418D-AE19-62706E023703}">
                      <ahyp:hlinkClr xmlns:ahyp="http://schemas.microsoft.com/office/drawing/2018/hyperlinkcolor" val="tx"/>
                    </a:ext>
                  </a:extLst>
                </a:hlinkClick>
              </a:rPr>
              <a:t>1594r2</a:t>
            </a:r>
            <a:r>
              <a:rPr lang="en-US" sz="1600" b="0" dirty="0">
                <a:solidFill>
                  <a:srgbClr val="FFC000"/>
                </a:solidFill>
              </a:rPr>
              <a:t>-</a:t>
            </a:r>
            <a:r>
              <a:rPr lang="en-GB" sz="1600" b="0" dirty="0">
                <a:solidFill>
                  <a:srgbClr val="FFC000"/>
                </a:solidFill>
              </a:rPr>
              <a:t>Coord. Beamforming/Null Steering Protocol in 11be (David L.-Perez)[1 SP]</a:t>
            </a:r>
            <a:r>
              <a:rPr lang="en-US" sz="1600" b="0" dirty="0">
                <a:solidFill>
                  <a:srgbClr val="FFC000"/>
                </a:solidFill>
              </a:rPr>
              <a:t>–10mins</a:t>
            </a:r>
          </a:p>
          <a:p>
            <a:pPr fontAlgn="b">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1582r0</a:t>
            </a:r>
            <a:r>
              <a:rPr lang="en-US" sz="1600" b="0" dirty="0">
                <a:solidFill>
                  <a:srgbClr val="00B050"/>
                </a:solidFill>
              </a:rPr>
              <a:t>-Coord. AP Time &amp; Freq. Sharing in a TX Opp. in 11be (Lochan Verma)-25mins</a:t>
            </a:r>
          </a:p>
          <a:p>
            <a:pPr lvl="1" fontAlgn="b">
              <a:buFont typeface="Arial" panose="020B0604020202020204" pitchFamily="34" charset="0"/>
              <a:buChar char="•"/>
            </a:pPr>
            <a:r>
              <a:rPr lang="en-US" sz="1200" dirty="0">
                <a:solidFill>
                  <a:schemeClr val="tx1"/>
                </a:solidFill>
              </a:rPr>
              <a:t>SPs to be ran as part of the slides containing analysis (11-19/1879)</a:t>
            </a:r>
            <a:endParaRPr lang="en-US" sz="1200" b="0" dirty="0">
              <a:solidFill>
                <a:schemeClr val="tx1"/>
              </a:solidFill>
            </a:endParaRPr>
          </a:p>
          <a:p>
            <a:pPr fontAlgn="b">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1652r1</a:t>
            </a:r>
            <a:r>
              <a:rPr lang="en-US" sz="1600" b="0" dirty="0">
                <a:solidFill>
                  <a:schemeClr val="bg1">
                    <a:lumMod val="50000"/>
                  </a:schemeClr>
                </a:solidFill>
              </a:rPr>
              <a:t> Multi-ap-transmission-procedure (</a:t>
            </a:r>
            <a:r>
              <a:rPr lang="en-US" sz="1600" b="0" dirty="0" err="1">
                <a:solidFill>
                  <a:schemeClr val="bg1">
                    <a:lumMod val="50000"/>
                  </a:schemeClr>
                </a:solidFill>
              </a:rPr>
              <a:t>SangSun</a:t>
            </a:r>
            <a:r>
              <a:rPr lang="en-US" sz="1600" b="0" dirty="0">
                <a:solidFill>
                  <a:schemeClr val="bg1">
                    <a:lumMod val="50000"/>
                  </a:schemeClr>
                </a:solidFill>
              </a:rPr>
              <a:t>)-25mins</a:t>
            </a:r>
            <a:endParaRPr lang="en-US" b="0" dirty="0">
              <a:solidFill>
                <a:schemeClr val="bg1">
                  <a:lumMod val="50000"/>
                </a:schemeClr>
              </a:solidFill>
            </a:endParaRPr>
          </a:p>
          <a:p>
            <a:pPr fontAlgn="b">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GB" sz="1800" b="0" dirty="0">
                <a:solidFill>
                  <a:srgbClr val="00B050"/>
                </a:solidFill>
                <a:hlinkClick r:id="rId2">
                  <a:extLst>
                    <a:ext uri="{A12FA001-AC4F-418D-AE19-62706E023703}">
                      <ahyp:hlinkClr xmlns:ahyp="http://schemas.microsoft.com/office/drawing/2018/hyperlinkcolor" val="tx"/>
                    </a:ext>
                  </a:extLst>
                </a:hlinkClick>
              </a:rPr>
              <a:t>1521r1</a:t>
            </a:r>
            <a:r>
              <a:rPr lang="en-GB" sz="1800" b="0" dirty="0">
                <a:solidFill>
                  <a:srgbClr val="00B050"/>
                </a:solidFill>
              </a:rPr>
              <a:t>-Further Thoughts on 11be Tone Plan (Bin Tian)</a:t>
            </a:r>
            <a:endParaRPr lang="en-US" sz="1800" b="0" dirty="0">
              <a:solidFill>
                <a:srgbClr val="00B050"/>
              </a:solidFill>
            </a:endParaRP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1889r1</a:t>
            </a:r>
            <a:r>
              <a:rPr lang="en-US" sz="1800" b="0" dirty="0">
                <a:solidFill>
                  <a:srgbClr val="00B050"/>
                </a:solidFill>
              </a:rPr>
              <a:t>-Discussion on 240MHz Bandwidth (Eunsung Park)</a:t>
            </a:r>
          </a:p>
          <a:p>
            <a:pPr>
              <a:buFont typeface="Arial" panose="020B0604020202020204" pitchFamily="34" charset="0"/>
              <a:buChar char="•"/>
            </a:pPr>
            <a:r>
              <a:rPr lang="en-GB" sz="1800" b="0" dirty="0">
                <a:solidFill>
                  <a:srgbClr val="00B050"/>
                </a:solidFill>
                <a:hlinkClick r:id="rId4">
                  <a:extLst>
                    <a:ext uri="{A12FA001-AC4F-418D-AE19-62706E023703}">
                      <ahyp:hlinkClr xmlns:ahyp="http://schemas.microsoft.com/office/drawing/2018/hyperlinkcolor" val="tx"/>
                    </a:ext>
                  </a:extLst>
                </a:hlinkClick>
              </a:rPr>
              <a:t>1497r1</a:t>
            </a:r>
            <a:r>
              <a:rPr lang="en-GB" sz="1800" b="0" dirty="0">
                <a:solidFill>
                  <a:srgbClr val="00B050"/>
                </a:solidFill>
              </a:rPr>
              <a:t>-Auto-detection in 11be (Si-Chan Noh)</a:t>
            </a:r>
            <a:endParaRPr lang="en-US" sz="1800" b="0" dirty="0">
              <a:solidFill>
                <a:srgbClr val="00B050"/>
              </a:solidFill>
            </a:endParaRPr>
          </a:p>
          <a:p>
            <a:pPr>
              <a:buFont typeface="Arial" panose="020B0604020202020204" pitchFamily="34" charset="0"/>
              <a:buChar char="•"/>
            </a:pPr>
            <a:r>
              <a:rPr lang="en-GB" sz="1800" b="0" dirty="0">
                <a:solidFill>
                  <a:srgbClr val="00B050"/>
                </a:solidFill>
                <a:hlinkClick r:id="rId5">
                  <a:extLst>
                    <a:ext uri="{A12FA001-AC4F-418D-AE19-62706E023703}">
                      <ahyp:hlinkClr xmlns:ahyp="http://schemas.microsoft.com/office/drawing/2018/hyperlinkcolor" val="tx"/>
                    </a:ext>
                  </a:extLst>
                </a:hlinkClick>
              </a:rPr>
              <a:t>1516r1</a:t>
            </a:r>
            <a:r>
              <a:rPr lang="en-GB" sz="1800" b="0" dirty="0">
                <a:solidFill>
                  <a:srgbClr val="00B050"/>
                </a:solidFill>
              </a:rPr>
              <a:t>-11be Preamble Structure (Xiaogang Chen)</a:t>
            </a:r>
            <a:endParaRPr lang="en-US" sz="1800" b="0" dirty="0">
              <a:solidFill>
                <a:srgbClr val="00B050"/>
              </a:solidFill>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1800" b="0" dirty="0">
                <a:solidFill>
                  <a:srgbClr val="FFC000"/>
                </a:solidFill>
                <a:hlinkClick r:id="rId2">
                  <a:extLst>
                    <a:ext uri="{A12FA001-AC4F-418D-AE19-62706E023703}">
                      <ahyp:hlinkClr xmlns:ahyp="http://schemas.microsoft.com/office/drawing/2018/hyperlinkcolor" val="tx"/>
                    </a:ext>
                  </a:extLst>
                </a:hlinkClick>
              </a:rPr>
              <a:t>1604r0</a:t>
            </a:r>
            <a:r>
              <a:rPr lang="en-US" sz="1800" b="0" dirty="0">
                <a:solidFill>
                  <a:srgbClr val="FFC000"/>
                </a:solidFill>
              </a:rPr>
              <a:t>-EHT Direct Link Transmission (Dibakar Das)</a:t>
            </a:r>
          </a:p>
          <a:p>
            <a:pPr>
              <a:buFont typeface="Arial" panose="020B0604020202020204" pitchFamily="34" charset="0"/>
              <a:buChar char="•"/>
            </a:pPr>
            <a:r>
              <a:rPr lang="en-US" sz="1800" b="0" dirty="0">
                <a:solidFill>
                  <a:srgbClr val="FFC000"/>
                </a:solidFill>
                <a:hlinkClick r:id="rId3">
                  <a:extLst>
                    <a:ext uri="{A12FA001-AC4F-418D-AE19-62706E023703}">
                      <ahyp:hlinkClr xmlns:ahyp="http://schemas.microsoft.com/office/drawing/2018/hyperlinkcolor" val="tx"/>
                    </a:ext>
                  </a:extLst>
                </a:hlinkClick>
              </a:rPr>
              <a:t>1901r0</a:t>
            </a:r>
            <a:r>
              <a:rPr lang="en-US" sz="1800" b="0" dirty="0">
                <a:solidFill>
                  <a:srgbClr val="FFC000"/>
                </a:solidFill>
              </a:rPr>
              <a:t>-Priority Access Support in IEEE 802.11be: What &amp; Why? (Subir Das)</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0822r6</a:t>
            </a:r>
            <a:r>
              <a:rPr lang="en-US" sz="1800" b="0" dirty="0">
                <a:solidFill>
                  <a:srgbClr val="00B050"/>
                </a:solidFill>
              </a:rPr>
              <a:t>-Extremely Efficient Multi-band Operation (Po-kai Huang) [2SPs]</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1940r3</a:t>
            </a:r>
            <a:r>
              <a:rPr lang="en-US" sz="1800" b="0" dirty="0">
                <a:solidFill>
                  <a:srgbClr val="00B050"/>
                </a:solidFill>
              </a:rPr>
              <a:t>-Multi-link Framework (Ming Gan) [1SP]</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1082r4</a:t>
            </a:r>
            <a:r>
              <a:rPr lang="en-US" sz="1800" b="0" dirty="0">
                <a:solidFill>
                  <a:srgbClr val="00B050"/>
                </a:solidFill>
              </a:rPr>
              <a:t>-Multi-link Operation: Dynamic TID Transfer (Abhishek Patil) [1SP]</a:t>
            </a:r>
          </a:p>
          <a:p>
            <a:pPr>
              <a:buFont typeface="Arial" panose="020B0604020202020204" pitchFamily="34" charset="0"/>
              <a:buChar char="•"/>
            </a:pPr>
            <a:r>
              <a:rPr lang="en-US" sz="1800" b="0" dirty="0">
                <a:solidFill>
                  <a:srgbClr val="00B050"/>
                </a:solidFill>
                <a:hlinkClick r:id="rId7">
                  <a:extLst>
                    <a:ext uri="{A12FA001-AC4F-418D-AE19-62706E023703}">
                      <ahyp:hlinkClr xmlns:ahyp="http://schemas.microsoft.com/office/drawing/2018/hyperlinkcolor" val="tx"/>
                    </a:ext>
                  </a:extLst>
                </a:hlinkClick>
              </a:rPr>
              <a:t>1116r3</a:t>
            </a:r>
            <a:r>
              <a:rPr lang="en-US" sz="1800" b="0" dirty="0">
                <a:solidFill>
                  <a:srgbClr val="00B050"/>
                </a:solidFill>
              </a:rPr>
              <a:t>-Channel access in multi-band operation (Yunbo Li) [4SPs]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1"/>
            <a:ext cx="7770813" cy="44958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marL="0" lvl="0" indent="0">
              <a:lnSpc>
                <a:spcPct val="80000"/>
              </a:lnSpc>
            </a:pPr>
            <a:r>
              <a:rPr lang="en-US" altLang="en-US" sz="1600" dirty="0"/>
              <a:t>* This session is only 1 hour (9:00am to 10:00am)</a:t>
            </a:r>
            <a:endParaRPr lang="en-US" altLang="en-US" sz="20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0C27D77F-BF49-4823-A4F9-F12862021DD0}"/>
              </a:ext>
            </a:extLst>
          </p:cNvPr>
          <p:cNvSpPr>
            <a:spLocks noGrp="1"/>
          </p:cNvSpPr>
          <p:nvPr>
            <p:ph idx="1"/>
          </p:nvPr>
        </p:nvSpPr>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1901r0</a:t>
            </a:r>
            <a:r>
              <a:rPr lang="en-US" sz="1600" b="0" dirty="0">
                <a:solidFill>
                  <a:srgbClr val="00B050"/>
                </a:solidFill>
              </a:rPr>
              <a:t>-Priority Access Support in IEEE 802.11be: What and Why? (Subir Das)</a:t>
            </a:r>
          </a:p>
          <a:p>
            <a:pPr lvl="1">
              <a:buFont typeface="Arial" panose="020B0604020202020204" pitchFamily="34" charset="0"/>
              <a:buChar char="•"/>
            </a:pPr>
            <a:r>
              <a:rPr lang="en-US" sz="1200" dirty="0"/>
              <a:t>SP1 Result: 32Y, 15N, 81A</a:t>
            </a:r>
            <a:endParaRPr lang="en-US" sz="1200" b="0" dirty="0">
              <a:solidFill>
                <a:srgbClr val="00B050"/>
              </a:solidFill>
            </a:endParaRPr>
          </a:p>
          <a:p>
            <a:pP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1459r0</a:t>
            </a:r>
            <a:r>
              <a:rPr lang="en-GB" sz="1600" b="0" dirty="0">
                <a:solidFill>
                  <a:srgbClr val="00B050"/>
                </a:solidFill>
              </a:rPr>
              <a:t>-HARQ applicable A-MPDU (Lei Huang)</a:t>
            </a:r>
            <a:endParaRPr lang="en-US" sz="1600" b="0" dirty="0">
              <a:solidFill>
                <a:srgbClr val="00B050"/>
              </a:solidFill>
            </a:endParaRPr>
          </a:p>
          <a:p>
            <a:pPr>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1553r0</a:t>
            </a:r>
            <a:r>
              <a:rPr lang="en-GB" sz="1600" b="0" dirty="0">
                <a:solidFill>
                  <a:srgbClr val="00B050"/>
                </a:solidFill>
              </a:rPr>
              <a:t>-Consideration on HARQ feedback (Taewon Song)</a:t>
            </a:r>
            <a:endParaRPr lang="en-US" sz="1600" b="0" dirty="0">
              <a:solidFill>
                <a:srgbClr val="00B050"/>
              </a:solidFill>
            </a:endParaRPr>
          </a:p>
          <a:p>
            <a:pPr>
              <a:buFont typeface="Arial" panose="020B0604020202020204" pitchFamily="34" charset="0"/>
              <a:buChar char="•"/>
            </a:pPr>
            <a:r>
              <a:rPr lang="en-GB" sz="1600" b="0" dirty="0">
                <a:hlinkClick r:id="rId5"/>
              </a:rPr>
              <a:t>1578r0</a:t>
            </a:r>
            <a:r>
              <a:rPr lang="en-GB" sz="1600" b="0" dirty="0"/>
              <a:t>-An HARQ Transmission Scheme for 11be (Shimi Shilo)</a:t>
            </a:r>
            <a:endParaRPr lang="en-US" sz="1600" b="0" dirty="0"/>
          </a:p>
          <a:p>
            <a:pPr>
              <a:buFont typeface="Arial" panose="020B0604020202020204" pitchFamily="34" charset="0"/>
              <a:buChar char="•"/>
            </a:pPr>
            <a:r>
              <a:rPr lang="en-GB" sz="1600" b="0" dirty="0">
                <a:hlinkClick r:id="rId6"/>
              </a:rPr>
              <a:t>1589r0</a:t>
            </a:r>
            <a:r>
              <a:rPr lang="en-GB" sz="1600" b="0" dirty="0"/>
              <a:t>-What should be the HARQ unit and why?</a:t>
            </a:r>
            <a:r>
              <a:rPr lang="en-US" sz="1600" b="0" dirty="0"/>
              <a:t> (</a:t>
            </a:r>
            <a:r>
              <a:rPr lang="en-GB" sz="1600" b="0" dirty="0"/>
              <a:t>Imran Latif)</a:t>
            </a: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marL="400050">
              <a:buFont typeface="Arial" panose="020B0604020202020204" pitchFamily="34" charset="0"/>
              <a:buChar char="•"/>
            </a:pPr>
            <a:r>
              <a:rPr lang="en-GB" altLang="ko-KR" sz="1800" b="0" dirty="0">
                <a:solidFill>
                  <a:srgbClr val="00B050"/>
                </a:solidFill>
                <a:hlinkClick r:id="rId2">
                  <a:extLst>
                    <a:ext uri="{A12FA001-AC4F-418D-AE19-62706E023703}">
                      <ahyp:hlinkClr xmlns:ahyp="http://schemas.microsoft.com/office/drawing/2018/hyperlinkcolor" val="tx"/>
                    </a:ext>
                  </a:extLst>
                </a:hlinkClick>
              </a:rPr>
              <a:t>1405r7</a:t>
            </a:r>
            <a:r>
              <a:rPr lang="en-GB" altLang="ko-KR" sz="1800" b="0" dirty="0">
                <a:solidFill>
                  <a:srgbClr val="00B050"/>
                </a:solidFill>
              </a:rPr>
              <a:t>-Multi-Link Op. Channel Access Discussion (Sharan Naribole) [SPs]</a:t>
            </a:r>
          </a:p>
          <a:p>
            <a:pPr marL="400050">
              <a:buFont typeface="Arial" panose="020B0604020202020204" pitchFamily="34" charset="0"/>
              <a:buChar char="•"/>
            </a:pPr>
            <a:r>
              <a:rPr lang="en-GB" altLang="ko-KR" sz="1800" b="0" dirty="0">
                <a:solidFill>
                  <a:srgbClr val="00B050"/>
                </a:solidFill>
                <a:hlinkClick r:id="rId3">
                  <a:extLst>
                    <a:ext uri="{A12FA001-AC4F-418D-AE19-62706E023703}">
                      <ahyp:hlinkClr xmlns:ahyp="http://schemas.microsoft.com/office/drawing/2018/hyperlinkcolor" val="tx"/>
                    </a:ext>
                  </a:extLst>
                </a:hlinkClick>
              </a:rPr>
              <a:t>1509r5</a:t>
            </a:r>
            <a:r>
              <a:rPr lang="en-GB" altLang="ko-KR" sz="1800" b="0" dirty="0">
                <a:solidFill>
                  <a:srgbClr val="00B050"/>
                </a:solidFill>
              </a:rPr>
              <a:t>-Discussion on Multi-link Setup (Insun Jang) [</a:t>
            </a:r>
            <a:r>
              <a:rPr lang="en-US" altLang="ko-KR" sz="1800" b="0" dirty="0">
                <a:solidFill>
                  <a:srgbClr val="00B050"/>
                </a:solidFill>
              </a:rPr>
              <a:t>SPs]</a:t>
            </a:r>
          </a:p>
          <a:p>
            <a:pPr marL="400050">
              <a:buFont typeface="Arial" panose="020B0604020202020204" pitchFamily="34" charset="0"/>
              <a:buChar char="•"/>
            </a:pPr>
            <a:r>
              <a:rPr lang="en-GB" altLang="ko-KR" sz="1800" b="0" dirty="0">
                <a:solidFill>
                  <a:srgbClr val="00B050"/>
                </a:solidFill>
                <a:hlinkClick r:id="rId4">
                  <a:extLst>
                    <a:ext uri="{A12FA001-AC4F-418D-AE19-62706E023703}">
                      <ahyp:hlinkClr xmlns:ahyp="http://schemas.microsoft.com/office/drawing/2018/hyperlinkcolor" val="tx"/>
                    </a:ext>
                  </a:extLst>
                </a:hlinkClick>
              </a:rPr>
              <a:t>1512r6</a:t>
            </a:r>
            <a:r>
              <a:rPr lang="en-GB" altLang="ko-KR" sz="1800" b="0" dirty="0">
                <a:solidFill>
                  <a:srgbClr val="00B050"/>
                </a:solidFill>
              </a:rPr>
              <a:t>-Multi-link acknowledgment (Rojan Chitrakar) </a:t>
            </a:r>
            <a:r>
              <a:rPr lang="en-US" altLang="ko-KR" sz="1800" b="0" dirty="0">
                <a:solidFill>
                  <a:srgbClr val="00B050"/>
                </a:solidFill>
              </a:rPr>
              <a:t>[SPs]</a:t>
            </a:r>
          </a:p>
          <a:p>
            <a:pPr marL="400050">
              <a:buFont typeface="Arial" panose="020B0604020202020204" pitchFamily="34" charset="0"/>
              <a:buChar char="•"/>
            </a:pPr>
            <a:r>
              <a:rPr lang="en-GB" altLang="ko-KR" sz="1800" b="0" dirty="0">
                <a:solidFill>
                  <a:srgbClr val="00B050"/>
                </a:solidFill>
                <a:hlinkClick r:id="rId5">
                  <a:extLst>
                    <a:ext uri="{A12FA001-AC4F-418D-AE19-62706E023703}">
                      <ahyp:hlinkClr xmlns:ahyp="http://schemas.microsoft.com/office/drawing/2018/hyperlinkcolor" val="tx"/>
                    </a:ext>
                  </a:extLst>
                </a:hlinkClick>
              </a:rPr>
              <a:t>1159r5</a:t>
            </a:r>
            <a:r>
              <a:rPr lang="en-GB" altLang="ko-KR" sz="1800" b="0" dirty="0">
                <a:solidFill>
                  <a:srgbClr val="00B050"/>
                </a:solidFill>
              </a:rPr>
              <a:t>-Multilink operation capability announcement (Liwen Chu) [SPs]</a:t>
            </a:r>
            <a:endParaRPr lang="en-US" altLang="ko-KR" sz="1800" b="0" dirty="0">
              <a:solidFill>
                <a:srgbClr val="00B050"/>
              </a:solidFill>
            </a:endParaRPr>
          </a:p>
          <a:p>
            <a:pPr marL="400050">
              <a:buFont typeface="Arial" panose="020B0604020202020204" pitchFamily="34" charset="0"/>
              <a:buChar char="•"/>
            </a:pPr>
            <a:r>
              <a:rPr lang="en-GB" altLang="ko-KR" sz="1800" b="0" dirty="0">
                <a:solidFill>
                  <a:srgbClr val="00B050"/>
                </a:solidFill>
                <a:hlinkClick r:id="rId6">
                  <a:extLst>
                    <a:ext uri="{A12FA001-AC4F-418D-AE19-62706E023703}">
                      <ahyp:hlinkClr xmlns:ahyp="http://schemas.microsoft.com/office/drawing/2018/hyperlinkcolor" val="tx"/>
                    </a:ext>
                  </a:extLst>
                </a:hlinkClick>
              </a:rPr>
              <a:t>1510r2</a:t>
            </a:r>
            <a:r>
              <a:rPr lang="en-GB" altLang="ko-KR" sz="1800" b="0" dirty="0">
                <a:solidFill>
                  <a:srgbClr val="00B050"/>
                </a:solidFill>
              </a:rPr>
              <a:t>-EHT Power saving considering multi-link (Jeongki Kim) [4SPs]</a:t>
            </a:r>
            <a:endParaRPr lang="en-US" altLang="ko-KR" sz="1800" b="0" dirty="0">
              <a:solidFill>
                <a:srgbClr val="00B050"/>
              </a:solidFill>
            </a:endParaRPr>
          </a:p>
          <a:p>
            <a:pPr marL="400050">
              <a:buFont typeface="Arial" panose="020B0604020202020204" pitchFamily="34" charset="0"/>
              <a:buChar char="•"/>
            </a:pPr>
            <a:r>
              <a:rPr lang="en-US" altLang="ko-KR" sz="1800" b="0" dirty="0">
                <a:solidFill>
                  <a:srgbClr val="00B050"/>
                </a:solidFill>
                <a:hlinkClick r:id="rId7">
                  <a:extLst>
                    <a:ext uri="{A12FA001-AC4F-418D-AE19-62706E023703}">
                      <ahyp:hlinkClr xmlns:ahyp="http://schemas.microsoft.com/office/drawing/2018/hyperlinkcolor" val="tx"/>
                    </a:ext>
                  </a:extLst>
                </a:hlinkClick>
              </a:rPr>
              <a:t>1525r1</a:t>
            </a:r>
            <a:r>
              <a:rPr lang="en-US" altLang="ko-KR" sz="1800" b="0" dirty="0">
                <a:solidFill>
                  <a:srgbClr val="00B050"/>
                </a:solidFill>
              </a:rPr>
              <a:t>-Multi-Link Association (Abhishek Patil) [SPs]</a:t>
            </a:r>
            <a:endParaRPr lang="en-GB" altLang="ko-KR" sz="1800" b="0" dirty="0">
              <a:solidFill>
                <a:srgbClr val="00B050"/>
              </a:solidFill>
            </a:endParaRPr>
          </a:p>
          <a:p>
            <a:pPr marL="400050">
              <a:buFont typeface="Arial" panose="020B0604020202020204" pitchFamily="34" charset="0"/>
              <a:buChar char="•"/>
            </a:pPr>
            <a:r>
              <a:rPr lang="en-GB" altLang="ko-KR" sz="1800" b="0" dirty="0">
                <a:solidFill>
                  <a:srgbClr val="00B050"/>
                </a:solidFill>
                <a:hlinkClick r:id="rId8">
                  <a:extLst>
                    <a:ext uri="{A12FA001-AC4F-418D-AE19-62706E023703}">
                      <ahyp:hlinkClr xmlns:ahyp="http://schemas.microsoft.com/office/drawing/2018/hyperlinkcolor" val="tx"/>
                    </a:ext>
                  </a:extLst>
                </a:hlinkClick>
              </a:rPr>
              <a:t>1358r1</a:t>
            </a:r>
            <a:r>
              <a:rPr lang="en-GB" altLang="ko-KR" sz="1800" b="0" dirty="0">
                <a:solidFill>
                  <a:srgbClr val="00B050"/>
                </a:solidFill>
              </a:rPr>
              <a:t>-Multi-link Operation Management (Yongho Seok)</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GB" altLang="ko-KR" sz="1800" b="0" dirty="0">
                <a:solidFill>
                  <a:srgbClr val="00B050"/>
                </a:solidFill>
                <a:hlinkClick r:id="rId2">
                  <a:extLst>
                    <a:ext uri="{A12FA001-AC4F-418D-AE19-62706E023703}">
                      <ahyp:hlinkClr xmlns:ahyp="http://schemas.microsoft.com/office/drawing/2018/hyperlinkcolor" val="tx"/>
                    </a:ext>
                  </a:extLst>
                </a:hlinkClick>
              </a:rPr>
              <a:t>1613r0</a:t>
            </a:r>
            <a:r>
              <a:rPr lang="en-GB" altLang="ko-KR" sz="1800" b="0" dirty="0">
                <a:solidFill>
                  <a:srgbClr val="00B050"/>
                </a:solidFill>
              </a:rPr>
              <a:t>-Multi-link TXOP Sharing for Delay Reduction (Yongsu Gwak)</a:t>
            </a:r>
          </a:p>
          <a:p>
            <a:pPr>
              <a:buFont typeface="Arial" panose="020B0604020202020204" pitchFamily="34" charset="0"/>
              <a:buChar char="•"/>
            </a:pPr>
            <a:r>
              <a:rPr lang="en-US" altLang="ko-KR" sz="1800" b="0" dirty="0">
                <a:solidFill>
                  <a:srgbClr val="00B050"/>
                </a:solidFill>
                <a:hlinkClick r:id="rId3">
                  <a:extLst>
                    <a:ext uri="{A12FA001-AC4F-418D-AE19-62706E023703}">
                      <ahyp:hlinkClr xmlns:ahyp="http://schemas.microsoft.com/office/drawing/2018/hyperlinkcolor" val="tx"/>
                    </a:ext>
                  </a:extLst>
                </a:hlinkClick>
              </a:rPr>
              <a:t>1851r0</a:t>
            </a:r>
            <a:r>
              <a:rPr lang="en-US" altLang="ko-KR" sz="1800" b="0" dirty="0">
                <a:solidFill>
                  <a:srgbClr val="00B050"/>
                </a:solidFill>
              </a:rPr>
              <a:t>-Latency enhancement in multi-link (Suhwook Kim)</a:t>
            </a:r>
          </a:p>
          <a:p>
            <a:pPr>
              <a:buFont typeface="Arial" panose="020B0604020202020204" pitchFamily="34" charset="0"/>
              <a:buChar char="•"/>
            </a:pPr>
            <a:r>
              <a:rPr lang="en-US" altLang="ko-KR" sz="1800" b="0" dirty="0">
                <a:solidFill>
                  <a:srgbClr val="00B050"/>
                </a:solidFill>
                <a:hlinkClick r:id="rId4">
                  <a:extLst>
                    <a:ext uri="{A12FA001-AC4F-418D-AE19-62706E023703}">
                      <ahyp:hlinkClr xmlns:ahyp="http://schemas.microsoft.com/office/drawing/2018/hyperlinkcolor" val="tx"/>
                    </a:ext>
                  </a:extLst>
                </a:hlinkClick>
              </a:rPr>
              <a:t>1884r0</a:t>
            </a:r>
            <a:r>
              <a:rPr lang="en-US" altLang="ko-KR" sz="1800" b="0" dirty="0">
                <a:solidFill>
                  <a:srgbClr val="00B050"/>
                </a:solidFill>
              </a:rPr>
              <a:t>-Discussion on RTA retransmission, Liangxiao Xin</a:t>
            </a:r>
          </a:p>
          <a:p>
            <a:pPr>
              <a:buFont typeface="Arial" panose="020B0604020202020204" pitchFamily="34" charset="0"/>
              <a:buChar char="•"/>
            </a:pPr>
            <a:r>
              <a:rPr lang="en-US" altLang="ko-KR" sz="1800" b="0" dirty="0">
                <a:solidFill>
                  <a:srgbClr val="00B050"/>
                </a:solidFill>
                <a:hlinkClick r:id="rId5">
                  <a:extLst>
                    <a:ext uri="{A12FA001-AC4F-418D-AE19-62706E023703}">
                      <ahyp:hlinkClr xmlns:ahyp="http://schemas.microsoft.com/office/drawing/2018/hyperlinkcolor" val="tx"/>
                    </a:ext>
                  </a:extLst>
                </a:hlinkClick>
              </a:rPr>
              <a:t>1888r0</a:t>
            </a:r>
            <a:r>
              <a:rPr lang="en-US" altLang="ko-KR" sz="1800" b="0" dirty="0">
                <a:solidFill>
                  <a:srgbClr val="00B050"/>
                </a:solidFill>
              </a:rPr>
              <a:t>-Perf. Eval. of deterministic service for EHT-Follow up (Suhwook Kim)</a:t>
            </a:r>
          </a:p>
          <a:p>
            <a:pPr>
              <a:buFont typeface="Arial" panose="020B0604020202020204" pitchFamily="34" charset="0"/>
              <a:buChar char="•"/>
            </a:pPr>
            <a:r>
              <a:rPr lang="en-US" altLang="ko-KR" sz="1800" b="0" dirty="0">
                <a:solidFill>
                  <a:srgbClr val="00B050"/>
                </a:solidFill>
                <a:hlinkClick r:id="rId6">
                  <a:extLst>
                    <a:ext uri="{A12FA001-AC4F-418D-AE19-62706E023703}">
                      <ahyp:hlinkClr xmlns:ahyp="http://schemas.microsoft.com/office/drawing/2018/hyperlinkcolor" val="tx"/>
                    </a:ext>
                  </a:extLst>
                </a:hlinkClick>
              </a:rPr>
              <a:t>1933r0</a:t>
            </a:r>
            <a:r>
              <a:rPr lang="en-US" altLang="ko-KR" sz="1800" b="0" dirty="0">
                <a:solidFill>
                  <a:srgbClr val="00B050"/>
                </a:solidFill>
              </a:rPr>
              <a:t>-Capabilities to Support Time-Aware Sched. in .11be (Dave Cavalcante)</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altLang="ko-KR" sz="1800" b="0" dirty="0">
                <a:solidFill>
                  <a:srgbClr val="00B050"/>
                </a:solidFill>
                <a:hlinkClick r:id="rId2">
                  <a:extLst>
                    <a:ext uri="{A12FA001-AC4F-418D-AE19-62706E023703}">
                      <ahyp:hlinkClr xmlns:ahyp="http://schemas.microsoft.com/office/drawing/2018/hyperlinkcolor" val="tx"/>
                    </a:ext>
                  </a:extLst>
                </a:hlinkClick>
              </a:rPr>
              <a:t>1933r0</a:t>
            </a:r>
            <a:r>
              <a:rPr lang="en-US" altLang="ko-KR" sz="1800" b="0" dirty="0">
                <a:solidFill>
                  <a:srgbClr val="00B050"/>
                </a:solidFill>
              </a:rPr>
              <a:t>-Cap. to Support Time-Aware Scheduling in.11be (Dave Cavalcante)</a:t>
            </a:r>
          </a:p>
          <a:p>
            <a:pPr>
              <a:buFont typeface="Arial" panose="020B0604020202020204" pitchFamily="34" charset="0"/>
              <a:buChar char="•"/>
            </a:pPr>
            <a:r>
              <a:rPr lang="en-US" altLang="ko-KR" sz="1800" b="0" dirty="0">
                <a:solidFill>
                  <a:srgbClr val="00B050"/>
                </a:solidFill>
                <a:hlinkClick r:id="rId3">
                  <a:extLst>
                    <a:ext uri="{A12FA001-AC4F-418D-AE19-62706E023703}">
                      <ahyp:hlinkClr xmlns:ahyp="http://schemas.microsoft.com/office/drawing/2018/hyperlinkcolor" val="tx"/>
                    </a:ext>
                  </a:extLst>
                </a:hlinkClick>
              </a:rPr>
              <a:t>1780r0</a:t>
            </a:r>
            <a:r>
              <a:rPr lang="en-US" altLang="ko-KR" sz="1800" b="0" dirty="0">
                <a:solidFill>
                  <a:srgbClr val="00B050"/>
                </a:solidFill>
              </a:rPr>
              <a:t>-AR/VR on EHT: Design Considerations (Sam Alex)</a:t>
            </a:r>
          </a:p>
          <a:p>
            <a:pPr>
              <a:buFont typeface="Arial" panose="020B0604020202020204" pitchFamily="34" charset="0"/>
              <a:buChar char="•"/>
            </a:pPr>
            <a:r>
              <a:rPr lang="en-GB" altLang="ko-KR" sz="1800" b="0" dirty="0">
                <a:solidFill>
                  <a:srgbClr val="00B050"/>
                </a:solidFill>
                <a:hlinkClick r:id="rId4">
                  <a:extLst>
                    <a:ext uri="{A12FA001-AC4F-418D-AE19-62706E023703}">
                      <ahyp:hlinkClr xmlns:ahyp="http://schemas.microsoft.com/office/drawing/2018/hyperlinkcolor" val="tx"/>
                    </a:ext>
                  </a:extLst>
                </a:hlinkClick>
              </a:rPr>
              <a:t>1358r1</a:t>
            </a:r>
            <a:r>
              <a:rPr lang="en-GB" altLang="ko-KR" sz="1800" b="0" dirty="0">
                <a:solidFill>
                  <a:srgbClr val="00B050"/>
                </a:solidFill>
              </a:rPr>
              <a:t>-Multi-link Operation Management (Yongho Seok)</a:t>
            </a:r>
          </a:p>
          <a:p>
            <a:pPr>
              <a:buFont typeface="Arial" panose="020B0604020202020204" pitchFamily="34" charset="0"/>
              <a:buChar char="•"/>
            </a:pPr>
            <a:r>
              <a:rPr lang="en-US" altLang="ko-KR" sz="1800" b="0" dirty="0">
                <a:solidFill>
                  <a:srgbClr val="00B050"/>
                </a:solidFill>
                <a:hlinkClick r:id="rId5">
                  <a:extLst>
                    <a:ext uri="{A12FA001-AC4F-418D-AE19-62706E023703}">
                      <ahyp:hlinkClr xmlns:ahyp="http://schemas.microsoft.com/office/drawing/2018/hyperlinkcolor" val="tx"/>
                    </a:ext>
                  </a:extLst>
                </a:hlinkClick>
              </a:rPr>
              <a:t>0822r8</a:t>
            </a:r>
            <a:r>
              <a:rPr lang="en-US" altLang="ko-KR" sz="1800" b="0" dirty="0">
                <a:solidFill>
                  <a:srgbClr val="00B050"/>
                </a:solidFill>
              </a:rPr>
              <a:t>-Extremely Efficient Multi-band Operation (Po-Kai Huang)</a:t>
            </a:r>
          </a:p>
          <a:p>
            <a:pPr>
              <a:buFont typeface="Arial" panose="020B0604020202020204" pitchFamily="34" charset="0"/>
              <a:buChar char="•"/>
            </a:pPr>
            <a:r>
              <a:rPr lang="en-US" altLang="ko-KR" sz="1800" b="0" dirty="0">
                <a:solidFill>
                  <a:srgbClr val="00B050"/>
                </a:solidFill>
                <a:hlinkClick r:id="rId6">
                  <a:extLst>
                    <a:ext uri="{A12FA001-AC4F-418D-AE19-62706E023703}">
                      <ahyp:hlinkClr xmlns:ahyp="http://schemas.microsoft.com/office/drawing/2018/hyperlinkcolor" val="tx"/>
                    </a:ext>
                  </a:extLst>
                </a:hlinkClick>
              </a:rPr>
              <a:t>1159r5</a:t>
            </a:r>
            <a:r>
              <a:rPr lang="en-US" altLang="ko-KR" sz="1800" b="0" dirty="0">
                <a:solidFill>
                  <a:srgbClr val="00B050"/>
                </a:solidFill>
              </a:rPr>
              <a:t>-Multilink operation capability announcement (Liwen Chu)</a:t>
            </a:r>
          </a:p>
          <a:p>
            <a:pPr>
              <a:buFont typeface="Arial" panose="020B0604020202020204" pitchFamily="34" charset="0"/>
              <a:buChar char="•"/>
            </a:pPr>
            <a:r>
              <a:rPr lang="en-US" altLang="ko-KR" sz="1800" b="0" dirty="0">
                <a:solidFill>
                  <a:srgbClr val="00B050"/>
                </a:solidFill>
                <a:hlinkClick r:id="rId7">
                  <a:extLst>
                    <a:ext uri="{A12FA001-AC4F-418D-AE19-62706E023703}">
                      <ahyp:hlinkClr xmlns:ahyp="http://schemas.microsoft.com/office/drawing/2018/hyperlinkcolor" val="tx"/>
                    </a:ext>
                  </a:extLst>
                </a:hlinkClick>
              </a:rPr>
              <a:t>1505r2</a:t>
            </a:r>
            <a:r>
              <a:rPr lang="en-US" altLang="ko-KR" sz="1800" b="0" dirty="0">
                <a:solidFill>
                  <a:srgbClr val="00B050"/>
                </a:solidFill>
              </a:rPr>
              <a:t>-Multi-link Aggregation Considerations (Sharan Naribole)</a:t>
            </a:r>
          </a:p>
          <a:p>
            <a:pPr>
              <a:buFont typeface="Arial" panose="020B0604020202020204" pitchFamily="34" charset="0"/>
              <a:buChar char="•"/>
            </a:pPr>
            <a:r>
              <a:rPr lang="en-GB" altLang="ko-KR" sz="1800" b="0" dirty="0">
                <a:solidFill>
                  <a:srgbClr val="00B050"/>
                </a:solidFill>
                <a:hlinkClick r:id="rId8">
                  <a:extLst>
                    <a:ext uri="{A12FA001-AC4F-418D-AE19-62706E023703}">
                      <ahyp:hlinkClr xmlns:ahyp="http://schemas.microsoft.com/office/drawing/2018/hyperlinkcolor" val="tx"/>
                    </a:ext>
                  </a:extLst>
                </a:hlinkClick>
              </a:rPr>
              <a:t>1526r1</a:t>
            </a:r>
            <a:r>
              <a:rPr lang="en-GB" altLang="ko-KR" sz="1800" b="0" dirty="0">
                <a:solidFill>
                  <a:srgbClr val="00B050"/>
                </a:solidFill>
              </a:rPr>
              <a:t>-Multi-Link Power-save (Abhishek Patil</a:t>
            </a:r>
            <a:r>
              <a:rPr lang="en-US" altLang="ko-KR" sz="1800" b="0" dirty="0">
                <a:solidFill>
                  <a:srgbClr val="00B050"/>
                </a:solidFill>
              </a:rPr>
              <a:t>)</a:t>
            </a:r>
            <a:endParaRPr lang="en-GB" altLang="ko-KR" sz="1800" b="0" dirty="0">
              <a:solidFill>
                <a:srgbClr val="00B050"/>
              </a:solidFill>
            </a:endParaRPr>
          </a:p>
          <a:p>
            <a:pPr>
              <a:buFont typeface="Arial" panose="020B0604020202020204" pitchFamily="34" charset="0"/>
              <a:buChar char="•"/>
            </a:pPr>
            <a:r>
              <a:rPr lang="en-GB" altLang="ko-KR" sz="1800" b="0" dirty="0">
                <a:solidFill>
                  <a:srgbClr val="00B050"/>
                </a:solidFill>
                <a:hlinkClick r:id="rId9">
                  <a:extLst>
                    <a:ext uri="{A12FA001-AC4F-418D-AE19-62706E023703}">
                      <ahyp:hlinkClr xmlns:ahyp="http://schemas.microsoft.com/office/drawing/2018/hyperlinkcolor" val="tx"/>
                    </a:ext>
                  </a:extLst>
                </a:hlinkClick>
              </a:rPr>
              <a:t>1536r2</a:t>
            </a:r>
            <a:r>
              <a:rPr lang="en-US" altLang="ko-KR" sz="1800" b="0" dirty="0">
                <a:solidFill>
                  <a:srgbClr val="00B050"/>
                </a:solidFill>
              </a:rPr>
              <a:t>-</a:t>
            </a:r>
            <a:r>
              <a:rPr lang="en-GB" altLang="ko-KR" sz="1800" b="0" dirty="0">
                <a:solidFill>
                  <a:srgbClr val="00B050"/>
                </a:solidFill>
              </a:rPr>
              <a:t>Power Consideration for Multi-link Transmissions (Rojan Chitrakar</a:t>
            </a:r>
            <a:r>
              <a:rPr lang="en-US" altLang="ko-KR" sz="1800" b="0" dirty="0">
                <a:solidFill>
                  <a:srgbClr val="00B050"/>
                </a:solidFill>
              </a:rPr>
              <a:t>)</a:t>
            </a:r>
            <a:endParaRPr lang="en-GB" altLang="ko-KR" sz="1800" b="0" dirty="0">
              <a:solidFill>
                <a:srgbClr val="00B050"/>
              </a:solidFill>
            </a:endParaRPr>
          </a:p>
          <a:p>
            <a:pPr>
              <a:buFont typeface="Arial" panose="020B0604020202020204" pitchFamily="34" charset="0"/>
              <a:buChar char="•"/>
            </a:pPr>
            <a:r>
              <a:rPr lang="en-GB" altLang="ko-KR" sz="1800" b="0" dirty="0">
                <a:solidFill>
                  <a:srgbClr val="00B050"/>
                </a:solidFill>
                <a:hlinkClick r:id="rId10">
                  <a:extLst>
                    <a:ext uri="{A12FA001-AC4F-418D-AE19-62706E023703}">
                      <ahyp:hlinkClr xmlns:ahyp="http://schemas.microsoft.com/office/drawing/2018/hyperlinkcolor" val="tx"/>
                    </a:ext>
                  </a:extLst>
                </a:hlinkClick>
              </a:rPr>
              <a:t>1542r0</a:t>
            </a:r>
            <a:r>
              <a:rPr lang="en-GB" altLang="ko-KR" sz="1800" b="0" dirty="0">
                <a:solidFill>
                  <a:srgbClr val="00B050"/>
                </a:solidFill>
              </a:rPr>
              <a:t>-Multi-link broadcast addressed frame reception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Non-controversial 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GB" sz="2000" b="0" dirty="0">
                <a:solidFill>
                  <a:srgbClr val="00B050"/>
                </a:solidFill>
                <a:hlinkClick r:id="rId2">
                  <a:extLst>
                    <a:ext uri="{A12FA001-AC4F-418D-AE19-62706E023703}">
                      <ahyp:hlinkClr xmlns:ahyp="http://schemas.microsoft.com/office/drawing/2018/hyperlinkcolor" val="tx"/>
                    </a:ext>
                  </a:extLst>
                </a:hlinkClick>
              </a:rPr>
              <a:t>1578r0</a:t>
            </a:r>
            <a:r>
              <a:rPr lang="en-GB" sz="2000" b="0" dirty="0">
                <a:solidFill>
                  <a:srgbClr val="00B050"/>
                </a:solidFill>
              </a:rPr>
              <a:t>-An HARQ Transmission Scheme for 11be (Shimi Shilo)</a:t>
            </a:r>
            <a:endParaRPr lang="en-US" sz="2000" b="0" dirty="0">
              <a:solidFill>
                <a:srgbClr val="00B050"/>
              </a:solidFill>
            </a:endParaRPr>
          </a:p>
          <a:p>
            <a:pPr>
              <a:buFont typeface="Arial" panose="020B0604020202020204" pitchFamily="34" charset="0"/>
              <a:buChar char="•"/>
            </a:pPr>
            <a:r>
              <a:rPr lang="en-GB" sz="2000" b="0" dirty="0">
                <a:solidFill>
                  <a:srgbClr val="00B050"/>
                </a:solidFill>
                <a:hlinkClick r:id="rId3">
                  <a:extLst>
                    <a:ext uri="{A12FA001-AC4F-418D-AE19-62706E023703}">
                      <ahyp:hlinkClr xmlns:ahyp="http://schemas.microsoft.com/office/drawing/2018/hyperlinkcolor" val="tx"/>
                    </a:ext>
                  </a:extLst>
                </a:hlinkClick>
              </a:rPr>
              <a:t>1589r0</a:t>
            </a:r>
            <a:r>
              <a:rPr lang="en-GB" sz="2000" b="0" dirty="0">
                <a:solidFill>
                  <a:srgbClr val="00B050"/>
                </a:solidFill>
              </a:rPr>
              <a:t>-What should be the HARQ unit and why? (Imran Latif)</a:t>
            </a:r>
          </a:p>
          <a:p>
            <a:pPr>
              <a:buFont typeface="Arial" panose="020B0604020202020204" pitchFamily="34" charset="0"/>
              <a:buChar char="•"/>
            </a:pPr>
            <a:r>
              <a:rPr lang="en-US" sz="2000" b="0" dirty="0">
                <a:solidFill>
                  <a:schemeClr val="bg1">
                    <a:lumMod val="65000"/>
                  </a:schemeClr>
                </a:solidFill>
                <a:hlinkClick r:id="rId4">
                  <a:extLst>
                    <a:ext uri="{A12FA001-AC4F-418D-AE19-62706E023703}">
                      <ahyp:hlinkClr xmlns:ahyp="http://schemas.microsoft.com/office/drawing/2018/hyperlinkcolor" val="tx"/>
                    </a:ext>
                  </a:extLst>
                </a:hlinkClick>
              </a:rPr>
              <a:t>1858r0</a:t>
            </a:r>
            <a:r>
              <a:rPr lang="en-US" sz="2000" b="0" dirty="0">
                <a:solidFill>
                  <a:schemeClr val="bg1">
                    <a:lumMod val="65000"/>
                  </a:schemeClr>
                </a:solidFill>
              </a:rPr>
              <a:t>-HARQ System Level Simulation Results (Sebastian Max)</a:t>
            </a:r>
          </a:p>
          <a:p>
            <a:pPr>
              <a:buFont typeface="Arial" panose="020B0604020202020204" pitchFamily="34" charset="0"/>
              <a:buChar char="•"/>
            </a:pPr>
            <a:r>
              <a:rPr lang="en-US" sz="2000" b="0" dirty="0">
                <a:solidFill>
                  <a:schemeClr val="bg1">
                    <a:lumMod val="65000"/>
                  </a:schemeClr>
                </a:solidFill>
                <a:hlinkClick r:id="rId5">
                  <a:extLst>
                    <a:ext uri="{A12FA001-AC4F-418D-AE19-62706E023703}">
                      <ahyp:hlinkClr xmlns:ahyp="http://schemas.microsoft.com/office/drawing/2018/hyperlinkcolor" val="tx"/>
                    </a:ext>
                  </a:extLst>
                </a:hlinkClick>
              </a:rPr>
              <a:t>1923r0</a:t>
            </a:r>
            <a:r>
              <a:rPr lang="en-US" sz="2000" b="0" dirty="0">
                <a:solidFill>
                  <a:schemeClr val="bg1">
                    <a:lumMod val="65000"/>
                  </a:schemeClr>
                </a:solidFill>
              </a:rPr>
              <a:t>-Revisiting HARQ Complexity (Shimi Shilo)</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CD10-6148-4075-BE9C-65E4F1872A17}"/>
              </a:ext>
            </a:extLst>
          </p:cNvPr>
          <p:cNvSpPr>
            <a:spLocks noGrp="1"/>
          </p:cNvSpPr>
          <p:nvPr>
            <p:ph type="title"/>
          </p:nvPr>
        </p:nvSpPr>
        <p:spPr/>
        <p:txBody>
          <a:bodyPr/>
          <a:lstStyle/>
          <a:p>
            <a:r>
              <a:rPr lang="en-US" dirty="0"/>
              <a:t>Non-Controversial Motions</a:t>
            </a:r>
          </a:p>
        </p:txBody>
      </p:sp>
      <p:sp>
        <p:nvSpPr>
          <p:cNvPr id="3" name="Content Placeholder 2">
            <a:extLst>
              <a:ext uri="{FF2B5EF4-FFF2-40B4-BE49-F238E27FC236}">
                <a16:creationId xmlns:a16="http://schemas.microsoft.com/office/drawing/2014/main" id="{B9EF9D5E-B190-4EE9-B250-2963087B388A}"/>
              </a:ext>
            </a:extLst>
          </p:cNvPr>
          <p:cNvSpPr>
            <a:spLocks noGrp="1"/>
          </p:cNvSpPr>
          <p:nvPr>
            <p:ph idx="1"/>
          </p:nvPr>
        </p:nvSpPr>
        <p:spPr/>
        <p:txBody>
          <a:bodyPr/>
          <a:lstStyle/>
          <a:p>
            <a:pPr>
              <a:buFont typeface="Arial" panose="020B0604020202020204" pitchFamily="34" charset="0"/>
              <a:buChar char="•"/>
            </a:pPr>
            <a:r>
              <a:rPr lang="en-US" dirty="0"/>
              <a:t>The following motions were ran during this session:</a:t>
            </a:r>
          </a:p>
          <a:p>
            <a:pPr lvl="1">
              <a:buFont typeface="Arial" panose="020B0604020202020204" pitchFamily="34" charset="0"/>
              <a:buChar char="•"/>
            </a:pPr>
            <a:r>
              <a:rPr lang="en-US" dirty="0"/>
              <a:t> Motions 14-21</a:t>
            </a:r>
          </a:p>
          <a:p>
            <a:pPr lvl="1">
              <a:buFont typeface="Arial" panose="020B0604020202020204" pitchFamily="34" charset="0"/>
              <a:buChar char="•"/>
            </a:pPr>
            <a:r>
              <a:rPr lang="en-US" dirty="0"/>
              <a:t>Motions 23-25</a:t>
            </a:r>
          </a:p>
          <a:p>
            <a:pPr lvl="1">
              <a:buFont typeface="Arial" panose="020B0604020202020204" pitchFamily="34" charset="0"/>
              <a:buChar char="•"/>
            </a:pPr>
            <a:r>
              <a:rPr lang="en-US" dirty="0"/>
              <a:t>Motions 27-28</a:t>
            </a:r>
          </a:p>
          <a:p>
            <a:pPr lvl="1">
              <a:buFont typeface="Arial" panose="020B0604020202020204" pitchFamily="34" charset="0"/>
              <a:buChar char="•"/>
            </a:pPr>
            <a:r>
              <a:rPr lang="en-US" dirty="0"/>
              <a:t>Motions 30-32</a:t>
            </a:r>
          </a:p>
          <a:p>
            <a:pPr lvl="1">
              <a:buFont typeface="Arial" panose="020B0604020202020204" pitchFamily="34" charset="0"/>
              <a:buChar char="•"/>
            </a:pPr>
            <a:r>
              <a:rPr lang="en-US" dirty="0"/>
              <a:t>Motions 34, 36, 37</a:t>
            </a:r>
          </a:p>
          <a:p>
            <a:pPr lvl="1">
              <a:buFont typeface="Arial" panose="020B0604020202020204" pitchFamily="34" charset="0"/>
              <a:buChar char="•"/>
            </a:pPr>
            <a:r>
              <a:rPr lang="en-US" dirty="0"/>
              <a:t>Motions 42-44</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842B585-0212-4362-B724-B6ED70C5F0E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348B55A-3538-49E5-B254-216C0C9735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CD38BE-5B23-4C78-B8B2-600C0D27B8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184636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5FC8-CBBB-4792-815A-C823B841144E}"/>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130524E-3BE4-4890-965E-F5F20911385F}"/>
              </a:ext>
            </a:extLst>
          </p:cNvPr>
          <p:cNvSpPr>
            <a:spLocks noGrp="1"/>
          </p:cNvSpPr>
          <p:nvPr>
            <p:ph idx="1"/>
          </p:nvPr>
        </p:nvSpPr>
        <p:spPr/>
        <p:txBody>
          <a:bodyPr/>
          <a:lstStyle/>
          <a:p>
            <a:pPr>
              <a:buFont typeface="Arial" panose="020B0604020202020204" pitchFamily="34" charset="0"/>
              <a:buChar char="•"/>
            </a:pPr>
            <a:r>
              <a:rPr lang="en-US" dirty="0"/>
              <a:t>The following motions were ran in this session:</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07820D7-DDC2-48A4-8EA4-7DAE279B7EF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2751744-38CE-4330-907F-22A2283A1F2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CB4D7F-6D42-4079-83E6-3EC0A72012F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31328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t>November 21	 (Thursday), 				10:00-13:00 ET</a:t>
            </a:r>
          </a:p>
          <a:p>
            <a:pPr>
              <a:buFont typeface="Arial" panose="020B0604020202020204" pitchFamily="34" charset="0"/>
              <a:buChar char="•"/>
            </a:pPr>
            <a:r>
              <a:rPr lang="en-US" dirty="0"/>
              <a:t>December 5      (Thursday), 				19:00-22:00 ET</a:t>
            </a:r>
          </a:p>
          <a:p>
            <a:pPr>
              <a:buFont typeface="Arial" panose="020B0604020202020204" pitchFamily="34" charset="0"/>
              <a:buChar char="•"/>
            </a:pPr>
            <a:r>
              <a:rPr lang="en-US" dirty="0"/>
              <a:t>December 12 	 (Thursday), 				10:00-13:00 ET</a:t>
            </a:r>
          </a:p>
          <a:p>
            <a:pPr>
              <a:buFont typeface="Arial" panose="020B0604020202020204" pitchFamily="34" charset="0"/>
              <a:buChar char="•"/>
            </a:pPr>
            <a:r>
              <a:rPr lang="en-US" dirty="0"/>
              <a:t>December 19 	 (Thursday), 				19:00-22:00 ET</a:t>
            </a:r>
          </a:p>
          <a:p>
            <a:pPr>
              <a:buFont typeface="Arial" panose="020B0604020202020204" pitchFamily="34" charset="0"/>
              <a:buChar char="•"/>
            </a:pPr>
            <a:r>
              <a:rPr lang="en-US" dirty="0"/>
              <a:t>January      9 	 (Thursday), 				19:00-22:00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7936168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Continue presentations of submissions in:</a:t>
            </a:r>
          </a:p>
          <a:p>
            <a:pPr lvl="1">
              <a:buFont typeface="Arial" panose="020B0604020202020204" pitchFamily="34" charset="0"/>
              <a:buChar char="•"/>
            </a:pPr>
            <a:r>
              <a:rPr lang="en-US" dirty="0"/>
              <a:t>Joint sessions and two separate ad-hoc sessions (MAC and PHY)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792470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712994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545107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275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825888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70286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949238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998499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24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224891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095193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479317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2645044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5382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0293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190765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932136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r>
              <a:rPr lang="en-US" sz="1600" dirty="0">
                <a:solidFill>
                  <a:srgbClr val="FF0000"/>
                </a:solidFill>
              </a:rPr>
              <a:t>THIS PAGE IS LEFT INTENTIONALLY BLANK</a:t>
            </a: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683779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494071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144242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142493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97858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25340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9925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429463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714541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a:t>
            </a:r>
          </a:p>
          <a:p>
            <a:r>
              <a:rPr lang="en-US" sz="1600" dirty="0"/>
              <a:t>Discussion: </a:t>
            </a:r>
          </a:p>
          <a:p>
            <a:r>
              <a:rPr lang="en-US" sz="1600" dirty="0"/>
              <a:t>Result:</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821074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The links between AP multi-link device (MLD) and non-AP multi-link device may be disabled or enabled.</a:t>
            </a:r>
          </a:p>
          <a:p>
            <a:endParaRPr lang="en-US" sz="2000" dirty="0"/>
          </a:p>
          <a:p>
            <a:r>
              <a:rPr lang="en-US" sz="2000" dirty="0"/>
              <a:t>Move: Liwen Chu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378181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11950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9932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97818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36752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285541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a:buFont typeface="Arial" panose="020B0604020202020204" pitchFamily="34" charset="0"/>
              <a:buChar char="•"/>
            </a:pPr>
            <a:r>
              <a:rPr lang="en-US" sz="1800" dirty="0"/>
              <a:t>Extended range SU mode is TBD</a:t>
            </a:r>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6580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r>
              <a:rPr lang="en-US" sz="1800" dirty="0"/>
              <a:t>•        Signaling of this constraints is TBD</a:t>
            </a:r>
          </a:p>
          <a:p>
            <a:endParaRPr lang="en-US" sz="1800" dirty="0"/>
          </a:p>
          <a:p>
            <a:r>
              <a:rPr lang="en-US" sz="1800" dirty="0"/>
              <a:t>Move: Sharan Naribole			Second: </a:t>
            </a:r>
          </a:p>
          <a:p>
            <a:r>
              <a:rPr lang="en-US" sz="1800" dirty="0"/>
              <a:t>Discussion: </a:t>
            </a:r>
          </a:p>
          <a:p>
            <a:r>
              <a:rPr lang="en-US" sz="1800" dirty="0"/>
              <a:t>Result:</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725118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rgbClr val="FF0000"/>
                </a:solidFill>
              </a:rPr>
              <a:t>Motion 47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a:buFont typeface="Arial" panose="020B0604020202020204" pitchFamily="34" charset="0"/>
              <a:buChar char="•"/>
            </a:pPr>
            <a:r>
              <a:rPr lang="en-US" sz="1600" dirty="0"/>
              <a:t>Version-independent bits have static location and bit definition across different generations/PHY versions.</a:t>
            </a:r>
          </a:p>
          <a:p>
            <a:pPr>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a:t>
            </a:r>
          </a:p>
          <a:p>
            <a:r>
              <a:rPr lang="en-US" sz="1600" dirty="0"/>
              <a:t>Discussion: </a:t>
            </a:r>
          </a:p>
          <a:p>
            <a:r>
              <a:rPr lang="en-US" sz="1600" dirty="0"/>
              <a:t>Result:</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22084285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rgbClr val="FF0000"/>
                </a:solidFill>
              </a:rPr>
              <a:t>Motion 48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6541074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rgbClr val="FF0000"/>
                </a:solidFill>
              </a:rPr>
              <a:t>Motion 49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follows the L-SIG field.</a:t>
            </a:r>
          </a:p>
          <a:p>
            <a:pPr marL="0" indent="0"/>
            <a:endParaRPr lang="en-US" sz="1800" dirty="0"/>
          </a:p>
          <a:p>
            <a:r>
              <a:rPr lang="en-US" sz="1800" dirty="0"/>
              <a:t>Move: Xiaogang Chen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442776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rgbClr val="FF0000"/>
                </a:solidFill>
              </a:rPr>
              <a:t>Motion 29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value in L-SIG set to mod3 = 0.</a:t>
            </a:r>
          </a:p>
          <a:p>
            <a:endParaRPr lang="en-US" sz="1800" dirty="0"/>
          </a:p>
          <a:p>
            <a:r>
              <a:rPr lang="en-US" sz="1800" dirty="0"/>
              <a:t>Move: Dongguk Lim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268324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43820</TotalTime>
  <Words>6826</Words>
  <Application>Microsoft Office PowerPoint</Application>
  <PresentationFormat>On-screen Show (4:3)</PresentationFormat>
  <Paragraphs>1996</Paragraphs>
  <Slides>96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3"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Non-Controversial Motions</vt:lpstr>
      <vt:lpstr>Agenda for Thursday PM1</vt:lpstr>
      <vt:lpstr>Submissions</vt:lpstr>
      <vt:lpstr>Motions</vt:lpstr>
      <vt:lpstr>Teleconference Plan</vt:lpstr>
      <vt:lpstr>Goals for January 2020</vt:lpstr>
      <vt:lpstr>Any other business</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29</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1229</cp:revision>
  <cp:lastPrinted>1601-01-01T00:00:00Z</cp:lastPrinted>
  <dcterms:created xsi:type="dcterms:W3CDTF">2017-01-26T15:28:16Z</dcterms:created>
  <dcterms:modified xsi:type="dcterms:W3CDTF">2019-11-14T21:22:52Z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