
<file path=[Content_Types].xml><?xml version="1.0" encoding="utf-8"?>
<Types xmlns="http://schemas.openxmlformats.org/package/2006/content-types">
  <Default Extension="bin" ContentType="application/vnd.openxmlformats-officedocument.oleObject"/>
  <Default Extension="emf" ContentType="image/x-emf"/>
  <Default Extension="png" ContentType="image/pn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14"/>
  </p:notesMasterIdLst>
  <p:handoutMasterIdLst>
    <p:handoutMasterId r:id="rId115"/>
  </p:handoutMasterIdLst>
  <p:sldIdLst>
    <p:sldId id="256" r:id="rId2"/>
    <p:sldId id="265" r:id="rId3"/>
    <p:sldId id="257" r:id="rId4"/>
    <p:sldId id="266" r:id="rId5"/>
    <p:sldId id="267" r:id="rId6"/>
    <p:sldId id="268" r:id="rId7"/>
    <p:sldId id="269" r:id="rId8"/>
    <p:sldId id="270" r:id="rId9"/>
    <p:sldId id="271" r:id="rId10"/>
    <p:sldId id="276" r:id="rId11"/>
    <p:sldId id="274" r:id="rId12"/>
    <p:sldId id="275" r:id="rId13"/>
    <p:sldId id="273" r:id="rId14"/>
    <p:sldId id="272" r:id="rId15"/>
    <p:sldId id="277" r:id="rId16"/>
    <p:sldId id="408" r:id="rId17"/>
    <p:sldId id="407" r:id="rId18"/>
    <p:sldId id="280" r:id="rId19"/>
    <p:sldId id="409" r:id="rId20"/>
    <p:sldId id="316" r:id="rId21"/>
    <p:sldId id="345" r:id="rId22"/>
    <p:sldId id="346" r:id="rId23"/>
    <p:sldId id="347" r:id="rId24"/>
    <p:sldId id="440" r:id="rId25"/>
    <p:sldId id="442" r:id="rId26"/>
    <p:sldId id="348" r:id="rId27"/>
    <p:sldId id="349" r:id="rId28"/>
    <p:sldId id="350" r:id="rId29"/>
    <p:sldId id="351" r:id="rId30"/>
    <p:sldId id="435" r:id="rId31"/>
    <p:sldId id="436" r:id="rId32"/>
    <p:sldId id="410" r:id="rId33"/>
    <p:sldId id="411" r:id="rId34"/>
    <p:sldId id="412" r:id="rId35"/>
    <p:sldId id="413" r:id="rId36"/>
    <p:sldId id="414" r:id="rId37"/>
    <p:sldId id="417" r:id="rId38"/>
    <p:sldId id="418" r:id="rId39"/>
    <p:sldId id="419" r:id="rId40"/>
    <p:sldId id="420" r:id="rId41"/>
    <p:sldId id="421" r:id="rId42"/>
    <p:sldId id="422" r:id="rId43"/>
    <p:sldId id="423" r:id="rId44"/>
    <p:sldId id="424" r:id="rId45"/>
    <p:sldId id="425" r:id="rId46"/>
    <p:sldId id="426" r:id="rId47"/>
    <p:sldId id="427" r:id="rId48"/>
    <p:sldId id="437" r:id="rId49"/>
    <p:sldId id="430" r:id="rId50"/>
    <p:sldId id="431" r:id="rId51"/>
    <p:sldId id="432" r:id="rId52"/>
    <p:sldId id="438" r:id="rId53"/>
    <p:sldId id="439" r:id="rId54"/>
    <p:sldId id="441" r:id="rId55"/>
    <p:sldId id="443" r:id="rId56"/>
    <p:sldId id="444" r:id="rId57"/>
    <p:sldId id="445" r:id="rId58"/>
    <p:sldId id="352" r:id="rId59"/>
    <p:sldId id="353" r:id="rId60"/>
    <p:sldId id="373" r:id="rId61"/>
    <p:sldId id="354" r:id="rId62"/>
    <p:sldId id="376" r:id="rId63"/>
    <p:sldId id="361" r:id="rId64"/>
    <p:sldId id="362" r:id="rId65"/>
    <p:sldId id="355" r:id="rId66"/>
    <p:sldId id="377" r:id="rId67"/>
    <p:sldId id="363" r:id="rId68"/>
    <p:sldId id="364" r:id="rId69"/>
    <p:sldId id="386" r:id="rId70"/>
    <p:sldId id="356" r:id="rId71"/>
    <p:sldId id="385" r:id="rId72"/>
    <p:sldId id="381" r:id="rId73"/>
    <p:sldId id="380" r:id="rId74"/>
    <p:sldId id="383" r:id="rId75"/>
    <p:sldId id="384" r:id="rId76"/>
    <p:sldId id="365" r:id="rId77"/>
    <p:sldId id="366" r:id="rId78"/>
    <p:sldId id="387" r:id="rId79"/>
    <p:sldId id="389" r:id="rId80"/>
    <p:sldId id="388" r:id="rId81"/>
    <p:sldId id="367" r:id="rId82"/>
    <p:sldId id="368" r:id="rId83"/>
    <p:sldId id="390" r:id="rId84"/>
    <p:sldId id="358" r:id="rId85"/>
    <p:sldId id="394" r:id="rId86"/>
    <p:sldId id="395" r:id="rId87"/>
    <p:sldId id="402" r:id="rId88"/>
    <p:sldId id="369" r:id="rId89"/>
    <p:sldId id="370" r:id="rId90"/>
    <p:sldId id="392" r:id="rId91"/>
    <p:sldId id="359" r:id="rId92"/>
    <p:sldId id="393" r:id="rId93"/>
    <p:sldId id="396" r:id="rId94"/>
    <p:sldId id="397" r:id="rId95"/>
    <p:sldId id="391" r:id="rId96"/>
    <p:sldId id="398" r:id="rId97"/>
    <p:sldId id="399" r:id="rId98"/>
    <p:sldId id="400" r:id="rId99"/>
    <p:sldId id="401" r:id="rId100"/>
    <p:sldId id="404" r:id="rId101"/>
    <p:sldId id="403" r:id="rId102"/>
    <p:sldId id="405" r:id="rId103"/>
    <p:sldId id="406" r:id="rId104"/>
    <p:sldId id="371" r:id="rId105"/>
    <p:sldId id="372" r:id="rId106"/>
    <p:sldId id="312" r:id="rId107"/>
    <p:sldId id="259" r:id="rId108"/>
    <p:sldId id="260" r:id="rId109"/>
    <p:sldId id="261" r:id="rId110"/>
    <p:sldId id="262" r:id="rId111"/>
    <p:sldId id="263" r:id="rId112"/>
    <p:sldId id="264" r:id="rId113"/>
  </p:sldIdLst>
  <p:sldSz cx="12192000" cy="6858000"/>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521415D9-36F7-43E2-AB2F-B90AF26B5E84}">
      <p14:sectionLst xmlns:p14="http://schemas.microsoft.com/office/powerpoint/2010/main">
        <p14:section name="Default Section" id="{F1D38888-79E6-4B8F-A7E5-96BDED502F2F}">
          <p14:sldIdLst>
            <p14:sldId id="256"/>
            <p14:sldId id="265"/>
            <p14:sldId id="257"/>
            <p14:sldId id="266"/>
            <p14:sldId id="267"/>
            <p14:sldId id="268"/>
            <p14:sldId id="269"/>
            <p14:sldId id="270"/>
            <p14:sldId id="271"/>
            <p14:sldId id="276"/>
            <p14:sldId id="274"/>
            <p14:sldId id="275"/>
            <p14:sldId id="273"/>
            <p14:sldId id="272"/>
            <p14:sldId id="277"/>
            <p14:sldId id="408"/>
            <p14:sldId id="407"/>
            <p14:sldId id="280"/>
            <p14:sldId id="409"/>
            <p14:sldId id="316"/>
            <p14:sldId id="345"/>
          </p14:sldIdLst>
        </p14:section>
        <p14:section name="Slot#1 (ad hoc)" id="{D034DA8E-AAAC-4FE4-96D8-FD4E97D1BB71}">
          <p14:sldIdLst>
            <p14:sldId id="346"/>
            <p14:sldId id="347"/>
            <p14:sldId id="440"/>
            <p14:sldId id="442"/>
            <p14:sldId id="348"/>
            <p14:sldId id="349"/>
          </p14:sldIdLst>
        </p14:section>
        <p14:section name="Slot#2" id="{0E687B7E-720E-4035-8603-903AAF037B31}">
          <p14:sldIdLst>
            <p14:sldId id="350"/>
            <p14:sldId id="351"/>
            <p14:sldId id="435"/>
            <p14:sldId id="436"/>
            <p14:sldId id="410"/>
            <p14:sldId id="411"/>
            <p14:sldId id="412"/>
            <p14:sldId id="413"/>
            <p14:sldId id="414"/>
            <p14:sldId id="417"/>
            <p14:sldId id="418"/>
            <p14:sldId id="419"/>
            <p14:sldId id="420"/>
            <p14:sldId id="421"/>
            <p14:sldId id="422"/>
            <p14:sldId id="423"/>
            <p14:sldId id="424"/>
            <p14:sldId id="425"/>
            <p14:sldId id="426"/>
            <p14:sldId id="427"/>
            <p14:sldId id="437"/>
            <p14:sldId id="430"/>
            <p14:sldId id="431"/>
            <p14:sldId id="432"/>
            <p14:sldId id="438"/>
            <p14:sldId id="439"/>
            <p14:sldId id="441"/>
            <p14:sldId id="443"/>
            <p14:sldId id="444"/>
            <p14:sldId id="445"/>
            <p14:sldId id="352"/>
            <p14:sldId id="353"/>
          </p14:sldIdLst>
        </p14:section>
        <p14:section name="Slot#3" id="{5D49AB48-9724-48C6-97B3-577374A1C2CA}">
          <p14:sldIdLst>
            <p14:sldId id="373"/>
            <p14:sldId id="354"/>
            <p14:sldId id="376"/>
            <p14:sldId id="361"/>
            <p14:sldId id="362"/>
          </p14:sldIdLst>
        </p14:section>
        <p14:section name="Slot#4" id="{6193A2DF-E32F-40FC-A604-C1274D537662}">
          <p14:sldIdLst>
            <p14:sldId id="355"/>
            <p14:sldId id="377"/>
            <p14:sldId id="363"/>
            <p14:sldId id="364"/>
          </p14:sldIdLst>
        </p14:section>
        <p14:section name="Slot#5" id="{D51E15C0-1BE5-4B71-8375-F6B1D2A3FFBF}">
          <p14:sldIdLst>
            <p14:sldId id="386"/>
            <p14:sldId id="356"/>
            <p14:sldId id="385"/>
            <p14:sldId id="381"/>
            <p14:sldId id="380"/>
            <p14:sldId id="383"/>
            <p14:sldId id="384"/>
            <p14:sldId id="365"/>
            <p14:sldId id="366"/>
          </p14:sldIdLst>
        </p14:section>
        <p14:section name="Slot #6" id="{C6C71488-E606-43ED-9503-8F91C556A2EE}">
          <p14:sldIdLst>
            <p14:sldId id="387"/>
            <p14:sldId id="389"/>
            <p14:sldId id="388"/>
            <p14:sldId id="367"/>
            <p14:sldId id="368"/>
          </p14:sldIdLst>
        </p14:section>
        <p14:section name="Slot#7" id="{D59D5964-9646-4C25-959D-E55F97EAE577}">
          <p14:sldIdLst>
            <p14:sldId id="390"/>
            <p14:sldId id="358"/>
            <p14:sldId id="394"/>
            <p14:sldId id="395"/>
            <p14:sldId id="402"/>
            <p14:sldId id="369"/>
            <p14:sldId id="370"/>
          </p14:sldIdLst>
        </p14:section>
        <p14:section name="Slot#8" id="{8E96248C-F68A-4072-9233-7995FAD6763C}">
          <p14:sldIdLst>
            <p14:sldId id="392"/>
            <p14:sldId id="359"/>
            <p14:sldId id="393"/>
            <p14:sldId id="396"/>
            <p14:sldId id="397"/>
            <p14:sldId id="391"/>
            <p14:sldId id="398"/>
            <p14:sldId id="399"/>
            <p14:sldId id="400"/>
            <p14:sldId id="401"/>
            <p14:sldId id="404"/>
            <p14:sldId id="403"/>
            <p14:sldId id="405"/>
            <p14:sldId id="406"/>
            <p14:sldId id="371"/>
            <p14:sldId id="372"/>
          </p14:sldIdLst>
        </p14:section>
        <p14:section name="Template slides and motion formats" id="{8A990A65-CB67-469F-A02E-6E443C58FA96}">
          <p14:sldIdLst>
            <p14:sldId id="312"/>
            <p14:sldId id="259"/>
            <p14:sldId id="260"/>
            <p14:sldId id="261"/>
            <p14:sldId id="262"/>
            <p14:sldId id="263"/>
            <p14:sldId id="264"/>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egev, Jonathan" initials="SJ" lastIdx="1" clrIdx="0">
    <p:extLst>
      <p:ext uri="{19B8F6BF-5375-455C-9EA6-DF929625EA0E}">
        <p15:presenceInfo xmlns:p15="http://schemas.microsoft.com/office/powerpoint/2012/main" userId="S-1-5-21-725345543-602162358-527237240-398766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7628" autoAdjust="0"/>
    <p:restoredTop sz="94660"/>
  </p:normalViewPr>
  <p:slideViewPr>
    <p:cSldViewPr>
      <p:cViewPr>
        <p:scale>
          <a:sx n="75" d="100"/>
          <a:sy n="75" d="100"/>
        </p:scale>
        <p:origin x="536" y="80"/>
      </p:cViewPr>
      <p:guideLst>
        <p:guide orient="horz" pos="2160"/>
        <p:guide pos="384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presProps" Target="presProps.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110" Type="http://schemas.openxmlformats.org/officeDocument/2006/relationships/slide" Target="slides/slide109.xml"/><Relationship Id="rId115" Type="http://schemas.openxmlformats.org/officeDocument/2006/relationships/handoutMaster" Target="handoutMasters/handoutMaster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commentAuthors" Target="commentAuthor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notesMaster" Target="notesMasters/notesMaster1.xml"/><Relationship Id="rId119"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11/10/2019</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385763" y="701675"/>
            <a:ext cx="6161087"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29</a:t>
            </a:fld>
            <a:endParaRPr lang="en-US"/>
          </a:p>
        </p:txBody>
      </p:sp>
    </p:spTree>
    <p:extLst>
      <p:ext uri="{BB962C8B-B14F-4D97-AF65-F5344CB8AC3E}">
        <p14:creationId xmlns:p14="http://schemas.microsoft.com/office/powerpoint/2010/main" val="39921886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61</a:t>
            </a:fld>
            <a:endParaRPr lang="en-US"/>
          </a:p>
        </p:txBody>
      </p:sp>
    </p:spTree>
    <p:extLst>
      <p:ext uri="{BB962C8B-B14F-4D97-AF65-F5344CB8AC3E}">
        <p14:creationId xmlns:p14="http://schemas.microsoft.com/office/powerpoint/2010/main" val="30259463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65</a:t>
            </a:fld>
            <a:endParaRPr lang="en-US"/>
          </a:p>
        </p:txBody>
      </p:sp>
    </p:spTree>
    <p:extLst>
      <p:ext uri="{BB962C8B-B14F-4D97-AF65-F5344CB8AC3E}">
        <p14:creationId xmlns:p14="http://schemas.microsoft.com/office/powerpoint/2010/main" val="213323004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70</a:t>
            </a:fld>
            <a:endParaRPr lang="en-US"/>
          </a:p>
        </p:txBody>
      </p:sp>
    </p:spTree>
    <p:extLst>
      <p:ext uri="{BB962C8B-B14F-4D97-AF65-F5344CB8AC3E}">
        <p14:creationId xmlns:p14="http://schemas.microsoft.com/office/powerpoint/2010/main" val="348173560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79</a:t>
            </a:fld>
            <a:endParaRPr lang="en-US"/>
          </a:p>
        </p:txBody>
      </p:sp>
    </p:spTree>
    <p:extLst>
      <p:ext uri="{BB962C8B-B14F-4D97-AF65-F5344CB8AC3E}">
        <p14:creationId xmlns:p14="http://schemas.microsoft.com/office/powerpoint/2010/main" val="3723038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84</a:t>
            </a:fld>
            <a:endParaRPr lang="en-US"/>
          </a:p>
        </p:txBody>
      </p:sp>
    </p:spTree>
    <p:extLst>
      <p:ext uri="{BB962C8B-B14F-4D97-AF65-F5344CB8AC3E}">
        <p14:creationId xmlns:p14="http://schemas.microsoft.com/office/powerpoint/2010/main" val="392858410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90</a:t>
            </a:fld>
            <a:endParaRPr lang="en-US"/>
          </a:p>
        </p:txBody>
      </p:sp>
    </p:spTree>
    <p:extLst>
      <p:ext uri="{BB962C8B-B14F-4D97-AF65-F5344CB8AC3E}">
        <p14:creationId xmlns:p14="http://schemas.microsoft.com/office/powerpoint/2010/main" val="409745451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91</a:t>
            </a:fld>
            <a:endParaRPr lang="en-US"/>
          </a:p>
        </p:txBody>
      </p:sp>
    </p:spTree>
    <p:extLst>
      <p:ext uri="{BB962C8B-B14F-4D97-AF65-F5344CB8AC3E}">
        <p14:creationId xmlns:p14="http://schemas.microsoft.com/office/powerpoint/2010/main" val="30390390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95</a:t>
            </a:fld>
            <a:endParaRPr lang="en-US"/>
          </a:p>
        </p:txBody>
      </p:sp>
    </p:spTree>
    <p:extLst>
      <p:ext uri="{BB962C8B-B14F-4D97-AF65-F5344CB8AC3E}">
        <p14:creationId xmlns:p14="http://schemas.microsoft.com/office/powerpoint/2010/main" val="71689798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96</a:t>
            </a:fld>
            <a:endParaRPr lang="en-US"/>
          </a:p>
        </p:txBody>
      </p:sp>
    </p:spTree>
    <p:extLst>
      <p:ext uri="{BB962C8B-B14F-4D97-AF65-F5344CB8AC3E}">
        <p14:creationId xmlns:p14="http://schemas.microsoft.com/office/powerpoint/2010/main" val="39900373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3</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6A824DE9-FED7-4AB7-8253-E7DBD107D396}" type="slidenum">
              <a:rPr lang="en-US"/>
              <a:pPr/>
              <a:t>107</a:t>
            </a:fld>
            <a:endParaRPr lang="en-US"/>
          </a:p>
        </p:txBody>
      </p:sp>
      <p:sp>
        <p:nvSpPr>
          <p:cNvPr id="15361"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5362"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410477297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0D310956-CE0F-4B68-9CE0-7A7604BB42D7}" type="slidenum">
              <a:rPr lang="en-US"/>
              <a:pPr/>
              <a:t>108</a:t>
            </a:fld>
            <a:endParaRPr lang="en-US"/>
          </a:p>
        </p:txBody>
      </p:sp>
      <p:sp>
        <p:nvSpPr>
          <p:cNvPr id="16385"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6386"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381655857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3AAB5CE2-8DD9-4D73-A363-75B54562E72E}" type="slidenum">
              <a:rPr lang="en-US"/>
              <a:pPr/>
              <a:t>109</a:t>
            </a:fld>
            <a:endParaRPr lang="en-US"/>
          </a:p>
        </p:txBody>
      </p:sp>
      <p:sp>
        <p:nvSpPr>
          <p:cNvPr id="1740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741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387616522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35E0D7E8-EBB2-4683-98FD-8E18BC106EDA}" type="slidenum">
              <a:rPr lang="en-US"/>
              <a:pPr/>
              <a:t>110</a:t>
            </a:fld>
            <a:endParaRPr lang="en-US"/>
          </a:p>
        </p:txBody>
      </p:sp>
      <p:sp>
        <p:nvSpPr>
          <p:cNvPr id="18433"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8434"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18888929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07B9ED38-6DD0-4691-9FC3-0BE6EBBA3E57}" type="slidenum">
              <a:rPr lang="en-US"/>
              <a:pPr/>
              <a:t>111</a:t>
            </a:fld>
            <a:endParaRPr lang="en-US"/>
          </a:p>
        </p:txBody>
      </p:sp>
      <p:sp>
        <p:nvSpPr>
          <p:cNvPr id="19457"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9458"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400157030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E6AF579C-E269-44CC-A9F4-B7D1E2EA3836}" type="slidenum">
              <a:rPr lang="en-US"/>
              <a:pPr/>
              <a:t>112</a:t>
            </a:fld>
            <a:endParaRPr lang="en-US"/>
          </a:p>
        </p:txBody>
      </p:sp>
      <p:sp>
        <p:nvSpPr>
          <p:cNvPr id="20481"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20482"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26254468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12</a:t>
            </a:fld>
            <a:endParaRPr lang="en-US"/>
          </a:p>
        </p:txBody>
      </p:sp>
    </p:spTree>
    <p:extLst>
      <p:ext uri="{BB962C8B-B14F-4D97-AF65-F5344CB8AC3E}">
        <p14:creationId xmlns:p14="http://schemas.microsoft.com/office/powerpoint/2010/main" val="10621931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14</a:t>
            </a:fld>
            <a:endParaRPr lang="en-US"/>
          </a:p>
        </p:txBody>
      </p:sp>
    </p:spTree>
    <p:extLst>
      <p:ext uri="{BB962C8B-B14F-4D97-AF65-F5344CB8AC3E}">
        <p14:creationId xmlns:p14="http://schemas.microsoft.com/office/powerpoint/2010/main" val="18488836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15</a:t>
            </a:fld>
            <a:endParaRPr lang="en-US"/>
          </a:p>
        </p:txBody>
      </p:sp>
    </p:spTree>
    <p:extLst>
      <p:ext uri="{BB962C8B-B14F-4D97-AF65-F5344CB8AC3E}">
        <p14:creationId xmlns:p14="http://schemas.microsoft.com/office/powerpoint/2010/main" val="24100616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17</a:t>
            </a:fld>
            <a:endParaRPr lang="en-US"/>
          </a:p>
        </p:txBody>
      </p:sp>
    </p:spTree>
    <p:extLst>
      <p:ext uri="{BB962C8B-B14F-4D97-AF65-F5344CB8AC3E}">
        <p14:creationId xmlns:p14="http://schemas.microsoft.com/office/powerpoint/2010/main" val="40179148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20</a:t>
            </a:fld>
            <a:endParaRPr lang="en-US"/>
          </a:p>
        </p:txBody>
      </p:sp>
    </p:spTree>
    <p:extLst>
      <p:ext uri="{BB962C8B-B14F-4D97-AF65-F5344CB8AC3E}">
        <p14:creationId xmlns:p14="http://schemas.microsoft.com/office/powerpoint/2010/main" val="25363098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21</a:t>
            </a:fld>
            <a:endParaRPr lang="en-US"/>
          </a:p>
        </p:txBody>
      </p:sp>
    </p:spTree>
    <p:extLst>
      <p:ext uri="{BB962C8B-B14F-4D97-AF65-F5344CB8AC3E}">
        <p14:creationId xmlns:p14="http://schemas.microsoft.com/office/powerpoint/2010/main" val="30632312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23</a:t>
            </a:fld>
            <a:endParaRPr lang="en-US"/>
          </a:p>
        </p:txBody>
      </p:sp>
    </p:spTree>
    <p:extLst>
      <p:ext uri="{BB962C8B-B14F-4D97-AF65-F5344CB8AC3E}">
        <p14:creationId xmlns:p14="http://schemas.microsoft.com/office/powerpoint/2010/main" val="33390686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a:t>Nov. 2019</a:t>
            </a:r>
            <a:endParaRPr lang="en-GB"/>
          </a:p>
        </p:txBody>
      </p:sp>
      <p:sp>
        <p:nvSpPr>
          <p:cNvPr id="5" name="Footer Placeholder 4"/>
          <p:cNvSpPr>
            <a:spLocks noGrp="1"/>
          </p:cNvSpPr>
          <p:nvPr>
            <p:ph type="ftr" idx="11"/>
          </p:nvPr>
        </p:nvSpPr>
        <p:spPr/>
        <p:txBody>
          <a:bodyPr/>
          <a:lstStyle>
            <a:lvl1pPr>
              <a:defRPr/>
            </a:lvl1pPr>
          </a:lstStyle>
          <a:p>
            <a:r>
              <a:rPr lang="en-GB"/>
              <a:t>Jonathan Segev, Intel corporation</a:t>
            </a:r>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Jonathan Segev, Intel corporation</a:t>
            </a:r>
            <a:endParaRPr lang="en-GB" dirty="0"/>
          </a:p>
        </p:txBody>
      </p:sp>
      <p:sp>
        <p:nvSpPr>
          <p:cNvPr id="12" name="Rectangle 3"/>
          <p:cNvSpPr>
            <a:spLocks noGrp="1" noChangeArrowheads="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a:t>Nov. 2019</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idx="10"/>
          </p:nvPr>
        </p:nvSpPr>
        <p:spPr/>
        <p:txBody>
          <a:bodyPr/>
          <a:lstStyle>
            <a:lvl1pPr>
              <a:defRPr/>
            </a:lvl1pPr>
          </a:lstStyle>
          <a:p>
            <a:r>
              <a:rPr lang="en-US"/>
              <a:t>Nov. 2019</a:t>
            </a:r>
            <a:endParaRPr lang="en-GB"/>
          </a:p>
        </p:txBody>
      </p:sp>
      <p:sp>
        <p:nvSpPr>
          <p:cNvPr id="5" name="Footer Placeholder 4"/>
          <p:cNvSpPr>
            <a:spLocks noGrp="1"/>
          </p:cNvSpPr>
          <p:nvPr>
            <p:ph type="ftr" idx="11"/>
          </p:nvPr>
        </p:nvSpPr>
        <p:spPr/>
        <p:txBody>
          <a:bodyPr/>
          <a:lstStyle>
            <a:lvl1pPr>
              <a:defRPr/>
            </a:lvl1pPr>
          </a:lstStyle>
          <a:p>
            <a:r>
              <a:rPr lang="en-GB"/>
              <a:t>Jonathan Segev, Intel corporation</a:t>
            </a:r>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1" y="1981201"/>
            <a:ext cx="5077884"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5484" y="1981201"/>
            <a:ext cx="508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US"/>
              <a:t>Nov. 2019</a:t>
            </a:r>
            <a:endParaRPr lang="en-GB"/>
          </a:p>
        </p:txBody>
      </p:sp>
      <p:sp>
        <p:nvSpPr>
          <p:cNvPr id="6" name="Footer Placeholder 5"/>
          <p:cNvSpPr>
            <a:spLocks noGrp="1"/>
          </p:cNvSpPr>
          <p:nvPr>
            <p:ph type="ftr" idx="11"/>
          </p:nvPr>
        </p:nvSpPr>
        <p:spPr/>
        <p:txBody>
          <a:bodyPr/>
          <a:lstStyle>
            <a:lvl1pPr>
              <a:defRPr/>
            </a:lvl1pPr>
          </a:lstStyle>
          <a:p>
            <a:r>
              <a:rPr lang="en-GB"/>
              <a:t>Jonathan Segev, Intel corporation</a:t>
            </a:r>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idx="10"/>
          </p:nvPr>
        </p:nvSpPr>
        <p:spPr/>
        <p:txBody>
          <a:bodyPr/>
          <a:lstStyle>
            <a:lvl1pPr>
              <a:defRPr/>
            </a:lvl1pPr>
          </a:lstStyle>
          <a:p>
            <a:r>
              <a:rPr lang="en-US"/>
              <a:t>Nov. 2019</a:t>
            </a:r>
            <a:endParaRPr lang="en-GB"/>
          </a:p>
        </p:txBody>
      </p:sp>
      <p:sp>
        <p:nvSpPr>
          <p:cNvPr id="8" name="Footer Placeholder 7"/>
          <p:cNvSpPr>
            <a:spLocks noGrp="1"/>
          </p:cNvSpPr>
          <p:nvPr>
            <p:ph type="ftr" idx="11"/>
          </p:nvPr>
        </p:nvSpPr>
        <p:spPr>
          <a:xfrm>
            <a:off x="7524760" y="6475414"/>
            <a:ext cx="3865024" cy="180975"/>
          </a:xfrm>
        </p:spPr>
        <p:txBody>
          <a:bodyPr/>
          <a:lstStyle>
            <a:lvl1pPr>
              <a:defRPr/>
            </a:lvl1pPr>
          </a:lstStyle>
          <a:p>
            <a:r>
              <a:rPr lang="en-GB"/>
              <a:t>Jonathan Segev, Intel corporation</a:t>
            </a:r>
            <a:endParaRPr lang="en-GB" dirty="0"/>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a:t>Nov. 2019</a:t>
            </a:r>
            <a:endParaRPr lang="en-GB"/>
          </a:p>
        </p:txBody>
      </p:sp>
      <p:sp>
        <p:nvSpPr>
          <p:cNvPr id="4" name="Footer Placeholder 3"/>
          <p:cNvSpPr>
            <a:spLocks noGrp="1"/>
          </p:cNvSpPr>
          <p:nvPr>
            <p:ph type="ftr" idx="11"/>
          </p:nvPr>
        </p:nvSpPr>
        <p:spPr/>
        <p:txBody>
          <a:bodyPr/>
          <a:lstStyle>
            <a:lvl1pPr>
              <a:defRPr/>
            </a:lvl1pPr>
          </a:lstStyle>
          <a:p>
            <a:r>
              <a:rPr lang="en-GB"/>
              <a:t>Jonathan Segev, Intel corporation</a:t>
            </a:r>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Nov. 2019</a:t>
            </a:r>
            <a:endParaRPr lang="en-GB"/>
          </a:p>
        </p:txBody>
      </p:sp>
      <p:sp>
        <p:nvSpPr>
          <p:cNvPr id="3" name="Footer Placeholder 2"/>
          <p:cNvSpPr>
            <a:spLocks noGrp="1"/>
          </p:cNvSpPr>
          <p:nvPr>
            <p:ph type="ftr" idx="11"/>
          </p:nvPr>
        </p:nvSpPr>
        <p:spPr/>
        <p:txBody>
          <a:bodyPr/>
          <a:lstStyle>
            <a:lvl1pPr>
              <a:defRPr/>
            </a:lvl1pPr>
          </a:lstStyle>
          <a:p>
            <a:r>
              <a:rPr lang="en-GB"/>
              <a:t>Jonathan Segev, Intel corporation</a:t>
            </a:r>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Nov. 2019</a:t>
            </a:r>
            <a:endParaRPr lang="en-GB"/>
          </a:p>
        </p:txBody>
      </p:sp>
      <p:sp>
        <p:nvSpPr>
          <p:cNvPr id="5" name="Footer Placeholder 4"/>
          <p:cNvSpPr>
            <a:spLocks noGrp="1"/>
          </p:cNvSpPr>
          <p:nvPr>
            <p:ph type="ftr" idx="11"/>
          </p:nvPr>
        </p:nvSpPr>
        <p:spPr/>
        <p:txBody>
          <a:bodyPr/>
          <a:lstStyle>
            <a:lvl1pPr>
              <a:defRPr/>
            </a:lvl1pPr>
          </a:lstStyle>
          <a:p>
            <a:r>
              <a:rPr lang="en-GB"/>
              <a:t>Jonathan Segev, Intel corporation</a:t>
            </a:r>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1" y="685801"/>
            <a:ext cx="2588684"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685801"/>
            <a:ext cx="7569200" cy="5408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Nov. 2019</a:t>
            </a:r>
            <a:endParaRPr lang="en-GB"/>
          </a:p>
        </p:txBody>
      </p:sp>
      <p:sp>
        <p:nvSpPr>
          <p:cNvPr id="5" name="Footer Placeholder 4"/>
          <p:cNvSpPr>
            <a:spLocks noGrp="1"/>
          </p:cNvSpPr>
          <p:nvPr>
            <p:ph type="ftr" idx="11"/>
          </p:nvPr>
        </p:nvSpPr>
        <p:spPr/>
        <p:txBody>
          <a:bodyPr/>
          <a:lstStyle>
            <a:lvl1pPr>
              <a:defRPr/>
            </a:lvl1pPr>
          </a:lstStyle>
          <a:p>
            <a:r>
              <a:rPr lang="en-GB"/>
              <a:t>Jonathan Segev, Intel corporation</a:t>
            </a:r>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914401" y="685801"/>
            <a:ext cx="10361084"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6" name="Rectangle 2"/>
          <p:cNvSpPr>
            <a:spLocks noGrp="1" noChangeArrowheads="1"/>
          </p:cNvSpPr>
          <p:nvPr>
            <p:ph type="body" idx="1"/>
          </p:nvPr>
        </p:nvSpPr>
        <p:spPr bwMode="auto">
          <a:xfrm>
            <a:off x="914401" y="1981201"/>
            <a:ext cx="10361084"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a:t>Nov. 2019</a:t>
            </a:r>
            <a:endParaRPr lang="en-GB" dirty="0"/>
          </a:p>
        </p:txBody>
      </p:sp>
      <p:sp>
        <p:nvSpPr>
          <p:cNvPr id="1028" name="Rectangle 4"/>
          <p:cNvSpPr>
            <a:spLocks noGrp="1" noChangeArrowheads="1"/>
          </p:cNvSpPr>
          <p:nvPr>
            <p:ph type="ftr"/>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Jonathan Segev, Intel corporation</a:t>
            </a:r>
            <a:endParaRPr lang="en-GB" dirty="0"/>
          </a:p>
        </p:txBody>
      </p:sp>
      <p:sp>
        <p:nvSpPr>
          <p:cNvPr id="1029" name="Rectangle 5"/>
          <p:cNvSpPr>
            <a:spLocks noGrp="1" noChangeArrowheads="1"/>
          </p:cNvSpPr>
          <p:nvPr>
            <p:ph type="sldNum"/>
          </p:nvPr>
        </p:nvSpPr>
        <p:spPr bwMode="auto">
          <a:xfrm>
            <a:off x="5793318" y="6475414"/>
            <a:ext cx="704849"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914400" y="609600"/>
            <a:ext cx="10363200" cy="1588"/>
          </a:xfrm>
          <a:prstGeom prst="line">
            <a:avLst/>
          </a:prstGeom>
          <a:noFill/>
          <a:ln w="12600">
            <a:solidFill>
              <a:srgbClr val="000000"/>
            </a:solidFill>
            <a:miter lim="800000"/>
            <a:headEnd/>
            <a:tailEnd/>
          </a:ln>
          <a:effectLst/>
        </p:spPr>
        <p:txBody>
          <a:bodyPr/>
          <a:lstStyle/>
          <a:p>
            <a:endParaRPr lang="en-GB" sz="2400"/>
          </a:p>
        </p:txBody>
      </p:sp>
      <p:sp>
        <p:nvSpPr>
          <p:cNvPr id="1031" name="Rectangle 7"/>
          <p:cNvSpPr>
            <a:spLocks noChangeArrowheads="1"/>
          </p:cNvSpPr>
          <p:nvPr/>
        </p:nvSpPr>
        <p:spPr bwMode="auto">
          <a:xfrm>
            <a:off x="912285" y="6475413"/>
            <a:ext cx="718145" cy="184666"/>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914400" y="6477000"/>
            <a:ext cx="10464800" cy="1588"/>
          </a:xfrm>
          <a:prstGeom prst="line">
            <a:avLst/>
          </a:prstGeom>
          <a:noFill/>
          <a:ln w="12600">
            <a:solidFill>
              <a:srgbClr val="000000"/>
            </a:solidFill>
            <a:miter lim="800000"/>
            <a:headEnd/>
            <a:tailEnd/>
          </a:ln>
          <a:effectLst/>
        </p:spPr>
        <p:txBody>
          <a:bodyPr/>
          <a:lstStyle/>
          <a:p>
            <a:endParaRPr lang="en-GB" sz="2400"/>
          </a:p>
        </p:txBody>
      </p:sp>
      <p:sp>
        <p:nvSpPr>
          <p:cNvPr id="10" name="Date Placeholder 3"/>
          <p:cNvSpPr txBox="1">
            <a:spLocks/>
          </p:cNvSpPr>
          <p:nvPr userDrawn="1"/>
        </p:nvSpPr>
        <p:spPr bwMode="auto">
          <a:xfrm>
            <a:off x="6667504" y="357166"/>
            <a:ext cx="466728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802.11-19/1713r3</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3" Type="http://schemas.openxmlformats.org/officeDocument/2006/relationships/hyperlink" Target="http://standards.ieee.org/develop/policies/opman/sect6.html#6.3" TargetMode="External"/><Relationship Id="rId2" Type="http://schemas.openxmlformats.org/officeDocument/2006/relationships/hyperlink" Target="http://standards.ieee.org/develop/policies/bylaws/sect6-7.html#6" TargetMode="External"/><Relationship Id="rId1" Type="http://schemas.openxmlformats.org/officeDocument/2006/relationships/slideLayout" Target="../slideLayouts/slideLayout2.xml"/><Relationship Id="rId4" Type="http://schemas.openxmlformats.org/officeDocument/2006/relationships/hyperlink" Target="http://standards.ieee.org/about/sasb/patcom/materials.html" TargetMode="Externa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ieee802.org/PNP/approved/IEEE_802_WG_PandP_v19.pdf" TargetMode="External"/><Relationship Id="rId2" Type="http://schemas.openxmlformats.org/officeDocument/2006/relationships/hyperlink" Target="https://standards.ieee.org/develop/policies/bylaws/sb_bylaws.pdf" TargetMode="External"/><Relationship Id="rId1" Type="http://schemas.openxmlformats.org/officeDocument/2006/relationships/slideLayout" Target="../slideLayouts/slideLayout2.xml"/><Relationship Id="rId4" Type="http://schemas.openxmlformats.org/officeDocument/2006/relationships/hyperlink" Target="https://standards.ieee.org/develop/policies/bylaws/sb_bylaws.pdf%20section%205.2.1.3" TargetMode="Externa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tandards.ieee.org/faqs/affiliation.html" TargetMode="External"/><Relationship Id="rId7" Type="http://schemas.openxmlformats.org/officeDocument/2006/relationships/hyperlink" Target="http://standards.ieee.org/board/pat/faq.pdf" TargetMode="External"/><Relationship Id="rId2" Type="http://schemas.openxmlformats.org/officeDocument/2006/relationships/hyperlink" Target="http://www.ieee.org/about/corporate/governance/p7-8.html" TargetMode="External"/><Relationship Id="rId1" Type="http://schemas.openxmlformats.org/officeDocument/2006/relationships/slideLayout" Target="../slideLayouts/slideLayout2.xml"/><Relationship Id="rId6" Type="http://schemas.openxmlformats.org/officeDocument/2006/relationships/hyperlink" Target="http://standards.ieee.org/develop/policies/bylaws/sect6-7.html#loa" TargetMode="External"/><Relationship Id="rId5" Type="http://schemas.openxmlformats.org/officeDocument/2006/relationships/hyperlink" Target="http://standards.ieee.org/board/pat/pat-slideset.ppt" TargetMode="External"/><Relationship Id="rId4" Type="http://schemas.openxmlformats.org/officeDocument/2006/relationships/hyperlink" Target="http://standards.ieee.org/resources/antitrust-guidelines.pdf"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standards.ieee.org/develop/policies/bylaws/index.html"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hyperlink" Target="http://standards.ieee.org/develop/policies/opman/sb_om.pdf" TargetMode="External"/><Relationship Id="rId5" Type="http://schemas.openxmlformats.org/officeDocument/2006/relationships/hyperlink" Target="http://standards.ieee.org/develop/policies/opman/index.html" TargetMode="External"/><Relationship Id="rId4" Type="http://schemas.openxmlformats.org/officeDocument/2006/relationships/hyperlink" Target="http://standards.ieee.org/develop/policies/bylaws/sb_bylaws.pdf" TargetMode="Externa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imat.ieee.org/attendance" TargetMode="External"/><Relationship Id="rId2" Type="http://schemas.openxmlformats.org/officeDocument/2006/relationships/hyperlink" Target="https://imat.ieee.org/" TargetMode="External"/><Relationship Id="rId1" Type="http://schemas.openxmlformats.org/officeDocument/2006/relationships/slideLayout" Target="../slideLayouts/slideLayout2.xml"/><Relationship Id="rId4" Type="http://schemas.openxmlformats.org/officeDocument/2006/relationships/hyperlink" Target="https://mentor.ieee.org/802.11/documents" TargetMode="Externa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tandards.ieee.org/develop/policies/antitrust.pdf" TargetMode="Externa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ctrTitle"/>
          </p:nvPr>
        </p:nvSpPr>
        <p:spPr>
          <a:xfrm>
            <a:off x="1022723" y="434032"/>
            <a:ext cx="10363200" cy="1470025"/>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err="1"/>
              <a:t>TGaz</a:t>
            </a:r>
            <a:r>
              <a:rPr lang="en-US" altLang="en-US" dirty="0"/>
              <a:t> Next Generation Positioning </a:t>
            </a:r>
            <a:br>
              <a:rPr lang="en-US" altLang="en-US" dirty="0"/>
            </a:br>
            <a:r>
              <a:rPr lang="en-US" altLang="en-US" dirty="0"/>
              <a:t>Nov. Meeting Agenda</a:t>
            </a:r>
            <a:endParaRPr lang="en-GB" dirty="0"/>
          </a:p>
        </p:txBody>
      </p:sp>
      <p:sp>
        <p:nvSpPr>
          <p:cNvPr id="3074" name="Rectangle 2"/>
          <p:cNvSpPr>
            <a:spLocks noGrp="1" noChangeArrowheads="1"/>
          </p:cNvSpPr>
          <p:nvPr>
            <p:ph type="subTitle" idx="1"/>
          </p:nvPr>
        </p:nvSpPr>
        <p:spPr>
          <a:xfrm>
            <a:off x="1828800" y="1731664"/>
            <a:ext cx="8534400" cy="476250"/>
          </a:xfrm>
          <a:ln/>
        </p:spPr>
        <p:txBody>
          <a:bodyPr/>
          <a:lstStyle/>
          <a:p>
            <a:pP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2019-11-10</a:t>
            </a:r>
          </a:p>
        </p:txBody>
      </p:sp>
      <p:sp>
        <p:nvSpPr>
          <p:cNvPr id="6" name="Date Placeholder 3"/>
          <p:cNvSpPr>
            <a:spLocks noGrp="1"/>
          </p:cNvSpPr>
          <p:nvPr>
            <p:ph type="dt" idx="10"/>
          </p:nvPr>
        </p:nvSpPr>
        <p:spPr/>
        <p:txBody>
          <a:bodyPr/>
          <a:lstStyle/>
          <a:p>
            <a:r>
              <a:rPr lang="en-US"/>
              <a:t>Nov. 2019</a:t>
            </a:r>
            <a:endParaRPr lang="en-GB" dirty="0"/>
          </a:p>
        </p:txBody>
      </p:sp>
      <p:sp>
        <p:nvSpPr>
          <p:cNvPr id="7" name="Footer Placeholder 4"/>
          <p:cNvSpPr>
            <a:spLocks noGrp="1"/>
          </p:cNvSpPr>
          <p:nvPr>
            <p:ph type="ftr" idx="11"/>
          </p:nvPr>
        </p:nvSpPr>
        <p:spPr/>
        <p:txBody>
          <a:bodyPr/>
          <a:lstStyle/>
          <a:p>
            <a:r>
              <a:rPr lang="en-GB"/>
              <a:t>Jonathan Segev, Intel corporation</a:t>
            </a:r>
            <a:endParaRPr lang="en-GB" dirty="0"/>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graphicFrame>
        <p:nvGraphicFramePr>
          <p:cNvPr id="3075" name="Object 3"/>
          <p:cNvGraphicFramePr>
            <a:graphicFrameLocks noChangeAspect="1"/>
          </p:cNvGraphicFramePr>
          <p:nvPr>
            <p:extLst>
              <p:ext uri="{D42A27DB-BD31-4B8C-83A1-F6EECF244321}">
                <p14:modId xmlns:p14="http://schemas.microsoft.com/office/powerpoint/2010/main" val="847596240"/>
              </p:ext>
            </p:extLst>
          </p:nvPr>
        </p:nvGraphicFramePr>
        <p:xfrm>
          <a:off x="990600" y="2416175"/>
          <a:ext cx="10628313" cy="2457450"/>
        </p:xfrm>
        <a:graphic>
          <a:graphicData uri="http://schemas.openxmlformats.org/presentationml/2006/ole">
            <mc:AlternateContent xmlns:mc="http://schemas.openxmlformats.org/markup-compatibility/2006">
              <mc:Choice xmlns:v="urn:schemas-microsoft-com:vml" Requires="v">
                <p:oleObj spid="_x0000_s3381" name="Document" r:id="rId4" imgW="10797356" imgH="2534496" progId="Word.Document.8">
                  <p:embed/>
                </p:oleObj>
              </mc:Choice>
              <mc:Fallback>
                <p:oleObj name="Document" r:id="rId4" imgW="10797356" imgH="2534496" progId="Word.Document.8">
                  <p:embed/>
                  <p:pic>
                    <p:nvPicPr>
                      <p:cNvPr id="0" name="Picture 3"/>
                      <p:cNvPicPr>
                        <a:picLocks noChangeAspect="1" noChangeArrowheads="1"/>
                      </p:cNvPicPr>
                      <p:nvPr/>
                    </p:nvPicPr>
                    <p:blipFill>
                      <a:blip r:embed="rId5"/>
                      <a:srcRect/>
                      <a:stretch>
                        <a:fillRect/>
                      </a:stretch>
                    </p:blipFill>
                    <p:spPr bwMode="auto">
                      <a:xfrm>
                        <a:off x="990600" y="2416175"/>
                        <a:ext cx="10628313" cy="2457450"/>
                      </a:xfrm>
                      <a:prstGeom prst="rect">
                        <a:avLst/>
                      </a:prstGeom>
                      <a:noFill/>
                      <a:extLst/>
                    </p:spPr>
                  </p:pic>
                </p:oleObj>
              </mc:Fallback>
            </mc:AlternateContent>
          </a:graphicData>
        </a:graphic>
      </p:graphicFrame>
      <p:sp>
        <p:nvSpPr>
          <p:cNvPr id="3076" name="Rectangle 4"/>
          <p:cNvSpPr>
            <a:spLocks noChangeArrowheads="1"/>
          </p:cNvSpPr>
          <p:nvPr/>
        </p:nvSpPr>
        <p:spPr bwMode="auto">
          <a:xfrm>
            <a:off x="993775" y="1972991"/>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en-US" u="sng" dirty="0">
                <a:solidFill>
                  <a:schemeClr val="tx1"/>
                </a:solidFill>
                <a:latin typeface="Calibri" panose="020F0502020204030204" pitchFamily="34" charset="0"/>
                <a:cs typeface="Calibri" panose="020F0502020204030204" pitchFamily="34" charset="0"/>
              </a:rPr>
              <a:t>Patent-related information</a:t>
            </a:r>
            <a:endParaRPr lang="en-US" dirty="0"/>
          </a:p>
        </p:txBody>
      </p:sp>
      <p:sp>
        <p:nvSpPr>
          <p:cNvPr id="3" name="Content Placeholder 2"/>
          <p:cNvSpPr>
            <a:spLocks noGrp="1"/>
          </p:cNvSpPr>
          <p:nvPr>
            <p:ph idx="1"/>
          </p:nvPr>
        </p:nvSpPr>
        <p:spPr/>
        <p:txBody>
          <a:bodyPr/>
          <a:lstStyle/>
          <a:p>
            <a:pPr>
              <a:lnSpc>
                <a:spcPct val="80000"/>
              </a:lnSpc>
            </a:pPr>
            <a:endParaRPr lang="en-US" altLang="en-US" sz="700" u="sng" dirty="0">
              <a:solidFill>
                <a:srgbClr val="FF0000"/>
              </a:solidFill>
            </a:endParaRPr>
          </a:p>
          <a:p>
            <a:pPr lvl="1">
              <a:lnSpc>
                <a:spcPct val="90000"/>
              </a:lnSpc>
              <a:spcBef>
                <a:spcPct val="0"/>
              </a:spcBef>
              <a:buFont typeface="Monotype Sorts"/>
              <a:buNone/>
            </a:pPr>
            <a:r>
              <a:rPr lang="en-US" altLang="en-US" b="1" dirty="0">
                <a:solidFill>
                  <a:schemeClr val="tx1"/>
                </a:solidFill>
                <a:latin typeface="Calibri" panose="020F0502020204030204" pitchFamily="34" charset="0"/>
                <a:cs typeface="Calibri" panose="020F0502020204030204" pitchFamily="34" charset="0"/>
              </a:rPr>
              <a:t>	The patent policy and the procedures used to execute that policy are documented in the:</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Bylaws</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a:t>
            </a:r>
            <a:r>
              <a:rPr lang="en-US" altLang="en-US" sz="1600" b="1" dirty="0">
                <a:solidFill>
                  <a:schemeClr val="tx1"/>
                </a:solidFill>
                <a:latin typeface="Calibri" panose="020F0502020204030204" pitchFamily="34" charset="0"/>
                <a:cs typeface="Calibri" panose="020F0502020204030204" pitchFamily="34" charset="0"/>
                <a:hlinkClick r:id="rId2"/>
              </a:rPr>
              <a:t>http://standards.ieee.org/develop/policies/bylaws/sect6-7.html#6</a:t>
            </a:r>
            <a:r>
              <a:rPr lang="en-US" altLang="en-US" sz="1600" b="1" dirty="0">
                <a:solidFill>
                  <a:schemeClr val="tx1"/>
                </a:solidFill>
                <a:latin typeface="Calibri" panose="020F0502020204030204" pitchFamily="34" charset="0"/>
                <a:cs typeface="Calibri" panose="020F0502020204030204" pitchFamily="34" charset="0"/>
              </a:rPr>
              <a:t> ) </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Operations Manual</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a:t>
            </a:r>
            <a:r>
              <a:rPr lang="en-US" altLang="en-US" sz="1600" b="1" dirty="0">
                <a:solidFill>
                  <a:schemeClr val="tx1"/>
                </a:solidFill>
                <a:latin typeface="Calibri" panose="020F0502020204030204" pitchFamily="34" charset="0"/>
                <a:cs typeface="Calibri" panose="020F0502020204030204" pitchFamily="34" charset="0"/>
                <a:hlinkClick r:id="rId3"/>
              </a:rPr>
              <a:t>http://standards.ieee.org/develop/policies/opman/sect6.html#6.3</a:t>
            </a:r>
            <a:r>
              <a:rPr lang="en-US" altLang="en-US" sz="1600" b="1" dirty="0">
                <a:solidFill>
                  <a:schemeClr val="tx1"/>
                </a:solidFill>
                <a:latin typeface="Calibri" panose="020F0502020204030204" pitchFamily="34" charset="0"/>
                <a:cs typeface="Calibri" panose="020F0502020204030204" pitchFamily="34" charset="0"/>
              </a:rPr>
              <a:t> )</a:t>
            </a:r>
          </a:p>
          <a:p>
            <a:pPr lvl="1">
              <a:lnSpc>
                <a:spcPct val="90000"/>
              </a:lnSpc>
              <a:buFont typeface="Monotype Sorts"/>
              <a:buNone/>
            </a:pPr>
            <a:endParaRPr lang="en-US" altLang="en-US" dirty="0"/>
          </a:p>
          <a:p>
            <a:pPr lvl="1">
              <a:lnSpc>
                <a:spcPct val="90000"/>
              </a:lnSpc>
              <a:spcBef>
                <a:spcPct val="0"/>
              </a:spcBef>
              <a:buFont typeface="Monotype Sorts"/>
              <a:buNone/>
            </a:pPr>
            <a:r>
              <a:rPr lang="en-US" altLang="en-US" b="1" dirty="0">
                <a:solidFill>
                  <a:schemeClr val="tx1"/>
                </a:solidFill>
                <a:latin typeface="Calibri" panose="020F0502020204030204" pitchFamily="34" charset="0"/>
                <a:cs typeface="Calibri" panose="020F0502020204030204" pitchFamily="34" charset="0"/>
              </a:rPr>
              <a:t>	Material about the patent policy is available at </a:t>
            </a:r>
          </a:p>
          <a:p>
            <a:pPr lvl="1">
              <a:lnSpc>
                <a:spcPct val="90000"/>
              </a:lnSpc>
              <a:spcBef>
                <a:spcPct val="0"/>
              </a:spcBef>
              <a:buFont typeface="Monotype Sorts"/>
              <a:buNone/>
            </a:pPr>
            <a:r>
              <a:rPr lang="en-US" altLang="en-US" b="1" dirty="0">
                <a:solidFill>
                  <a:schemeClr val="tx1"/>
                </a:solidFill>
                <a:latin typeface="Calibri" panose="020F0502020204030204" pitchFamily="34" charset="0"/>
                <a:cs typeface="Calibri" panose="020F0502020204030204" pitchFamily="34" charset="0"/>
              </a:rPr>
              <a:t>	</a:t>
            </a:r>
            <a:r>
              <a:rPr lang="en-US" altLang="en-US" b="1" i="1" dirty="0">
                <a:solidFill>
                  <a:schemeClr val="tx1"/>
                </a:solidFill>
                <a:latin typeface="Calibri" panose="020F0502020204030204" pitchFamily="34" charset="0"/>
                <a:cs typeface="Calibri" panose="020F0502020204030204" pitchFamily="34" charset="0"/>
                <a:hlinkClick r:id="rId4"/>
              </a:rPr>
              <a:t>http://standards.ieee.org/about/sasb/patcom/materials.html</a:t>
            </a:r>
            <a:r>
              <a:rPr lang="en-US" altLang="en-US" b="1" i="1" dirty="0">
                <a:solidFill>
                  <a:schemeClr val="tx1"/>
                </a:solidFill>
                <a:latin typeface="Calibri" panose="020F0502020204030204" pitchFamily="34" charset="0"/>
                <a:cs typeface="Calibri" panose="020F0502020204030204" pitchFamily="34" charset="0"/>
              </a:rPr>
              <a:t> </a:t>
            </a:r>
          </a:p>
          <a:p>
            <a:pPr lvl="1">
              <a:lnSpc>
                <a:spcPct val="90000"/>
              </a:lnSpc>
              <a:spcBef>
                <a:spcPct val="0"/>
              </a:spcBef>
              <a:buFont typeface="Monotype Sorts"/>
              <a:buNone/>
            </a:pPr>
            <a:endParaRPr lang="en-US" altLang="en-US" b="1" i="1" dirty="0">
              <a:solidFill>
                <a:schemeClr val="tx1"/>
              </a:solidFill>
              <a:latin typeface="Calibri" panose="020F0502020204030204" pitchFamily="34" charset="0"/>
              <a:cs typeface="Calibri" panose="020F0502020204030204" pitchFamily="34" charset="0"/>
            </a:endParaRPr>
          </a:p>
          <a:p>
            <a:pPr lvl="1">
              <a:lnSpc>
                <a:spcPct val="90000"/>
              </a:lnSpc>
              <a:spcBef>
                <a:spcPct val="0"/>
              </a:spcBef>
              <a:buFont typeface="Monotype Sorts"/>
              <a:buNone/>
            </a:pPr>
            <a:endParaRPr lang="en-US" altLang="en-US" sz="3200" b="1" dirty="0">
              <a:solidFill>
                <a:schemeClr val="tx1"/>
              </a:solidFill>
              <a:latin typeface="Calibri" panose="020F0502020204030204" pitchFamily="34" charset="0"/>
              <a:cs typeface="Calibri" panose="020F0502020204030204" pitchFamily="34" charset="0"/>
            </a:endParaRPr>
          </a:p>
          <a:p>
            <a:pPr lvl="1" algn="ctr">
              <a:lnSpc>
                <a:spcPct val="90000"/>
              </a:lnSpc>
              <a:spcBef>
                <a:spcPct val="0"/>
              </a:spcBef>
              <a:buFont typeface="Monotype Sorts"/>
              <a:buNone/>
            </a:pPr>
            <a:r>
              <a:rPr lang="en-US" altLang="en-US" sz="3200" b="1" dirty="0">
                <a:solidFill>
                  <a:schemeClr val="tx1"/>
                </a:solidFill>
                <a:latin typeface="Calibri" panose="020F0502020204030204" pitchFamily="34" charset="0"/>
                <a:cs typeface="Calibri" panose="020F0502020204030204" pitchFamily="34" charset="0"/>
              </a:rPr>
              <a:t>	</a:t>
            </a:r>
            <a:r>
              <a:rPr lang="en-US" altLang="en-US" sz="2800" b="1" dirty="0">
                <a:solidFill>
                  <a:schemeClr val="tx1"/>
                </a:solidFill>
                <a:latin typeface="Calibri" panose="020F0502020204030204" pitchFamily="34" charset="0"/>
                <a:cs typeface="Calibri" panose="020F0502020204030204" pitchFamily="34" charset="0"/>
              </a:rPr>
              <a:t>If you have questions, contact the IEEE-SA Standards Board Patent Committee Administrator at patcom@ieee.org</a:t>
            </a:r>
          </a:p>
          <a:p>
            <a:pPr lvl="1">
              <a:lnSpc>
                <a:spcPct val="90000"/>
              </a:lnSpc>
              <a:spcBef>
                <a:spcPct val="0"/>
              </a:spcBef>
              <a:buFont typeface="Monotype Sorts"/>
              <a:buNone/>
            </a:pPr>
            <a:endParaRPr lang="en-US" altLang="en-US" b="1" i="1" dirty="0">
              <a:solidFill>
                <a:schemeClr val="tx1"/>
              </a:solidFill>
              <a:latin typeface="Calibri" panose="020F0502020204030204" pitchFamily="34" charset="0"/>
              <a:cs typeface="Calibri" panose="020F0502020204030204" pitchFamily="34" charset="0"/>
            </a:endParaRPr>
          </a:p>
          <a:p>
            <a:endParaRPr 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10</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71621552"/>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[Previously this week:] Submission 11-19-1422r3</a:t>
            </a:r>
          </a:p>
        </p:txBody>
      </p:sp>
      <p:sp>
        <p:nvSpPr>
          <p:cNvPr id="3" name="Content Placeholder 2"/>
          <p:cNvSpPr>
            <a:spLocks noGrp="1"/>
          </p:cNvSpPr>
          <p:nvPr>
            <p:ph idx="1"/>
          </p:nvPr>
        </p:nvSpPr>
        <p:spPr>
          <a:xfrm>
            <a:off x="914401" y="1556792"/>
            <a:ext cx="10361084" cy="4537623"/>
          </a:xfrm>
        </p:spPr>
        <p:txBody>
          <a:bodyPr/>
          <a:lstStyle/>
          <a:p>
            <a:pPr marL="0" indent="0"/>
            <a:r>
              <a:rPr lang="en-US" sz="2000" dirty="0"/>
              <a:t>Motion </a:t>
            </a:r>
            <a:r>
              <a:rPr lang="en-US" sz="2000" b="0" dirty="0"/>
              <a:t>201909-10:</a:t>
            </a:r>
            <a:endParaRPr lang="en-US" sz="2000" dirty="0"/>
          </a:p>
          <a:p>
            <a:pPr marL="0" indent="0"/>
            <a:r>
              <a:rPr lang="en-US" sz="2000" b="0" dirty="0"/>
              <a:t>Move to adopt the resolutions depicted by document 11-19-1422r2  for CIDs 1270, 2344, 1083, 1079, 2021, 2011, 1861, 2380, 1280, 1239, 1080, 1240, 1432, 2379, 1434, 1437, 1435, 2352 and 2351, instruct the technical editor to incorporate it in the P802.11az draft and grant the editor editorial license. </a:t>
            </a:r>
          </a:p>
          <a:p>
            <a:pPr marL="0" indent="0"/>
            <a:endParaRPr lang="en-US" sz="2000" b="0" dirty="0"/>
          </a:p>
          <a:p>
            <a:pPr marL="0" indent="0"/>
            <a:r>
              <a:rPr lang="en-US" sz="2000" b="0" dirty="0"/>
              <a:t>Moved: Assaf Kasher</a:t>
            </a:r>
          </a:p>
          <a:p>
            <a:pPr marL="0" indent="0"/>
            <a:r>
              <a:rPr lang="en-US" sz="2000" b="0" dirty="0"/>
              <a:t>Second: Dibakar Das</a:t>
            </a:r>
          </a:p>
          <a:p>
            <a:pPr marL="0" indent="0"/>
            <a:r>
              <a:rPr lang="en-US" sz="2000" b="0" dirty="0"/>
              <a:t>Results (Y/N/A): 12/0/0</a:t>
            </a:r>
          </a:p>
          <a:p>
            <a:pPr marL="0" indent="0"/>
            <a:r>
              <a:rPr lang="en-US" sz="2000" b="0" dirty="0"/>
              <a:t>Motion passes</a:t>
            </a:r>
          </a:p>
          <a:p>
            <a:pPr marL="0" indent="0"/>
            <a:endParaRPr lang="en-US" sz="1600" b="0" dirty="0"/>
          </a:p>
          <a:p>
            <a:pPr marL="0" indent="0"/>
            <a:r>
              <a:rPr lang="en-US" sz="1800" b="0" dirty="0"/>
              <a:t>Results from the Aug. 28</a:t>
            </a:r>
            <a:r>
              <a:rPr lang="en-US" sz="1800" b="0" baseline="30000" dirty="0"/>
              <a:t>th</a:t>
            </a:r>
            <a:r>
              <a:rPr lang="en-US" sz="1800" b="0" dirty="0"/>
              <a:t> </a:t>
            </a:r>
            <a:r>
              <a:rPr lang="en-US" sz="1800" b="0" dirty="0" err="1"/>
              <a:t>telecon</a:t>
            </a:r>
            <a:r>
              <a:rPr lang="en-US" sz="1800" b="0" dirty="0"/>
              <a:t> (Y/N/A): 8/0/0</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100</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3321315717"/>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11-19-1422</a:t>
            </a:r>
          </a:p>
        </p:txBody>
      </p:sp>
      <p:sp>
        <p:nvSpPr>
          <p:cNvPr id="3" name="Content Placeholder 2"/>
          <p:cNvSpPr>
            <a:spLocks noGrp="1"/>
          </p:cNvSpPr>
          <p:nvPr>
            <p:ph idx="1"/>
          </p:nvPr>
        </p:nvSpPr>
        <p:spPr>
          <a:xfrm>
            <a:off x="914401" y="1556792"/>
            <a:ext cx="10361084" cy="4537623"/>
          </a:xfrm>
        </p:spPr>
        <p:txBody>
          <a:bodyPr/>
          <a:lstStyle/>
          <a:p>
            <a:pPr marL="0" indent="0"/>
            <a:r>
              <a:rPr lang="en-US" sz="2000" dirty="0"/>
              <a:t>Motion </a:t>
            </a:r>
            <a:r>
              <a:rPr lang="en-US" sz="2000" b="0" dirty="0"/>
              <a:t>201909-36:</a:t>
            </a:r>
            <a:endParaRPr lang="en-US" sz="2000" dirty="0"/>
          </a:p>
          <a:p>
            <a:pPr marL="0" indent="0"/>
            <a:r>
              <a:rPr lang="en-US" sz="2000" b="0" dirty="0"/>
              <a:t>Move to adopt the resolutions depicted by document 11-19-1422r3 for CIDs 2352 and 2351, instruct the technical editor to incorporate it in the P802.11az draft and grant the editor editorial license. </a:t>
            </a:r>
          </a:p>
          <a:p>
            <a:pPr marL="0" indent="0"/>
            <a:endParaRPr lang="en-US" sz="2000" b="0" dirty="0"/>
          </a:p>
          <a:p>
            <a:pPr marL="0" indent="0"/>
            <a:r>
              <a:rPr lang="en-US" sz="2000" b="0" dirty="0"/>
              <a:t>Moved: Assaf Kasher</a:t>
            </a:r>
          </a:p>
          <a:p>
            <a:pPr marL="0" indent="0"/>
            <a:r>
              <a:rPr lang="en-US" sz="2000" b="0" dirty="0"/>
              <a:t>Second: Ganesh </a:t>
            </a:r>
            <a:r>
              <a:rPr lang="en-US" sz="2000" b="0" dirty="0" err="1"/>
              <a:t>Venkatesan</a:t>
            </a:r>
            <a:endParaRPr lang="en-US" sz="2000" b="0" dirty="0"/>
          </a:p>
          <a:p>
            <a:pPr marL="0" indent="0"/>
            <a:r>
              <a:rPr lang="en-US" sz="2000" b="0" dirty="0"/>
              <a:t>Results (Y/N/A): 11/0/0 </a:t>
            </a:r>
          </a:p>
          <a:p>
            <a:pPr marL="0" indent="0"/>
            <a:r>
              <a:rPr lang="en-US" sz="2000" b="0" dirty="0"/>
              <a:t>Motion passes.</a:t>
            </a:r>
          </a:p>
          <a:p>
            <a:pPr marL="0" indent="0"/>
            <a:endParaRPr lang="en-US" sz="1800" b="0" dirty="0"/>
          </a:p>
          <a:p>
            <a:pPr marL="0" indent="0"/>
            <a:r>
              <a:rPr lang="en-US" sz="1800" b="0" dirty="0"/>
              <a:t>Note to </a:t>
            </a:r>
            <a:r>
              <a:rPr lang="en-US" sz="1800" b="0" dirty="0" err="1"/>
              <a:t>TGaz</a:t>
            </a:r>
            <a:r>
              <a:rPr lang="en-US" sz="1800" b="0" dirty="0"/>
              <a:t> Editor:</a:t>
            </a:r>
          </a:p>
          <a:p>
            <a:pPr marL="0" indent="0"/>
            <a:r>
              <a:rPr lang="en-US" sz="1800" b="0" dirty="0"/>
              <a:t>The remaining CIDs of document 11-19-1422 are motioned and adopted by the group in submission 11-19-1422r2. Submission 11-19-1422r3 is a re-basing of r2 to D1.4 for all CIDs.  </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101</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2038834366"/>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11-19-1365</a:t>
            </a:r>
          </a:p>
        </p:txBody>
      </p:sp>
      <p:sp>
        <p:nvSpPr>
          <p:cNvPr id="3" name="Content Placeholder 2"/>
          <p:cNvSpPr>
            <a:spLocks noGrp="1"/>
          </p:cNvSpPr>
          <p:nvPr>
            <p:ph idx="1"/>
          </p:nvPr>
        </p:nvSpPr>
        <p:spPr>
          <a:xfrm>
            <a:off x="914401" y="1556792"/>
            <a:ext cx="10361084" cy="4537623"/>
          </a:xfrm>
        </p:spPr>
        <p:txBody>
          <a:bodyPr/>
          <a:lstStyle/>
          <a:p>
            <a:pPr marL="0" indent="0"/>
            <a:r>
              <a:rPr lang="en-US" sz="2000" dirty="0"/>
              <a:t>Motion </a:t>
            </a:r>
            <a:r>
              <a:rPr lang="en-US" sz="2000" b="0" dirty="0"/>
              <a:t>201909-37:</a:t>
            </a:r>
            <a:endParaRPr lang="en-US" sz="2000" dirty="0"/>
          </a:p>
          <a:p>
            <a:pPr marL="0" indent="0"/>
            <a:r>
              <a:rPr lang="en-US" sz="2000" b="0" dirty="0"/>
              <a:t>Move to adopt the resolutions depicted by document 11-19-1365r4 for CIDs </a:t>
            </a:r>
            <a:r>
              <a:rPr lang="en-GB" sz="2000" b="0" dirty="0"/>
              <a:t>1559, 1892,</a:t>
            </a:r>
            <a:r>
              <a:rPr lang="en-US" sz="2000" b="0" dirty="0"/>
              <a:t> instruct the technical editor to incorporate it in the P802.11az draft and grant the editor editorial license. </a:t>
            </a:r>
          </a:p>
          <a:p>
            <a:pPr marL="0" indent="0"/>
            <a:endParaRPr lang="en-US" sz="2000" b="0" dirty="0"/>
          </a:p>
          <a:p>
            <a:pPr marL="0" indent="0"/>
            <a:r>
              <a:rPr lang="en-US" sz="2000" b="0" dirty="0"/>
              <a:t>Moved: Girish Madpuwar </a:t>
            </a:r>
          </a:p>
          <a:p>
            <a:pPr marL="0" indent="0"/>
            <a:r>
              <a:rPr lang="en-US" sz="2000" b="0" dirty="0"/>
              <a:t>Second: Assaf Kasher</a:t>
            </a:r>
          </a:p>
          <a:p>
            <a:pPr marL="0" indent="0"/>
            <a:r>
              <a:rPr lang="en-US" sz="2000" b="0" dirty="0"/>
              <a:t>Results (Y/N/A): 11/0/0</a:t>
            </a:r>
          </a:p>
          <a:p>
            <a:pPr marL="0" indent="0"/>
            <a:r>
              <a:rPr lang="en-US" sz="2000" b="0" dirty="0"/>
              <a:t>Motion passes.</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102</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2151786545"/>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11-19-1563</a:t>
            </a:r>
          </a:p>
        </p:txBody>
      </p:sp>
      <p:sp>
        <p:nvSpPr>
          <p:cNvPr id="3" name="Content Placeholder 2"/>
          <p:cNvSpPr>
            <a:spLocks noGrp="1"/>
          </p:cNvSpPr>
          <p:nvPr>
            <p:ph idx="1"/>
          </p:nvPr>
        </p:nvSpPr>
        <p:spPr>
          <a:xfrm>
            <a:off x="914401" y="1556792"/>
            <a:ext cx="10361084" cy="4537623"/>
          </a:xfrm>
        </p:spPr>
        <p:txBody>
          <a:bodyPr/>
          <a:lstStyle/>
          <a:p>
            <a:pPr marL="0" indent="0"/>
            <a:r>
              <a:rPr lang="en-US" sz="2000" dirty="0"/>
              <a:t>Motion </a:t>
            </a:r>
            <a:r>
              <a:rPr lang="en-US" sz="2000" b="0" dirty="0"/>
              <a:t>201909-38:</a:t>
            </a:r>
            <a:endParaRPr lang="en-US" sz="2000" dirty="0"/>
          </a:p>
          <a:p>
            <a:pPr marL="0" indent="0"/>
            <a:r>
              <a:rPr lang="en-US" sz="2000" b="0" dirty="0"/>
              <a:t>Move to adopt the resolutions depicted by document 11-19-1563r1 for CIDs </a:t>
            </a:r>
            <a:r>
              <a:rPr lang="en-GB" sz="2000" b="0" dirty="0"/>
              <a:t>1825, 1338, 2209, 2479, 2244, 2484, 2482, 2481, 2480, 2478, 2371,</a:t>
            </a:r>
            <a:r>
              <a:rPr lang="en-US" sz="2000" b="0" dirty="0"/>
              <a:t> instruct the technical editor to incorporate it in the P802.11az draft and grant the editor editorial license. </a:t>
            </a:r>
          </a:p>
          <a:p>
            <a:pPr marL="0" indent="0"/>
            <a:endParaRPr lang="en-US" sz="2000" b="0" dirty="0"/>
          </a:p>
          <a:p>
            <a:pPr marL="0" indent="0"/>
            <a:r>
              <a:rPr lang="en-US" sz="2000" b="0" dirty="0"/>
              <a:t>Moved: Qinghua Li </a:t>
            </a:r>
          </a:p>
          <a:p>
            <a:pPr marL="0" indent="0"/>
            <a:r>
              <a:rPr lang="en-US" sz="2000" b="0" dirty="0"/>
              <a:t>Second: Ganesh </a:t>
            </a:r>
            <a:r>
              <a:rPr lang="en-US" sz="2000" b="0" dirty="0" err="1"/>
              <a:t>Venkatesan</a:t>
            </a:r>
            <a:endParaRPr lang="en-US" sz="2000" b="0" dirty="0"/>
          </a:p>
          <a:p>
            <a:pPr marL="0" indent="0"/>
            <a:r>
              <a:rPr lang="en-US" sz="2000" b="0" dirty="0"/>
              <a:t>Results (Y/N/A): 8/0/1</a:t>
            </a:r>
          </a:p>
          <a:p>
            <a:pPr marL="0" indent="0"/>
            <a:r>
              <a:rPr lang="en-US" sz="2000" b="0"/>
              <a:t>Motion passes.</a:t>
            </a:r>
            <a:endParaRPr lang="en-US" sz="2000"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103</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2594000181"/>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Reminder to do attendance</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104</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2288269035"/>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Adjourn</a:t>
            </a:r>
          </a:p>
        </p:txBody>
      </p:sp>
      <p:sp>
        <p:nvSpPr>
          <p:cNvPr id="3" name="Content Placeholder 2"/>
          <p:cNvSpPr>
            <a:spLocks noGrp="1"/>
          </p:cNvSpPr>
          <p:nvPr>
            <p:ph idx="1"/>
          </p:nvPr>
        </p:nvSpPr>
        <p:spPr/>
        <p:txBody>
          <a:bodyPr/>
          <a:lstStyle/>
          <a:p>
            <a:pPr algn="ctr"/>
            <a:endParaRPr lang="en-US" sz="5400" dirty="0"/>
          </a:p>
          <a:p>
            <a:pPr algn="ctr"/>
            <a:r>
              <a:rPr lang="en-US" sz="5400" dirty="0">
                <a:solidFill>
                  <a:srgbClr val="FF0000"/>
                </a:solidFill>
              </a:rPr>
              <a:t>Thank you </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105</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370199025"/>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Motion to adopt text</a:t>
            </a:r>
          </a:p>
        </p:txBody>
      </p:sp>
      <p:sp>
        <p:nvSpPr>
          <p:cNvPr id="3" name="Content Placeholder 2"/>
          <p:cNvSpPr>
            <a:spLocks noGrp="1"/>
          </p:cNvSpPr>
          <p:nvPr>
            <p:ph idx="1"/>
          </p:nvPr>
        </p:nvSpPr>
        <p:spPr/>
        <p:txBody>
          <a:bodyPr/>
          <a:lstStyle/>
          <a:p>
            <a:r>
              <a:rPr lang="en-US" dirty="0"/>
              <a:t>Motion</a:t>
            </a:r>
          </a:p>
          <a:p>
            <a:pPr marL="0" indent="0"/>
            <a:r>
              <a:rPr lang="en-US" b="0" dirty="0"/>
              <a:t>Move to adopt document 11-19-xxxx r? to the 802.11az draft, instruct the technical editor to incorporate it in the 802.11az draft amendment text and empower the editor to perform editorial changes.</a:t>
            </a:r>
          </a:p>
          <a:p>
            <a:pPr marL="0" indent="0"/>
            <a:endParaRPr lang="en-US" b="0" dirty="0"/>
          </a:p>
          <a:p>
            <a:r>
              <a:rPr lang="en-US" dirty="0"/>
              <a:t>Moved:</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106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1611601519"/>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45"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802.11 Template Instructions 2/4</a:t>
            </a:r>
          </a:p>
        </p:txBody>
      </p:sp>
      <p:sp>
        <p:nvSpPr>
          <p:cNvPr id="6146" name="Rectangle 2"/>
          <p:cNvSpPr>
            <a:spLocks noGrp="1" noChangeArrowheads="1"/>
          </p:cNvSpPr>
          <p:nvPr>
            <p:ph idx="1"/>
          </p:nvPr>
        </p:nvSpPr>
        <p:spPr>
          <a:ln/>
        </p:spPr>
        <p:txBody>
          <a:bodyPr/>
          <a:lstStyle/>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Step 5. Menu select View, Master, Slide Master, select the top master page (theme slide master).  Place the document designator in the right hand side of the header.</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Document designator example "doc.: IEEE 802.11-04/9876r0"      , or </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                                                  "doc.: IEEE 802.11-04/9876r2"</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Step 6. Menu select Insert, Header and Footer (5 data fields):</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Slide tab:</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Date &amp; Time, Fixed =  venue date (as Month Year, e.g. January 2005)</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Footer = first author, company</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Notes tab:</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Data and time, Fixed = venue date (as Month Year, e.g. January 2005)</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Header = document designator (e.g. “doc.: IEEE 802.11-04/9876r0”)</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Footer = first author, company</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Click "Apply to all".</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Step 7. Delete the four template instruction slides.</a:t>
            </a:r>
          </a:p>
        </p:txBody>
      </p:sp>
      <p:sp>
        <p:nvSpPr>
          <p:cNvPr id="6" name="Slide Number Placeholder 5"/>
          <p:cNvSpPr>
            <a:spLocks noGrp="1"/>
          </p:cNvSpPr>
          <p:nvPr>
            <p:ph type="sldNum" idx="12"/>
          </p:nvPr>
        </p:nvSpPr>
        <p:spPr/>
        <p:txBody>
          <a:bodyPr/>
          <a:lstStyle/>
          <a:p>
            <a:r>
              <a:rPr lang="en-GB"/>
              <a:t>Slide </a:t>
            </a:r>
            <a:fld id="{6C8F0547-AFA8-4805-9A22-12721CDE959F}" type="slidenum">
              <a:rPr lang="en-GB"/>
              <a:pPr/>
              <a:t>107</a:t>
            </a:fld>
            <a:endParaRPr lang="en-GB"/>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4" name="Date Placeholder 3"/>
          <p:cNvSpPr>
            <a:spLocks noGrp="1"/>
          </p:cNvSpPr>
          <p:nvPr>
            <p:ph type="dt" idx="15"/>
          </p:nvPr>
        </p:nvSpPr>
        <p:spPr/>
        <p:txBody>
          <a:bodyPr/>
          <a:lstStyle/>
          <a:p>
            <a:r>
              <a:rPr lang="en-US"/>
              <a:t>Nov. 2019</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169"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802.11 Template Instructions 3/4</a:t>
            </a:r>
          </a:p>
        </p:txBody>
      </p:sp>
      <p:sp>
        <p:nvSpPr>
          <p:cNvPr id="7170" name="Rectangle 2"/>
          <p:cNvSpPr>
            <a:spLocks noGrp="1" noChangeArrowheads="1"/>
          </p:cNvSpPr>
          <p:nvPr>
            <p:ph idx="1"/>
          </p:nvPr>
        </p:nvSpPr>
        <p:spPr>
          <a:ln/>
        </p:spPr>
        <p:txBody>
          <a:bodyPr/>
          <a:lstStyle/>
          <a:p>
            <a:pPr marL="341313" indent="-34131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u="sng" dirty="0"/>
              <a:t>PowerPoint Submission Preparation Summary:</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Things to do:	7</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Fields to fill in:	12</a:t>
            </a:r>
          </a:p>
        </p:txBody>
      </p:sp>
      <p:sp>
        <p:nvSpPr>
          <p:cNvPr id="6" name="Slide Number Placeholder 5"/>
          <p:cNvSpPr>
            <a:spLocks noGrp="1"/>
          </p:cNvSpPr>
          <p:nvPr>
            <p:ph type="sldNum" idx="12"/>
          </p:nvPr>
        </p:nvSpPr>
        <p:spPr/>
        <p:txBody>
          <a:bodyPr/>
          <a:lstStyle/>
          <a:p>
            <a:r>
              <a:rPr lang="en-GB"/>
              <a:t>Slide </a:t>
            </a:r>
            <a:fld id="{640FCA93-0460-4BB8-89C2-809FD46B8F3F}" type="slidenum">
              <a:rPr lang="en-GB"/>
              <a:pPr/>
              <a:t>108</a:t>
            </a:fld>
            <a:endParaRPr lang="en-GB"/>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4" name="Date Placeholder 3"/>
          <p:cNvSpPr>
            <a:spLocks noGrp="1"/>
          </p:cNvSpPr>
          <p:nvPr>
            <p:ph type="dt" idx="15"/>
          </p:nvPr>
        </p:nvSpPr>
        <p:spPr/>
        <p:txBody>
          <a:bodyPr/>
          <a:lstStyle/>
          <a:p>
            <a:r>
              <a:rPr lang="en-US"/>
              <a:t>Nov. 2019</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193"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802.11 Template Instructions 4/4</a:t>
            </a:r>
            <a:br>
              <a:rPr lang="en-GB" dirty="0"/>
            </a:br>
            <a:r>
              <a:rPr lang="en-GB" dirty="0"/>
              <a:t>Recommendations</a:t>
            </a:r>
          </a:p>
        </p:txBody>
      </p:sp>
      <p:sp>
        <p:nvSpPr>
          <p:cNvPr id="8194" name="Rectangle 2"/>
          <p:cNvSpPr>
            <a:spLocks noGrp="1" noChangeArrowheads="1"/>
          </p:cNvSpPr>
          <p:nvPr>
            <p:ph idx="1"/>
          </p:nvPr>
        </p:nvSpPr>
        <p:spPr>
          <a:ln/>
        </p:spPr>
        <p:txBody>
          <a:bodyPr/>
          <a:lstStyle/>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a) Always create a new presentation using the template, rather than using someone else's presentation.</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b) For quick and easy creation of new 802.11 submissions, place the 802.11 template files in the template folder area on your computer.  Typical locations are:</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c:\Program Files\Microsoft Office\Templates\802.11,        or</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c:\Documents and Settings\User Name\Application Data\Microsoft\Templates\802.11</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To create a new submission from within PowerPoint, menu select File, New, then select the appropriate 802.11 template file.</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 </a:t>
            </a:r>
            <a:r>
              <a:rPr lang="en-GB" u="sng" dirty="0"/>
              <a:t>When you update or revise your presentation</a:t>
            </a:r>
            <a:r>
              <a:rPr lang="en-GB" dirty="0"/>
              <a:t>, remember to check all </a:t>
            </a:r>
            <a:r>
              <a:rPr lang="en-GB" u="sng" dirty="0"/>
              <a:t>6 fields</a:t>
            </a:r>
            <a:r>
              <a:rPr lang="en-GB" dirty="0"/>
              <a:t> in steps 5 and 6 for the correct values.</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rev: 2010-03-01</a:t>
            </a:r>
          </a:p>
        </p:txBody>
      </p:sp>
      <p:sp>
        <p:nvSpPr>
          <p:cNvPr id="6" name="Slide Number Placeholder 5"/>
          <p:cNvSpPr>
            <a:spLocks noGrp="1"/>
          </p:cNvSpPr>
          <p:nvPr>
            <p:ph type="sldNum" idx="12"/>
          </p:nvPr>
        </p:nvSpPr>
        <p:spPr/>
        <p:txBody>
          <a:bodyPr/>
          <a:lstStyle/>
          <a:p>
            <a:r>
              <a:rPr lang="en-GB"/>
              <a:t>Slide </a:t>
            </a:r>
            <a:fld id="{376AAD83-5B70-4C1C-AF28-E722C9F0524D}" type="slidenum">
              <a:rPr lang="en-GB"/>
              <a:pPr/>
              <a:t>109</a:t>
            </a:fld>
            <a:endParaRPr lang="en-GB"/>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4" name="Date Placeholder 3"/>
          <p:cNvSpPr>
            <a:spLocks noGrp="1"/>
          </p:cNvSpPr>
          <p:nvPr>
            <p:ph type="dt" idx="15"/>
          </p:nvPr>
        </p:nvSpPr>
        <p:spPr/>
        <p:txBody>
          <a:bodyPr/>
          <a:lstStyle/>
          <a:p>
            <a:r>
              <a:rPr lang="en-US"/>
              <a:t>Nov. 2019</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82959"/>
          </a:xfrm>
        </p:spPr>
        <p:txBody>
          <a:bodyPr/>
          <a:lstStyle/>
          <a:p>
            <a:r>
              <a:rPr lang="en-US" dirty="0"/>
              <a:t>Participation in IEEE 802 Meetings</a:t>
            </a:r>
          </a:p>
        </p:txBody>
      </p:sp>
      <p:sp>
        <p:nvSpPr>
          <p:cNvPr id="3" name="Content Placeholder 2"/>
          <p:cNvSpPr>
            <a:spLocks noGrp="1"/>
          </p:cNvSpPr>
          <p:nvPr>
            <p:ph idx="1"/>
          </p:nvPr>
        </p:nvSpPr>
        <p:spPr>
          <a:xfrm>
            <a:off x="914400" y="1348137"/>
            <a:ext cx="10726215" cy="4746278"/>
          </a:xfrm>
        </p:spPr>
        <p:txBody>
          <a:bodyPr/>
          <a:lstStyle/>
          <a:p>
            <a:r>
              <a:rPr lang="en-US" sz="2000" dirty="0"/>
              <a:t>All participation in IEEE 802 Working Group meetings is on an individual basis</a:t>
            </a:r>
          </a:p>
          <a:p>
            <a:r>
              <a:rPr lang="en-GB" sz="1800" i="1" dirty="0"/>
              <a:t>•     Participants in the IEEE standards development individual process shall act based on their qualifications and experience. (</a:t>
            </a:r>
            <a:r>
              <a:rPr lang="en-GB" sz="1800" i="1" dirty="0">
                <a:hlinkClick r:id="rId2"/>
              </a:rPr>
              <a:t>https://standards.ieee.org/develop/policies/bylaws/sb_bylaws.pdf</a:t>
            </a:r>
            <a:r>
              <a:rPr lang="en-GB" sz="1800" i="1" dirty="0"/>
              <a:t>  section 5.2.1)</a:t>
            </a:r>
            <a:endParaRPr lang="en-US" sz="1800" dirty="0"/>
          </a:p>
          <a:p>
            <a:r>
              <a:rPr lang="en-US" sz="1800" dirty="0"/>
              <a:t>•    </a:t>
            </a:r>
            <a:r>
              <a:rPr lang="en-US" sz="1800" i="1" dirty="0"/>
              <a:t>IEEE 802 </a:t>
            </a:r>
            <a:r>
              <a:rPr lang="en-GB" sz="1800" i="1" dirty="0"/>
              <a:t>Working Group membership is by individual; “Working Group members shall participate in the consensus process in a manner consistent with their professional expert opinion as individuals, and not as organizational representatives”. (</a:t>
            </a:r>
            <a:r>
              <a:rPr lang="en-GB" sz="1800" i="1" u="sng" dirty="0">
                <a:hlinkClick r:id="rId3"/>
              </a:rPr>
              <a:t>http://ieee802.org/PNP/approved/IEEE_802_WG_PandP_v19.pdf</a:t>
            </a:r>
            <a:r>
              <a:rPr lang="en-GB" sz="1800" i="1" dirty="0"/>
              <a:t> section 4.2.1)</a:t>
            </a:r>
            <a:endParaRPr lang="en-US" sz="1800" dirty="0"/>
          </a:p>
          <a:p>
            <a:pPr>
              <a:buFont typeface="Arial" panose="020B0604020202020204" pitchFamily="34" charset="0"/>
              <a:buChar char="•"/>
            </a:pPr>
            <a:r>
              <a:rPr lang="en-US" sz="1800" dirty="0"/>
              <a:t>You have an obligation to act and vote as an individual and not under the direction of any other individual or group. Your obligation to act and vote as an individual applies in all cases, regardless of any external commitments, agreements, contracts, or orders. </a:t>
            </a:r>
          </a:p>
          <a:p>
            <a:pPr>
              <a:buFont typeface="Arial" panose="020B0604020202020204" pitchFamily="34" charset="0"/>
              <a:buChar char="•"/>
            </a:pPr>
            <a:r>
              <a:rPr lang="en-US" sz="1800" dirty="0"/>
              <a:t>You shall not direct the actions or votes of any other member of an IEEE 802 Working Group or retaliate against any other member for their actions or votes within IEEE 802 Working Group meetings, see </a:t>
            </a:r>
            <a:r>
              <a:rPr lang="en-US" sz="1800" u="sng" dirty="0">
                <a:hlinkClick r:id="rId4"/>
              </a:rPr>
              <a:t>https://standards.ieee.org/develop/policies/bylaws/sb_bylaws.pdf </a:t>
            </a:r>
            <a:r>
              <a:rPr lang="en-US" sz="1800" dirty="0"/>
              <a:t> section 5.2.1.3 and </a:t>
            </a:r>
            <a:r>
              <a:rPr lang="en-GB" sz="1800" u="sng" dirty="0">
                <a:hlinkClick r:id="rId3"/>
              </a:rPr>
              <a:t>http://ieee802.org/PNP/approved/IEEE_802_WG_PandP_v19.pdf</a:t>
            </a:r>
            <a:r>
              <a:rPr lang="en-GB" sz="1800" dirty="0"/>
              <a:t>  section 3.4.1, list item x</a:t>
            </a:r>
            <a:endParaRPr lang="en-US" sz="1800" dirty="0"/>
          </a:p>
          <a:p>
            <a:r>
              <a:rPr lang="en-US" sz="2000" dirty="0"/>
              <a:t>By participating in IEEE 802 meetings, you accept these requirements.  If you do not agree to these policies then you shall not participate.</a:t>
            </a:r>
          </a:p>
          <a:p>
            <a:endParaRPr lang="en-US" sz="1800" dirty="0"/>
          </a:p>
          <a:p>
            <a:endParaRPr lang="en-US" sz="18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11</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2402345801"/>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9218" name="Rectangle 2"/>
          <p:cNvSpPr>
            <a:spLocks noGrp="1" noChangeArrowheads="1"/>
          </p:cNvSpPr>
          <p:nvPr>
            <p:ph idx="1"/>
          </p:nvPr>
        </p:nvSpPr>
        <p:spPr>
          <a:ln/>
        </p:spPr>
        <p:txBody>
          <a:bodyPr/>
          <a:lstStyle/>
          <a:p>
            <a:pPr>
              <a:buFont typeface="Times New Roman" pitchFamily="16" charset="0"/>
              <a:buChar char="•"/>
            </a:pPr>
            <a:r>
              <a:rPr lang="en-GB"/>
              <a:t>[begin placing presentation body text here]</a:t>
            </a:r>
          </a:p>
        </p:txBody>
      </p:sp>
      <p:sp>
        <p:nvSpPr>
          <p:cNvPr id="6" name="Slide Number Placeholder 5"/>
          <p:cNvSpPr>
            <a:spLocks noGrp="1"/>
          </p:cNvSpPr>
          <p:nvPr>
            <p:ph type="sldNum" idx="12"/>
          </p:nvPr>
        </p:nvSpPr>
        <p:spPr/>
        <p:txBody>
          <a:bodyPr/>
          <a:lstStyle/>
          <a:p>
            <a:r>
              <a:rPr lang="en-GB"/>
              <a:t>Slide </a:t>
            </a:r>
            <a:fld id="{8DC72EFA-1DF8-481C-8B66-C8A1D5DAFDEA}" type="slidenum">
              <a:rPr lang="en-GB"/>
              <a:pPr/>
              <a:t>110</a:t>
            </a:fld>
            <a:endParaRPr lang="en-GB"/>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4" name="Date Placeholder 3"/>
          <p:cNvSpPr>
            <a:spLocks noGrp="1"/>
          </p:cNvSpPr>
          <p:nvPr>
            <p:ph type="dt" idx="15"/>
          </p:nvPr>
        </p:nvSpPr>
        <p:spPr/>
        <p:txBody>
          <a:bodyPr/>
          <a:lstStyle/>
          <a:p>
            <a:r>
              <a:rPr lang="en-US"/>
              <a:t>Nov. 2019</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sp>
        <p:nvSpPr>
          <p:cNvPr id="6" name="Slide Number Placeholder 5"/>
          <p:cNvSpPr>
            <a:spLocks noGrp="1"/>
          </p:cNvSpPr>
          <p:nvPr>
            <p:ph type="sldNum" idx="12"/>
          </p:nvPr>
        </p:nvSpPr>
        <p:spPr/>
        <p:txBody>
          <a:bodyPr/>
          <a:lstStyle/>
          <a:p>
            <a:r>
              <a:rPr lang="en-GB"/>
              <a:t>Slide </a:t>
            </a:r>
            <a:fld id="{DC83D890-10BB-4905-98E9-EC5FFEC1B9BB}" type="slidenum">
              <a:rPr lang="en-GB"/>
              <a:pPr/>
              <a:t>111</a:t>
            </a:fld>
            <a:endParaRPr lang="en-GB"/>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4" name="Date Placeholder 3"/>
          <p:cNvSpPr>
            <a:spLocks noGrp="1"/>
          </p:cNvSpPr>
          <p:nvPr>
            <p:ph type="dt" idx="15"/>
          </p:nvPr>
        </p:nvSpPr>
        <p:spPr/>
        <p:txBody>
          <a:bodyPr/>
          <a:lstStyle/>
          <a:p>
            <a:r>
              <a:rPr lang="en-US"/>
              <a:t>Nov. 2019</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265"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References</a:t>
            </a:r>
          </a:p>
        </p:txBody>
      </p:sp>
      <p:sp>
        <p:nvSpPr>
          <p:cNvPr id="2" name="Content Placeholder 1"/>
          <p:cNvSpPr>
            <a:spLocks noGrp="1"/>
          </p:cNvSpPr>
          <p:nvPr>
            <p:ph idx="1"/>
          </p:nvPr>
        </p:nvSpPr>
        <p:spPr/>
        <p:txBody>
          <a:bodyPr/>
          <a:lstStyle/>
          <a:p>
            <a:endParaRPr lang="en-GB"/>
          </a:p>
        </p:txBody>
      </p:sp>
      <p:sp>
        <p:nvSpPr>
          <p:cNvPr id="6" name="Slide Number Placeholder 5"/>
          <p:cNvSpPr>
            <a:spLocks noGrp="1"/>
          </p:cNvSpPr>
          <p:nvPr>
            <p:ph type="sldNum" idx="12"/>
          </p:nvPr>
        </p:nvSpPr>
        <p:spPr/>
        <p:txBody>
          <a:bodyPr/>
          <a:lstStyle/>
          <a:p>
            <a:r>
              <a:rPr lang="en-GB"/>
              <a:t>Slide </a:t>
            </a:r>
            <a:fld id="{531D307C-65C7-4BB3-B44A-1501D36803F7}" type="slidenum">
              <a:rPr lang="en-GB"/>
              <a:pPr/>
              <a:t>112</a:t>
            </a:fld>
            <a:endParaRPr lang="en-GB"/>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4" name="Date Placeholder 3"/>
          <p:cNvSpPr>
            <a:spLocks noGrp="1"/>
          </p:cNvSpPr>
          <p:nvPr>
            <p:ph type="dt" idx="15"/>
          </p:nvPr>
        </p:nvSpPr>
        <p:spPr/>
        <p:txBody>
          <a:bodyPr/>
          <a:lstStyle/>
          <a:p>
            <a:r>
              <a:rPr lang="en-US"/>
              <a:t>Nov. 2019</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cs typeface="DejaVu Sans" pitchFamily="34" charset="0"/>
              </a:rPr>
              <a:t>802 Ground rules</a:t>
            </a:r>
            <a:br>
              <a:rPr lang="en-US" sz="1000" dirty="0">
                <a:cs typeface="DejaVu Sans" pitchFamily="34" charset="0"/>
              </a:rPr>
            </a:br>
            <a:endParaRPr lang="en-US" dirty="0"/>
          </a:p>
        </p:txBody>
      </p:sp>
      <p:sp>
        <p:nvSpPr>
          <p:cNvPr id="3" name="Content Placeholder 2"/>
          <p:cNvSpPr>
            <a:spLocks noGrp="1"/>
          </p:cNvSpPr>
          <p:nvPr>
            <p:ph idx="1"/>
          </p:nvPr>
        </p:nvSpPr>
        <p:spPr/>
        <p:txBody>
          <a:bodyPr/>
          <a:lstStyle/>
          <a:p>
            <a:pPr indent="-457200">
              <a:buFont typeface="Arial" panose="020B0604020202020204" pitchFamily="34" charset="0"/>
              <a:buChar char="•"/>
            </a:pPr>
            <a:r>
              <a:rPr lang="en-US" dirty="0">
                <a:solidFill>
                  <a:schemeClr val="tx1"/>
                </a:solidFill>
                <a:cs typeface="DejaVu Sans" pitchFamily="34" charset="0"/>
              </a:rPr>
              <a:t>Respect … give it, get it</a:t>
            </a:r>
          </a:p>
          <a:p>
            <a:pPr indent="-457200">
              <a:buFont typeface="Arial" panose="020B0604020202020204" pitchFamily="34" charset="0"/>
              <a:buChar char="•"/>
            </a:pPr>
            <a:r>
              <a:rPr lang="en-US" dirty="0">
                <a:solidFill>
                  <a:schemeClr val="tx1"/>
                </a:solidFill>
                <a:cs typeface="DejaVu Sans" pitchFamily="34" charset="0"/>
              </a:rPr>
              <a:t>NO product pitches</a:t>
            </a:r>
          </a:p>
          <a:p>
            <a:pPr indent="-457200">
              <a:buFont typeface="Arial" panose="020B0604020202020204" pitchFamily="34" charset="0"/>
              <a:buChar char="•"/>
            </a:pPr>
            <a:r>
              <a:rPr lang="en-US" dirty="0">
                <a:solidFill>
                  <a:schemeClr val="tx1"/>
                </a:solidFill>
                <a:cs typeface="DejaVu Sans" pitchFamily="34" charset="0"/>
              </a:rPr>
              <a:t>NO corporate pitches</a:t>
            </a:r>
          </a:p>
          <a:p>
            <a:pPr indent="-457200">
              <a:buFont typeface="Arial" panose="020B0604020202020204" pitchFamily="34" charset="0"/>
              <a:buChar char="•"/>
            </a:pPr>
            <a:r>
              <a:rPr lang="en-US" dirty="0">
                <a:solidFill>
                  <a:schemeClr val="tx1"/>
                </a:solidFill>
                <a:cs typeface="DejaVu Sans" pitchFamily="34" charset="0"/>
              </a:rPr>
              <a:t>NO prices</a:t>
            </a:r>
          </a:p>
          <a:p>
            <a:pPr indent="-457200">
              <a:buFont typeface="Arial" panose="020B0604020202020204" pitchFamily="34" charset="0"/>
              <a:buChar char="•"/>
            </a:pPr>
            <a:r>
              <a:rPr lang="en-US" dirty="0">
                <a:solidFill>
                  <a:schemeClr val="tx1"/>
                </a:solidFill>
                <a:cs typeface="DejaVu Sans" pitchFamily="34" charset="0"/>
              </a:rPr>
              <a:t>NO restrictive notices</a:t>
            </a:r>
          </a:p>
          <a:p>
            <a:pPr indent="-457200">
              <a:buFont typeface="Arial" panose="020B0604020202020204" pitchFamily="34" charset="0"/>
              <a:buChar char="•"/>
            </a:pPr>
            <a:r>
              <a:rPr lang="en-US" dirty="0">
                <a:solidFill>
                  <a:schemeClr val="tx1"/>
                </a:solidFill>
                <a:cs typeface="DejaVu Sans" pitchFamily="34" charset="0"/>
              </a:rPr>
              <a:t>Presentations must be openly available</a:t>
            </a:r>
          </a:p>
          <a:p>
            <a:pPr indent="-457200">
              <a:buClr>
                <a:srgbClr val="FF0000"/>
              </a:buClr>
            </a:pPr>
            <a:endParaRPr lang="en-US" dirty="0">
              <a:solidFill>
                <a:schemeClr val="tx1"/>
              </a:solidFill>
              <a:latin typeface="Arial" pitchFamily="34" charset="0"/>
              <a:cs typeface="DejaVu Sans" pitchFamily="34" charset="0"/>
            </a:endParaRP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12</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24512369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654967"/>
          </a:xfrm>
        </p:spPr>
        <p:txBody>
          <a:bodyPr/>
          <a:lstStyle/>
          <a:p>
            <a:r>
              <a:rPr lang="en-US" dirty="0"/>
              <a:t>IEEE-SA policy documents</a:t>
            </a:r>
          </a:p>
        </p:txBody>
      </p:sp>
      <p:sp>
        <p:nvSpPr>
          <p:cNvPr id="3" name="Content Placeholder 2"/>
          <p:cNvSpPr>
            <a:spLocks noGrp="1"/>
          </p:cNvSpPr>
          <p:nvPr>
            <p:ph idx="1"/>
          </p:nvPr>
        </p:nvSpPr>
        <p:spPr>
          <a:xfrm>
            <a:off x="914400" y="1628801"/>
            <a:ext cx="10798223" cy="4465614"/>
          </a:xfrm>
        </p:spPr>
        <p:txBody>
          <a:bodyPr/>
          <a:lstStyle/>
          <a:p>
            <a:pPr lvl="0" defTabSz="914400" eaLnBrk="0" hangingPunct="0">
              <a:spcBef>
                <a:spcPct val="20000"/>
              </a:spcBef>
              <a:buClrTx/>
              <a:buSzTx/>
              <a:buFontTx/>
              <a:buChar char="•"/>
              <a:defRPr/>
            </a:pPr>
            <a:r>
              <a:rPr lang="en-US" dirty="0"/>
              <a:t>IEEE Code of Ethics</a:t>
            </a:r>
          </a:p>
          <a:p>
            <a:pPr lvl="1" defTabSz="914400" eaLnBrk="0" hangingPunct="0">
              <a:spcBef>
                <a:spcPct val="20000"/>
              </a:spcBef>
              <a:buClrTx/>
              <a:buSzTx/>
              <a:buFontTx/>
              <a:buChar char="–"/>
              <a:defRPr/>
            </a:pPr>
            <a:r>
              <a:rPr lang="en-US" dirty="0">
                <a:hlinkClick r:id="rId2"/>
              </a:rPr>
              <a:t>http://www.ieee.org/about/corporate/governance/p7-8.html</a:t>
            </a:r>
            <a:r>
              <a:rPr lang="en-US" dirty="0"/>
              <a:t> </a:t>
            </a:r>
          </a:p>
          <a:p>
            <a:pPr lvl="0" defTabSz="914400" eaLnBrk="0" hangingPunct="0">
              <a:spcBef>
                <a:spcPct val="20000"/>
              </a:spcBef>
              <a:buClrTx/>
              <a:buSzTx/>
              <a:buFontTx/>
              <a:buChar char="•"/>
              <a:defRPr/>
            </a:pPr>
            <a:r>
              <a:rPr lang="en-US" dirty="0"/>
              <a:t>IEEE Standards Association (IEEE-SA) Affiliation FAQ</a:t>
            </a:r>
          </a:p>
          <a:p>
            <a:pPr lvl="1" defTabSz="914400" eaLnBrk="0" hangingPunct="0">
              <a:spcBef>
                <a:spcPct val="20000"/>
              </a:spcBef>
              <a:buClrTx/>
              <a:buSzTx/>
              <a:buFontTx/>
              <a:buChar char="–"/>
              <a:defRPr/>
            </a:pPr>
            <a:r>
              <a:rPr lang="en-US" dirty="0">
                <a:hlinkClick r:id="rId3"/>
              </a:rPr>
              <a:t>http://standards.ieee.org/faqs/affiliation.html</a:t>
            </a:r>
            <a:r>
              <a:rPr lang="en-US" dirty="0"/>
              <a:t> </a:t>
            </a:r>
          </a:p>
          <a:p>
            <a:pPr lvl="0" defTabSz="914400" eaLnBrk="0" hangingPunct="0">
              <a:spcBef>
                <a:spcPct val="20000"/>
              </a:spcBef>
              <a:buClrTx/>
              <a:buSzTx/>
              <a:buFontTx/>
              <a:buChar char="•"/>
              <a:defRPr/>
            </a:pPr>
            <a:r>
              <a:rPr lang="en-US" dirty="0"/>
              <a:t>Antitrust and Competition Policy</a:t>
            </a:r>
          </a:p>
          <a:p>
            <a:pPr lvl="1" defTabSz="914400" eaLnBrk="0" hangingPunct="0">
              <a:spcBef>
                <a:spcPct val="20000"/>
              </a:spcBef>
              <a:buClrTx/>
              <a:buSzTx/>
              <a:buFontTx/>
              <a:buChar char="–"/>
              <a:defRPr/>
            </a:pPr>
            <a:r>
              <a:rPr lang="en-US" dirty="0">
                <a:hlinkClick r:id="rId4"/>
              </a:rPr>
              <a:t>http://standards.ieee.org/resources/antitrust-guidelines.pdf</a:t>
            </a:r>
            <a:r>
              <a:rPr lang="en-US" dirty="0"/>
              <a:t>  </a:t>
            </a:r>
            <a:endParaRPr lang="en-US" dirty="0">
              <a:hlinkClick r:id="rId5"/>
            </a:endParaRPr>
          </a:p>
          <a:p>
            <a:pPr lvl="0" defTabSz="914400" eaLnBrk="0" hangingPunct="0">
              <a:spcBef>
                <a:spcPct val="20000"/>
              </a:spcBef>
              <a:buClrTx/>
              <a:buSzTx/>
              <a:buFontTx/>
              <a:buChar char="•"/>
              <a:defRPr/>
            </a:pPr>
            <a:r>
              <a:rPr lang="en-US" dirty="0"/>
              <a:t>Letter of Assurance Form</a:t>
            </a:r>
          </a:p>
          <a:p>
            <a:pPr lvl="1" defTabSz="914400" eaLnBrk="0" hangingPunct="0">
              <a:spcBef>
                <a:spcPct val="20000"/>
              </a:spcBef>
              <a:buClrTx/>
              <a:buSzTx/>
              <a:buFontTx/>
              <a:buChar char="–"/>
              <a:defRPr/>
            </a:pPr>
            <a:r>
              <a:rPr lang="en-US" dirty="0">
                <a:hlinkClick r:id="rId6"/>
              </a:rPr>
              <a:t>http://standards.ieee.org/develop/policies/bylaws/sect6-7.html#loa</a:t>
            </a:r>
            <a:r>
              <a:rPr lang="en-US" dirty="0"/>
              <a:t> </a:t>
            </a:r>
          </a:p>
          <a:p>
            <a:pPr lvl="1" defTabSz="914400" eaLnBrk="0" hangingPunct="0">
              <a:spcBef>
                <a:spcPct val="20000"/>
              </a:spcBef>
              <a:buClrTx/>
              <a:buSzTx/>
              <a:buFontTx/>
              <a:buChar char="–"/>
              <a:defRPr/>
            </a:pPr>
            <a:r>
              <a:rPr lang="en-US" dirty="0">
                <a:hlinkClick r:id="rId5"/>
              </a:rPr>
              <a:t>https://development.standards.ieee.org/myproject/Public//mytools/mob/loa.pdf</a:t>
            </a:r>
          </a:p>
          <a:p>
            <a:pPr lvl="0" defTabSz="914400" eaLnBrk="0" hangingPunct="0">
              <a:spcBef>
                <a:spcPct val="20000"/>
              </a:spcBef>
              <a:buClrTx/>
              <a:buSzTx/>
              <a:buFontTx/>
              <a:buChar char="•"/>
              <a:defRPr/>
            </a:pPr>
            <a:r>
              <a:rPr lang="en-US" dirty="0"/>
              <a:t>IEEE-SA Patent Committee FAQ &amp; Patent slides</a:t>
            </a:r>
          </a:p>
          <a:p>
            <a:pPr lvl="1" defTabSz="914400" eaLnBrk="0" hangingPunct="0">
              <a:spcBef>
                <a:spcPct val="20000"/>
              </a:spcBef>
              <a:buClrTx/>
              <a:buSzTx/>
              <a:buFontTx/>
              <a:buChar char="–"/>
              <a:defRPr/>
            </a:pPr>
            <a:r>
              <a:rPr lang="en-US" dirty="0">
                <a:hlinkClick r:id="rId7"/>
              </a:rPr>
              <a:t>http://standards.ieee.org/board/pat/faq.pdf</a:t>
            </a:r>
            <a:r>
              <a:rPr lang="en-US" dirty="0"/>
              <a:t> and </a:t>
            </a:r>
            <a:r>
              <a:rPr lang="en-US" dirty="0">
                <a:hlinkClick r:id="rId5"/>
              </a:rPr>
              <a:t>http://standards.ieee.org/board/pat/pat-slideset.ppt</a:t>
            </a:r>
            <a:r>
              <a:rPr lang="en-US" dirty="0"/>
              <a:t> </a:t>
            </a:r>
          </a:p>
          <a:p>
            <a:pPr lvl="0" defTabSz="914400" eaLnBrk="0" hangingPunct="0">
              <a:spcBef>
                <a:spcPct val="20000"/>
              </a:spcBef>
              <a:buClrTx/>
              <a:buSzTx/>
              <a:defRPr/>
            </a:pPr>
            <a:endParaRPr lang="en-GB" sz="1200"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13</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35884516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914400" y="1981201"/>
            <a:ext cx="10798223" cy="4113213"/>
          </a:xfrm>
        </p:spPr>
        <p:txBody>
          <a:bodyPr/>
          <a:lstStyle/>
          <a:p>
            <a:pPr lvl="0" defTabSz="914400" eaLnBrk="0" hangingPunct="0">
              <a:spcBef>
                <a:spcPct val="20000"/>
              </a:spcBef>
              <a:buClrTx/>
              <a:buSzTx/>
              <a:buFontTx/>
              <a:buChar char="•"/>
              <a:defRPr/>
            </a:pPr>
            <a:endParaRPr lang="en-US" dirty="0"/>
          </a:p>
          <a:p>
            <a:pPr lvl="0" defTabSz="914400" eaLnBrk="0" hangingPunct="0">
              <a:spcBef>
                <a:spcPct val="20000"/>
              </a:spcBef>
              <a:buClrTx/>
              <a:buSzTx/>
              <a:buFontTx/>
              <a:buChar char="•"/>
              <a:defRPr/>
            </a:pPr>
            <a:r>
              <a:rPr lang="en-US" dirty="0"/>
              <a:t>The current version of the IEEE-SA Standards Board Bylaws is available at: </a:t>
            </a:r>
          </a:p>
          <a:p>
            <a:pPr lvl="1" defTabSz="914400" eaLnBrk="0" hangingPunct="0">
              <a:spcBef>
                <a:spcPct val="20000"/>
              </a:spcBef>
              <a:buClrTx/>
              <a:buSzTx/>
              <a:defRPr/>
            </a:pPr>
            <a:r>
              <a:rPr lang="en-US" sz="2400" dirty="0">
                <a:hlinkClick r:id="rId3"/>
              </a:rPr>
              <a:t>http://standards.ieee.org/develop/policies/bylaws/index.html</a:t>
            </a:r>
            <a:r>
              <a:rPr lang="en-US" sz="2400" dirty="0"/>
              <a:t> (HTML version) </a:t>
            </a:r>
          </a:p>
          <a:p>
            <a:pPr lvl="1" defTabSz="914400" eaLnBrk="0" hangingPunct="0">
              <a:spcBef>
                <a:spcPct val="20000"/>
              </a:spcBef>
              <a:buClrTx/>
              <a:buSzTx/>
              <a:defRPr/>
            </a:pPr>
            <a:r>
              <a:rPr lang="en-US" sz="2400" dirty="0">
                <a:hlinkClick r:id="rId4"/>
              </a:rPr>
              <a:t>http://standards.ieee.org/develop/policies/bylaws/sb_bylaws.pdf</a:t>
            </a:r>
            <a:r>
              <a:rPr lang="en-US" sz="2400" dirty="0"/>
              <a:t> (PDF version)</a:t>
            </a:r>
            <a:r>
              <a:rPr lang="en-US" sz="1800" dirty="0"/>
              <a:t> </a:t>
            </a:r>
          </a:p>
          <a:p>
            <a:pPr lvl="0" defTabSz="914400" eaLnBrk="0" hangingPunct="0">
              <a:spcBef>
                <a:spcPct val="20000"/>
              </a:spcBef>
              <a:buClrTx/>
              <a:buSzTx/>
              <a:defRPr/>
            </a:pPr>
            <a:br>
              <a:rPr lang="en-US" sz="1600" dirty="0"/>
            </a:br>
            <a:endParaRPr lang="en-US" sz="1600" dirty="0"/>
          </a:p>
          <a:p>
            <a:pPr lvl="0" defTabSz="914400" eaLnBrk="0" hangingPunct="0">
              <a:spcBef>
                <a:spcPct val="20000"/>
              </a:spcBef>
              <a:buClrTx/>
              <a:buSzTx/>
              <a:buFontTx/>
              <a:buChar char="•"/>
              <a:defRPr/>
            </a:pPr>
            <a:r>
              <a:rPr lang="en-US" dirty="0"/>
              <a:t>The current version of the IEEE-SA Standards Board Operations Manual is available at: </a:t>
            </a:r>
          </a:p>
          <a:p>
            <a:pPr lvl="1" defTabSz="914400" eaLnBrk="0" hangingPunct="0">
              <a:spcBef>
                <a:spcPct val="20000"/>
              </a:spcBef>
              <a:buClrTx/>
              <a:buSzTx/>
              <a:defRPr/>
            </a:pPr>
            <a:r>
              <a:rPr lang="en-US" sz="2400" dirty="0">
                <a:hlinkClick r:id="rId5"/>
              </a:rPr>
              <a:t>http://standards.ieee.org/develop/policies/opman/index.html</a:t>
            </a:r>
            <a:r>
              <a:rPr lang="en-US" sz="2400" dirty="0"/>
              <a:t> (HTML version) </a:t>
            </a:r>
          </a:p>
          <a:p>
            <a:pPr lvl="1" defTabSz="914400" eaLnBrk="0" hangingPunct="0">
              <a:spcBef>
                <a:spcPct val="20000"/>
              </a:spcBef>
              <a:buClrTx/>
              <a:buSzTx/>
              <a:defRPr/>
            </a:pPr>
            <a:r>
              <a:rPr lang="en-US" sz="2400" dirty="0">
                <a:hlinkClick r:id="rId6"/>
              </a:rPr>
              <a:t>http://standards.ieee.org/develop/policies/opman/sb_om.pdf</a:t>
            </a:r>
            <a:r>
              <a:rPr lang="en-US" sz="2400" dirty="0"/>
              <a:t> (PDF version) </a:t>
            </a:r>
          </a:p>
          <a:p>
            <a:pPr lvl="0" defTabSz="914400" eaLnBrk="0" hangingPunct="0">
              <a:spcBef>
                <a:spcPct val="20000"/>
              </a:spcBef>
              <a:buClrTx/>
              <a:buSzTx/>
              <a:defRPr/>
            </a:pPr>
            <a:endParaRPr lang="en-GB" sz="1200"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14</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26646741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726975"/>
          </a:xfrm>
        </p:spPr>
        <p:txBody>
          <a:bodyPr/>
          <a:lstStyle/>
          <a:p>
            <a:r>
              <a:rPr lang="en-US" dirty="0" err="1"/>
              <a:t>TGaz</a:t>
            </a:r>
            <a:r>
              <a:rPr lang="en-US" dirty="0"/>
              <a:t> Schedule at a glance</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15</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graphicFrame>
        <p:nvGraphicFramePr>
          <p:cNvPr id="8" name="Table 7"/>
          <p:cNvGraphicFramePr>
            <a:graphicFrameLocks noGrp="1"/>
          </p:cNvGraphicFramePr>
          <p:nvPr>
            <p:extLst>
              <p:ext uri="{D42A27DB-BD31-4B8C-83A1-F6EECF244321}">
                <p14:modId xmlns:p14="http://schemas.microsoft.com/office/powerpoint/2010/main" val="1041712180"/>
              </p:ext>
            </p:extLst>
          </p:nvPr>
        </p:nvGraphicFramePr>
        <p:xfrm>
          <a:off x="3071664" y="2204864"/>
          <a:ext cx="5904655" cy="2929659"/>
        </p:xfrm>
        <a:graphic>
          <a:graphicData uri="http://schemas.openxmlformats.org/drawingml/2006/table">
            <a:tbl>
              <a:tblPr firstRow="1" bandRow="1">
                <a:tableStyleId>{21E4AEA4-8DFA-4A89-87EB-49C32662AFE0}</a:tableStyleId>
              </a:tblPr>
              <a:tblGrid>
                <a:gridCol w="902103">
                  <a:extLst>
                    <a:ext uri="{9D8B030D-6E8A-4147-A177-3AD203B41FA5}">
                      <a16:colId xmlns:a16="http://schemas.microsoft.com/office/drawing/2014/main" val="20000"/>
                    </a:ext>
                  </a:extLst>
                </a:gridCol>
                <a:gridCol w="1066116">
                  <a:extLst>
                    <a:ext uri="{9D8B030D-6E8A-4147-A177-3AD203B41FA5}">
                      <a16:colId xmlns:a16="http://schemas.microsoft.com/office/drawing/2014/main" val="20001"/>
                    </a:ext>
                  </a:extLst>
                </a:gridCol>
                <a:gridCol w="984109">
                  <a:extLst>
                    <a:ext uri="{9D8B030D-6E8A-4147-A177-3AD203B41FA5}">
                      <a16:colId xmlns:a16="http://schemas.microsoft.com/office/drawing/2014/main" val="20002"/>
                    </a:ext>
                  </a:extLst>
                </a:gridCol>
                <a:gridCol w="984109">
                  <a:extLst>
                    <a:ext uri="{9D8B030D-6E8A-4147-A177-3AD203B41FA5}">
                      <a16:colId xmlns:a16="http://schemas.microsoft.com/office/drawing/2014/main" val="20003"/>
                    </a:ext>
                  </a:extLst>
                </a:gridCol>
                <a:gridCol w="984109">
                  <a:extLst>
                    <a:ext uri="{9D8B030D-6E8A-4147-A177-3AD203B41FA5}">
                      <a16:colId xmlns:a16="http://schemas.microsoft.com/office/drawing/2014/main" val="20004"/>
                    </a:ext>
                  </a:extLst>
                </a:gridCol>
                <a:gridCol w="984109">
                  <a:extLst>
                    <a:ext uri="{9D8B030D-6E8A-4147-A177-3AD203B41FA5}">
                      <a16:colId xmlns:a16="http://schemas.microsoft.com/office/drawing/2014/main" val="20005"/>
                    </a:ext>
                  </a:extLst>
                </a:gridCol>
              </a:tblGrid>
              <a:tr h="457823">
                <a:tc>
                  <a:txBody>
                    <a:bodyPr/>
                    <a:lstStyle/>
                    <a:p>
                      <a:endParaRPr lang="en-US" sz="1800" dirty="0"/>
                    </a:p>
                  </a:txBody>
                  <a:tcPr marT="45746" marB="45746" anchor="ctr"/>
                </a:tc>
                <a:tc>
                  <a:txBody>
                    <a:bodyPr/>
                    <a:lstStyle/>
                    <a:p>
                      <a:pPr algn="ctr"/>
                      <a:r>
                        <a:rPr lang="en-US" sz="1800" dirty="0"/>
                        <a:t>MON</a:t>
                      </a:r>
                    </a:p>
                  </a:txBody>
                  <a:tcPr marT="45746" marB="45746" anchor="ctr"/>
                </a:tc>
                <a:tc>
                  <a:txBody>
                    <a:bodyPr/>
                    <a:lstStyle/>
                    <a:p>
                      <a:pPr algn="ctr"/>
                      <a:r>
                        <a:rPr lang="en-US" sz="1800" dirty="0"/>
                        <a:t>TUE</a:t>
                      </a:r>
                    </a:p>
                  </a:txBody>
                  <a:tcPr marT="45746" marB="45746" anchor="ctr"/>
                </a:tc>
                <a:tc>
                  <a:txBody>
                    <a:bodyPr/>
                    <a:lstStyle/>
                    <a:p>
                      <a:pPr algn="ctr"/>
                      <a:r>
                        <a:rPr lang="en-US" sz="1800" dirty="0"/>
                        <a:t>WED</a:t>
                      </a:r>
                    </a:p>
                  </a:txBody>
                  <a:tcPr marT="45746" marB="45746" anchor="ctr"/>
                </a:tc>
                <a:tc>
                  <a:txBody>
                    <a:bodyPr/>
                    <a:lstStyle/>
                    <a:p>
                      <a:pPr algn="ctr"/>
                      <a:r>
                        <a:rPr lang="en-US" sz="1800" dirty="0"/>
                        <a:t>THU</a:t>
                      </a:r>
                    </a:p>
                  </a:txBody>
                  <a:tcPr marT="45746" marB="45746" anchor="ctr"/>
                </a:tc>
                <a:tc>
                  <a:txBody>
                    <a:bodyPr/>
                    <a:lstStyle/>
                    <a:p>
                      <a:pPr algn="ctr"/>
                      <a:r>
                        <a:rPr lang="en-US" sz="1800" dirty="0"/>
                        <a:t>FRI</a:t>
                      </a:r>
                    </a:p>
                  </a:txBody>
                  <a:tcPr marT="45746" marB="45746" anchor="ctr"/>
                </a:tc>
                <a:extLst>
                  <a:ext uri="{0D108BD9-81ED-4DB2-BD59-A6C34878D82A}">
                    <a16:rowId xmlns:a16="http://schemas.microsoft.com/office/drawing/2014/main" val="10000"/>
                  </a:ext>
                </a:extLst>
              </a:tr>
              <a:tr h="457823">
                <a:tc>
                  <a:txBody>
                    <a:bodyPr/>
                    <a:lstStyle/>
                    <a:p>
                      <a:r>
                        <a:rPr lang="en-US" sz="1800" dirty="0"/>
                        <a:t>AM1</a:t>
                      </a:r>
                    </a:p>
                  </a:txBody>
                  <a:tcPr marT="45746" marB="45746" anchor="ctr"/>
                </a:tc>
                <a:tc>
                  <a:txBody>
                    <a:bodyPr/>
                    <a:lstStyle/>
                    <a:p>
                      <a:pPr algn="ctr"/>
                      <a:r>
                        <a:rPr lang="en-US" sz="1800" dirty="0"/>
                        <a:t>AZ</a:t>
                      </a:r>
                    </a:p>
                    <a:p>
                      <a:pPr algn="ctr"/>
                      <a:r>
                        <a:rPr lang="en-US" sz="1400" dirty="0"/>
                        <a:t>ad hoc</a:t>
                      </a:r>
                      <a:endParaRPr lang="en-US" sz="1800" dirty="0"/>
                    </a:p>
                  </a:txBody>
                  <a:tcPr marT="45746" marB="45746" anchor="ctr">
                    <a:solidFill>
                      <a:srgbClr val="92D050"/>
                    </a:solidFill>
                  </a:tcPr>
                </a:tc>
                <a:tc>
                  <a:txBody>
                    <a:bodyPr/>
                    <a:lstStyle/>
                    <a:p>
                      <a:pPr algn="ctr"/>
                      <a:endParaRPr lang="en-US" sz="1800" dirty="0"/>
                    </a:p>
                  </a:txBody>
                  <a:tcPr marT="45746" marB="45746" anchor="ctr"/>
                </a:tc>
                <a:tc>
                  <a:txBody>
                    <a:bodyPr/>
                    <a:lstStyle/>
                    <a:p>
                      <a:pPr marL="0" algn="ctr" defTabSz="914400" rtl="0" eaLnBrk="1" latinLnBrk="0" hangingPunct="1"/>
                      <a:endParaRPr lang="en-US" sz="1800" kern="1200" dirty="0">
                        <a:solidFill>
                          <a:schemeClr val="dk1"/>
                        </a:solidFill>
                        <a:latin typeface="+mn-lt"/>
                        <a:ea typeface="+mn-ea"/>
                        <a:cs typeface="+mn-cs"/>
                      </a:endParaRPr>
                    </a:p>
                  </a:txBody>
                  <a:tcPr marT="45746" marB="45746"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kern="1200" dirty="0"/>
                        <a:t>AZ</a:t>
                      </a:r>
                      <a:endParaRPr lang="en-US" sz="1800" kern="1200" dirty="0">
                        <a:solidFill>
                          <a:schemeClr val="dk1"/>
                        </a:solidFill>
                        <a:latin typeface="+mn-lt"/>
                        <a:ea typeface="+mn-ea"/>
                        <a:cs typeface="+mn-cs"/>
                      </a:endParaRPr>
                    </a:p>
                  </a:txBody>
                  <a:tcPr marT="45746" marB="45746" anchor="ctr">
                    <a:solidFill>
                      <a:srgbClr val="92D050"/>
                    </a:solidFill>
                  </a:tcPr>
                </a:tc>
                <a:tc>
                  <a:txBody>
                    <a:bodyPr/>
                    <a:lstStyle/>
                    <a:p>
                      <a:pPr algn="ctr"/>
                      <a:endParaRPr lang="en-US" sz="1800" dirty="0"/>
                    </a:p>
                  </a:txBody>
                  <a:tcPr marT="45746" marB="45746" anchor="ctr"/>
                </a:tc>
                <a:extLst>
                  <a:ext uri="{0D108BD9-81ED-4DB2-BD59-A6C34878D82A}">
                    <a16:rowId xmlns:a16="http://schemas.microsoft.com/office/drawing/2014/main" val="10001"/>
                  </a:ext>
                </a:extLst>
              </a:tr>
              <a:tr h="457823">
                <a:tc>
                  <a:txBody>
                    <a:bodyPr/>
                    <a:lstStyle/>
                    <a:p>
                      <a:r>
                        <a:rPr lang="en-US" sz="1800" dirty="0"/>
                        <a:t>AM2</a:t>
                      </a:r>
                    </a:p>
                  </a:txBody>
                  <a:tcPr marT="45746" marB="45746" anchor="ctr"/>
                </a:tc>
                <a:tc>
                  <a:txBody>
                    <a:bodyPr/>
                    <a:lstStyle/>
                    <a:p>
                      <a:pPr algn="ctr"/>
                      <a:endParaRPr lang="en-US" sz="1800" dirty="0"/>
                    </a:p>
                  </a:txBody>
                  <a:tcPr marT="45746" marB="45746" anchor="ctr"/>
                </a:tc>
                <a:tc>
                  <a:txBody>
                    <a:bodyPr/>
                    <a:lstStyle/>
                    <a:p>
                      <a:pPr algn="ctr"/>
                      <a:endParaRPr lang="en-US" dirty="0"/>
                    </a:p>
                  </a:txBody>
                  <a:tcPr marT="45746" marB="45746" anchor="ctr"/>
                </a:tc>
                <a:tc>
                  <a:txBody>
                    <a:bodyPr/>
                    <a:lstStyle/>
                    <a:p>
                      <a:pPr algn="ctr"/>
                      <a:endParaRPr lang="en-US" dirty="0"/>
                    </a:p>
                  </a:txBody>
                  <a:tcPr marT="45746" marB="45746" anchor="ctr"/>
                </a:tc>
                <a:tc>
                  <a:txBody>
                    <a:bodyPr/>
                    <a:lstStyle/>
                    <a:p>
                      <a:pPr algn="ctr"/>
                      <a:endParaRPr lang="en-US" dirty="0"/>
                    </a:p>
                  </a:txBody>
                  <a:tcPr marT="45746" marB="45746" anchor="ctr"/>
                </a:tc>
                <a:tc>
                  <a:txBody>
                    <a:bodyPr/>
                    <a:lstStyle/>
                    <a:p>
                      <a:pPr algn="ctr"/>
                      <a:endParaRPr lang="en-US" sz="1800" dirty="0"/>
                    </a:p>
                  </a:txBody>
                  <a:tcPr marT="45746" marB="45746" anchor="ctr"/>
                </a:tc>
                <a:extLst>
                  <a:ext uri="{0D108BD9-81ED-4DB2-BD59-A6C34878D82A}">
                    <a16:rowId xmlns:a16="http://schemas.microsoft.com/office/drawing/2014/main" val="10002"/>
                  </a:ext>
                </a:extLst>
              </a:tr>
              <a:tr h="519195">
                <a:tc>
                  <a:txBody>
                    <a:bodyPr/>
                    <a:lstStyle/>
                    <a:p>
                      <a:r>
                        <a:rPr lang="en-US" sz="1800" dirty="0"/>
                        <a:t>PM1</a:t>
                      </a:r>
                    </a:p>
                  </a:txBody>
                  <a:tcPr marT="45746" marB="45746" anchor="ctr"/>
                </a:tc>
                <a:tc>
                  <a:txBody>
                    <a:bodyPr/>
                    <a:lstStyle/>
                    <a:p>
                      <a:pPr algn="ctr"/>
                      <a:endParaRPr lang="en-US" sz="1800" dirty="0"/>
                    </a:p>
                  </a:txBody>
                  <a:tcPr marT="45746" marB="45746" anchor="ctr"/>
                </a:tc>
                <a:tc>
                  <a:txBody>
                    <a:bodyPr/>
                    <a:lstStyle/>
                    <a:p>
                      <a:pPr algn="ctr"/>
                      <a:r>
                        <a:rPr lang="en-US" dirty="0"/>
                        <a:t>AZ</a:t>
                      </a:r>
                    </a:p>
                  </a:txBody>
                  <a:tcPr marT="45746" marB="45746" anchor="ctr">
                    <a:solidFill>
                      <a:srgbClr val="92D050"/>
                    </a:solidFill>
                  </a:tcPr>
                </a:tc>
                <a:tc>
                  <a:txBody>
                    <a:bodyPr/>
                    <a:lstStyle/>
                    <a:p>
                      <a:pPr algn="ctr"/>
                      <a:endParaRPr lang="en-US" dirty="0"/>
                    </a:p>
                  </a:txBody>
                  <a:tcPr marT="45746" marB="45746" anchor="ctr"/>
                </a:tc>
                <a:tc>
                  <a:txBody>
                    <a:bodyPr/>
                    <a:lstStyle/>
                    <a:p>
                      <a:pPr algn="ctr"/>
                      <a:r>
                        <a:rPr lang="en-US" dirty="0"/>
                        <a:t>AZ</a:t>
                      </a:r>
                    </a:p>
                  </a:txBody>
                  <a:tcPr marT="45746" marB="45746" anchor="ctr">
                    <a:solidFill>
                      <a:srgbClr val="92D050"/>
                    </a:solidFill>
                  </a:tcPr>
                </a:tc>
                <a:tc>
                  <a:txBody>
                    <a:bodyPr/>
                    <a:lstStyle/>
                    <a:p>
                      <a:pPr algn="ctr"/>
                      <a:endParaRPr lang="en-US" sz="1800" dirty="0"/>
                    </a:p>
                  </a:txBody>
                  <a:tcPr marT="45746" marB="45746" anchor="ctr"/>
                </a:tc>
                <a:extLst>
                  <a:ext uri="{0D108BD9-81ED-4DB2-BD59-A6C34878D82A}">
                    <a16:rowId xmlns:a16="http://schemas.microsoft.com/office/drawing/2014/main" val="10003"/>
                  </a:ext>
                </a:extLst>
              </a:tr>
              <a:tr h="457823">
                <a:tc>
                  <a:txBody>
                    <a:bodyPr/>
                    <a:lstStyle/>
                    <a:p>
                      <a:r>
                        <a:rPr lang="en-US" sz="1800" dirty="0"/>
                        <a:t>PM2</a:t>
                      </a:r>
                    </a:p>
                  </a:txBody>
                  <a:tcPr marT="45746" marB="45746" anchor="ctr"/>
                </a:tc>
                <a:tc>
                  <a:txBody>
                    <a:bodyPr/>
                    <a:lstStyle/>
                    <a:p>
                      <a:pPr algn="ctr"/>
                      <a:r>
                        <a:rPr lang="en-US" sz="1800" dirty="0"/>
                        <a:t>AZ</a:t>
                      </a:r>
                    </a:p>
                  </a:txBody>
                  <a:tcPr marT="45746" marB="45746" anchor="ctr">
                    <a:solidFill>
                      <a:srgbClr val="92D050"/>
                    </a:solidFill>
                  </a:tcPr>
                </a:tc>
                <a:tc>
                  <a:txBody>
                    <a:bodyPr/>
                    <a:lstStyle/>
                    <a:p>
                      <a:pPr algn="ctr"/>
                      <a:r>
                        <a:rPr lang="en-US" dirty="0"/>
                        <a:t>AZ</a:t>
                      </a:r>
                    </a:p>
                  </a:txBody>
                  <a:tcPr marT="45746" marB="45746" anchor="ctr">
                    <a:solidFill>
                      <a:srgbClr val="92D050"/>
                    </a:solidFill>
                  </a:tcPr>
                </a:tc>
                <a:tc>
                  <a:txBody>
                    <a:bodyPr/>
                    <a:lstStyle/>
                    <a:p>
                      <a:pPr algn="ctr"/>
                      <a:r>
                        <a:rPr lang="en-US" dirty="0"/>
                        <a:t>AZ</a:t>
                      </a:r>
                    </a:p>
                  </a:txBody>
                  <a:tcPr marT="45746" marB="45746" anchor="ctr">
                    <a:solidFill>
                      <a:srgbClr val="92D050"/>
                    </a:solidFill>
                  </a:tcPr>
                </a:tc>
                <a:tc>
                  <a:txBody>
                    <a:bodyPr/>
                    <a:lstStyle/>
                    <a:p>
                      <a:pPr algn="ctr"/>
                      <a:r>
                        <a:rPr lang="en-US" dirty="0"/>
                        <a:t>AZ</a:t>
                      </a:r>
                    </a:p>
                  </a:txBody>
                  <a:tcPr marT="45746" marB="45746" anchor="ctr">
                    <a:solidFill>
                      <a:srgbClr val="92D050"/>
                    </a:solidFill>
                  </a:tcPr>
                </a:tc>
                <a:tc>
                  <a:txBody>
                    <a:bodyPr/>
                    <a:lstStyle/>
                    <a:p>
                      <a:pPr algn="ctr"/>
                      <a:endParaRPr lang="en-US" dirty="0"/>
                    </a:p>
                  </a:txBody>
                  <a:tcPr marT="45746" marB="45746" anchor="ctr"/>
                </a:tc>
                <a:extLst>
                  <a:ext uri="{0D108BD9-81ED-4DB2-BD59-A6C34878D82A}">
                    <a16:rowId xmlns:a16="http://schemas.microsoft.com/office/drawing/2014/main" val="10004"/>
                  </a:ext>
                </a:extLst>
              </a:tr>
              <a:tr h="457823">
                <a:tc>
                  <a:txBody>
                    <a:bodyPr/>
                    <a:lstStyle/>
                    <a:p>
                      <a:r>
                        <a:rPr lang="en-US" sz="1800" dirty="0"/>
                        <a:t>Eve</a:t>
                      </a:r>
                    </a:p>
                  </a:txBody>
                  <a:tcPr marT="45746" marB="45746" anchor="ctr"/>
                </a:tc>
                <a:tc>
                  <a:txBody>
                    <a:bodyPr/>
                    <a:lstStyle/>
                    <a:p>
                      <a:pPr algn="ctr"/>
                      <a:endParaRPr lang="en-US" sz="1800" dirty="0"/>
                    </a:p>
                  </a:txBody>
                  <a:tcPr marT="45746" marB="45746"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800" dirty="0"/>
                    </a:p>
                  </a:txBody>
                  <a:tcPr marT="45746" marB="45746" anchor="ctr"/>
                </a:tc>
                <a:tc>
                  <a:txBody>
                    <a:bodyPr/>
                    <a:lstStyle/>
                    <a:p>
                      <a:pPr algn="ctr"/>
                      <a:endParaRPr lang="en-US" sz="1800" dirty="0"/>
                    </a:p>
                  </a:txBody>
                  <a:tcPr marT="45746" marB="45746" anchor="ctr"/>
                </a:tc>
                <a:tc>
                  <a:txBody>
                    <a:bodyPr/>
                    <a:lstStyle/>
                    <a:p>
                      <a:pPr algn="ctr"/>
                      <a:endParaRPr lang="en-US" sz="1800" dirty="0"/>
                    </a:p>
                  </a:txBody>
                  <a:tcPr marT="45746" marB="45746" anchor="ctr"/>
                </a:tc>
                <a:tc>
                  <a:txBody>
                    <a:bodyPr/>
                    <a:lstStyle/>
                    <a:p>
                      <a:pPr algn="ctr"/>
                      <a:endParaRPr lang="en-US" sz="1800" dirty="0"/>
                    </a:p>
                  </a:txBody>
                  <a:tcPr marT="45746" marB="45746" anchor="ct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20190207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Meeting Goals towards November meeting </a:t>
            </a:r>
            <a:r>
              <a:rPr lang="en-US" sz="2000" dirty="0"/>
              <a:t>(Sep. TG commit)</a:t>
            </a:r>
            <a:endParaRPr lang="en-US" dirty="0"/>
          </a:p>
        </p:txBody>
      </p:sp>
      <p:sp>
        <p:nvSpPr>
          <p:cNvPr id="3" name="Content Placeholder 2"/>
          <p:cNvSpPr>
            <a:spLocks noGrp="1"/>
          </p:cNvSpPr>
          <p:nvPr>
            <p:ph idx="1"/>
          </p:nvPr>
        </p:nvSpPr>
        <p:spPr>
          <a:xfrm>
            <a:off x="914401" y="1830391"/>
            <a:ext cx="10361084" cy="4264024"/>
          </a:xfrm>
        </p:spPr>
        <p:txBody>
          <a:bodyPr/>
          <a:lstStyle/>
          <a:p>
            <a:pPr>
              <a:buFont typeface="Arial" panose="020B0604020202020204" pitchFamily="34" charset="0"/>
              <a:buChar char="•"/>
            </a:pPr>
            <a:r>
              <a:rPr lang="en-US" b="0" dirty="0"/>
              <a:t>Complete LB240 comment resolution and initiate a recirculation ballot coming out of the Nov. meeting. </a:t>
            </a:r>
          </a:p>
          <a:p>
            <a:pPr>
              <a:buFont typeface="Arial" panose="020B0604020202020204" pitchFamily="34" charset="0"/>
              <a:buChar char="•"/>
            </a:pPr>
            <a:r>
              <a:rPr lang="en-US" b="0" dirty="0"/>
              <a:t>Publish a new baseline minor draft D1.5 coming out of the Sep. meeting for use by CRC, which includes all adopted CR from Sep. meeting.</a:t>
            </a:r>
          </a:p>
          <a:p>
            <a:pPr>
              <a:buFont typeface="Arial" panose="020B0604020202020204" pitchFamily="34" charset="0"/>
              <a:buChar char="•"/>
            </a:pPr>
            <a:r>
              <a:rPr lang="en-US" b="0" dirty="0"/>
              <a:t>Have a 3 day ad hoc for the purpose of comment resolution.</a:t>
            </a:r>
          </a:p>
          <a:p>
            <a:pPr>
              <a:buFont typeface="Arial" panose="020B0604020202020204" pitchFamily="34" charset="0"/>
              <a:buChar char="•"/>
            </a:pPr>
            <a:endParaRPr lang="en-US" b="0" dirty="0"/>
          </a:p>
          <a:p>
            <a:pPr marL="0" indent="0"/>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26447231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TG Process</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a:t>Contribution material review order:</a:t>
            </a:r>
          </a:p>
          <a:p>
            <a:pPr lvl="1">
              <a:buFont typeface="Arial" panose="020B0604020202020204" pitchFamily="34" charset="0"/>
              <a:buChar char="•"/>
            </a:pPr>
            <a:r>
              <a:rPr lang="en-US" dirty="0"/>
              <a:t>Comment resolution review.</a:t>
            </a:r>
          </a:p>
          <a:p>
            <a:pPr lvl="1">
              <a:buFont typeface="Arial" panose="020B0604020202020204" pitchFamily="34" charset="0"/>
              <a:buChar char="•"/>
            </a:pPr>
            <a:r>
              <a:rPr lang="en-US" dirty="0"/>
              <a:t>Review and consider adoption of amendment draft text.</a:t>
            </a:r>
          </a:p>
          <a:p>
            <a:pPr lvl="1">
              <a:buFont typeface="Arial" panose="020B0604020202020204" pitchFamily="34" charset="0"/>
              <a:buChar char="•"/>
            </a:pPr>
            <a:r>
              <a:rPr lang="en-US" dirty="0"/>
              <a:t>Technical submissions.</a:t>
            </a:r>
          </a:p>
          <a:p>
            <a:pPr marL="457200" lvl="1" indent="0"/>
            <a:endParaRPr lang="en-US" dirty="0"/>
          </a:p>
          <a:p>
            <a:pPr marL="0" indent="0"/>
            <a:endParaRPr lang="en-US" dirty="0"/>
          </a:p>
          <a:p>
            <a:pPr>
              <a:buFont typeface="Arial" panose="020B0604020202020204" pitchFamily="34" charset="0"/>
              <a:buChar char="•"/>
            </a:pPr>
            <a:endParaRPr 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grpSp>
        <p:nvGrpSpPr>
          <p:cNvPr id="7" name="Group 6"/>
          <p:cNvGrpSpPr/>
          <p:nvPr/>
        </p:nvGrpSpPr>
        <p:grpSpPr>
          <a:xfrm>
            <a:off x="9912424" y="2338987"/>
            <a:ext cx="1008112" cy="2160485"/>
            <a:chOff x="7164288" y="2386457"/>
            <a:chExt cx="1008112" cy="2160485"/>
          </a:xfrm>
        </p:grpSpPr>
        <p:sp>
          <p:nvSpPr>
            <p:cNvPr id="9" name="TextBox 8"/>
            <p:cNvSpPr txBox="1"/>
            <p:nvPr/>
          </p:nvSpPr>
          <p:spPr>
            <a:xfrm>
              <a:off x="7164288" y="2386457"/>
              <a:ext cx="1008112" cy="461665"/>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square" rtlCol="0">
              <a:spAutoFit/>
            </a:bodyPr>
            <a:lstStyle/>
            <a:p>
              <a:pPr algn="ctr"/>
              <a:r>
                <a:rPr lang="en-US" dirty="0">
                  <a:solidFill>
                    <a:schemeClr val="tx1"/>
                  </a:solidFill>
                </a:rPr>
                <a:t>High</a:t>
              </a:r>
            </a:p>
          </p:txBody>
        </p:sp>
        <p:sp>
          <p:nvSpPr>
            <p:cNvPr id="10" name="TextBox 9"/>
            <p:cNvSpPr txBox="1"/>
            <p:nvPr/>
          </p:nvSpPr>
          <p:spPr>
            <a:xfrm>
              <a:off x="7164288" y="4085277"/>
              <a:ext cx="1008112" cy="461665"/>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square" rtlCol="0">
              <a:spAutoFit/>
            </a:bodyPr>
            <a:lstStyle/>
            <a:p>
              <a:pPr algn="ctr"/>
              <a:r>
                <a:rPr lang="en-US" dirty="0">
                  <a:solidFill>
                    <a:schemeClr val="tx1"/>
                  </a:solidFill>
                </a:rPr>
                <a:t>Low</a:t>
              </a:r>
            </a:p>
          </p:txBody>
        </p:sp>
      </p:grpSp>
      <p:sp>
        <p:nvSpPr>
          <p:cNvPr id="11" name="Right Arrow 10"/>
          <p:cNvSpPr/>
          <p:nvPr/>
        </p:nvSpPr>
        <p:spPr bwMode="auto">
          <a:xfrm rot="5400000">
            <a:off x="9912424" y="3248980"/>
            <a:ext cx="1008112" cy="360040"/>
          </a:xfrm>
          <a:prstGeom prst="rightArrow">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en-US" sz="2400" b="0" i="0" u="none" strike="noStrike" cap="none" normalizeH="0" baseline="0">
              <a:ln>
                <a:noFill/>
              </a:ln>
              <a:solidFill>
                <a:schemeClr val="bg1"/>
              </a:solidFill>
              <a:effectLst/>
              <a:latin typeface="Times New Roman" pitchFamily="16" charset="0"/>
              <a:ea typeface="MS Gothic" charset="-128"/>
            </a:endParaRPr>
          </a:p>
        </p:txBody>
      </p:sp>
    </p:spTree>
    <p:extLst>
      <p:ext uri="{BB962C8B-B14F-4D97-AF65-F5344CB8AC3E}">
        <p14:creationId xmlns:p14="http://schemas.microsoft.com/office/powerpoint/2010/main" val="347889905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solidFill>
                  <a:schemeClr val="tx2"/>
                </a:solidFill>
              </a:rPr>
              <a:t>Agenda for the Ad Hoc slot</a:t>
            </a:r>
            <a:endParaRPr lang="en-US" dirty="0"/>
          </a:p>
        </p:txBody>
      </p:sp>
      <p:sp>
        <p:nvSpPr>
          <p:cNvPr id="3" name="Content Placeholder 2"/>
          <p:cNvSpPr>
            <a:spLocks noGrp="1"/>
          </p:cNvSpPr>
          <p:nvPr>
            <p:ph idx="1"/>
          </p:nvPr>
        </p:nvSpPr>
        <p:spPr>
          <a:xfrm>
            <a:off x="263352" y="1628801"/>
            <a:ext cx="10729192" cy="4465614"/>
          </a:xfrm>
        </p:spPr>
        <p:txBody>
          <a:bodyPr/>
          <a:lstStyle/>
          <a:p>
            <a:pPr algn="just">
              <a:spcBef>
                <a:spcPct val="20000"/>
              </a:spcBef>
              <a:buFontTx/>
              <a:buChar char="•"/>
            </a:pPr>
            <a:r>
              <a:rPr lang="en-US" altLang="en-US" sz="1800" b="0" dirty="0"/>
              <a:t>Call meeting to order</a:t>
            </a:r>
          </a:p>
          <a:p>
            <a:pPr algn="just">
              <a:spcBef>
                <a:spcPct val="20000"/>
              </a:spcBef>
              <a:buFontTx/>
              <a:buChar char="•"/>
            </a:pPr>
            <a:r>
              <a:rPr lang="en-US" altLang="en-US" sz="1800" b="0" dirty="0"/>
              <a:t>Review IEEE-SA patent policy, duty to inform and Call for potential essential patents. </a:t>
            </a:r>
          </a:p>
          <a:p>
            <a:pPr algn="just">
              <a:spcBef>
                <a:spcPct val="20000"/>
              </a:spcBef>
              <a:buFontTx/>
              <a:buChar char="•"/>
            </a:pPr>
            <a:r>
              <a:rPr lang="en-US" altLang="en-US" sz="1800" b="0" dirty="0"/>
              <a:t>Guidelines for anti-trust and competition laws and participation on individual basis in IEEE 802 meeting.</a:t>
            </a:r>
          </a:p>
          <a:p>
            <a:pPr algn="just">
              <a:spcBef>
                <a:spcPct val="20000"/>
              </a:spcBef>
              <a:buFontTx/>
              <a:buChar char="•"/>
            </a:pPr>
            <a:r>
              <a:rPr lang="en-US" altLang="en-US" sz="1800" b="0" dirty="0"/>
              <a:t>Review current comment status and progress towards completion: </a:t>
            </a:r>
          </a:p>
          <a:p>
            <a:pPr lvl="1" algn="just">
              <a:spcBef>
                <a:spcPct val="20000"/>
              </a:spcBef>
              <a:buFontTx/>
              <a:buChar char="•"/>
            </a:pPr>
            <a:r>
              <a:rPr lang="en-US" altLang="en-US" sz="1600" dirty="0"/>
              <a:t>Outstanding comments</a:t>
            </a:r>
          </a:p>
          <a:p>
            <a:pPr lvl="1" algn="just">
              <a:spcBef>
                <a:spcPct val="20000"/>
              </a:spcBef>
              <a:buFontTx/>
              <a:buChar char="•"/>
            </a:pPr>
            <a:r>
              <a:rPr lang="en-US" altLang="en-US" sz="1600" dirty="0"/>
              <a:t>Comments awaiting motioning</a:t>
            </a:r>
          </a:p>
          <a:p>
            <a:pPr lvl="1" algn="just">
              <a:spcBef>
                <a:spcPct val="20000"/>
              </a:spcBef>
              <a:buFontTx/>
              <a:buChar char="•"/>
            </a:pPr>
            <a:r>
              <a:rPr lang="en-US" altLang="en-US" sz="1600" b="0" dirty="0"/>
              <a:t>Comments </a:t>
            </a:r>
            <a:r>
              <a:rPr lang="en-US" altLang="en-US" sz="1600" dirty="0"/>
              <a:t>without resolutions</a:t>
            </a:r>
            <a:endParaRPr lang="en-US" altLang="en-US" sz="1600" b="0" dirty="0"/>
          </a:p>
          <a:p>
            <a:pPr algn="just">
              <a:spcBef>
                <a:spcPct val="20000"/>
              </a:spcBef>
              <a:buFontTx/>
              <a:buChar char="•"/>
            </a:pPr>
            <a:r>
              <a:rPr lang="en-US" altLang="en-US" sz="1800" b="0" dirty="0"/>
              <a:t>Planning for the week:</a:t>
            </a:r>
          </a:p>
          <a:p>
            <a:pPr lvl="1" algn="just">
              <a:spcBef>
                <a:spcPct val="20000"/>
              </a:spcBef>
              <a:buFontTx/>
              <a:buChar char="•"/>
            </a:pPr>
            <a:r>
              <a:rPr lang="en-US" altLang="en-US" sz="1600" b="0" dirty="0"/>
              <a:t>Agenda setting and review submissions ordering for the week (25 min)</a:t>
            </a:r>
          </a:p>
          <a:p>
            <a:pPr algn="just">
              <a:spcBef>
                <a:spcPct val="20000"/>
              </a:spcBef>
              <a:buFontTx/>
              <a:buChar char="•"/>
            </a:pPr>
            <a:r>
              <a:rPr lang="en-US" altLang="en-US" sz="1800" b="0" dirty="0"/>
              <a:t>Continue review of comment resolution and </a:t>
            </a:r>
            <a:r>
              <a:rPr lang="en-US" altLang="en-US" sz="1800" b="0" dirty="0" err="1"/>
              <a:t>strawpoll</a:t>
            </a:r>
            <a:r>
              <a:rPr lang="en-US" altLang="en-US" sz="1800" b="0" dirty="0"/>
              <a:t> as needed. </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105521500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solidFill>
                  <a:schemeClr val="tx2"/>
                </a:solidFill>
              </a:rPr>
              <a:t>Agenda for the Nov. Session Week</a:t>
            </a:r>
            <a:endParaRPr lang="en-US" dirty="0"/>
          </a:p>
        </p:txBody>
      </p:sp>
      <p:sp>
        <p:nvSpPr>
          <p:cNvPr id="3" name="Content Placeholder 2"/>
          <p:cNvSpPr>
            <a:spLocks noGrp="1"/>
          </p:cNvSpPr>
          <p:nvPr>
            <p:ph idx="1"/>
          </p:nvPr>
        </p:nvSpPr>
        <p:spPr>
          <a:xfrm>
            <a:off x="263352" y="1628801"/>
            <a:ext cx="11521280" cy="4465614"/>
          </a:xfrm>
        </p:spPr>
        <p:txBody>
          <a:bodyPr/>
          <a:lstStyle/>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a:t>
            </a:r>
          </a:p>
          <a:p>
            <a:pPr algn="just">
              <a:spcBef>
                <a:spcPct val="20000"/>
              </a:spcBef>
              <a:buFontTx/>
              <a:buChar char="•"/>
            </a:pPr>
            <a:r>
              <a:rPr lang="en-US" altLang="en-US" sz="1800" b="0" dirty="0"/>
              <a:t>Agenda setting for the week.</a:t>
            </a:r>
          </a:p>
          <a:p>
            <a:pPr algn="just">
              <a:spcBef>
                <a:spcPct val="20000"/>
              </a:spcBef>
              <a:buFontTx/>
              <a:buChar char="•"/>
            </a:pPr>
            <a:r>
              <a:rPr lang="en-US" altLang="en-US" sz="1800" b="0" dirty="0"/>
              <a:t>Consider approval of previous meeting minutes:</a:t>
            </a:r>
          </a:p>
          <a:p>
            <a:pPr lvl="1" algn="just">
              <a:spcBef>
                <a:spcPct val="20000"/>
              </a:spcBef>
              <a:buFontTx/>
              <a:buChar char="•"/>
            </a:pPr>
            <a:r>
              <a:rPr lang="en-US" altLang="en-US" sz="1400" b="0" dirty="0"/>
              <a:t>11-19-1490 </a:t>
            </a:r>
            <a:r>
              <a:rPr lang="en-US" sz="1400" dirty="0"/>
              <a:t>Ad Hoc meeting minutes Sep 2019 Session</a:t>
            </a:r>
          </a:p>
          <a:p>
            <a:pPr lvl="1" algn="just">
              <a:spcBef>
                <a:spcPct val="20000"/>
              </a:spcBef>
              <a:buFontTx/>
              <a:buChar char="•"/>
            </a:pPr>
            <a:r>
              <a:rPr lang="en-US" sz="1400" dirty="0"/>
              <a:t>11-19-1729 </a:t>
            </a:r>
            <a:r>
              <a:rPr lang="en-US" sz="1400" dirty="0" err="1"/>
              <a:t>Telecon</a:t>
            </a:r>
            <a:r>
              <a:rPr lang="en-US" sz="1400" dirty="0"/>
              <a:t> minutes October 2</a:t>
            </a:r>
            <a:r>
              <a:rPr lang="en-US" sz="1400" baseline="30000" dirty="0"/>
              <a:t>nd</a:t>
            </a:r>
            <a:r>
              <a:rPr lang="en-US" sz="1400" dirty="0"/>
              <a:t> 2019.</a:t>
            </a:r>
          </a:p>
          <a:p>
            <a:pPr algn="just">
              <a:spcBef>
                <a:spcPct val="20000"/>
              </a:spcBef>
              <a:buFontTx/>
              <a:buChar char="•"/>
            </a:pPr>
            <a:r>
              <a:rPr lang="en-US" altLang="en-US" sz="1800" b="0" dirty="0"/>
              <a:t>Consider comment resolution for adoption (batch approval).</a:t>
            </a:r>
          </a:p>
          <a:p>
            <a:pPr algn="just">
              <a:spcBef>
                <a:spcPct val="20000"/>
              </a:spcBef>
              <a:buFontTx/>
              <a:buChar char="•"/>
            </a:pPr>
            <a:r>
              <a:rPr lang="en-US" altLang="en-US" sz="1800" b="0" dirty="0"/>
              <a:t>Consider CR submissions.</a:t>
            </a:r>
          </a:p>
          <a:p>
            <a:pPr algn="just">
              <a:spcBef>
                <a:spcPct val="20000"/>
              </a:spcBef>
              <a:buFontTx/>
              <a:buChar char="•"/>
            </a:pPr>
            <a:r>
              <a:rPr lang="en-US" altLang="en-US" sz="1800" b="0" dirty="0"/>
              <a:t>Consider re-circulation letter ballot initiation. </a:t>
            </a:r>
          </a:p>
          <a:p>
            <a:pPr algn="just">
              <a:spcBef>
                <a:spcPct val="20000"/>
              </a:spcBef>
              <a:buFontTx/>
              <a:buChar char="•"/>
            </a:pPr>
            <a:r>
              <a:rPr lang="en-US" altLang="en-US" sz="1800" b="0" dirty="0"/>
              <a:t>Review any other technical material.</a:t>
            </a:r>
          </a:p>
          <a:p>
            <a:pPr algn="just">
              <a:spcBef>
                <a:spcPct val="20000"/>
              </a:spcBef>
              <a:buFontTx/>
              <a:buChar char="•"/>
            </a:pPr>
            <a:r>
              <a:rPr lang="en-US" altLang="en-US" sz="1800" b="0" dirty="0"/>
              <a:t>Review target ad hoc meeting dates towards the Nov. meeting (as needed).</a:t>
            </a:r>
          </a:p>
          <a:p>
            <a:pPr algn="just">
              <a:spcBef>
                <a:spcPct val="20000"/>
              </a:spcBef>
              <a:buFontTx/>
              <a:buChar char="•"/>
            </a:pPr>
            <a:r>
              <a:rPr lang="en-US" altLang="en-US" sz="1800" b="0" dirty="0"/>
              <a:t>Consider Nov. accomplishments and targets for Jan. meeting.</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19</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33814056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1" y="2708920"/>
            <a:ext cx="10361084" cy="3385494"/>
          </a:xfrm>
        </p:spPr>
        <p:txBody>
          <a:bodyPr/>
          <a:lstStyle/>
          <a:p>
            <a:pPr algn="ctr">
              <a:lnSpc>
                <a:spcPct val="90000"/>
              </a:lnSpc>
              <a:buFontTx/>
              <a:buNone/>
            </a:pPr>
            <a:r>
              <a:rPr lang="en-US" altLang="en-US" sz="4400" dirty="0">
                <a:cs typeface="Times New Roman" panose="02020603050405020304" pitchFamily="18" charset="0"/>
              </a:rPr>
              <a:t>Waikoloa, Hawaii</a:t>
            </a:r>
          </a:p>
          <a:p>
            <a:pPr algn="ctr">
              <a:lnSpc>
                <a:spcPct val="90000"/>
              </a:lnSpc>
              <a:buFontTx/>
              <a:buNone/>
            </a:pPr>
            <a:r>
              <a:rPr lang="en-US" altLang="en-US" sz="4400" dirty="0">
                <a:cs typeface="Times New Roman" panose="02020603050405020304" pitchFamily="18" charset="0"/>
              </a:rPr>
              <a:t>Nov. 10</a:t>
            </a:r>
            <a:r>
              <a:rPr lang="en-US" altLang="en-US" sz="4400" baseline="30000" dirty="0">
                <a:cs typeface="Times New Roman" panose="02020603050405020304" pitchFamily="18" charset="0"/>
              </a:rPr>
              <a:t>th</a:t>
            </a:r>
            <a:r>
              <a:rPr lang="en-US" altLang="en-US" sz="4400" dirty="0">
                <a:cs typeface="Times New Roman" panose="02020603050405020304" pitchFamily="18" charset="0"/>
              </a:rPr>
              <a:t> – 15</a:t>
            </a:r>
            <a:r>
              <a:rPr lang="en-US" altLang="en-US" sz="4400" baseline="30000" dirty="0">
                <a:cs typeface="Times New Roman" panose="02020603050405020304" pitchFamily="18" charset="0"/>
              </a:rPr>
              <a:t>th</a:t>
            </a:r>
            <a:r>
              <a:rPr lang="en-US" altLang="en-US" sz="4400" dirty="0">
                <a:cs typeface="Times New Roman" panose="02020603050405020304" pitchFamily="18" charset="0"/>
              </a:rPr>
              <a:t>, 2019</a:t>
            </a:r>
          </a:p>
          <a:p>
            <a:pPr algn="ctr">
              <a:lnSpc>
                <a:spcPct val="90000"/>
              </a:lnSpc>
              <a:buFontTx/>
              <a:buNone/>
            </a:pPr>
            <a:endParaRPr lang="en-US" altLang="en-US" dirty="0">
              <a:cs typeface="Times New Roman" panose="02020603050405020304" pitchFamily="18" charset="0"/>
            </a:endParaRPr>
          </a:p>
          <a:p>
            <a:pPr marL="1524000">
              <a:lnSpc>
                <a:spcPct val="90000"/>
              </a:lnSpc>
              <a:buFontTx/>
              <a:buNone/>
            </a:pPr>
            <a:r>
              <a:rPr lang="en-US" altLang="en-US" dirty="0">
                <a:cs typeface="Times New Roman" panose="02020603050405020304" pitchFamily="18" charset="0"/>
              </a:rPr>
              <a:t>Chair: </a:t>
            </a:r>
            <a:r>
              <a:rPr lang="en-US" altLang="en-US" b="0" dirty="0">
                <a:cs typeface="Times New Roman" panose="02020603050405020304" pitchFamily="18" charset="0"/>
              </a:rPr>
              <a:t>Jonathan Segev </a:t>
            </a:r>
            <a:r>
              <a:rPr lang="en-US" altLang="en-US" sz="1800" b="0" dirty="0">
                <a:cs typeface="Times New Roman" panose="02020603050405020304" pitchFamily="18" charset="0"/>
              </a:rPr>
              <a:t>(Intel Corporation)</a:t>
            </a:r>
          </a:p>
          <a:p>
            <a:pPr marL="1524000">
              <a:lnSpc>
                <a:spcPct val="90000"/>
              </a:lnSpc>
            </a:pPr>
            <a:r>
              <a:rPr lang="en-US" altLang="en-US" dirty="0">
                <a:cs typeface="Times New Roman" panose="02020603050405020304" pitchFamily="18" charset="0"/>
              </a:rPr>
              <a:t>Vice Chair: </a:t>
            </a:r>
            <a:r>
              <a:rPr lang="en-US" altLang="en-US" b="0" dirty="0">
                <a:cs typeface="Times New Roman" panose="02020603050405020304" pitchFamily="18" charset="0"/>
              </a:rPr>
              <a:t>Assaf Kasher </a:t>
            </a:r>
            <a:r>
              <a:rPr lang="en-US" altLang="en-US" sz="1800" b="0" dirty="0">
                <a:cs typeface="Times New Roman" panose="02020603050405020304" pitchFamily="18" charset="0"/>
              </a:rPr>
              <a:t>(Qualcomm)</a:t>
            </a:r>
          </a:p>
          <a:p>
            <a:pPr marL="1524000">
              <a:lnSpc>
                <a:spcPct val="90000"/>
              </a:lnSpc>
              <a:buFontTx/>
              <a:buNone/>
            </a:pPr>
            <a:r>
              <a:rPr lang="en-US" altLang="en-US" dirty="0">
                <a:cs typeface="Times New Roman" panose="02020603050405020304" pitchFamily="18" charset="0"/>
              </a:rPr>
              <a:t>Technical Editors: </a:t>
            </a:r>
            <a:r>
              <a:rPr lang="en-US" altLang="en-US" b="0" dirty="0">
                <a:cs typeface="Times New Roman" panose="02020603050405020304" pitchFamily="18" charset="0"/>
              </a:rPr>
              <a:t>Chao Chun Wang </a:t>
            </a:r>
            <a:r>
              <a:rPr lang="en-US" altLang="en-US" sz="1800" b="0" dirty="0">
                <a:cs typeface="Times New Roman" panose="02020603050405020304" pitchFamily="18" charset="0"/>
              </a:rPr>
              <a:t>(</a:t>
            </a:r>
            <a:r>
              <a:rPr lang="en-US" altLang="en-US" sz="1800" b="0" dirty="0" err="1">
                <a:cs typeface="Times New Roman" panose="02020603050405020304" pitchFamily="18" charset="0"/>
              </a:rPr>
              <a:t>MediaTek</a:t>
            </a:r>
            <a:r>
              <a:rPr lang="en-US" altLang="en-US" sz="1800" b="0" dirty="0">
                <a:cs typeface="Times New Roman" panose="02020603050405020304" pitchFamily="18" charset="0"/>
              </a:rPr>
              <a:t>), </a:t>
            </a:r>
            <a:r>
              <a:rPr lang="en-US" altLang="en-US" b="0" dirty="0">
                <a:cs typeface="Times New Roman" panose="02020603050405020304" pitchFamily="18" charset="0"/>
              </a:rPr>
              <a:t>Roy Want </a:t>
            </a:r>
            <a:r>
              <a:rPr lang="en-US" altLang="en-US" sz="1800" b="0" dirty="0">
                <a:cs typeface="Times New Roman" panose="02020603050405020304" pitchFamily="18" charset="0"/>
              </a:rPr>
              <a:t>(Google)</a:t>
            </a:r>
          </a:p>
          <a:p>
            <a:pPr marL="1524000">
              <a:lnSpc>
                <a:spcPct val="90000"/>
              </a:lnSpc>
              <a:buFontTx/>
              <a:buNone/>
            </a:pPr>
            <a:r>
              <a:rPr lang="en-US" altLang="en-US" dirty="0">
                <a:cs typeface="Times New Roman" panose="02020603050405020304" pitchFamily="18" charset="0"/>
              </a:rPr>
              <a:t>Secretary</a:t>
            </a:r>
            <a:r>
              <a:rPr lang="en-US" altLang="en-US" b="0" dirty="0">
                <a:cs typeface="Times New Roman" panose="02020603050405020304" pitchFamily="18" charset="0"/>
              </a:rPr>
              <a:t>: Assaf Kasher </a:t>
            </a:r>
            <a:r>
              <a:rPr lang="en-US" altLang="en-US" sz="1800" b="0" dirty="0">
                <a:cs typeface="Times New Roman" panose="02020603050405020304" pitchFamily="18" charset="0"/>
              </a:rPr>
              <a:t>(acting) </a:t>
            </a:r>
          </a:p>
          <a:p>
            <a:endParaRPr 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
        <p:nvSpPr>
          <p:cNvPr id="7" name="Title 1"/>
          <p:cNvSpPr>
            <a:spLocks noGrp="1"/>
          </p:cNvSpPr>
          <p:nvPr>
            <p:ph type="title"/>
          </p:nvPr>
        </p:nvSpPr>
        <p:spPr>
          <a:xfrm>
            <a:off x="914401" y="685801"/>
            <a:ext cx="10361084" cy="1663079"/>
          </a:xfrm>
        </p:spPr>
        <p:txBody>
          <a:bodyPr/>
          <a:lstStyle/>
          <a:p>
            <a:r>
              <a:rPr lang="en-US" altLang="en-US" sz="4000" dirty="0">
                <a:solidFill>
                  <a:srgbClr val="0000FF"/>
                </a:solidFill>
                <a:cs typeface="Times New Roman" panose="02020603050405020304" pitchFamily="18" charset="0"/>
              </a:rPr>
              <a:t>IEEE 802.11</a:t>
            </a:r>
            <a:br>
              <a:rPr lang="en-US" altLang="en-US" sz="4000" dirty="0">
                <a:solidFill>
                  <a:srgbClr val="0000FF"/>
                </a:solidFill>
                <a:cs typeface="Times New Roman" panose="02020603050405020304" pitchFamily="18" charset="0"/>
              </a:rPr>
            </a:br>
            <a:r>
              <a:rPr lang="en-US" altLang="en-US" sz="4000" dirty="0">
                <a:solidFill>
                  <a:srgbClr val="0000FF"/>
                </a:solidFill>
                <a:cs typeface="Times New Roman" panose="02020603050405020304" pitchFamily="18" charset="0"/>
              </a:rPr>
              <a:t>Task Group AZ</a:t>
            </a:r>
            <a:br>
              <a:rPr lang="en-US" altLang="en-US" sz="4000" dirty="0">
                <a:solidFill>
                  <a:srgbClr val="0000FF"/>
                </a:solidFill>
                <a:cs typeface="Times New Roman" panose="02020603050405020304" pitchFamily="18" charset="0"/>
              </a:rPr>
            </a:br>
            <a:r>
              <a:rPr lang="en-US" altLang="en-US" sz="4000" dirty="0">
                <a:solidFill>
                  <a:srgbClr val="0000FF"/>
                </a:solidFill>
                <a:cs typeface="Times New Roman" panose="02020603050405020304" pitchFamily="18" charset="0"/>
              </a:rPr>
              <a:t>Next Generation Positioning </a:t>
            </a:r>
            <a:endParaRPr lang="en-US" sz="4000" dirty="0"/>
          </a:p>
        </p:txBody>
      </p:sp>
    </p:spTree>
    <p:extLst>
      <p:ext uri="{BB962C8B-B14F-4D97-AF65-F5344CB8AC3E}">
        <p14:creationId xmlns:p14="http://schemas.microsoft.com/office/powerpoint/2010/main" val="155850083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82959"/>
          </a:xfrm>
        </p:spPr>
        <p:txBody>
          <a:bodyPr/>
          <a:lstStyle/>
          <a:p>
            <a:r>
              <a:rPr lang="en-US" altLang="en-US" dirty="0">
                <a:solidFill>
                  <a:schemeClr val="tx2"/>
                </a:solidFill>
              </a:rPr>
              <a:t>Submission List for the week (1)</a:t>
            </a:r>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20</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1097242229"/>
              </p:ext>
            </p:extLst>
          </p:nvPr>
        </p:nvGraphicFramePr>
        <p:xfrm>
          <a:off x="263353" y="1260086"/>
          <a:ext cx="11665294" cy="5028960"/>
        </p:xfrm>
        <a:graphic>
          <a:graphicData uri="http://schemas.openxmlformats.org/drawingml/2006/table">
            <a:tbl>
              <a:tblPr firstRow="1" bandRow="1">
                <a:tableStyleId>{21E4AEA4-8DFA-4A89-87EB-49C32662AFE0}</a:tableStyleId>
              </a:tblPr>
              <a:tblGrid>
                <a:gridCol w="1201196">
                  <a:extLst>
                    <a:ext uri="{9D8B030D-6E8A-4147-A177-3AD203B41FA5}">
                      <a16:colId xmlns:a16="http://schemas.microsoft.com/office/drawing/2014/main" val="20000"/>
                    </a:ext>
                  </a:extLst>
                </a:gridCol>
                <a:gridCol w="2399203">
                  <a:extLst>
                    <a:ext uri="{9D8B030D-6E8A-4147-A177-3AD203B41FA5}">
                      <a16:colId xmlns:a16="http://schemas.microsoft.com/office/drawing/2014/main" val="20001"/>
                    </a:ext>
                  </a:extLst>
                </a:gridCol>
                <a:gridCol w="6353611">
                  <a:extLst>
                    <a:ext uri="{9D8B030D-6E8A-4147-A177-3AD203B41FA5}">
                      <a16:colId xmlns:a16="http://schemas.microsoft.com/office/drawing/2014/main" val="20002"/>
                    </a:ext>
                  </a:extLst>
                </a:gridCol>
                <a:gridCol w="1711284">
                  <a:extLst>
                    <a:ext uri="{9D8B030D-6E8A-4147-A177-3AD203B41FA5}">
                      <a16:colId xmlns:a16="http://schemas.microsoft.com/office/drawing/2014/main" val="20003"/>
                    </a:ext>
                  </a:extLst>
                </a:gridCol>
              </a:tblGrid>
              <a:tr h="279755">
                <a:tc>
                  <a:txBody>
                    <a:bodyPr/>
                    <a:lstStyle/>
                    <a:p>
                      <a:pPr algn="ctr"/>
                      <a:r>
                        <a:rPr lang="en-US" sz="1600" dirty="0"/>
                        <a:t>DCN</a:t>
                      </a:r>
                    </a:p>
                  </a:txBody>
                  <a:tcPr marR="36000" marT="45712" marB="45712"/>
                </a:tc>
                <a:tc>
                  <a:txBody>
                    <a:bodyPr/>
                    <a:lstStyle/>
                    <a:p>
                      <a:pPr algn="ctr"/>
                      <a:r>
                        <a:rPr lang="en-US" sz="1600" dirty="0"/>
                        <a:t>Presenter</a:t>
                      </a:r>
                    </a:p>
                  </a:txBody>
                  <a:tcPr marR="36000" marT="45712" marB="45712"/>
                </a:tc>
                <a:tc>
                  <a:txBody>
                    <a:bodyPr/>
                    <a:lstStyle/>
                    <a:p>
                      <a:pPr algn="ctr"/>
                      <a:r>
                        <a:rPr lang="en-US" sz="1600" dirty="0"/>
                        <a:t>Title</a:t>
                      </a:r>
                    </a:p>
                  </a:txBody>
                  <a:tcPr marR="36000" marT="45712" marB="45712"/>
                </a:tc>
                <a:tc>
                  <a:txBody>
                    <a:bodyPr/>
                    <a:lstStyle/>
                    <a:p>
                      <a:pPr algn="ctr"/>
                      <a:r>
                        <a:rPr lang="en-US" sz="1600" dirty="0"/>
                        <a:t>Topic</a:t>
                      </a:r>
                    </a:p>
                  </a:txBody>
                  <a:tcPr marR="36000" marT="45712" marB="45712"/>
                </a:tc>
                <a:extLst>
                  <a:ext uri="{0D108BD9-81ED-4DB2-BD59-A6C34878D82A}">
                    <a16:rowId xmlns:a16="http://schemas.microsoft.com/office/drawing/2014/main" val="10000"/>
                  </a:ext>
                </a:extLst>
              </a:tr>
              <a:tr h="277649">
                <a:tc>
                  <a:txBody>
                    <a:bodyPr/>
                    <a:lstStyle/>
                    <a:p>
                      <a:pPr marL="0" algn="l" defTabSz="914400" rtl="0" eaLnBrk="1" latinLnBrk="0" hangingPunct="1"/>
                      <a:r>
                        <a:rPr lang="en-US" sz="1600" kern="1200" dirty="0">
                          <a:solidFill>
                            <a:schemeClr val="dk1"/>
                          </a:solidFill>
                          <a:latin typeface="+mn-lt"/>
                          <a:ea typeface="+mn-ea"/>
                          <a:cs typeface="+mn-cs"/>
                        </a:rPr>
                        <a:t>11-19-1713</a:t>
                      </a:r>
                    </a:p>
                  </a:txBody>
                  <a:tcPr marT="45712" marB="45712"/>
                </a:tc>
                <a:tc>
                  <a:txBody>
                    <a:bodyPr/>
                    <a:lstStyle/>
                    <a:p>
                      <a:pPr marL="0" algn="l" defTabSz="914400" rtl="0" eaLnBrk="1" latinLnBrk="0" hangingPunct="1"/>
                      <a:r>
                        <a:rPr lang="en-US" sz="1600" kern="1200" dirty="0">
                          <a:solidFill>
                            <a:schemeClr val="dk1"/>
                          </a:solidFill>
                          <a:latin typeface="+mn-lt"/>
                          <a:ea typeface="+mn-ea"/>
                          <a:cs typeface="+mn-cs"/>
                        </a:rPr>
                        <a:t>Jonathan Segev</a:t>
                      </a:r>
                    </a:p>
                  </a:txBody>
                  <a:tcPr marT="45712" marB="45712"/>
                </a:tc>
                <a:tc>
                  <a:txBody>
                    <a:bodyPr/>
                    <a:lstStyle/>
                    <a:p>
                      <a:pPr marL="0" algn="l" defTabSz="914400" rtl="0" eaLnBrk="1" latinLnBrk="0" hangingPunct="1"/>
                      <a:r>
                        <a:rPr lang="en-US" sz="1600" kern="1200" dirty="0" err="1">
                          <a:solidFill>
                            <a:schemeClr val="dk1"/>
                          </a:solidFill>
                          <a:latin typeface="+mn-lt"/>
                          <a:ea typeface="+mn-ea"/>
                          <a:cs typeface="+mn-cs"/>
                        </a:rPr>
                        <a:t>TGaz</a:t>
                      </a:r>
                      <a:r>
                        <a:rPr lang="en-US" sz="1600" kern="1200" dirty="0">
                          <a:solidFill>
                            <a:schemeClr val="dk1"/>
                          </a:solidFill>
                          <a:latin typeface="+mn-lt"/>
                          <a:ea typeface="+mn-ea"/>
                          <a:cs typeface="+mn-cs"/>
                        </a:rPr>
                        <a:t> Nov.</a:t>
                      </a:r>
                      <a:r>
                        <a:rPr lang="en-US" sz="1600" kern="1200" baseline="0" dirty="0">
                          <a:solidFill>
                            <a:schemeClr val="dk1"/>
                          </a:solidFill>
                          <a:latin typeface="+mn-lt"/>
                          <a:ea typeface="+mn-ea"/>
                          <a:cs typeface="+mn-cs"/>
                        </a:rPr>
                        <a:t> </a:t>
                      </a:r>
                      <a:r>
                        <a:rPr lang="en-US" sz="1600" kern="1200" dirty="0">
                          <a:solidFill>
                            <a:schemeClr val="dk1"/>
                          </a:solidFill>
                          <a:latin typeface="+mn-lt"/>
                          <a:ea typeface="+mn-ea"/>
                          <a:cs typeface="+mn-cs"/>
                        </a:rPr>
                        <a:t>2019 Agenda</a:t>
                      </a:r>
                    </a:p>
                  </a:txBody>
                  <a:tcPr marT="45712" marB="45712"/>
                </a:tc>
                <a:tc>
                  <a:txBody>
                    <a:bodyPr/>
                    <a:lstStyle/>
                    <a:p>
                      <a:pPr marL="0" algn="l" defTabSz="914400" rtl="0" eaLnBrk="1" latinLnBrk="0" hangingPunct="1"/>
                      <a:r>
                        <a:rPr lang="en-US" sz="1600" kern="1200" dirty="0">
                          <a:solidFill>
                            <a:schemeClr val="dk1"/>
                          </a:solidFill>
                          <a:latin typeface="+mn-lt"/>
                          <a:ea typeface="+mn-ea"/>
                          <a:cs typeface="+mn-cs"/>
                        </a:rPr>
                        <a:t>Agenda Deck</a:t>
                      </a:r>
                    </a:p>
                  </a:txBody>
                  <a:tcPr marT="45712" marB="45712"/>
                </a:tc>
                <a:extLst>
                  <a:ext uri="{0D108BD9-81ED-4DB2-BD59-A6C34878D82A}">
                    <a16:rowId xmlns:a16="http://schemas.microsoft.com/office/drawing/2014/main" val="10001"/>
                  </a:ext>
                </a:extLst>
              </a:tr>
              <a:tr h="254322">
                <a:tc>
                  <a:txBody>
                    <a:bodyPr/>
                    <a:lstStyle/>
                    <a:p>
                      <a:r>
                        <a:rPr lang="en-US" sz="1600" dirty="0"/>
                        <a:t>11-19-1490</a:t>
                      </a:r>
                    </a:p>
                  </a:txBody>
                  <a:tcPr marT="45712" marB="45712"/>
                </a:tc>
                <a:tc>
                  <a:txBody>
                    <a:bodyPr/>
                    <a:lstStyle/>
                    <a:p>
                      <a:r>
                        <a:rPr lang="en-US" sz="1600" dirty="0"/>
                        <a:t>Roy Want</a:t>
                      </a: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Ad Hoc Meeting Minutes Sep 2019 Session</a:t>
                      </a:r>
                    </a:p>
                  </a:txBody>
                  <a:tcPr marT="45712" marB="45712"/>
                </a:tc>
                <a:tc>
                  <a:txBody>
                    <a:bodyPr/>
                    <a:lstStyle/>
                    <a:p>
                      <a:r>
                        <a:rPr lang="en-US" sz="1600" kern="1200" dirty="0">
                          <a:solidFill>
                            <a:schemeClr val="dk1"/>
                          </a:solidFill>
                          <a:latin typeface="+mn-lt"/>
                          <a:ea typeface="+mn-ea"/>
                          <a:cs typeface="+mn-cs"/>
                        </a:rPr>
                        <a:t>Minutes</a:t>
                      </a:r>
                      <a:endParaRPr lang="en-US" sz="1600" dirty="0"/>
                    </a:p>
                  </a:txBody>
                  <a:tcPr marT="45712" marB="45712"/>
                </a:tc>
                <a:extLst>
                  <a:ext uri="{0D108BD9-81ED-4DB2-BD59-A6C34878D82A}">
                    <a16:rowId xmlns:a16="http://schemas.microsoft.com/office/drawing/2014/main" val="10002"/>
                  </a:ext>
                </a:extLst>
              </a:tr>
              <a:tr h="0">
                <a:tc>
                  <a:txBody>
                    <a:bodyPr/>
                    <a:lstStyle/>
                    <a:p>
                      <a:r>
                        <a:rPr lang="en-US" sz="1600" b="0" dirty="0"/>
                        <a:t>11-19/1599</a:t>
                      </a:r>
                      <a:endParaRPr lang="en-US" sz="1600" dirty="0"/>
                    </a:p>
                  </a:txBody>
                  <a:tcPr marT="45712" marB="45712"/>
                </a:tc>
                <a:tc>
                  <a:txBody>
                    <a:bodyPr/>
                    <a:lstStyle/>
                    <a:p>
                      <a:r>
                        <a:rPr lang="en-US" sz="1600" dirty="0"/>
                        <a:t>Assaf Kasher</a:t>
                      </a: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0" dirty="0" err="1"/>
                        <a:t>TGaz</a:t>
                      </a:r>
                      <a:r>
                        <a:rPr lang="en-US" sz="1600" b="0" dirty="0"/>
                        <a:t> Meeting Minutes September 2019 session</a:t>
                      </a:r>
                      <a:endParaRPr lang="en-US" sz="1600" dirty="0"/>
                    </a:p>
                  </a:txBody>
                  <a:tcPr marT="45712" marB="45712"/>
                </a:tc>
                <a:tc>
                  <a:txBody>
                    <a:bodyPr/>
                    <a:lstStyle/>
                    <a:p>
                      <a:r>
                        <a:rPr lang="en-US" sz="1600" dirty="0"/>
                        <a:t>Minutes</a:t>
                      </a:r>
                    </a:p>
                  </a:txBody>
                  <a:tcPr marT="45712" marB="45712"/>
                </a:tc>
                <a:extLst>
                  <a:ext uri="{0D108BD9-81ED-4DB2-BD59-A6C34878D82A}">
                    <a16:rowId xmlns:a16="http://schemas.microsoft.com/office/drawing/2014/main" val="2776080039"/>
                  </a:ext>
                </a:extLst>
              </a:tr>
              <a:tr h="0">
                <a:tc>
                  <a:txBody>
                    <a:bodyPr/>
                    <a:lstStyle/>
                    <a:p>
                      <a:r>
                        <a:rPr lang="en-US" sz="1600" dirty="0"/>
                        <a:t>11-19-1729</a:t>
                      </a:r>
                    </a:p>
                  </a:txBody>
                  <a:tcPr marT="45712" marB="45712"/>
                </a:tc>
                <a:tc>
                  <a:txBody>
                    <a:bodyPr/>
                    <a:lstStyle/>
                    <a:p>
                      <a:r>
                        <a:rPr lang="en-US" sz="1600" dirty="0"/>
                        <a:t>Assaf Kasher</a:t>
                      </a: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err="1"/>
                        <a:t>Telecon</a:t>
                      </a:r>
                      <a:r>
                        <a:rPr lang="en-US" sz="1600" dirty="0"/>
                        <a:t> minutes October 2</a:t>
                      </a:r>
                      <a:r>
                        <a:rPr lang="en-US" sz="1600" baseline="30000" dirty="0"/>
                        <a:t>nd</a:t>
                      </a:r>
                      <a:r>
                        <a:rPr lang="en-US" sz="1600" dirty="0"/>
                        <a:t> 2019</a:t>
                      </a:r>
                    </a:p>
                  </a:txBody>
                  <a:tcPr marT="45712" marB="45712"/>
                </a:tc>
                <a:tc>
                  <a:txBody>
                    <a:bodyPr/>
                    <a:lstStyle/>
                    <a:p>
                      <a:r>
                        <a:rPr lang="en-US" sz="1600" dirty="0"/>
                        <a:t>Minutes</a:t>
                      </a:r>
                    </a:p>
                  </a:txBody>
                  <a:tcPr marT="45712" marB="45712"/>
                </a:tc>
                <a:extLst>
                  <a:ext uri="{0D108BD9-81ED-4DB2-BD59-A6C34878D82A}">
                    <a16:rowId xmlns:a16="http://schemas.microsoft.com/office/drawing/2014/main" val="10003"/>
                  </a:ext>
                </a:extLst>
              </a:tr>
              <a:tr h="0">
                <a:tc>
                  <a:txBody>
                    <a:bodyPr/>
                    <a:lstStyle/>
                    <a:p>
                      <a:r>
                        <a:rPr lang="en-US" sz="1600" b="0" dirty="0"/>
                        <a:t>11-19/1771</a:t>
                      </a:r>
                      <a:endParaRPr lang="en-US" sz="1600" dirty="0"/>
                    </a:p>
                  </a:txBody>
                  <a:tcPr marT="45712" marB="45712"/>
                </a:tc>
                <a:tc>
                  <a:txBody>
                    <a:bodyPr/>
                    <a:lstStyle/>
                    <a:p>
                      <a:r>
                        <a:rPr lang="en-US" sz="1600" dirty="0"/>
                        <a:t>Assaf Kasher</a:t>
                      </a: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0" dirty="0"/>
                        <a:t>October 16th Teleconference Minutes</a:t>
                      </a:r>
                      <a:endParaRPr lang="en-US" sz="1600" dirty="0"/>
                    </a:p>
                  </a:txBody>
                  <a:tcPr marT="45712" marB="45712"/>
                </a:tc>
                <a:tc>
                  <a:txBody>
                    <a:bodyPr/>
                    <a:lstStyle/>
                    <a:p>
                      <a:r>
                        <a:rPr lang="en-US" sz="1600" dirty="0"/>
                        <a:t>Minutes</a:t>
                      </a:r>
                    </a:p>
                  </a:txBody>
                  <a:tcPr marT="45712" marB="45712"/>
                </a:tc>
                <a:extLst>
                  <a:ext uri="{0D108BD9-81ED-4DB2-BD59-A6C34878D82A}">
                    <a16:rowId xmlns:a16="http://schemas.microsoft.com/office/drawing/2014/main" val="10004"/>
                  </a:ext>
                </a:extLst>
              </a:tr>
              <a:tr h="0">
                <a:tc>
                  <a:txBody>
                    <a:bodyPr/>
                    <a:lstStyle/>
                    <a:p>
                      <a:r>
                        <a:rPr lang="en-US" sz="1600" b="0" dirty="0"/>
                        <a:t>11-19/1811 </a:t>
                      </a:r>
                      <a:endParaRPr lang="en-US" sz="1600" dirty="0"/>
                    </a:p>
                  </a:txBody>
                  <a:tcPr marT="45712" marB="45712"/>
                </a:tc>
                <a:tc>
                  <a:txBody>
                    <a:bodyPr/>
                    <a:lstStyle/>
                    <a:p>
                      <a:r>
                        <a:rPr lang="en-US" sz="1600" dirty="0"/>
                        <a:t>Assaf Kasher</a:t>
                      </a: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0" dirty="0"/>
                        <a:t>TGaz-telecon-minutes-October-November-2019”</a:t>
                      </a:r>
                      <a:endParaRPr lang="en-US" sz="1600" dirty="0"/>
                    </a:p>
                  </a:txBody>
                  <a:tcPr marT="45712" marB="45712"/>
                </a:tc>
                <a:tc>
                  <a:txBody>
                    <a:bodyPr/>
                    <a:lstStyle/>
                    <a:p>
                      <a:r>
                        <a:rPr lang="en-US" sz="1600" dirty="0"/>
                        <a:t>Minutes</a:t>
                      </a:r>
                    </a:p>
                  </a:txBody>
                  <a:tcPr marT="45712" marB="45712"/>
                </a:tc>
                <a:extLst>
                  <a:ext uri="{0D108BD9-81ED-4DB2-BD59-A6C34878D82A}">
                    <a16:rowId xmlns:a16="http://schemas.microsoft.com/office/drawing/2014/main" val="10005"/>
                  </a:ext>
                </a:extLst>
              </a:tr>
              <a:tr h="0">
                <a:tc>
                  <a:txBody>
                    <a:bodyPr/>
                    <a:lstStyle/>
                    <a:p>
                      <a:r>
                        <a:rPr lang="en-US" sz="1600" dirty="0"/>
                        <a:t>11-19/1951</a:t>
                      </a:r>
                    </a:p>
                  </a:txBody>
                  <a:tcPr marT="45712" marB="45712"/>
                </a:tc>
                <a:tc>
                  <a:txBody>
                    <a:bodyPr/>
                    <a:lstStyle/>
                    <a:p>
                      <a:r>
                        <a:rPr lang="en-US" sz="1600" dirty="0"/>
                        <a:t>Christian Berger</a:t>
                      </a: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Non-TB Pathloss Measurements</a:t>
                      </a:r>
                    </a:p>
                  </a:txBody>
                  <a:tcPr marT="45712" marB="45712"/>
                </a:tc>
                <a:tc>
                  <a:txBody>
                    <a:bodyPr/>
                    <a:lstStyle/>
                    <a:p>
                      <a:r>
                        <a:rPr lang="en-US" sz="1600" dirty="0"/>
                        <a:t>CR</a:t>
                      </a:r>
                    </a:p>
                  </a:txBody>
                  <a:tcPr marT="45712" marB="45712"/>
                </a:tc>
                <a:extLst>
                  <a:ext uri="{0D108BD9-81ED-4DB2-BD59-A6C34878D82A}">
                    <a16:rowId xmlns:a16="http://schemas.microsoft.com/office/drawing/2014/main" val="10006"/>
                  </a:ext>
                </a:extLst>
              </a:tr>
              <a:tr h="152392">
                <a:tc>
                  <a:txBody>
                    <a:bodyPr/>
                    <a:lstStyle/>
                    <a:p>
                      <a:r>
                        <a:rPr lang="en-US" sz="1600" dirty="0"/>
                        <a:t>11-19-1572</a:t>
                      </a:r>
                    </a:p>
                  </a:txBody>
                  <a:tcPr marT="45712" marB="45712"/>
                </a:tc>
                <a:tc>
                  <a:txBody>
                    <a:bodyPr/>
                    <a:lstStyle/>
                    <a:p>
                      <a:r>
                        <a:rPr lang="fi-FI" sz="1600" dirty="0"/>
                        <a:t>Rethna Pulikkoonattu</a:t>
                      </a:r>
                      <a:endParaRPr lang="en-US" sz="1600" dirty="0"/>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dk1"/>
                          </a:solidFill>
                          <a:effectLst/>
                          <a:latin typeface="+mn-lt"/>
                          <a:ea typeface="+mn-ea"/>
                          <a:cs typeface="+mn-cs"/>
                        </a:rPr>
                        <a:t>Secure-LTF topic</a:t>
                      </a:r>
                      <a:endParaRPr lang="en-US" sz="1600" dirty="0"/>
                    </a:p>
                  </a:txBody>
                  <a:tcPr marT="45712" marB="45712"/>
                </a:tc>
                <a:tc>
                  <a:txBody>
                    <a:bodyPr/>
                    <a:lstStyle/>
                    <a:p>
                      <a:r>
                        <a:rPr lang="en-US" sz="1600" dirty="0"/>
                        <a:t>Technical</a:t>
                      </a:r>
                    </a:p>
                  </a:txBody>
                  <a:tcPr marT="45712" marB="45712"/>
                </a:tc>
                <a:extLst>
                  <a:ext uri="{0D108BD9-81ED-4DB2-BD59-A6C34878D82A}">
                    <a16:rowId xmlns:a16="http://schemas.microsoft.com/office/drawing/2014/main" val="10007"/>
                  </a:ext>
                </a:extLst>
              </a:tr>
              <a:tr h="152392">
                <a:tc>
                  <a:txBody>
                    <a:bodyPr/>
                    <a:lstStyle/>
                    <a:p>
                      <a:r>
                        <a:rPr lang="en-US" sz="1600" dirty="0"/>
                        <a:t>11-19-1902</a:t>
                      </a:r>
                    </a:p>
                  </a:txBody>
                  <a:tcPr marT="45712" marB="45712"/>
                </a:tc>
                <a:tc>
                  <a:txBody>
                    <a:bodyPr/>
                    <a:lstStyle/>
                    <a:p>
                      <a:r>
                        <a:rPr lang="en-US" sz="1600" dirty="0"/>
                        <a:t>Ganesh Venkatesan</a:t>
                      </a: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0" i="0" kern="1200" dirty="0">
                          <a:solidFill>
                            <a:schemeClr val="dk1"/>
                          </a:solidFill>
                          <a:effectLst/>
                          <a:latin typeface="+mn-lt"/>
                          <a:ea typeface="+mn-ea"/>
                          <a:cs typeface="+mn-cs"/>
                        </a:rPr>
                        <a:t>refinement to the resolution to CID 1918</a:t>
                      </a:r>
                      <a:endParaRPr lang="en-US" sz="1600" dirty="0"/>
                    </a:p>
                  </a:txBody>
                  <a:tcPr marT="45712" marB="45712"/>
                </a:tc>
                <a:tc>
                  <a:txBody>
                    <a:bodyPr/>
                    <a:lstStyle/>
                    <a:p>
                      <a:r>
                        <a:rPr lang="en-US" sz="1600" dirty="0"/>
                        <a:t>CR</a:t>
                      </a:r>
                    </a:p>
                  </a:txBody>
                  <a:tcPr marT="45712" marB="45712"/>
                </a:tc>
                <a:extLst>
                  <a:ext uri="{0D108BD9-81ED-4DB2-BD59-A6C34878D82A}">
                    <a16:rowId xmlns:a16="http://schemas.microsoft.com/office/drawing/2014/main" val="10008"/>
                  </a:ext>
                </a:extLst>
              </a:tr>
              <a:tr h="0">
                <a:tc>
                  <a:txBody>
                    <a:bodyPr/>
                    <a:lstStyle/>
                    <a:p>
                      <a:r>
                        <a:rPr lang="en-US" sz="1600" kern="1200" dirty="0">
                          <a:solidFill>
                            <a:schemeClr val="dk1"/>
                          </a:solidFill>
                          <a:effectLst/>
                          <a:latin typeface="+mn-lt"/>
                          <a:ea typeface="+mn-ea"/>
                          <a:cs typeface="+mn-cs"/>
                        </a:rPr>
                        <a:t>11-19-1937</a:t>
                      </a:r>
                      <a:endParaRPr lang="en-US" sz="1600" dirty="0"/>
                    </a:p>
                  </a:txBody>
                  <a:tcPr marT="45712" marB="45712"/>
                </a:tc>
                <a:tc>
                  <a:txBody>
                    <a:bodyPr/>
                    <a:lstStyle/>
                    <a:p>
                      <a:r>
                        <a:rPr lang="en-US" sz="1600" dirty="0"/>
                        <a:t>Ganesh Venkatesan</a:t>
                      </a: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0" i="0" kern="1200" dirty="0">
                          <a:solidFill>
                            <a:schemeClr val="dk1"/>
                          </a:solidFill>
                          <a:effectLst/>
                          <a:latin typeface="+mn-lt"/>
                          <a:ea typeface="+mn-ea"/>
                          <a:cs typeface="+mn-cs"/>
                        </a:rPr>
                        <a:t>Resolutions to a few LB240 Comments (Part-10)</a:t>
                      </a:r>
                      <a:endParaRPr lang="en-US" sz="1600" dirty="0"/>
                    </a:p>
                  </a:txBody>
                  <a:tcPr marT="45712" marB="45712"/>
                </a:tc>
                <a:tc>
                  <a:txBody>
                    <a:bodyPr/>
                    <a:lstStyle/>
                    <a:p>
                      <a:r>
                        <a:rPr lang="en-US" sz="1600" dirty="0"/>
                        <a:t>CR</a:t>
                      </a:r>
                    </a:p>
                  </a:txBody>
                  <a:tcPr marT="45712" marB="45712"/>
                </a:tc>
                <a:extLst>
                  <a:ext uri="{0D108BD9-81ED-4DB2-BD59-A6C34878D82A}">
                    <a16:rowId xmlns:a16="http://schemas.microsoft.com/office/drawing/2014/main" val="10009"/>
                  </a:ext>
                </a:extLst>
              </a:tr>
              <a:tr h="0">
                <a:tc>
                  <a:txBody>
                    <a:bodyPr/>
                    <a:lstStyle/>
                    <a:p>
                      <a:r>
                        <a:rPr lang="en-US" sz="1600" dirty="0"/>
                        <a:t>11-19-1674</a:t>
                      </a:r>
                    </a:p>
                  </a:txBody>
                  <a:tcPr marT="45712" marB="45712"/>
                </a:tc>
                <a:tc>
                  <a:txBody>
                    <a:bodyPr/>
                    <a:lstStyle/>
                    <a:p>
                      <a:r>
                        <a:rPr lang="en-US" sz="1600" dirty="0"/>
                        <a:t>Assaf Kasher</a:t>
                      </a: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LB240 resolution for CID 1059</a:t>
                      </a:r>
                    </a:p>
                  </a:txBody>
                  <a:tcPr marT="45712" marB="45712"/>
                </a:tc>
                <a:tc>
                  <a:txBody>
                    <a:bodyPr/>
                    <a:lstStyle/>
                    <a:p>
                      <a:r>
                        <a:rPr lang="en-US" sz="1600" dirty="0"/>
                        <a:t>CR</a:t>
                      </a:r>
                    </a:p>
                  </a:txBody>
                  <a:tcPr marT="45712" marB="45712"/>
                </a:tc>
                <a:extLst>
                  <a:ext uri="{0D108BD9-81ED-4DB2-BD59-A6C34878D82A}">
                    <a16:rowId xmlns:a16="http://schemas.microsoft.com/office/drawing/2014/main" val="3263115644"/>
                  </a:ext>
                </a:extLst>
              </a:tr>
              <a:tr h="0">
                <a:tc>
                  <a:txBody>
                    <a:bodyPr/>
                    <a:lstStyle/>
                    <a:p>
                      <a:r>
                        <a:rPr lang="en-US" sz="1600" dirty="0"/>
                        <a:t>11-19-2003</a:t>
                      </a:r>
                    </a:p>
                  </a:txBody>
                  <a:tcPr marT="45712" marB="45712"/>
                </a:tc>
                <a:tc>
                  <a:txBody>
                    <a:bodyPr/>
                    <a:lstStyle/>
                    <a:p>
                      <a:r>
                        <a:rPr lang="en-US" sz="1600" dirty="0"/>
                        <a:t>Erik </a:t>
                      </a:r>
                      <a:r>
                        <a:rPr lang="en-US" sz="1600" dirty="0" err="1"/>
                        <a:t>Lindskog</a:t>
                      </a:r>
                      <a:endParaRPr lang="en-US" sz="1600" dirty="0"/>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ISTA Passive LMR element CR</a:t>
                      </a:r>
                    </a:p>
                  </a:txBody>
                  <a:tcPr marT="45712" marB="45712"/>
                </a:tc>
                <a:tc>
                  <a:txBody>
                    <a:bodyPr/>
                    <a:lstStyle/>
                    <a:p>
                      <a:r>
                        <a:rPr lang="en-US" sz="1600" dirty="0"/>
                        <a:t>CR</a:t>
                      </a:r>
                    </a:p>
                  </a:txBody>
                  <a:tcPr marT="45712" marB="45712"/>
                </a:tc>
                <a:extLst>
                  <a:ext uri="{0D108BD9-81ED-4DB2-BD59-A6C34878D82A}">
                    <a16:rowId xmlns:a16="http://schemas.microsoft.com/office/drawing/2014/main" val="406928887"/>
                  </a:ext>
                </a:extLst>
              </a:tr>
              <a:tr h="0">
                <a:tc>
                  <a:txBody>
                    <a:bodyPr/>
                    <a:lstStyle/>
                    <a:p>
                      <a:r>
                        <a:rPr lang="en-US" sz="1600" dirty="0"/>
                        <a:t>11-19-035</a:t>
                      </a:r>
                    </a:p>
                  </a:txBody>
                  <a:tcPr marT="45712" marB="45712"/>
                </a:tc>
                <a:tc>
                  <a:txBody>
                    <a:bodyPr/>
                    <a:lstStyle/>
                    <a:p>
                      <a:r>
                        <a:rPr lang="en-US" sz="1600" dirty="0"/>
                        <a:t>Erik </a:t>
                      </a:r>
                      <a:r>
                        <a:rPr lang="en-US" sz="1600" dirty="0" err="1"/>
                        <a:t>Lindskog</a:t>
                      </a:r>
                      <a:endParaRPr lang="en-US" sz="1600" dirty="0"/>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dk1"/>
                          </a:solidFill>
                          <a:effectLst/>
                          <a:latin typeface="+mn-lt"/>
                          <a:ea typeface="+mn-ea"/>
                          <a:cs typeface="+mn-cs"/>
                        </a:rPr>
                        <a:t>Informative text for passive location ranging</a:t>
                      </a:r>
                    </a:p>
                  </a:txBody>
                  <a:tcPr marT="45712" marB="45712"/>
                </a:tc>
                <a:tc>
                  <a:txBody>
                    <a:bodyPr/>
                    <a:lstStyle/>
                    <a:p>
                      <a:r>
                        <a:rPr lang="en-US" sz="1600" dirty="0"/>
                        <a:t>CR</a:t>
                      </a:r>
                    </a:p>
                  </a:txBody>
                  <a:tcPr marT="45712" marB="45712"/>
                </a:tc>
                <a:extLst>
                  <a:ext uri="{0D108BD9-81ED-4DB2-BD59-A6C34878D82A}">
                    <a16:rowId xmlns:a16="http://schemas.microsoft.com/office/drawing/2014/main" val="2158073062"/>
                  </a:ext>
                </a:extLst>
              </a:tr>
              <a:tr h="0">
                <a:tc>
                  <a:txBody>
                    <a:bodyPr/>
                    <a:lstStyle/>
                    <a:p>
                      <a:endParaRPr lang="en-US" sz="1600" dirty="0"/>
                    </a:p>
                  </a:txBody>
                  <a:tcPr marT="45712" marB="45712"/>
                </a:tc>
                <a:tc>
                  <a:txBody>
                    <a:bodyPr/>
                    <a:lstStyle/>
                    <a:p>
                      <a:endParaRPr lang="en-US" sz="1600" dirty="0"/>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600" kern="1200" dirty="0">
                        <a:solidFill>
                          <a:schemeClr val="dk1"/>
                        </a:solidFill>
                        <a:effectLst/>
                        <a:latin typeface="+mn-lt"/>
                        <a:ea typeface="+mn-ea"/>
                        <a:cs typeface="+mn-cs"/>
                      </a:endParaRPr>
                    </a:p>
                  </a:txBody>
                  <a:tcPr marT="45712" marB="45712"/>
                </a:tc>
                <a:tc>
                  <a:txBody>
                    <a:bodyPr/>
                    <a:lstStyle/>
                    <a:p>
                      <a:endParaRPr lang="en-US" sz="1600" dirty="0"/>
                    </a:p>
                  </a:txBody>
                  <a:tcPr marT="45712" marB="45712"/>
                </a:tc>
                <a:extLst>
                  <a:ext uri="{0D108BD9-81ED-4DB2-BD59-A6C34878D82A}">
                    <a16:rowId xmlns:a16="http://schemas.microsoft.com/office/drawing/2014/main" val="489262027"/>
                  </a:ext>
                </a:extLst>
              </a:tr>
            </a:tbl>
          </a:graphicData>
        </a:graphic>
      </p:graphicFrame>
    </p:spTree>
    <p:extLst>
      <p:ext uri="{BB962C8B-B14F-4D97-AF65-F5344CB8AC3E}">
        <p14:creationId xmlns:p14="http://schemas.microsoft.com/office/powerpoint/2010/main" val="377849703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82959"/>
          </a:xfrm>
        </p:spPr>
        <p:txBody>
          <a:bodyPr/>
          <a:lstStyle/>
          <a:p>
            <a:r>
              <a:rPr lang="en-US" altLang="en-US" dirty="0">
                <a:solidFill>
                  <a:schemeClr val="tx2"/>
                </a:solidFill>
              </a:rPr>
              <a:t>Submission List for the week (2)</a:t>
            </a:r>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21</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418022883"/>
              </p:ext>
            </p:extLst>
          </p:nvPr>
        </p:nvGraphicFramePr>
        <p:xfrm>
          <a:off x="914401" y="1260086"/>
          <a:ext cx="10460567" cy="4602336"/>
        </p:xfrm>
        <a:graphic>
          <a:graphicData uri="http://schemas.openxmlformats.org/drawingml/2006/table">
            <a:tbl>
              <a:tblPr firstRow="1" bandRow="1">
                <a:tableStyleId>{21E4AEA4-8DFA-4A89-87EB-49C32662AFE0}</a:tableStyleId>
              </a:tblPr>
              <a:tblGrid>
                <a:gridCol w="1221159">
                  <a:extLst>
                    <a:ext uri="{9D8B030D-6E8A-4147-A177-3AD203B41FA5}">
                      <a16:colId xmlns:a16="http://schemas.microsoft.com/office/drawing/2014/main" val="20000"/>
                    </a:ext>
                  </a:extLst>
                </a:gridCol>
                <a:gridCol w="1440160">
                  <a:extLst>
                    <a:ext uri="{9D8B030D-6E8A-4147-A177-3AD203B41FA5}">
                      <a16:colId xmlns:a16="http://schemas.microsoft.com/office/drawing/2014/main" val="20001"/>
                    </a:ext>
                  </a:extLst>
                </a:gridCol>
                <a:gridCol w="6264696">
                  <a:extLst>
                    <a:ext uri="{9D8B030D-6E8A-4147-A177-3AD203B41FA5}">
                      <a16:colId xmlns:a16="http://schemas.microsoft.com/office/drawing/2014/main" val="20002"/>
                    </a:ext>
                  </a:extLst>
                </a:gridCol>
                <a:gridCol w="1534552">
                  <a:extLst>
                    <a:ext uri="{9D8B030D-6E8A-4147-A177-3AD203B41FA5}">
                      <a16:colId xmlns:a16="http://schemas.microsoft.com/office/drawing/2014/main" val="20003"/>
                    </a:ext>
                  </a:extLst>
                </a:gridCol>
              </a:tblGrid>
              <a:tr h="279755">
                <a:tc>
                  <a:txBody>
                    <a:bodyPr/>
                    <a:lstStyle/>
                    <a:p>
                      <a:pPr algn="ctr"/>
                      <a:r>
                        <a:rPr lang="en-US" sz="1600" dirty="0"/>
                        <a:t>DCN</a:t>
                      </a:r>
                    </a:p>
                  </a:txBody>
                  <a:tcPr marR="36000" marT="45712" marB="45712"/>
                </a:tc>
                <a:tc>
                  <a:txBody>
                    <a:bodyPr/>
                    <a:lstStyle/>
                    <a:p>
                      <a:pPr algn="ctr"/>
                      <a:r>
                        <a:rPr lang="en-US" sz="1600" dirty="0"/>
                        <a:t>Presenter</a:t>
                      </a:r>
                    </a:p>
                  </a:txBody>
                  <a:tcPr marR="36000" marT="45712" marB="45712"/>
                </a:tc>
                <a:tc>
                  <a:txBody>
                    <a:bodyPr/>
                    <a:lstStyle/>
                    <a:p>
                      <a:pPr algn="ctr"/>
                      <a:r>
                        <a:rPr lang="en-US" sz="1400" kern="1200" dirty="0">
                          <a:solidFill>
                            <a:schemeClr val="dk1"/>
                          </a:solidFill>
                          <a:latin typeface="+mn-lt"/>
                          <a:ea typeface="+mn-ea"/>
                          <a:cs typeface="+mn-cs"/>
                        </a:rPr>
                        <a:t>Title</a:t>
                      </a:r>
                    </a:p>
                  </a:txBody>
                  <a:tcPr marR="36000" marT="45712" marB="45712"/>
                </a:tc>
                <a:tc>
                  <a:txBody>
                    <a:bodyPr/>
                    <a:lstStyle/>
                    <a:p>
                      <a:pPr algn="ctr"/>
                      <a:r>
                        <a:rPr lang="en-US" sz="1600" dirty="0"/>
                        <a:t>Topic</a:t>
                      </a:r>
                    </a:p>
                  </a:txBody>
                  <a:tcPr marR="36000" marT="45712" marB="45712"/>
                </a:tc>
                <a:extLst>
                  <a:ext uri="{0D108BD9-81ED-4DB2-BD59-A6C34878D82A}">
                    <a16:rowId xmlns:a16="http://schemas.microsoft.com/office/drawing/2014/main" val="10000"/>
                  </a:ext>
                </a:extLst>
              </a:tr>
              <a:tr h="0">
                <a:tc>
                  <a:txBody>
                    <a:bodyPr/>
                    <a:lstStyle/>
                    <a:p>
                      <a:pPr marL="0" algn="l" defTabSz="914400" rtl="0" eaLnBrk="1" latinLnBrk="0" hangingPunct="1"/>
                      <a:r>
                        <a:rPr lang="en-US" sz="1600" kern="1200" dirty="0">
                          <a:solidFill>
                            <a:schemeClr val="dk1"/>
                          </a:solidFill>
                          <a:latin typeface="+mn-lt"/>
                          <a:ea typeface="+mn-ea"/>
                          <a:cs typeface="+mn-cs"/>
                        </a:rPr>
                        <a:t>11-19-1840</a:t>
                      </a:r>
                    </a:p>
                  </a:txBody>
                  <a:tcPr marT="45712" marB="45712"/>
                </a:tc>
                <a:tc>
                  <a:txBody>
                    <a:bodyPr/>
                    <a:lstStyle/>
                    <a:p>
                      <a:pPr marL="0" algn="l" defTabSz="914400" rtl="0" eaLnBrk="1" latinLnBrk="0" hangingPunct="1"/>
                      <a:r>
                        <a:rPr lang="en-US" sz="1600" kern="1200" dirty="0">
                          <a:solidFill>
                            <a:schemeClr val="dk1"/>
                          </a:solidFill>
                          <a:latin typeface="+mn-lt"/>
                          <a:ea typeface="+mn-ea"/>
                          <a:cs typeface="+mn-cs"/>
                        </a:rPr>
                        <a:t>Erik </a:t>
                      </a:r>
                      <a:r>
                        <a:rPr lang="en-US" sz="1600" kern="1200" dirty="0" err="1">
                          <a:solidFill>
                            <a:schemeClr val="dk1"/>
                          </a:solidFill>
                          <a:latin typeface="+mn-lt"/>
                          <a:ea typeface="+mn-ea"/>
                          <a:cs typeface="+mn-cs"/>
                        </a:rPr>
                        <a:t>Lindskog</a:t>
                      </a:r>
                      <a:endParaRPr lang="en-US" sz="1600" kern="1200" dirty="0">
                        <a:solidFill>
                          <a:schemeClr val="dk1"/>
                        </a:solidFill>
                        <a:latin typeface="+mn-lt"/>
                        <a:ea typeface="+mn-ea"/>
                        <a:cs typeface="+mn-cs"/>
                      </a:endParaRP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dk1"/>
                          </a:solidFill>
                          <a:effectLst/>
                          <a:latin typeface="+mn-lt"/>
                          <a:ea typeface="+mn-ea"/>
                          <a:cs typeface="+mn-cs"/>
                        </a:rPr>
                        <a:t>FTM Parameters Element – More CR</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dk1"/>
                          </a:solidFill>
                          <a:latin typeface="+mn-lt"/>
                          <a:ea typeface="+mn-ea"/>
                          <a:cs typeface="+mn-cs"/>
                        </a:rPr>
                        <a:t>CR</a:t>
                      </a:r>
                    </a:p>
                  </a:txBody>
                  <a:tcPr anchor="ctr"/>
                </a:tc>
                <a:extLst>
                  <a:ext uri="{0D108BD9-81ED-4DB2-BD59-A6C34878D82A}">
                    <a16:rowId xmlns:a16="http://schemas.microsoft.com/office/drawing/2014/main" val="10002"/>
                  </a:ext>
                </a:extLst>
              </a:tr>
              <a:tr h="0">
                <a:tc>
                  <a:txBody>
                    <a:bodyPr/>
                    <a:lstStyle/>
                    <a:p>
                      <a:pPr marL="0" algn="l" defTabSz="914400" rtl="0" eaLnBrk="1" latinLnBrk="0" hangingPunct="1"/>
                      <a:r>
                        <a:rPr lang="en-US" sz="1600" kern="1200" dirty="0">
                          <a:solidFill>
                            <a:schemeClr val="dk1"/>
                          </a:solidFill>
                          <a:effectLst/>
                          <a:latin typeface="+mn-lt"/>
                          <a:ea typeface="+mn-ea"/>
                          <a:cs typeface="+mn-cs"/>
                        </a:rPr>
                        <a:t>11-19-1042</a:t>
                      </a:r>
                      <a:endParaRPr lang="en-US" sz="1600" kern="1200" dirty="0">
                        <a:solidFill>
                          <a:schemeClr val="dk1"/>
                        </a:solidFill>
                        <a:latin typeface="+mn-lt"/>
                        <a:ea typeface="+mn-ea"/>
                        <a:cs typeface="+mn-cs"/>
                      </a:endParaRP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dk1"/>
                          </a:solidFill>
                          <a:latin typeface="+mn-lt"/>
                          <a:ea typeface="+mn-ea"/>
                          <a:cs typeface="+mn-cs"/>
                        </a:rPr>
                        <a:t>Erik </a:t>
                      </a:r>
                      <a:r>
                        <a:rPr lang="en-US" sz="1600" kern="1200" dirty="0" err="1">
                          <a:solidFill>
                            <a:schemeClr val="dk1"/>
                          </a:solidFill>
                          <a:latin typeface="+mn-lt"/>
                          <a:ea typeface="+mn-ea"/>
                          <a:cs typeface="+mn-cs"/>
                        </a:rPr>
                        <a:t>Lindskog</a:t>
                      </a:r>
                      <a:endParaRPr lang="en-US" sz="1600" kern="1200" dirty="0">
                        <a:solidFill>
                          <a:schemeClr val="dk1"/>
                        </a:solidFill>
                        <a:latin typeface="+mn-lt"/>
                        <a:ea typeface="+mn-ea"/>
                        <a:cs typeface="+mn-cs"/>
                      </a:endParaRP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dk1"/>
                          </a:solidFill>
                          <a:effectLst/>
                          <a:latin typeface="+mn-lt"/>
                          <a:ea typeface="+mn-ea"/>
                          <a:cs typeface="+mn-cs"/>
                        </a:rPr>
                        <a:t>LB240 CID Resolutions - LTF Repetition in Passive Location Ranging - Amendment text</a:t>
                      </a:r>
                    </a:p>
                  </a:txBody>
                  <a:tcPr marT="45712" marB="45712"/>
                </a:tc>
                <a:tc>
                  <a:txBody>
                    <a:bodyPr/>
                    <a:lstStyle/>
                    <a:p>
                      <a:pPr marL="0" algn="l" defTabSz="914400" rtl="0" eaLnBrk="1" latinLnBrk="0" hangingPunct="1"/>
                      <a:r>
                        <a:rPr lang="en-US" sz="1600" kern="1200" dirty="0">
                          <a:solidFill>
                            <a:schemeClr val="dk1"/>
                          </a:solidFill>
                          <a:latin typeface="+mn-lt"/>
                          <a:ea typeface="+mn-ea"/>
                          <a:cs typeface="+mn-cs"/>
                        </a:rPr>
                        <a:t>CR</a:t>
                      </a:r>
                    </a:p>
                  </a:txBody>
                  <a:tcPr marT="45712" marB="45712"/>
                </a:tc>
                <a:extLst>
                  <a:ext uri="{0D108BD9-81ED-4DB2-BD59-A6C34878D82A}">
                    <a16:rowId xmlns:a16="http://schemas.microsoft.com/office/drawing/2014/main" val="10003"/>
                  </a:ext>
                </a:extLst>
              </a:tr>
              <a:tr h="0">
                <a:tc>
                  <a:txBody>
                    <a:bodyPr/>
                    <a:lstStyle/>
                    <a:p>
                      <a:pPr marL="0" algn="l" defTabSz="914400" rtl="0" eaLnBrk="1" latinLnBrk="0" hangingPunct="1"/>
                      <a:r>
                        <a:rPr lang="en-US" sz="1600" kern="1200" dirty="0">
                          <a:solidFill>
                            <a:schemeClr val="dk1"/>
                          </a:solidFill>
                          <a:latin typeface="+mn-lt"/>
                          <a:ea typeface="+mn-ea"/>
                          <a:cs typeface="+mn-cs"/>
                        </a:rPr>
                        <a:t>11-19-1842</a:t>
                      </a:r>
                    </a:p>
                  </a:txBody>
                  <a:tcPr marT="45712" marB="45712"/>
                </a:tc>
                <a:tc>
                  <a:txBody>
                    <a:bodyPr/>
                    <a:lstStyle/>
                    <a:p>
                      <a:pPr marL="0" algn="l" defTabSz="914400" rtl="0" eaLnBrk="1" latinLnBrk="0" hangingPunct="1"/>
                      <a:r>
                        <a:rPr lang="en-US" sz="1600" kern="1200" dirty="0">
                          <a:solidFill>
                            <a:schemeClr val="dk1"/>
                          </a:solidFill>
                          <a:latin typeface="+mn-lt"/>
                          <a:ea typeface="+mn-ea"/>
                          <a:cs typeface="+mn-cs"/>
                        </a:rPr>
                        <a:t>Erik </a:t>
                      </a:r>
                      <a:r>
                        <a:rPr lang="en-US" sz="1600" kern="1200" dirty="0" err="1">
                          <a:solidFill>
                            <a:schemeClr val="dk1"/>
                          </a:solidFill>
                          <a:latin typeface="+mn-lt"/>
                          <a:ea typeface="+mn-ea"/>
                          <a:cs typeface="+mn-cs"/>
                        </a:rPr>
                        <a:t>Lindskog</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a:solidFill>
                            <a:schemeClr val="dk1"/>
                          </a:solidFill>
                          <a:effectLst/>
                          <a:latin typeface="+mn-lt"/>
                          <a:ea typeface="+mn-ea"/>
                          <a:cs typeface="+mn-cs"/>
                        </a:rPr>
                        <a:t>Passive TB Ranging MLME – CR</a:t>
                      </a:r>
                      <a:endParaRPr lang="en-US" sz="1600" kern="1200" dirty="0">
                        <a:solidFill>
                          <a:schemeClr val="dk1"/>
                        </a:solidFill>
                        <a:latin typeface="+mn-lt"/>
                        <a:ea typeface="+mn-ea"/>
                        <a:cs typeface="+mn-cs"/>
                      </a:endParaRPr>
                    </a:p>
                  </a:txBody>
                  <a:tcPr marT="45712" marB="45712"/>
                </a:tc>
                <a:tc>
                  <a:txBody>
                    <a:bodyPr/>
                    <a:lstStyle/>
                    <a:p>
                      <a:r>
                        <a:rPr lang="en-US" sz="1600" dirty="0"/>
                        <a:t>CR</a:t>
                      </a:r>
                    </a:p>
                  </a:txBody>
                  <a:tcPr marT="45712" marB="45712"/>
                </a:tc>
                <a:extLst>
                  <a:ext uri="{0D108BD9-81ED-4DB2-BD59-A6C34878D82A}">
                    <a16:rowId xmlns:a16="http://schemas.microsoft.com/office/drawing/2014/main" val="10004"/>
                  </a:ext>
                </a:extLst>
              </a:tr>
              <a:tr h="0">
                <a:tc>
                  <a:txBody>
                    <a:bodyPr/>
                    <a:lstStyle/>
                    <a:p>
                      <a:r>
                        <a:rPr lang="en-US" sz="1600" dirty="0"/>
                        <a:t>11-19-2010</a:t>
                      </a:r>
                    </a:p>
                  </a:txBody>
                  <a:tcPr marT="45712" marB="45712"/>
                </a:tc>
                <a:tc>
                  <a:txBody>
                    <a:bodyPr/>
                    <a:lstStyle/>
                    <a:p>
                      <a:r>
                        <a:rPr lang="en-US" sz="1600" dirty="0"/>
                        <a:t>Qi Wang</a:t>
                      </a: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Proposed resolution for number of LB240 CIDs</a:t>
                      </a:r>
                    </a:p>
                  </a:txBody>
                  <a:tcPr marT="45712" marB="45712"/>
                </a:tc>
                <a:tc>
                  <a:txBody>
                    <a:bodyPr/>
                    <a:lstStyle/>
                    <a:p>
                      <a:r>
                        <a:rPr lang="en-US" sz="1600" dirty="0"/>
                        <a:t>CR</a:t>
                      </a:r>
                    </a:p>
                  </a:txBody>
                  <a:tcPr marT="45712" marB="45712"/>
                </a:tc>
                <a:extLst>
                  <a:ext uri="{0D108BD9-81ED-4DB2-BD59-A6C34878D82A}">
                    <a16:rowId xmlns:a16="http://schemas.microsoft.com/office/drawing/2014/main" val="10005"/>
                  </a:ext>
                </a:extLst>
              </a:tr>
              <a:tr h="0">
                <a:tc>
                  <a:txBody>
                    <a:bodyPr/>
                    <a:lstStyle/>
                    <a:p>
                      <a:pPr marL="0" algn="l" defTabSz="914400" rtl="0" eaLnBrk="1" latinLnBrk="0" hangingPunct="1"/>
                      <a:r>
                        <a:rPr lang="en-US" sz="1600" kern="1200" dirty="0">
                          <a:solidFill>
                            <a:schemeClr val="dk1"/>
                          </a:solidFill>
                          <a:latin typeface="+mn-lt"/>
                          <a:ea typeface="+mn-ea"/>
                          <a:cs typeface="+mn-cs"/>
                        </a:rPr>
                        <a:t>11-19-1717</a:t>
                      </a:r>
                    </a:p>
                  </a:txBody>
                  <a:tcPr marT="45712" marB="45712"/>
                </a:tc>
                <a:tc>
                  <a:txBody>
                    <a:bodyPr/>
                    <a:lstStyle/>
                    <a:p>
                      <a:pPr marL="0" algn="l" defTabSz="914400" rtl="0" eaLnBrk="1" latinLnBrk="0" hangingPunct="1"/>
                      <a:r>
                        <a:rPr lang="en-US" sz="1600" kern="1200" dirty="0">
                          <a:solidFill>
                            <a:schemeClr val="dk1"/>
                          </a:solidFill>
                          <a:latin typeface="+mn-lt"/>
                          <a:ea typeface="+mn-ea"/>
                          <a:cs typeface="+mn-cs"/>
                        </a:rPr>
                        <a:t>Nabil </a:t>
                      </a:r>
                      <a:r>
                        <a:rPr lang="en-US" sz="1600" kern="1200" dirty="0" err="1">
                          <a:solidFill>
                            <a:schemeClr val="dk1"/>
                          </a:solidFill>
                          <a:latin typeface="+mn-lt"/>
                          <a:ea typeface="+mn-ea"/>
                          <a:cs typeface="+mn-cs"/>
                        </a:rPr>
                        <a:t>Loghin</a:t>
                      </a:r>
                      <a:endParaRPr lang="en-US" sz="1600" kern="1200" dirty="0">
                        <a:solidFill>
                          <a:schemeClr val="dk1"/>
                        </a:solidFill>
                        <a:latin typeface="+mn-lt"/>
                        <a:ea typeface="+mn-ea"/>
                        <a:cs typeface="+mn-cs"/>
                      </a:endParaRP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n-NO" sz="1600" kern="1200" dirty="0">
                          <a:solidFill>
                            <a:schemeClr val="dk1"/>
                          </a:solidFill>
                          <a:effectLst/>
                          <a:latin typeface="+mn-lt"/>
                          <a:ea typeface="+mn-ea"/>
                          <a:cs typeface="+mn-cs"/>
                        </a:rPr>
                        <a:t>Strongest Tap FTM for PDMG_PEDMG</a:t>
                      </a:r>
                      <a:endParaRPr lang="en-US" sz="1600" kern="1200" dirty="0">
                        <a:solidFill>
                          <a:schemeClr val="dk1"/>
                        </a:solidFill>
                        <a:effectLst/>
                        <a:latin typeface="+mn-lt"/>
                        <a:ea typeface="+mn-ea"/>
                        <a:cs typeface="+mn-cs"/>
                      </a:endParaRPr>
                    </a:p>
                  </a:txBody>
                  <a:tcPr marT="45712" marB="45712"/>
                </a:tc>
                <a:tc>
                  <a:txBody>
                    <a:bodyPr/>
                    <a:lstStyle/>
                    <a:p>
                      <a:pPr marL="0" algn="l" defTabSz="914400" rtl="0" eaLnBrk="1" latinLnBrk="0" hangingPunct="1"/>
                      <a:r>
                        <a:rPr lang="en-US" sz="1600" kern="1200" dirty="0">
                          <a:solidFill>
                            <a:schemeClr val="dk1"/>
                          </a:solidFill>
                          <a:latin typeface="+mn-lt"/>
                          <a:ea typeface="+mn-ea"/>
                          <a:cs typeface="+mn-cs"/>
                        </a:rPr>
                        <a:t>CR</a:t>
                      </a:r>
                    </a:p>
                  </a:txBody>
                  <a:tcPr marT="45712" marB="45712"/>
                </a:tc>
                <a:extLst>
                  <a:ext uri="{0D108BD9-81ED-4DB2-BD59-A6C34878D82A}">
                    <a16:rowId xmlns:a16="http://schemas.microsoft.com/office/drawing/2014/main" val="10006"/>
                  </a:ext>
                </a:extLst>
              </a:tr>
              <a:tr h="0">
                <a:tc>
                  <a:txBody>
                    <a:bodyPr/>
                    <a:lstStyle/>
                    <a:p>
                      <a:r>
                        <a:rPr lang="en-US" sz="1600" dirty="0"/>
                        <a:t>11-19-1991</a:t>
                      </a:r>
                    </a:p>
                  </a:txBody>
                  <a:tcPr marT="45712" marB="45712"/>
                </a:tc>
                <a:tc>
                  <a:txBody>
                    <a:bodyPr/>
                    <a:lstStyle/>
                    <a:p>
                      <a:r>
                        <a:rPr lang="en-US" sz="1600" dirty="0" err="1"/>
                        <a:t>Dibakar</a:t>
                      </a:r>
                      <a:r>
                        <a:rPr lang="en-US" sz="1600" dirty="0"/>
                        <a:t> Das</a:t>
                      </a: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Miscellaneous unassigned comments part 2</a:t>
                      </a:r>
                    </a:p>
                  </a:txBody>
                  <a:tcPr marT="45712" marB="45712"/>
                </a:tc>
                <a:tc>
                  <a:txBody>
                    <a:bodyPr/>
                    <a:lstStyle/>
                    <a:p>
                      <a:r>
                        <a:rPr lang="en-US" sz="1600" dirty="0"/>
                        <a:t>CR</a:t>
                      </a:r>
                    </a:p>
                  </a:txBody>
                  <a:tcPr marT="45712" marB="45712"/>
                </a:tc>
                <a:extLst>
                  <a:ext uri="{0D108BD9-81ED-4DB2-BD59-A6C34878D82A}">
                    <a16:rowId xmlns:a16="http://schemas.microsoft.com/office/drawing/2014/main" val="10007"/>
                  </a:ext>
                </a:extLst>
              </a:tr>
              <a:tr h="0">
                <a:tc>
                  <a:txBody>
                    <a:bodyPr/>
                    <a:lstStyle/>
                    <a:p>
                      <a:r>
                        <a:rPr lang="en-US" sz="1600" dirty="0"/>
                        <a:t>11-19-2009</a:t>
                      </a:r>
                    </a:p>
                  </a:txBody>
                  <a:tcPr marT="45712" marB="45712"/>
                </a:tc>
                <a:tc>
                  <a:txBody>
                    <a:bodyPr/>
                    <a:lstStyle/>
                    <a:p>
                      <a:r>
                        <a:rPr lang="en-US" sz="1600" dirty="0"/>
                        <a:t>Roy Want</a:t>
                      </a: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Resolution for editorial CIDs</a:t>
                      </a:r>
                    </a:p>
                  </a:txBody>
                  <a:tcPr marT="45712" marB="45712"/>
                </a:tc>
                <a:tc>
                  <a:txBody>
                    <a:bodyPr/>
                    <a:lstStyle/>
                    <a:p>
                      <a:r>
                        <a:rPr lang="en-US" sz="1600" dirty="0"/>
                        <a:t>CR</a:t>
                      </a:r>
                    </a:p>
                  </a:txBody>
                  <a:tcPr marT="45712" marB="45712"/>
                </a:tc>
                <a:extLst>
                  <a:ext uri="{0D108BD9-81ED-4DB2-BD59-A6C34878D82A}">
                    <a16:rowId xmlns:a16="http://schemas.microsoft.com/office/drawing/2014/main" val="10008"/>
                  </a:ext>
                </a:extLst>
              </a:tr>
              <a:tr h="0">
                <a:tc>
                  <a:txBody>
                    <a:bodyPr/>
                    <a:lstStyle/>
                    <a:p>
                      <a:r>
                        <a:rPr lang="en-US" sz="1600" dirty="0"/>
                        <a:t>11-19-2008</a:t>
                      </a:r>
                    </a:p>
                  </a:txBody>
                  <a:tcPr marT="45712" marB="45712"/>
                </a:tc>
                <a:tc>
                  <a:txBody>
                    <a:bodyPr/>
                    <a:lstStyle/>
                    <a:p>
                      <a:r>
                        <a:rPr lang="en-US" sz="1600" dirty="0"/>
                        <a:t>Feng Jiang</a:t>
                      </a: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CR for CID 1921</a:t>
                      </a:r>
                    </a:p>
                  </a:txBody>
                  <a:tcPr marT="45712" marB="45712"/>
                </a:tc>
                <a:tc>
                  <a:txBody>
                    <a:bodyPr/>
                    <a:lstStyle/>
                    <a:p>
                      <a:r>
                        <a:rPr lang="en-US" sz="1600" dirty="0"/>
                        <a:t>CR</a:t>
                      </a:r>
                    </a:p>
                  </a:txBody>
                  <a:tcPr marT="45712" marB="45712"/>
                </a:tc>
                <a:extLst>
                  <a:ext uri="{0D108BD9-81ED-4DB2-BD59-A6C34878D82A}">
                    <a16:rowId xmlns:a16="http://schemas.microsoft.com/office/drawing/2014/main" val="10009"/>
                  </a:ext>
                </a:extLst>
              </a:tr>
              <a:tr h="0">
                <a:tc>
                  <a:txBody>
                    <a:bodyPr/>
                    <a:lstStyle/>
                    <a:p>
                      <a:r>
                        <a:rPr lang="en-US" sz="1600" dirty="0"/>
                        <a:t>11-19-1898</a:t>
                      </a:r>
                    </a:p>
                  </a:txBody>
                  <a:tcPr marT="45712" marB="45712"/>
                </a:tc>
                <a:tc>
                  <a:txBody>
                    <a:bodyPr/>
                    <a:lstStyle/>
                    <a:p>
                      <a:r>
                        <a:rPr lang="en-US" sz="1600" dirty="0"/>
                        <a:t>Roy Want</a:t>
                      </a: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err="1"/>
                        <a:t>TGaz</a:t>
                      </a:r>
                      <a:r>
                        <a:rPr lang="en-US" sz="1600" dirty="0"/>
                        <a:t> Nov. 2019 Ad hoc meeting minutes</a:t>
                      </a:r>
                    </a:p>
                  </a:txBody>
                  <a:tcPr marT="45712" marB="45712"/>
                </a:tc>
                <a:tc>
                  <a:txBody>
                    <a:bodyPr/>
                    <a:lstStyle/>
                    <a:p>
                      <a:r>
                        <a:rPr lang="en-US" sz="1600" dirty="0"/>
                        <a:t>CR</a:t>
                      </a:r>
                    </a:p>
                  </a:txBody>
                  <a:tcPr marT="45712" marB="45712"/>
                </a:tc>
                <a:extLst>
                  <a:ext uri="{0D108BD9-81ED-4DB2-BD59-A6C34878D82A}">
                    <a16:rowId xmlns:a16="http://schemas.microsoft.com/office/drawing/2014/main" val="3361633132"/>
                  </a:ext>
                </a:extLst>
              </a:tr>
              <a:tr h="0">
                <a:tc>
                  <a:txBody>
                    <a:bodyPr/>
                    <a:lstStyle/>
                    <a:p>
                      <a:pPr marL="0" algn="l" defTabSz="914400" rtl="0" eaLnBrk="1" latinLnBrk="0" hangingPunct="1"/>
                      <a:r>
                        <a:rPr lang="en-US" sz="1600" kern="1200" dirty="0">
                          <a:solidFill>
                            <a:schemeClr val="dk1"/>
                          </a:solidFill>
                          <a:latin typeface="+mn-lt"/>
                          <a:ea typeface="+mn-ea"/>
                          <a:cs typeface="+mn-cs"/>
                        </a:rPr>
                        <a:t>11-19-1875</a:t>
                      </a:r>
                    </a:p>
                  </a:txBody>
                  <a:tcPr marT="45712" marB="45712"/>
                </a:tc>
                <a:tc>
                  <a:txBody>
                    <a:bodyPr/>
                    <a:lstStyle/>
                    <a:p>
                      <a:pPr marL="0" algn="l" defTabSz="914400" rtl="0" eaLnBrk="1" latinLnBrk="0" hangingPunct="1"/>
                      <a:r>
                        <a:rPr lang="en-US" sz="1600" kern="1200" dirty="0">
                          <a:solidFill>
                            <a:schemeClr val="dk1"/>
                          </a:solidFill>
                          <a:latin typeface="+mn-lt"/>
                          <a:ea typeface="+mn-ea"/>
                          <a:cs typeface="+mn-cs"/>
                        </a:rPr>
                        <a:t>Assaf Kasher</a:t>
                      </a:r>
                    </a:p>
                  </a:txBody>
                  <a:tcPr marT="45712" marB="45712"/>
                </a:tc>
                <a:tc>
                  <a:txBody>
                    <a:bodyPr/>
                    <a:lstStyle/>
                    <a:p>
                      <a:pPr algn="l"/>
                      <a:r>
                        <a:rPr lang="en-US" sz="1600" b="0" dirty="0">
                          <a:effectLst/>
                        </a:rPr>
                        <a:t>LB240 first path tap measurement CIDs</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dk1"/>
                          </a:solidFill>
                          <a:latin typeface="+mn-lt"/>
                          <a:ea typeface="+mn-ea"/>
                          <a:cs typeface="+mn-cs"/>
                        </a:rPr>
                        <a:t>CR</a:t>
                      </a:r>
                    </a:p>
                  </a:txBody>
                  <a:tcPr anchor="ctr"/>
                </a:tc>
                <a:extLst>
                  <a:ext uri="{0D108BD9-81ED-4DB2-BD59-A6C34878D82A}">
                    <a16:rowId xmlns:a16="http://schemas.microsoft.com/office/drawing/2014/main" val="3975212671"/>
                  </a:ext>
                </a:extLst>
              </a:tr>
              <a:tr h="0">
                <a:tc>
                  <a:txBody>
                    <a:bodyPr/>
                    <a:lstStyle/>
                    <a:p>
                      <a:pPr marL="0" algn="l" defTabSz="914400" rtl="0" eaLnBrk="1" latinLnBrk="0" hangingPunct="1"/>
                      <a:r>
                        <a:rPr lang="en-US" sz="1600" kern="1200" dirty="0">
                          <a:solidFill>
                            <a:schemeClr val="dk1"/>
                          </a:solidFill>
                          <a:latin typeface="+mn-lt"/>
                          <a:ea typeface="+mn-ea"/>
                          <a:cs typeface="+mn-cs"/>
                        </a:rPr>
                        <a:t>11-19-2013</a:t>
                      </a:r>
                    </a:p>
                  </a:txBody>
                  <a:tcPr marT="45712" marB="45712"/>
                </a:tc>
                <a:tc>
                  <a:txBody>
                    <a:bodyPr/>
                    <a:lstStyle/>
                    <a:p>
                      <a:pPr marL="0" algn="l" defTabSz="914400" rtl="0" eaLnBrk="1" latinLnBrk="0" hangingPunct="1"/>
                      <a:r>
                        <a:rPr lang="en-US" sz="1600" kern="1200" dirty="0">
                          <a:solidFill>
                            <a:schemeClr val="dk1"/>
                          </a:solidFill>
                          <a:latin typeface="+mn-lt"/>
                          <a:ea typeface="+mn-ea"/>
                          <a:cs typeface="+mn-cs"/>
                        </a:rPr>
                        <a:t>Erik </a:t>
                      </a:r>
                      <a:r>
                        <a:rPr lang="en-US" sz="1600" kern="1200" dirty="0" err="1">
                          <a:solidFill>
                            <a:schemeClr val="dk1"/>
                          </a:solidFill>
                          <a:latin typeface="+mn-lt"/>
                          <a:ea typeface="+mn-ea"/>
                          <a:cs typeface="+mn-cs"/>
                        </a:rPr>
                        <a:t>Lindskog</a:t>
                      </a:r>
                      <a:endParaRPr lang="en-US" sz="1600" kern="1200" dirty="0">
                        <a:solidFill>
                          <a:schemeClr val="dk1"/>
                        </a:solidFill>
                        <a:latin typeface="+mn-lt"/>
                        <a:ea typeface="+mn-ea"/>
                        <a:cs typeface="+mn-cs"/>
                      </a:endParaRPr>
                    </a:p>
                  </a:txBody>
                  <a:tcPr marT="45712" marB="45712"/>
                </a:tc>
                <a:tc>
                  <a:txBody>
                    <a:bodyPr/>
                    <a:lstStyle/>
                    <a:p>
                      <a:pPr algn="l"/>
                      <a:r>
                        <a:rPr lang="en-US" sz="1600" b="0" dirty="0">
                          <a:effectLst/>
                        </a:rPr>
                        <a:t>LB240 – various CID resolutions</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dk1"/>
                          </a:solidFill>
                          <a:latin typeface="+mn-lt"/>
                          <a:ea typeface="+mn-ea"/>
                          <a:cs typeface="+mn-cs"/>
                        </a:rPr>
                        <a:t>CR</a:t>
                      </a:r>
                    </a:p>
                  </a:txBody>
                  <a:tcPr anchor="ctr"/>
                </a:tc>
                <a:extLst>
                  <a:ext uri="{0D108BD9-81ED-4DB2-BD59-A6C34878D82A}">
                    <a16:rowId xmlns:a16="http://schemas.microsoft.com/office/drawing/2014/main" val="898457485"/>
                  </a:ext>
                </a:extLst>
              </a:tr>
              <a:tr h="0">
                <a:tc>
                  <a:txBody>
                    <a:bodyPr/>
                    <a:lstStyle/>
                    <a:p>
                      <a:pPr marL="0" algn="l" defTabSz="914400" rtl="0" eaLnBrk="1" latinLnBrk="0" hangingPunct="1"/>
                      <a:r>
                        <a:rPr lang="en-US" sz="1600" b="0" dirty="0">
                          <a:effectLst/>
                        </a:rPr>
                        <a:t>11-19-1958</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err="1">
                          <a:solidFill>
                            <a:schemeClr val="dk1"/>
                          </a:solidFill>
                          <a:latin typeface="+mn-lt"/>
                          <a:ea typeface="+mn-ea"/>
                          <a:cs typeface="+mn-cs"/>
                        </a:rPr>
                        <a:t>Yongho</a:t>
                      </a:r>
                      <a:r>
                        <a:rPr lang="en-US" sz="1600" kern="1200" dirty="0">
                          <a:solidFill>
                            <a:schemeClr val="dk1"/>
                          </a:solidFill>
                          <a:latin typeface="+mn-lt"/>
                          <a:ea typeface="+mn-ea"/>
                          <a:cs typeface="+mn-cs"/>
                        </a:rPr>
                        <a:t> Seok</a:t>
                      </a:r>
                    </a:p>
                  </a:txBody>
                  <a:tcPr marT="45712" marB="45712"/>
                </a:tc>
                <a:tc>
                  <a:txBody>
                    <a:bodyPr/>
                    <a:lstStyle/>
                    <a:p>
                      <a:pPr algn="l"/>
                      <a:r>
                        <a:rPr lang="en-US" sz="1600" b="0" dirty="0">
                          <a:effectLst/>
                        </a:rPr>
                        <a:t>Lb240 </a:t>
                      </a:r>
                      <a:r>
                        <a:rPr lang="en-US" sz="1600" b="0" dirty="0" err="1">
                          <a:effectLst/>
                        </a:rPr>
                        <a:t>cr</a:t>
                      </a:r>
                      <a:r>
                        <a:rPr lang="en-US" sz="1600" b="0" dirty="0">
                          <a:effectLst/>
                        </a:rPr>
                        <a:t> mac miscellaneous</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dk1"/>
                          </a:solidFill>
                          <a:latin typeface="+mn-lt"/>
                          <a:ea typeface="+mn-ea"/>
                          <a:cs typeface="+mn-cs"/>
                        </a:rPr>
                        <a:t>CR</a:t>
                      </a:r>
                    </a:p>
                  </a:txBody>
                  <a:tcPr anchor="ctr"/>
                </a:tc>
                <a:extLst>
                  <a:ext uri="{0D108BD9-81ED-4DB2-BD59-A6C34878D82A}">
                    <a16:rowId xmlns:a16="http://schemas.microsoft.com/office/drawing/2014/main" val="3559601871"/>
                  </a:ext>
                </a:extLst>
              </a:tr>
            </a:tbl>
          </a:graphicData>
        </a:graphic>
      </p:graphicFrame>
    </p:spTree>
    <p:extLst>
      <p:ext uri="{BB962C8B-B14F-4D97-AF65-F5344CB8AC3E}">
        <p14:creationId xmlns:p14="http://schemas.microsoft.com/office/powerpoint/2010/main" val="160697815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solidFill>
                  <a:schemeClr val="tx2"/>
                </a:solidFill>
              </a:rPr>
              <a:t>Meeting Slot # 1 discussion items</a:t>
            </a:r>
            <a:endParaRPr lang="en-US" dirty="0"/>
          </a:p>
        </p:txBody>
      </p:sp>
      <p:sp>
        <p:nvSpPr>
          <p:cNvPr id="3" name="Content Placeholder 2"/>
          <p:cNvSpPr>
            <a:spLocks noGrp="1"/>
          </p:cNvSpPr>
          <p:nvPr>
            <p:ph idx="1"/>
          </p:nvPr>
        </p:nvSpPr>
        <p:spPr>
          <a:xfrm>
            <a:off x="914401" y="1628801"/>
            <a:ext cx="10361084" cy="4465614"/>
          </a:xfrm>
        </p:spPr>
        <p:txBody>
          <a:bodyPr/>
          <a:lstStyle/>
          <a:p>
            <a:pPr algn="just">
              <a:spcBef>
                <a:spcPct val="20000"/>
              </a:spcBef>
              <a:buFontTx/>
              <a:buChar char="•"/>
            </a:pPr>
            <a:r>
              <a:rPr lang="en-US" altLang="en-US" sz="2000" b="0" dirty="0"/>
              <a:t>Review IEEE-SA patent policy, duty to inform, call for potential essential patents, guidelines for anti-trust and competition laws and participation on individual basis in IEEE 802 meeting (7min)</a:t>
            </a:r>
          </a:p>
          <a:p>
            <a:pPr algn="just">
              <a:spcBef>
                <a:spcPct val="20000"/>
              </a:spcBef>
              <a:buFontTx/>
              <a:buChar char="•"/>
            </a:pPr>
            <a:r>
              <a:rPr lang="en-US" altLang="en-US" sz="2000" b="0" dirty="0"/>
              <a:t>Agenda planning and submissions ordering for the week (25 min)</a:t>
            </a:r>
          </a:p>
          <a:p>
            <a:pPr algn="just">
              <a:spcBef>
                <a:spcPct val="20000"/>
              </a:spcBef>
              <a:buFontTx/>
              <a:buChar char="•"/>
            </a:pPr>
            <a:r>
              <a:rPr lang="en-US" altLang="en-US" sz="2000" b="0" dirty="0"/>
              <a:t>Approve previous meetings minutes (13 min)</a:t>
            </a:r>
          </a:p>
          <a:p>
            <a:pPr algn="just">
              <a:spcBef>
                <a:spcPct val="20000"/>
              </a:spcBef>
              <a:buFontTx/>
              <a:buChar char="•"/>
            </a:pPr>
            <a:r>
              <a:rPr lang="en-US" altLang="en-US" sz="2000" b="0" dirty="0"/>
              <a:t>CR assignment and current status of open call for CR volunteers (11-19-431) (15min) – as time permits.</a:t>
            </a:r>
          </a:p>
          <a:p>
            <a:pPr algn="just">
              <a:spcBef>
                <a:spcPct val="20000"/>
              </a:spcBef>
              <a:buFontTx/>
              <a:buChar char="•"/>
            </a:pPr>
            <a:r>
              <a:rPr lang="en-US" altLang="en-US" sz="2000" b="0" dirty="0"/>
              <a:t>Consider comment resolution submission (as time permits).</a:t>
            </a:r>
          </a:p>
          <a:p>
            <a:pPr marL="457200" lvl="1" indent="0">
              <a:spcBef>
                <a:spcPct val="20000"/>
              </a:spcBef>
            </a:pPr>
            <a:endParaRPr lang="en-US" altLang="en-US" sz="1800" dirty="0"/>
          </a:p>
          <a:p>
            <a:endParaRPr lang="en-US" sz="2000" b="0" dirty="0"/>
          </a:p>
          <a:p>
            <a:endParaRPr 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22</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365330300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solidFill>
                  <a:schemeClr val="tx2"/>
                </a:solidFill>
              </a:rPr>
              <a:t>Meeting Slot # 1 discussion items</a:t>
            </a:r>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23</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graphicFrame>
        <p:nvGraphicFramePr>
          <p:cNvPr id="7" name="Table 6"/>
          <p:cNvGraphicFramePr>
            <a:graphicFrameLocks noGrp="1"/>
          </p:cNvGraphicFramePr>
          <p:nvPr>
            <p:extLst>
              <p:ext uri="{D42A27DB-BD31-4B8C-83A1-F6EECF244321}">
                <p14:modId xmlns:p14="http://schemas.microsoft.com/office/powerpoint/2010/main" val="4249350574"/>
              </p:ext>
            </p:extLst>
          </p:nvPr>
        </p:nvGraphicFramePr>
        <p:xfrm>
          <a:off x="929215" y="1484786"/>
          <a:ext cx="10460568" cy="2102386"/>
        </p:xfrm>
        <a:graphic>
          <a:graphicData uri="http://schemas.openxmlformats.org/drawingml/2006/table">
            <a:tbl>
              <a:tblPr firstRow="1" bandRow="1">
                <a:tableStyleId>{21E4AEA4-8DFA-4A89-87EB-49C32662AFE0}</a:tableStyleId>
              </a:tblPr>
              <a:tblGrid>
                <a:gridCol w="1278353">
                  <a:extLst>
                    <a:ext uri="{9D8B030D-6E8A-4147-A177-3AD203B41FA5}">
                      <a16:colId xmlns:a16="http://schemas.microsoft.com/office/drawing/2014/main" val="20000"/>
                    </a:ext>
                  </a:extLst>
                </a:gridCol>
                <a:gridCol w="1656184">
                  <a:extLst>
                    <a:ext uri="{9D8B030D-6E8A-4147-A177-3AD203B41FA5}">
                      <a16:colId xmlns:a16="http://schemas.microsoft.com/office/drawing/2014/main" val="20001"/>
                    </a:ext>
                  </a:extLst>
                </a:gridCol>
                <a:gridCol w="4680520">
                  <a:extLst>
                    <a:ext uri="{9D8B030D-6E8A-4147-A177-3AD203B41FA5}">
                      <a16:colId xmlns:a16="http://schemas.microsoft.com/office/drawing/2014/main" val="20002"/>
                    </a:ext>
                  </a:extLst>
                </a:gridCol>
                <a:gridCol w="1593820">
                  <a:extLst>
                    <a:ext uri="{9D8B030D-6E8A-4147-A177-3AD203B41FA5}">
                      <a16:colId xmlns:a16="http://schemas.microsoft.com/office/drawing/2014/main" val="20003"/>
                    </a:ext>
                  </a:extLst>
                </a:gridCol>
                <a:gridCol w="1251691">
                  <a:extLst>
                    <a:ext uri="{9D8B030D-6E8A-4147-A177-3AD203B41FA5}">
                      <a16:colId xmlns:a16="http://schemas.microsoft.com/office/drawing/2014/main" val="20004"/>
                    </a:ext>
                  </a:extLst>
                </a:gridCol>
              </a:tblGrid>
              <a:tr h="596206">
                <a:tc>
                  <a:txBody>
                    <a:bodyPr/>
                    <a:lstStyle/>
                    <a:p>
                      <a:r>
                        <a:rPr lang="en-US" sz="1600" dirty="0"/>
                        <a:t>DCN</a:t>
                      </a:r>
                    </a:p>
                  </a:txBody>
                  <a:tcPr marT="45712" marB="45712"/>
                </a:tc>
                <a:tc>
                  <a:txBody>
                    <a:bodyPr/>
                    <a:lstStyle/>
                    <a:p>
                      <a:r>
                        <a:rPr lang="en-US" sz="1600" dirty="0"/>
                        <a:t>Presenter</a:t>
                      </a:r>
                    </a:p>
                  </a:txBody>
                  <a:tcPr marT="45712" marB="45712"/>
                </a:tc>
                <a:tc>
                  <a:txBody>
                    <a:bodyPr/>
                    <a:lstStyle/>
                    <a:p>
                      <a:r>
                        <a:rPr lang="en-US" sz="1600" dirty="0"/>
                        <a:t>Title</a:t>
                      </a:r>
                    </a:p>
                  </a:txBody>
                  <a:tcPr marT="45712" marB="45712"/>
                </a:tc>
                <a:tc>
                  <a:txBody>
                    <a:bodyPr/>
                    <a:lstStyle/>
                    <a:p>
                      <a:r>
                        <a:rPr lang="en-US" sz="1600" dirty="0"/>
                        <a:t>Topic</a:t>
                      </a:r>
                    </a:p>
                  </a:txBody>
                  <a:tcPr marT="45712" marB="45712"/>
                </a:tc>
                <a:tc>
                  <a:txBody>
                    <a:bodyPr/>
                    <a:lstStyle/>
                    <a:p>
                      <a:r>
                        <a:rPr lang="en-US" sz="1600" dirty="0"/>
                        <a:t>Time</a:t>
                      </a:r>
                      <a:r>
                        <a:rPr lang="en-US" sz="1600" baseline="0" dirty="0"/>
                        <a:t> allocation</a:t>
                      </a:r>
                      <a:endParaRPr lang="en-US" sz="1600" dirty="0"/>
                    </a:p>
                  </a:txBody>
                  <a:tcPr marT="45712" marB="45712"/>
                </a:tc>
                <a:extLst>
                  <a:ext uri="{0D108BD9-81ED-4DB2-BD59-A6C34878D82A}">
                    <a16:rowId xmlns:a16="http://schemas.microsoft.com/office/drawing/2014/main" val="10000"/>
                  </a:ext>
                </a:extLst>
              </a:tr>
              <a:tr h="376545">
                <a:tc>
                  <a:txBody>
                    <a:bodyPr/>
                    <a:lstStyle/>
                    <a:p>
                      <a:pPr marL="0" algn="l" defTabSz="914400" rtl="0" eaLnBrk="1" latinLnBrk="0" hangingPunct="1"/>
                      <a:r>
                        <a:rPr lang="en-US" sz="1600" kern="1200" dirty="0">
                          <a:solidFill>
                            <a:schemeClr val="dk1"/>
                          </a:solidFill>
                          <a:latin typeface="+mn-lt"/>
                          <a:ea typeface="+mn-ea"/>
                          <a:cs typeface="+mn-cs"/>
                        </a:rPr>
                        <a:t>11-19-1713</a:t>
                      </a:r>
                    </a:p>
                  </a:txBody>
                  <a:tcPr marT="45712" marB="45712"/>
                </a:tc>
                <a:tc>
                  <a:txBody>
                    <a:bodyPr/>
                    <a:lstStyle/>
                    <a:p>
                      <a:pPr marL="0" algn="l" defTabSz="914400" rtl="0" eaLnBrk="1" latinLnBrk="0" hangingPunct="1"/>
                      <a:r>
                        <a:rPr lang="en-US" sz="1600" kern="1200" dirty="0">
                          <a:solidFill>
                            <a:schemeClr val="dk1"/>
                          </a:solidFill>
                          <a:latin typeface="+mn-lt"/>
                          <a:ea typeface="+mn-ea"/>
                          <a:cs typeface="+mn-cs"/>
                        </a:rPr>
                        <a:t>Jonathan Segev</a:t>
                      </a:r>
                    </a:p>
                  </a:txBody>
                  <a:tcPr marT="45712" marB="45712"/>
                </a:tc>
                <a:tc>
                  <a:txBody>
                    <a:bodyPr/>
                    <a:lstStyle/>
                    <a:p>
                      <a:pPr marL="0" algn="l" defTabSz="914400" rtl="0" eaLnBrk="1" latinLnBrk="0" hangingPunct="1"/>
                      <a:r>
                        <a:rPr lang="en-US" sz="1600" kern="1200" dirty="0" err="1">
                          <a:solidFill>
                            <a:schemeClr val="dk1"/>
                          </a:solidFill>
                          <a:latin typeface="+mn-lt"/>
                          <a:ea typeface="+mn-ea"/>
                          <a:cs typeface="+mn-cs"/>
                        </a:rPr>
                        <a:t>TGaz</a:t>
                      </a:r>
                      <a:r>
                        <a:rPr lang="en-US" sz="1600" kern="1200" dirty="0">
                          <a:solidFill>
                            <a:schemeClr val="dk1"/>
                          </a:solidFill>
                          <a:latin typeface="+mn-lt"/>
                          <a:ea typeface="+mn-ea"/>
                          <a:cs typeface="+mn-cs"/>
                        </a:rPr>
                        <a:t> July 2019 Agenda</a:t>
                      </a:r>
                    </a:p>
                  </a:txBody>
                  <a:tcPr marT="45712" marB="45712"/>
                </a:tc>
                <a:tc>
                  <a:txBody>
                    <a:bodyPr/>
                    <a:lstStyle/>
                    <a:p>
                      <a:pPr marL="0" algn="l" defTabSz="914400" rtl="0" eaLnBrk="1" latinLnBrk="0" hangingPunct="1"/>
                      <a:r>
                        <a:rPr lang="en-US" sz="1600" kern="1200" dirty="0">
                          <a:solidFill>
                            <a:schemeClr val="dk1"/>
                          </a:solidFill>
                          <a:latin typeface="+mn-lt"/>
                          <a:ea typeface="+mn-ea"/>
                          <a:cs typeface="+mn-cs"/>
                        </a:rPr>
                        <a:t>Agenda Deck</a:t>
                      </a:r>
                    </a:p>
                  </a:txBody>
                  <a:tcPr marT="45712" marB="45712"/>
                </a:tc>
                <a:tc>
                  <a:txBody>
                    <a:bodyPr/>
                    <a:lstStyle/>
                    <a:p>
                      <a:endParaRPr lang="en-US" sz="1600" kern="1200" dirty="0">
                        <a:solidFill>
                          <a:schemeClr val="dk1"/>
                        </a:solidFill>
                        <a:latin typeface="+mn-lt"/>
                        <a:ea typeface="+mn-ea"/>
                        <a:cs typeface="+mn-cs"/>
                      </a:endParaRPr>
                    </a:p>
                  </a:txBody>
                  <a:tcPr marT="45712" marB="45712"/>
                </a:tc>
                <a:extLst>
                  <a:ext uri="{0D108BD9-81ED-4DB2-BD59-A6C34878D82A}">
                    <a16:rowId xmlns:a16="http://schemas.microsoft.com/office/drawing/2014/main" val="10001"/>
                  </a:ext>
                </a:extLst>
              </a:tr>
              <a:tr h="376545">
                <a:tc>
                  <a:txBody>
                    <a:bodyPr/>
                    <a:lstStyle/>
                    <a:p>
                      <a:r>
                        <a:rPr lang="en-US" sz="1400" dirty="0"/>
                        <a:t>11-19-2003</a:t>
                      </a:r>
                    </a:p>
                  </a:txBody>
                  <a:tcPr marT="45712" marB="45712"/>
                </a:tc>
                <a:tc>
                  <a:txBody>
                    <a:bodyPr/>
                    <a:lstStyle/>
                    <a:p>
                      <a:r>
                        <a:rPr lang="en-US" sz="1400" dirty="0"/>
                        <a:t>Erik </a:t>
                      </a:r>
                      <a:r>
                        <a:rPr lang="en-US" sz="1400" dirty="0" err="1"/>
                        <a:t>Lindskog</a:t>
                      </a:r>
                      <a:endParaRPr lang="en-US" sz="1400" dirty="0"/>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ISTA Passive LMR element CR</a:t>
                      </a:r>
                    </a:p>
                  </a:txBody>
                  <a:tcPr marT="45712" marB="45712"/>
                </a:tc>
                <a:tc>
                  <a:txBody>
                    <a:bodyPr/>
                    <a:lstStyle/>
                    <a:p>
                      <a:r>
                        <a:rPr lang="en-US" sz="1400" dirty="0"/>
                        <a:t>CR</a:t>
                      </a:r>
                    </a:p>
                  </a:txBody>
                  <a:tcPr marT="45712" marB="45712"/>
                </a:tc>
                <a:tc>
                  <a:txBody>
                    <a:bodyPr/>
                    <a:lstStyle/>
                    <a:p>
                      <a:r>
                        <a:rPr lang="en-US" sz="1600" kern="1200" dirty="0">
                          <a:solidFill>
                            <a:schemeClr val="dk1"/>
                          </a:solidFill>
                          <a:latin typeface="+mn-lt"/>
                          <a:ea typeface="+mn-ea"/>
                          <a:cs typeface="+mn-cs"/>
                        </a:rPr>
                        <a:t>20min</a:t>
                      </a:r>
                    </a:p>
                  </a:txBody>
                  <a:tcPr marT="45712" marB="45712"/>
                </a:tc>
                <a:extLst>
                  <a:ext uri="{0D108BD9-81ED-4DB2-BD59-A6C34878D82A}">
                    <a16:rowId xmlns:a16="http://schemas.microsoft.com/office/drawing/2014/main" val="2172697710"/>
                  </a:ext>
                </a:extLst>
              </a:tr>
              <a:tr h="376545">
                <a:tc>
                  <a:txBody>
                    <a:bodyPr/>
                    <a:lstStyle/>
                    <a:p>
                      <a:r>
                        <a:rPr lang="en-US" sz="1400" strike="sngStrike" dirty="0"/>
                        <a:t>11-19-1951</a:t>
                      </a:r>
                    </a:p>
                  </a:txBody>
                  <a:tcPr marT="45712" marB="45712"/>
                </a:tc>
                <a:tc>
                  <a:txBody>
                    <a:bodyPr/>
                    <a:lstStyle/>
                    <a:p>
                      <a:r>
                        <a:rPr lang="en-US" sz="1400" strike="sngStrike" dirty="0"/>
                        <a:t>Christian Berger</a:t>
                      </a: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strike="sngStrike" dirty="0"/>
                        <a:t>Non-TB Pathloss Measurements</a:t>
                      </a:r>
                    </a:p>
                  </a:txBody>
                  <a:tcPr marT="45712" marB="45712"/>
                </a:tc>
                <a:tc>
                  <a:txBody>
                    <a:bodyPr/>
                    <a:lstStyle/>
                    <a:p>
                      <a:r>
                        <a:rPr lang="en-US" sz="1400" strike="sngStrike" dirty="0"/>
                        <a:t>CR</a:t>
                      </a:r>
                    </a:p>
                  </a:txBody>
                  <a:tcPr marT="45712" marB="45712"/>
                </a:tc>
                <a:tc>
                  <a:txBody>
                    <a:bodyPr/>
                    <a:lstStyle/>
                    <a:p>
                      <a:r>
                        <a:rPr lang="en-US" sz="1600" strike="sngStrike" kern="1200" dirty="0">
                          <a:solidFill>
                            <a:schemeClr val="dk1"/>
                          </a:solidFill>
                          <a:latin typeface="+mn-lt"/>
                          <a:ea typeface="+mn-ea"/>
                          <a:cs typeface="+mn-cs"/>
                        </a:rPr>
                        <a:t>45min</a:t>
                      </a:r>
                    </a:p>
                  </a:txBody>
                  <a:tcPr marT="45712" marB="45712"/>
                </a:tc>
                <a:extLst>
                  <a:ext uri="{0D108BD9-81ED-4DB2-BD59-A6C34878D82A}">
                    <a16:rowId xmlns:a16="http://schemas.microsoft.com/office/drawing/2014/main" val="831462298"/>
                  </a:ext>
                </a:extLst>
              </a:tr>
              <a:tr h="376545">
                <a:tc>
                  <a:txBody>
                    <a:bodyPr/>
                    <a:lstStyle/>
                    <a:p>
                      <a:r>
                        <a:rPr lang="en-US" sz="1400" kern="1200" dirty="0">
                          <a:solidFill>
                            <a:schemeClr val="dk1"/>
                          </a:solidFill>
                          <a:effectLst/>
                          <a:latin typeface="+mn-lt"/>
                          <a:ea typeface="+mn-ea"/>
                          <a:cs typeface="+mn-cs"/>
                        </a:rPr>
                        <a:t>11-19-1937</a:t>
                      </a:r>
                      <a:endParaRPr lang="en-US" sz="1400" dirty="0"/>
                    </a:p>
                  </a:txBody>
                  <a:tcPr marT="45712" marB="45712"/>
                </a:tc>
                <a:tc>
                  <a:txBody>
                    <a:bodyPr/>
                    <a:lstStyle/>
                    <a:p>
                      <a:r>
                        <a:rPr lang="en-US" sz="1400" dirty="0"/>
                        <a:t>Ganesh Venkatesan</a:t>
                      </a: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0" i="0" kern="1200" dirty="0">
                          <a:solidFill>
                            <a:schemeClr val="dk1"/>
                          </a:solidFill>
                          <a:effectLst/>
                          <a:latin typeface="+mn-lt"/>
                          <a:ea typeface="+mn-ea"/>
                          <a:cs typeface="+mn-cs"/>
                        </a:rPr>
                        <a:t>Resolutions to a few LB240 Comments (Part-10)</a:t>
                      </a:r>
                      <a:endParaRPr lang="en-US" sz="1400" dirty="0"/>
                    </a:p>
                  </a:txBody>
                  <a:tcPr marT="45712" marB="45712"/>
                </a:tc>
                <a:tc>
                  <a:txBody>
                    <a:bodyPr/>
                    <a:lstStyle/>
                    <a:p>
                      <a:r>
                        <a:rPr lang="en-US" sz="1400" dirty="0"/>
                        <a:t>CR</a:t>
                      </a:r>
                    </a:p>
                  </a:txBody>
                  <a:tcPr marT="45712" marB="45712"/>
                </a:tc>
                <a:tc>
                  <a:txBody>
                    <a:bodyPr/>
                    <a:lstStyle/>
                    <a:p>
                      <a:r>
                        <a:rPr lang="en-US" sz="1600" kern="1200" dirty="0">
                          <a:solidFill>
                            <a:schemeClr val="dk1"/>
                          </a:solidFill>
                          <a:latin typeface="+mn-lt"/>
                          <a:ea typeface="+mn-ea"/>
                          <a:cs typeface="+mn-cs"/>
                        </a:rPr>
                        <a:t>30min</a:t>
                      </a:r>
                    </a:p>
                  </a:txBody>
                  <a:tcPr marT="45712" marB="45712"/>
                </a:tc>
                <a:extLst>
                  <a:ext uri="{0D108BD9-81ED-4DB2-BD59-A6C34878D82A}">
                    <a16:rowId xmlns:a16="http://schemas.microsoft.com/office/drawing/2014/main" val="1867356403"/>
                  </a:ext>
                </a:extLst>
              </a:tr>
            </a:tbl>
          </a:graphicData>
        </a:graphic>
      </p:graphicFrame>
    </p:spTree>
    <p:extLst>
      <p:ext uri="{BB962C8B-B14F-4D97-AF65-F5344CB8AC3E}">
        <p14:creationId xmlns:p14="http://schemas.microsoft.com/office/powerpoint/2010/main" val="208126972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4CFC86-7C10-4702-990F-38896339250F}"/>
              </a:ext>
            </a:extLst>
          </p:cNvPr>
          <p:cNvSpPr>
            <a:spLocks noGrp="1"/>
          </p:cNvSpPr>
          <p:nvPr>
            <p:ph type="title"/>
          </p:nvPr>
        </p:nvSpPr>
        <p:spPr/>
        <p:txBody>
          <a:bodyPr/>
          <a:lstStyle/>
          <a:p>
            <a:r>
              <a:rPr lang="en-US" dirty="0"/>
              <a:t>Submission 11-19-2003</a:t>
            </a:r>
          </a:p>
        </p:txBody>
      </p:sp>
      <p:sp>
        <p:nvSpPr>
          <p:cNvPr id="3" name="Content Placeholder 2">
            <a:extLst>
              <a:ext uri="{FF2B5EF4-FFF2-40B4-BE49-F238E27FC236}">
                <a16:creationId xmlns:a16="http://schemas.microsoft.com/office/drawing/2014/main" id="{69E180BE-BD45-43DA-8C64-32241F166771}"/>
              </a:ext>
            </a:extLst>
          </p:cNvPr>
          <p:cNvSpPr>
            <a:spLocks noGrp="1"/>
          </p:cNvSpPr>
          <p:nvPr>
            <p:ph idx="1"/>
          </p:nvPr>
        </p:nvSpPr>
        <p:spPr/>
        <p:txBody>
          <a:bodyPr/>
          <a:lstStyle/>
          <a:p>
            <a:r>
              <a:rPr lang="en-US" dirty="0" err="1"/>
              <a:t>Strawpoll</a:t>
            </a:r>
            <a:endParaRPr lang="en-US" dirty="0"/>
          </a:p>
          <a:p>
            <a:r>
              <a:rPr lang="en-US" b="0" dirty="0"/>
              <a:t>Agree to the resolutions depicted by document 11-19-2003r1 for CID 1510.</a:t>
            </a:r>
          </a:p>
          <a:p>
            <a:endParaRPr lang="en-US" b="0" dirty="0"/>
          </a:p>
          <a:p>
            <a:r>
              <a:rPr lang="en-US" b="0" dirty="0"/>
              <a:t>Results (Y/N/A): 18/0/1</a:t>
            </a:r>
          </a:p>
          <a:p>
            <a:endParaRPr lang="en-US" dirty="0"/>
          </a:p>
        </p:txBody>
      </p:sp>
      <p:sp>
        <p:nvSpPr>
          <p:cNvPr id="4" name="Slide Number Placeholder 3">
            <a:extLst>
              <a:ext uri="{FF2B5EF4-FFF2-40B4-BE49-F238E27FC236}">
                <a16:creationId xmlns:a16="http://schemas.microsoft.com/office/drawing/2014/main" id="{BFEE9967-CCA7-4212-BFEF-B378ABF1495F}"/>
              </a:ext>
            </a:extLst>
          </p:cNvPr>
          <p:cNvSpPr>
            <a:spLocks noGrp="1"/>
          </p:cNvSpPr>
          <p:nvPr>
            <p:ph type="sldNum" idx="12"/>
          </p:nvPr>
        </p:nvSpPr>
        <p:spPr/>
        <p:txBody>
          <a:bodyPr/>
          <a:lstStyle/>
          <a:p>
            <a:r>
              <a:rPr lang="en-GB"/>
              <a:t>Slide </a:t>
            </a:r>
            <a:fld id="{440F5867-744E-4AA6-B0ED-4C44D2DFBB7B}" type="slidenum">
              <a:rPr lang="en-GB" smtClean="0"/>
              <a:pPr/>
              <a:t>24</a:t>
            </a:fld>
            <a:endParaRPr lang="en-GB" dirty="0"/>
          </a:p>
        </p:txBody>
      </p:sp>
      <p:sp>
        <p:nvSpPr>
          <p:cNvPr id="5" name="Footer Placeholder 4">
            <a:extLst>
              <a:ext uri="{FF2B5EF4-FFF2-40B4-BE49-F238E27FC236}">
                <a16:creationId xmlns:a16="http://schemas.microsoft.com/office/drawing/2014/main" id="{4A1A9865-5EBD-49CB-952A-3CBD15B743E6}"/>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CB3C80E1-4896-491A-8525-381AE2357310}"/>
              </a:ext>
            </a:extLst>
          </p:cNvPr>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102689173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4CFC86-7C10-4702-990F-38896339250F}"/>
              </a:ext>
            </a:extLst>
          </p:cNvPr>
          <p:cNvSpPr>
            <a:spLocks noGrp="1"/>
          </p:cNvSpPr>
          <p:nvPr>
            <p:ph type="title"/>
          </p:nvPr>
        </p:nvSpPr>
        <p:spPr/>
        <p:txBody>
          <a:bodyPr/>
          <a:lstStyle/>
          <a:p>
            <a:r>
              <a:rPr lang="en-US" dirty="0"/>
              <a:t>Submission 11-19-1937</a:t>
            </a:r>
          </a:p>
        </p:txBody>
      </p:sp>
      <p:sp>
        <p:nvSpPr>
          <p:cNvPr id="3" name="Content Placeholder 2">
            <a:extLst>
              <a:ext uri="{FF2B5EF4-FFF2-40B4-BE49-F238E27FC236}">
                <a16:creationId xmlns:a16="http://schemas.microsoft.com/office/drawing/2014/main" id="{69E180BE-BD45-43DA-8C64-32241F166771}"/>
              </a:ext>
            </a:extLst>
          </p:cNvPr>
          <p:cNvSpPr>
            <a:spLocks noGrp="1"/>
          </p:cNvSpPr>
          <p:nvPr>
            <p:ph idx="1"/>
          </p:nvPr>
        </p:nvSpPr>
        <p:spPr/>
        <p:txBody>
          <a:bodyPr/>
          <a:lstStyle/>
          <a:p>
            <a:r>
              <a:rPr lang="en-US" dirty="0" err="1"/>
              <a:t>Strawpoll</a:t>
            </a:r>
            <a:endParaRPr lang="en-US" dirty="0"/>
          </a:p>
          <a:p>
            <a:pPr marL="0" indent="0"/>
            <a:r>
              <a:rPr lang="en-US" b="0" dirty="0"/>
              <a:t>Agree to the resolutions depicted by document 11-19-1937r1 for CID 1643, 1649, 1774, 1778 and 1780. </a:t>
            </a:r>
          </a:p>
          <a:p>
            <a:endParaRPr lang="en-US" b="0" dirty="0"/>
          </a:p>
          <a:p>
            <a:r>
              <a:rPr lang="en-US" b="0" dirty="0"/>
              <a:t>Results (Y/N/A): 19/0/0</a:t>
            </a:r>
          </a:p>
          <a:p>
            <a:endParaRPr lang="en-US" dirty="0"/>
          </a:p>
        </p:txBody>
      </p:sp>
      <p:sp>
        <p:nvSpPr>
          <p:cNvPr id="4" name="Slide Number Placeholder 3">
            <a:extLst>
              <a:ext uri="{FF2B5EF4-FFF2-40B4-BE49-F238E27FC236}">
                <a16:creationId xmlns:a16="http://schemas.microsoft.com/office/drawing/2014/main" id="{BFEE9967-CCA7-4212-BFEF-B378ABF1495F}"/>
              </a:ext>
            </a:extLst>
          </p:cNvPr>
          <p:cNvSpPr>
            <a:spLocks noGrp="1"/>
          </p:cNvSpPr>
          <p:nvPr>
            <p:ph type="sldNum" idx="12"/>
          </p:nvPr>
        </p:nvSpPr>
        <p:spPr/>
        <p:txBody>
          <a:bodyPr/>
          <a:lstStyle/>
          <a:p>
            <a:r>
              <a:rPr lang="en-GB"/>
              <a:t>Slide </a:t>
            </a:r>
            <a:fld id="{440F5867-744E-4AA6-B0ED-4C44D2DFBB7B}" type="slidenum">
              <a:rPr lang="en-GB" smtClean="0"/>
              <a:pPr/>
              <a:t>25</a:t>
            </a:fld>
            <a:endParaRPr lang="en-GB" dirty="0"/>
          </a:p>
        </p:txBody>
      </p:sp>
      <p:sp>
        <p:nvSpPr>
          <p:cNvPr id="5" name="Footer Placeholder 4">
            <a:extLst>
              <a:ext uri="{FF2B5EF4-FFF2-40B4-BE49-F238E27FC236}">
                <a16:creationId xmlns:a16="http://schemas.microsoft.com/office/drawing/2014/main" id="{4A1A9865-5EBD-49CB-952A-3CBD15B743E6}"/>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CB3C80E1-4896-491A-8525-381AE2357310}"/>
              </a:ext>
            </a:extLst>
          </p:cNvPr>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340464891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Reminder to do attendance</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213675988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Recess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62265049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solidFill>
                  <a:schemeClr val="tx2"/>
                </a:solidFill>
              </a:rPr>
              <a:t>Meeting Slot # 2 discussion items</a:t>
            </a:r>
            <a:endParaRPr lang="en-US" dirty="0"/>
          </a:p>
        </p:txBody>
      </p:sp>
      <p:sp>
        <p:nvSpPr>
          <p:cNvPr id="3" name="Content Placeholder 2"/>
          <p:cNvSpPr>
            <a:spLocks noGrp="1"/>
          </p:cNvSpPr>
          <p:nvPr>
            <p:ph idx="1"/>
          </p:nvPr>
        </p:nvSpPr>
        <p:spPr>
          <a:xfrm>
            <a:off x="914401" y="1628801"/>
            <a:ext cx="10361084" cy="4465614"/>
          </a:xfrm>
        </p:spPr>
        <p:txBody>
          <a:bodyPr/>
          <a:lstStyle/>
          <a:p>
            <a:pPr algn="just">
              <a:spcBef>
                <a:spcPct val="20000"/>
              </a:spcBef>
              <a:buFontTx/>
              <a:buChar char="•"/>
            </a:pPr>
            <a:r>
              <a:rPr lang="en-US" altLang="en-US" sz="2000" b="0" dirty="0"/>
              <a:t>Review IEEE-SA patent policy, duty to inform, call for potential essential patents, guidelines for anti-trust and competition laws and participation on individual basis in IEEE 802 meeting (7min)</a:t>
            </a:r>
          </a:p>
          <a:p>
            <a:pPr algn="just">
              <a:spcBef>
                <a:spcPct val="20000"/>
              </a:spcBef>
              <a:buFontTx/>
              <a:buChar char="•"/>
            </a:pPr>
            <a:r>
              <a:rPr lang="en-US" altLang="en-US" sz="2000" b="0" dirty="0"/>
              <a:t>Agenda setting and review submissions ordering for the meeting slot (10 min)</a:t>
            </a:r>
          </a:p>
          <a:p>
            <a:pPr algn="just">
              <a:spcBef>
                <a:spcPct val="20000"/>
              </a:spcBef>
              <a:buFontTx/>
              <a:buChar char="•"/>
            </a:pPr>
            <a:r>
              <a:rPr lang="en-US" altLang="en-US" sz="2000" b="0" dirty="0"/>
              <a:t>Approve previous meetings minutes (13 min)</a:t>
            </a:r>
          </a:p>
          <a:p>
            <a:pPr algn="just">
              <a:spcBef>
                <a:spcPct val="20000"/>
              </a:spcBef>
              <a:buFontTx/>
              <a:buChar char="•"/>
            </a:pPr>
            <a:r>
              <a:rPr lang="en-US" altLang="en-US" sz="2000" b="0" dirty="0"/>
              <a:t>Consider adoption of CR that meet approval threshold during ad hoc and telecons (75min)</a:t>
            </a:r>
          </a:p>
          <a:p>
            <a:pPr algn="just">
              <a:spcBef>
                <a:spcPct val="20000"/>
              </a:spcBef>
              <a:buFontTx/>
              <a:buChar char="•"/>
            </a:pPr>
            <a:r>
              <a:rPr lang="en-US" altLang="en-US" sz="2000" b="0" dirty="0"/>
              <a:t>Consider comment resolution submission (as time permits).</a:t>
            </a:r>
          </a:p>
          <a:p>
            <a:pPr marL="457200" lvl="1" indent="0">
              <a:spcBef>
                <a:spcPct val="20000"/>
              </a:spcBef>
            </a:pPr>
            <a:endParaRPr lang="en-US" altLang="en-US" sz="1800" dirty="0"/>
          </a:p>
          <a:p>
            <a:endParaRPr lang="en-US" sz="2000" b="0" dirty="0"/>
          </a:p>
          <a:p>
            <a:endParaRPr 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196233005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solidFill>
                  <a:schemeClr val="tx2"/>
                </a:solidFill>
              </a:rPr>
              <a:t>Meeting Slot # 2 discussion items</a:t>
            </a:r>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29</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graphicFrame>
        <p:nvGraphicFramePr>
          <p:cNvPr id="7" name="Table 6"/>
          <p:cNvGraphicFramePr>
            <a:graphicFrameLocks noGrp="1"/>
          </p:cNvGraphicFramePr>
          <p:nvPr>
            <p:extLst>
              <p:ext uri="{D42A27DB-BD31-4B8C-83A1-F6EECF244321}">
                <p14:modId xmlns:p14="http://schemas.microsoft.com/office/powerpoint/2010/main" val="740426718"/>
              </p:ext>
            </p:extLst>
          </p:nvPr>
        </p:nvGraphicFramePr>
        <p:xfrm>
          <a:off x="929215" y="1484786"/>
          <a:ext cx="10460568" cy="4660671"/>
        </p:xfrm>
        <a:graphic>
          <a:graphicData uri="http://schemas.openxmlformats.org/drawingml/2006/table">
            <a:tbl>
              <a:tblPr firstRow="1" bandRow="1">
                <a:tableStyleId>{21E4AEA4-8DFA-4A89-87EB-49C32662AFE0}</a:tableStyleId>
              </a:tblPr>
              <a:tblGrid>
                <a:gridCol w="1278353">
                  <a:extLst>
                    <a:ext uri="{9D8B030D-6E8A-4147-A177-3AD203B41FA5}">
                      <a16:colId xmlns:a16="http://schemas.microsoft.com/office/drawing/2014/main" val="20000"/>
                    </a:ext>
                  </a:extLst>
                </a:gridCol>
                <a:gridCol w="1656184">
                  <a:extLst>
                    <a:ext uri="{9D8B030D-6E8A-4147-A177-3AD203B41FA5}">
                      <a16:colId xmlns:a16="http://schemas.microsoft.com/office/drawing/2014/main" val="20001"/>
                    </a:ext>
                  </a:extLst>
                </a:gridCol>
                <a:gridCol w="4680520">
                  <a:extLst>
                    <a:ext uri="{9D8B030D-6E8A-4147-A177-3AD203B41FA5}">
                      <a16:colId xmlns:a16="http://schemas.microsoft.com/office/drawing/2014/main" val="20002"/>
                    </a:ext>
                  </a:extLst>
                </a:gridCol>
                <a:gridCol w="1593820">
                  <a:extLst>
                    <a:ext uri="{9D8B030D-6E8A-4147-A177-3AD203B41FA5}">
                      <a16:colId xmlns:a16="http://schemas.microsoft.com/office/drawing/2014/main" val="20003"/>
                    </a:ext>
                  </a:extLst>
                </a:gridCol>
                <a:gridCol w="1251691">
                  <a:extLst>
                    <a:ext uri="{9D8B030D-6E8A-4147-A177-3AD203B41FA5}">
                      <a16:colId xmlns:a16="http://schemas.microsoft.com/office/drawing/2014/main" val="20004"/>
                    </a:ext>
                  </a:extLst>
                </a:gridCol>
              </a:tblGrid>
              <a:tr h="596206">
                <a:tc>
                  <a:txBody>
                    <a:bodyPr/>
                    <a:lstStyle/>
                    <a:p>
                      <a:r>
                        <a:rPr lang="en-US" sz="1600" dirty="0"/>
                        <a:t>DCN</a:t>
                      </a:r>
                    </a:p>
                  </a:txBody>
                  <a:tcPr marT="45712" marB="45712"/>
                </a:tc>
                <a:tc>
                  <a:txBody>
                    <a:bodyPr/>
                    <a:lstStyle/>
                    <a:p>
                      <a:r>
                        <a:rPr lang="en-US" sz="1600" dirty="0"/>
                        <a:t>Presenter</a:t>
                      </a:r>
                    </a:p>
                  </a:txBody>
                  <a:tcPr marT="45712" marB="45712"/>
                </a:tc>
                <a:tc>
                  <a:txBody>
                    <a:bodyPr/>
                    <a:lstStyle/>
                    <a:p>
                      <a:r>
                        <a:rPr lang="en-US" sz="1600" dirty="0"/>
                        <a:t>Title</a:t>
                      </a:r>
                    </a:p>
                  </a:txBody>
                  <a:tcPr marT="45712" marB="45712"/>
                </a:tc>
                <a:tc>
                  <a:txBody>
                    <a:bodyPr/>
                    <a:lstStyle/>
                    <a:p>
                      <a:r>
                        <a:rPr lang="en-US" sz="1600" dirty="0"/>
                        <a:t>Topic</a:t>
                      </a:r>
                    </a:p>
                  </a:txBody>
                  <a:tcPr marT="45712" marB="45712"/>
                </a:tc>
                <a:tc>
                  <a:txBody>
                    <a:bodyPr/>
                    <a:lstStyle/>
                    <a:p>
                      <a:r>
                        <a:rPr lang="en-US" sz="1600" dirty="0"/>
                        <a:t>Time</a:t>
                      </a:r>
                      <a:r>
                        <a:rPr lang="en-US" sz="1600" baseline="0" dirty="0"/>
                        <a:t> allocation</a:t>
                      </a:r>
                      <a:endParaRPr lang="en-US" sz="1600" dirty="0"/>
                    </a:p>
                  </a:txBody>
                  <a:tcPr marT="45712" marB="45712"/>
                </a:tc>
                <a:extLst>
                  <a:ext uri="{0D108BD9-81ED-4DB2-BD59-A6C34878D82A}">
                    <a16:rowId xmlns:a16="http://schemas.microsoft.com/office/drawing/2014/main" val="10000"/>
                  </a:ext>
                </a:extLst>
              </a:tr>
              <a:tr h="376545">
                <a:tc>
                  <a:txBody>
                    <a:bodyPr/>
                    <a:lstStyle/>
                    <a:p>
                      <a:pPr marL="0" algn="l" defTabSz="914400" rtl="0" eaLnBrk="1" latinLnBrk="0" hangingPunct="1"/>
                      <a:r>
                        <a:rPr lang="en-US" sz="1600" kern="1200" dirty="0">
                          <a:solidFill>
                            <a:schemeClr val="dk1"/>
                          </a:solidFill>
                          <a:latin typeface="+mn-lt"/>
                          <a:ea typeface="+mn-ea"/>
                          <a:cs typeface="+mn-cs"/>
                        </a:rPr>
                        <a:t>11-19-1713</a:t>
                      </a:r>
                    </a:p>
                  </a:txBody>
                  <a:tcPr marT="45712" marB="45712"/>
                </a:tc>
                <a:tc>
                  <a:txBody>
                    <a:bodyPr/>
                    <a:lstStyle/>
                    <a:p>
                      <a:pPr marL="0" algn="l" defTabSz="914400" rtl="0" eaLnBrk="1" latinLnBrk="0" hangingPunct="1"/>
                      <a:r>
                        <a:rPr lang="en-US" sz="1600" kern="1200" dirty="0">
                          <a:solidFill>
                            <a:schemeClr val="dk1"/>
                          </a:solidFill>
                          <a:latin typeface="+mn-lt"/>
                          <a:ea typeface="+mn-ea"/>
                          <a:cs typeface="+mn-cs"/>
                        </a:rPr>
                        <a:t>Jonathan Segev</a:t>
                      </a:r>
                    </a:p>
                  </a:txBody>
                  <a:tcPr marT="45712" marB="45712"/>
                </a:tc>
                <a:tc>
                  <a:txBody>
                    <a:bodyPr/>
                    <a:lstStyle/>
                    <a:p>
                      <a:pPr marL="0" algn="l" defTabSz="914400" rtl="0" eaLnBrk="1" latinLnBrk="0" hangingPunct="1"/>
                      <a:r>
                        <a:rPr lang="en-US" sz="1600" kern="1200" dirty="0" err="1">
                          <a:solidFill>
                            <a:schemeClr val="dk1"/>
                          </a:solidFill>
                          <a:latin typeface="+mn-lt"/>
                          <a:ea typeface="+mn-ea"/>
                          <a:cs typeface="+mn-cs"/>
                        </a:rPr>
                        <a:t>TGaz</a:t>
                      </a:r>
                      <a:r>
                        <a:rPr lang="en-US" sz="1600" kern="1200" dirty="0">
                          <a:solidFill>
                            <a:schemeClr val="dk1"/>
                          </a:solidFill>
                          <a:latin typeface="+mn-lt"/>
                          <a:ea typeface="+mn-ea"/>
                          <a:cs typeface="+mn-cs"/>
                        </a:rPr>
                        <a:t> Nov 2019 Agenda</a:t>
                      </a:r>
                    </a:p>
                  </a:txBody>
                  <a:tcPr marT="45712" marB="45712"/>
                </a:tc>
                <a:tc>
                  <a:txBody>
                    <a:bodyPr/>
                    <a:lstStyle/>
                    <a:p>
                      <a:pPr marL="0" algn="l" defTabSz="914400" rtl="0" eaLnBrk="1" latinLnBrk="0" hangingPunct="1"/>
                      <a:r>
                        <a:rPr lang="en-US" sz="1600" kern="1200" dirty="0">
                          <a:solidFill>
                            <a:schemeClr val="dk1"/>
                          </a:solidFill>
                          <a:latin typeface="+mn-lt"/>
                          <a:ea typeface="+mn-ea"/>
                          <a:cs typeface="+mn-cs"/>
                        </a:rPr>
                        <a:t>Agenda Deck</a:t>
                      </a:r>
                    </a:p>
                  </a:txBody>
                  <a:tcPr marT="45712" marB="45712"/>
                </a:tc>
                <a:tc>
                  <a:txBody>
                    <a:bodyPr/>
                    <a:lstStyle/>
                    <a:p>
                      <a:r>
                        <a:rPr lang="en-US" sz="1600" kern="1200" dirty="0">
                          <a:solidFill>
                            <a:schemeClr val="dk1"/>
                          </a:solidFill>
                          <a:latin typeface="+mn-lt"/>
                          <a:ea typeface="+mn-ea"/>
                          <a:cs typeface="+mn-cs"/>
                        </a:rPr>
                        <a:t>90min</a:t>
                      </a:r>
                    </a:p>
                  </a:txBody>
                  <a:tcPr marT="45712" marB="45712"/>
                </a:tc>
                <a:extLst>
                  <a:ext uri="{0D108BD9-81ED-4DB2-BD59-A6C34878D82A}">
                    <a16:rowId xmlns:a16="http://schemas.microsoft.com/office/drawing/2014/main" val="10001"/>
                  </a:ext>
                </a:extLst>
              </a:tr>
              <a:tr h="188277">
                <a:tc>
                  <a:txBody>
                    <a:bodyPr/>
                    <a:lstStyle/>
                    <a:p>
                      <a:r>
                        <a:rPr lang="en-US" sz="1400" dirty="0"/>
                        <a:t>11-19-1490</a:t>
                      </a:r>
                    </a:p>
                  </a:txBody>
                  <a:tcPr marT="45712" marB="45712"/>
                </a:tc>
                <a:tc>
                  <a:txBody>
                    <a:bodyPr/>
                    <a:lstStyle/>
                    <a:p>
                      <a:r>
                        <a:rPr lang="en-US" sz="1400" dirty="0"/>
                        <a:t>Roy Want</a:t>
                      </a: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Ad Hoc Meeting Minutes Sep 2019 Session</a:t>
                      </a:r>
                    </a:p>
                  </a:txBody>
                  <a:tcPr marT="45712" marB="45712"/>
                </a:tc>
                <a:tc>
                  <a:txBody>
                    <a:bodyPr/>
                    <a:lstStyle/>
                    <a:p>
                      <a:r>
                        <a:rPr lang="en-US" sz="1400" kern="1200" dirty="0">
                          <a:solidFill>
                            <a:schemeClr val="dk1"/>
                          </a:solidFill>
                          <a:latin typeface="+mn-lt"/>
                          <a:ea typeface="+mn-ea"/>
                          <a:cs typeface="+mn-cs"/>
                        </a:rPr>
                        <a:t>Minutes</a:t>
                      </a:r>
                      <a:endParaRPr lang="en-US" sz="1400" dirty="0"/>
                    </a:p>
                  </a:txBody>
                  <a:tcPr marT="45712" marB="45712"/>
                </a:tc>
                <a:tc>
                  <a:txBody>
                    <a:bodyPr/>
                    <a:lstStyle/>
                    <a:p>
                      <a:r>
                        <a:rPr lang="en-US" sz="1600" kern="1200" dirty="0">
                          <a:solidFill>
                            <a:schemeClr val="dk1"/>
                          </a:solidFill>
                          <a:latin typeface="+mn-lt"/>
                          <a:ea typeface="+mn-ea"/>
                          <a:cs typeface="+mn-cs"/>
                        </a:rPr>
                        <a:t>included</a:t>
                      </a:r>
                    </a:p>
                  </a:txBody>
                  <a:tcPr marT="45712" marB="45712"/>
                </a:tc>
                <a:extLst>
                  <a:ext uri="{0D108BD9-81ED-4DB2-BD59-A6C34878D82A}">
                    <a16:rowId xmlns:a16="http://schemas.microsoft.com/office/drawing/2014/main" val="10002"/>
                  </a:ext>
                </a:extLst>
              </a:tr>
              <a:tr h="188277">
                <a:tc>
                  <a:txBody>
                    <a:bodyPr/>
                    <a:lstStyle/>
                    <a:p>
                      <a:r>
                        <a:rPr lang="en-US" sz="1400" b="0" dirty="0"/>
                        <a:t>11-19-1599</a:t>
                      </a:r>
                      <a:endParaRPr lang="en-US" sz="1400" dirty="0"/>
                    </a:p>
                  </a:txBody>
                  <a:tcPr marT="45712" marB="45712"/>
                </a:tc>
                <a:tc>
                  <a:txBody>
                    <a:bodyPr/>
                    <a:lstStyle/>
                    <a:p>
                      <a:r>
                        <a:rPr lang="en-US" sz="1400" dirty="0"/>
                        <a:t>Assaf Kasher</a:t>
                      </a: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0" dirty="0" err="1"/>
                        <a:t>TGaz</a:t>
                      </a:r>
                      <a:r>
                        <a:rPr lang="en-US" sz="1400" b="0" dirty="0"/>
                        <a:t> Meeting Minutes September 2019 session</a:t>
                      </a:r>
                      <a:endParaRPr lang="en-US" sz="1400" dirty="0"/>
                    </a:p>
                  </a:txBody>
                  <a:tcPr marT="45712" marB="45712"/>
                </a:tc>
                <a:tc>
                  <a:txBody>
                    <a:bodyPr/>
                    <a:lstStyle/>
                    <a:p>
                      <a:r>
                        <a:rPr lang="en-US" sz="1400" dirty="0"/>
                        <a:t>Minutes</a:t>
                      </a:r>
                    </a:p>
                  </a:txBody>
                  <a:tcPr marT="45712" marB="45712"/>
                </a:tc>
                <a:tc>
                  <a:txBody>
                    <a:bodyPr/>
                    <a:lstStyle/>
                    <a:p>
                      <a:r>
                        <a:rPr kumimoji="0" lang="en-US" sz="1600" b="0" i="0" u="none" strike="noStrike" kern="1200" cap="none" spc="0" normalizeH="0" baseline="0" noProof="0">
                          <a:ln>
                            <a:noFill/>
                          </a:ln>
                          <a:solidFill>
                            <a:srgbClr val="000000"/>
                          </a:solidFill>
                          <a:effectLst/>
                          <a:uLnTx/>
                          <a:uFillTx/>
                          <a:latin typeface="Times New Roman"/>
                          <a:ea typeface="MS Gothic"/>
                          <a:cs typeface="+mn-cs"/>
                        </a:rPr>
                        <a:t>included</a:t>
                      </a:r>
                      <a:endParaRPr lang="en-US" sz="1600" kern="1200" dirty="0">
                        <a:solidFill>
                          <a:schemeClr val="dk1"/>
                        </a:solidFill>
                        <a:latin typeface="+mn-lt"/>
                        <a:ea typeface="+mn-ea"/>
                        <a:cs typeface="+mn-cs"/>
                      </a:endParaRPr>
                    </a:p>
                  </a:txBody>
                  <a:tcPr marT="45712" marB="45712"/>
                </a:tc>
                <a:extLst>
                  <a:ext uri="{0D108BD9-81ED-4DB2-BD59-A6C34878D82A}">
                    <a16:rowId xmlns:a16="http://schemas.microsoft.com/office/drawing/2014/main" val="10003"/>
                  </a:ext>
                </a:extLst>
              </a:tr>
              <a:tr h="188277">
                <a:tc>
                  <a:txBody>
                    <a:bodyPr/>
                    <a:lstStyle/>
                    <a:p>
                      <a:r>
                        <a:rPr lang="en-US" sz="1400" dirty="0"/>
                        <a:t>11-19-1729</a:t>
                      </a:r>
                    </a:p>
                  </a:txBody>
                  <a:tcPr marT="45712" marB="45712"/>
                </a:tc>
                <a:tc>
                  <a:txBody>
                    <a:bodyPr/>
                    <a:lstStyle/>
                    <a:p>
                      <a:r>
                        <a:rPr lang="en-US" sz="1400" dirty="0"/>
                        <a:t>Assaf Kasher</a:t>
                      </a: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err="1"/>
                        <a:t>Telecon</a:t>
                      </a:r>
                      <a:r>
                        <a:rPr lang="en-US" sz="1400" dirty="0"/>
                        <a:t> minutes October 2</a:t>
                      </a:r>
                      <a:r>
                        <a:rPr lang="en-US" sz="1400" baseline="30000" dirty="0"/>
                        <a:t>nd</a:t>
                      </a:r>
                      <a:r>
                        <a:rPr lang="en-US" sz="1400" dirty="0"/>
                        <a:t> 2019</a:t>
                      </a:r>
                    </a:p>
                  </a:txBody>
                  <a:tcPr marT="45712" marB="45712"/>
                </a:tc>
                <a:tc>
                  <a:txBody>
                    <a:bodyPr/>
                    <a:lstStyle/>
                    <a:p>
                      <a:r>
                        <a:rPr lang="en-US" sz="1400" dirty="0"/>
                        <a:t>Minutes</a:t>
                      </a:r>
                    </a:p>
                  </a:txBody>
                  <a:tcPr marT="45712" marB="45712"/>
                </a:tc>
                <a:tc>
                  <a:txBody>
                    <a:bodyPr/>
                    <a:lstStyle/>
                    <a:p>
                      <a:r>
                        <a:rPr kumimoji="0" lang="en-US" sz="1600" b="0" i="0" u="none" strike="noStrike" kern="1200" cap="none" spc="0" normalizeH="0" baseline="0" noProof="0">
                          <a:ln>
                            <a:noFill/>
                          </a:ln>
                          <a:solidFill>
                            <a:srgbClr val="000000"/>
                          </a:solidFill>
                          <a:effectLst/>
                          <a:uLnTx/>
                          <a:uFillTx/>
                          <a:latin typeface="Times New Roman"/>
                          <a:ea typeface="MS Gothic"/>
                          <a:cs typeface="+mn-cs"/>
                        </a:rPr>
                        <a:t>included</a:t>
                      </a:r>
                      <a:endParaRPr lang="en-US" sz="1600" kern="1200" dirty="0">
                        <a:solidFill>
                          <a:schemeClr val="dk1"/>
                        </a:solidFill>
                        <a:latin typeface="+mn-lt"/>
                        <a:ea typeface="+mn-ea"/>
                        <a:cs typeface="+mn-cs"/>
                      </a:endParaRPr>
                    </a:p>
                  </a:txBody>
                  <a:tcPr marT="45712" marB="45712"/>
                </a:tc>
                <a:extLst>
                  <a:ext uri="{0D108BD9-81ED-4DB2-BD59-A6C34878D82A}">
                    <a16:rowId xmlns:a16="http://schemas.microsoft.com/office/drawing/2014/main" val="1442457817"/>
                  </a:ext>
                </a:extLst>
              </a:tr>
              <a:tr h="188277">
                <a:tc>
                  <a:txBody>
                    <a:bodyPr/>
                    <a:lstStyle/>
                    <a:p>
                      <a:r>
                        <a:rPr lang="en-US" sz="1400" b="0" dirty="0"/>
                        <a:t>11-19-1771</a:t>
                      </a:r>
                      <a:endParaRPr lang="en-US" sz="1400" dirty="0"/>
                    </a:p>
                  </a:txBody>
                  <a:tcPr marT="45712" marB="45712"/>
                </a:tc>
                <a:tc>
                  <a:txBody>
                    <a:bodyPr/>
                    <a:lstStyle/>
                    <a:p>
                      <a:r>
                        <a:rPr lang="en-US" sz="1400" dirty="0"/>
                        <a:t>Assaf Kasher</a:t>
                      </a: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0" dirty="0"/>
                        <a:t>October 16th Teleconference Minutes</a:t>
                      </a:r>
                      <a:endParaRPr lang="en-US" sz="1400" dirty="0"/>
                    </a:p>
                  </a:txBody>
                  <a:tcPr marT="45712" marB="45712"/>
                </a:tc>
                <a:tc>
                  <a:txBody>
                    <a:bodyPr/>
                    <a:lstStyle/>
                    <a:p>
                      <a:r>
                        <a:rPr lang="en-US" sz="1400" dirty="0"/>
                        <a:t>Minutes</a:t>
                      </a:r>
                    </a:p>
                  </a:txBody>
                  <a:tcPr marT="45712" marB="45712"/>
                </a:tc>
                <a:tc>
                  <a:txBody>
                    <a:bodyPr/>
                    <a:lstStyle/>
                    <a:p>
                      <a:r>
                        <a:rPr kumimoji="0" lang="en-US" sz="1600" b="0" i="0" u="none" strike="noStrike" kern="1200" cap="none" spc="0" normalizeH="0" baseline="0" noProof="0">
                          <a:ln>
                            <a:noFill/>
                          </a:ln>
                          <a:solidFill>
                            <a:srgbClr val="000000"/>
                          </a:solidFill>
                          <a:effectLst/>
                          <a:uLnTx/>
                          <a:uFillTx/>
                          <a:latin typeface="Times New Roman"/>
                          <a:ea typeface="MS Gothic"/>
                          <a:cs typeface="+mn-cs"/>
                        </a:rPr>
                        <a:t>included</a:t>
                      </a:r>
                      <a:endParaRPr lang="en-US" sz="1600" kern="1200" dirty="0">
                        <a:solidFill>
                          <a:schemeClr val="dk1"/>
                        </a:solidFill>
                        <a:latin typeface="+mn-lt"/>
                        <a:ea typeface="+mn-ea"/>
                        <a:cs typeface="+mn-cs"/>
                      </a:endParaRPr>
                    </a:p>
                  </a:txBody>
                  <a:tcPr marT="45712" marB="45712"/>
                </a:tc>
                <a:extLst>
                  <a:ext uri="{0D108BD9-81ED-4DB2-BD59-A6C34878D82A}">
                    <a16:rowId xmlns:a16="http://schemas.microsoft.com/office/drawing/2014/main" val="1858022878"/>
                  </a:ext>
                </a:extLst>
              </a:tr>
              <a:tr h="188277">
                <a:tc>
                  <a:txBody>
                    <a:bodyPr/>
                    <a:lstStyle/>
                    <a:p>
                      <a:r>
                        <a:rPr lang="en-US" sz="1400" b="0" dirty="0"/>
                        <a:t>11-19-1811 </a:t>
                      </a:r>
                      <a:endParaRPr lang="en-US" sz="1400" dirty="0"/>
                    </a:p>
                  </a:txBody>
                  <a:tcPr marT="45712" marB="45712"/>
                </a:tc>
                <a:tc>
                  <a:txBody>
                    <a:bodyPr/>
                    <a:lstStyle/>
                    <a:p>
                      <a:r>
                        <a:rPr lang="en-US" sz="1400" dirty="0"/>
                        <a:t>Assaf Kasher</a:t>
                      </a: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0" dirty="0"/>
                        <a:t>TGaz-telecon-minutes-October-November-2019”</a:t>
                      </a:r>
                      <a:endParaRPr lang="en-US" sz="1400" dirty="0"/>
                    </a:p>
                  </a:txBody>
                  <a:tcPr marT="45712" marB="45712"/>
                </a:tc>
                <a:tc>
                  <a:txBody>
                    <a:bodyPr/>
                    <a:lstStyle/>
                    <a:p>
                      <a:r>
                        <a:rPr lang="en-US" sz="1400" dirty="0"/>
                        <a:t>Minutes</a:t>
                      </a:r>
                    </a:p>
                  </a:txBody>
                  <a:tcPr marT="45712" marB="45712"/>
                </a:tc>
                <a:tc>
                  <a:txBody>
                    <a:bodyPr/>
                    <a:lstStyle/>
                    <a:p>
                      <a:r>
                        <a:rPr kumimoji="0" lang="en-US" sz="1600" b="0" i="0" u="none" strike="noStrike" kern="1200" cap="none" spc="0" normalizeH="0" baseline="0" noProof="0">
                          <a:ln>
                            <a:noFill/>
                          </a:ln>
                          <a:solidFill>
                            <a:srgbClr val="000000"/>
                          </a:solidFill>
                          <a:effectLst/>
                          <a:uLnTx/>
                          <a:uFillTx/>
                          <a:latin typeface="Times New Roman"/>
                          <a:ea typeface="MS Gothic"/>
                          <a:cs typeface="+mn-cs"/>
                        </a:rPr>
                        <a:t>included</a:t>
                      </a:r>
                      <a:endParaRPr lang="en-US" sz="1600" kern="1200" dirty="0">
                        <a:solidFill>
                          <a:schemeClr val="dk1"/>
                        </a:solidFill>
                        <a:latin typeface="+mn-lt"/>
                        <a:ea typeface="+mn-ea"/>
                        <a:cs typeface="+mn-cs"/>
                      </a:endParaRPr>
                    </a:p>
                  </a:txBody>
                  <a:tcPr marT="45712" marB="45712"/>
                </a:tc>
                <a:extLst>
                  <a:ext uri="{0D108BD9-81ED-4DB2-BD59-A6C34878D82A}">
                    <a16:rowId xmlns:a16="http://schemas.microsoft.com/office/drawing/2014/main" val="3589565762"/>
                  </a:ext>
                </a:extLst>
              </a:tr>
              <a:tr h="188277">
                <a:tc>
                  <a:txBody>
                    <a:bodyPr/>
                    <a:lstStyle/>
                    <a:p>
                      <a:r>
                        <a:rPr lang="en-US" sz="1400" dirty="0"/>
                        <a:t>11-19-1898</a:t>
                      </a:r>
                    </a:p>
                  </a:txBody>
                  <a:tcPr marT="45712" marB="45712"/>
                </a:tc>
                <a:tc>
                  <a:txBody>
                    <a:bodyPr/>
                    <a:lstStyle/>
                    <a:p>
                      <a:r>
                        <a:rPr lang="en-US" sz="1400" dirty="0"/>
                        <a:t>Roy Want</a:t>
                      </a: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err="1"/>
                        <a:t>TGaz</a:t>
                      </a:r>
                      <a:r>
                        <a:rPr lang="en-US" sz="1400" dirty="0"/>
                        <a:t> Nov. 2019 Ad hoc meeting minutes</a:t>
                      </a:r>
                    </a:p>
                  </a:txBody>
                  <a:tcPr marT="45712" marB="45712"/>
                </a:tc>
                <a:tc>
                  <a:txBody>
                    <a:bodyPr/>
                    <a:lstStyle/>
                    <a:p>
                      <a:r>
                        <a:rPr lang="en-US" sz="1400" dirty="0"/>
                        <a:t>CR</a:t>
                      </a:r>
                    </a:p>
                  </a:txBody>
                  <a:tcPr marT="45712" marB="45712"/>
                </a:tc>
                <a:tc>
                  <a:txBody>
                    <a:bodyPr/>
                    <a:lstStyle/>
                    <a:p>
                      <a:r>
                        <a:rPr kumimoji="0" lang="en-US" sz="1600" b="0" i="0" u="none" strike="noStrike" kern="1200" cap="none" spc="0" normalizeH="0" baseline="0" noProof="0" dirty="0">
                          <a:ln>
                            <a:noFill/>
                          </a:ln>
                          <a:solidFill>
                            <a:srgbClr val="000000"/>
                          </a:solidFill>
                          <a:effectLst/>
                          <a:uLnTx/>
                          <a:uFillTx/>
                          <a:latin typeface="Times New Roman"/>
                          <a:ea typeface="MS Gothic"/>
                          <a:cs typeface="+mn-cs"/>
                        </a:rPr>
                        <a:t>included</a:t>
                      </a:r>
                      <a:endParaRPr lang="en-US" sz="1600" kern="1200" dirty="0">
                        <a:solidFill>
                          <a:schemeClr val="dk1"/>
                        </a:solidFill>
                        <a:latin typeface="+mn-lt"/>
                        <a:ea typeface="+mn-ea"/>
                        <a:cs typeface="+mn-cs"/>
                      </a:endParaRPr>
                    </a:p>
                  </a:txBody>
                  <a:tcPr marT="45712" marB="45712"/>
                </a:tc>
                <a:extLst>
                  <a:ext uri="{0D108BD9-81ED-4DB2-BD59-A6C34878D82A}">
                    <a16:rowId xmlns:a16="http://schemas.microsoft.com/office/drawing/2014/main" val="1270661127"/>
                  </a:ext>
                </a:extLst>
              </a:tr>
              <a:tr h="188277">
                <a:tc>
                  <a:txBody>
                    <a:bodyPr/>
                    <a:lstStyle/>
                    <a:p>
                      <a:r>
                        <a:rPr lang="en-US" sz="1400" dirty="0"/>
                        <a:t>11-19-1674</a:t>
                      </a:r>
                    </a:p>
                  </a:txBody>
                  <a:tcPr marT="45712" marB="45712"/>
                </a:tc>
                <a:tc>
                  <a:txBody>
                    <a:bodyPr/>
                    <a:lstStyle/>
                    <a:p>
                      <a:r>
                        <a:rPr lang="en-US" sz="1400" dirty="0"/>
                        <a:t>Assaf Kasher</a:t>
                      </a: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LB240 resolution for CID 1059</a:t>
                      </a:r>
                    </a:p>
                  </a:txBody>
                  <a:tcPr marT="45712" marB="45712"/>
                </a:tc>
                <a:tc>
                  <a:txBody>
                    <a:bodyPr/>
                    <a:lstStyle/>
                    <a:p>
                      <a:r>
                        <a:rPr lang="en-US" sz="1400" dirty="0"/>
                        <a:t>CR</a:t>
                      </a:r>
                    </a:p>
                  </a:txBody>
                  <a:tcPr marT="45712" marB="45712"/>
                </a:tc>
                <a:tc>
                  <a:txBody>
                    <a:bodyPr/>
                    <a:lstStyle/>
                    <a:p>
                      <a:r>
                        <a:rPr lang="en-US" sz="1400" kern="1200" dirty="0">
                          <a:solidFill>
                            <a:schemeClr val="dk1"/>
                          </a:solidFill>
                          <a:latin typeface="+mn-lt"/>
                          <a:ea typeface="+mn-ea"/>
                          <a:cs typeface="+mn-cs"/>
                        </a:rPr>
                        <a:t>20min</a:t>
                      </a:r>
                      <a:endParaRPr lang="en-US" sz="1600" kern="1200" dirty="0">
                        <a:solidFill>
                          <a:schemeClr val="dk1"/>
                        </a:solidFill>
                        <a:latin typeface="+mn-lt"/>
                        <a:ea typeface="+mn-ea"/>
                        <a:cs typeface="+mn-cs"/>
                      </a:endParaRPr>
                    </a:p>
                  </a:txBody>
                  <a:tcPr marT="45712" marB="45712"/>
                </a:tc>
                <a:extLst>
                  <a:ext uri="{0D108BD9-81ED-4DB2-BD59-A6C34878D82A}">
                    <a16:rowId xmlns:a16="http://schemas.microsoft.com/office/drawing/2014/main" val="3741343696"/>
                  </a:ext>
                </a:extLst>
              </a:tr>
              <a:tr h="188277">
                <a:tc>
                  <a:txBody>
                    <a:bodyPr/>
                    <a:lstStyle/>
                    <a:p>
                      <a:r>
                        <a:rPr lang="en-US" sz="1400" dirty="0"/>
                        <a:t>11-19-2009</a:t>
                      </a:r>
                    </a:p>
                  </a:txBody>
                  <a:tcPr marT="45712" marB="45712"/>
                </a:tc>
                <a:tc>
                  <a:txBody>
                    <a:bodyPr/>
                    <a:lstStyle/>
                    <a:p>
                      <a:r>
                        <a:rPr lang="en-US" sz="1400" dirty="0"/>
                        <a:t>Roy Want</a:t>
                      </a: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Resolution for editorial CIDs</a:t>
                      </a:r>
                    </a:p>
                  </a:txBody>
                  <a:tcPr marT="45712" marB="45712"/>
                </a:tc>
                <a:tc>
                  <a:txBody>
                    <a:bodyPr/>
                    <a:lstStyle/>
                    <a:p>
                      <a:r>
                        <a:rPr lang="en-US" sz="1400" dirty="0"/>
                        <a:t>CR</a:t>
                      </a:r>
                    </a:p>
                  </a:txBody>
                  <a:tcPr marT="45712" marB="45712"/>
                </a:tc>
                <a:tc>
                  <a:txBody>
                    <a:bodyPr/>
                    <a:lstStyle/>
                    <a:p>
                      <a:r>
                        <a:rPr lang="en-US" sz="1400" kern="1200" dirty="0">
                          <a:solidFill>
                            <a:schemeClr val="dk1"/>
                          </a:solidFill>
                          <a:latin typeface="+mn-lt"/>
                          <a:ea typeface="+mn-ea"/>
                          <a:cs typeface="+mn-cs"/>
                        </a:rPr>
                        <a:t>15min as time permits</a:t>
                      </a:r>
                    </a:p>
                  </a:txBody>
                  <a:tcPr marT="45712" marB="45712"/>
                </a:tc>
                <a:extLst>
                  <a:ext uri="{0D108BD9-81ED-4DB2-BD59-A6C34878D82A}">
                    <a16:rowId xmlns:a16="http://schemas.microsoft.com/office/drawing/2014/main" val="3259396616"/>
                  </a:ext>
                </a:extLst>
              </a:tr>
              <a:tr h="188277">
                <a:tc>
                  <a:txBody>
                    <a:bodyPr/>
                    <a:lstStyle/>
                    <a:p>
                      <a:r>
                        <a:rPr lang="en-US" sz="1600" dirty="0"/>
                        <a:t>11-19-2008</a:t>
                      </a:r>
                    </a:p>
                  </a:txBody>
                  <a:tcPr marT="45712" marB="45712"/>
                </a:tc>
                <a:tc>
                  <a:txBody>
                    <a:bodyPr/>
                    <a:lstStyle/>
                    <a:p>
                      <a:r>
                        <a:rPr lang="en-US" sz="1600" dirty="0"/>
                        <a:t>Feng Jiang</a:t>
                      </a: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CR for CID 1921</a:t>
                      </a:r>
                    </a:p>
                  </a:txBody>
                  <a:tcPr marT="45712" marB="45712"/>
                </a:tc>
                <a:tc>
                  <a:txBody>
                    <a:bodyPr/>
                    <a:lstStyle/>
                    <a:p>
                      <a:r>
                        <a:rPr lang="en-US" sz="1600" dirty="0"/>
                        <a:t>CR</a:t>
                      </a:r>
                    </a:p>
                  </a:txBody>
                  <a:tcPr marT="45712" marB="45712"/>
                </a:tc>
                <a:tc>
                  <a:txBody>
                    <a:bodyPr/>
                    <a:lstStyle/>
                    <a:p>
                      <a:r>
                        <a:rPr lang="en-US" sz="1400" kern="1200" dirty="0">
                          <a:solidFill>
                            <a:schemeClr val="dk1"/>
                          </a:solidFill>
                          <a:latin typeface="+mn-lt"/>
                          <a:ea typeface="+mn-ea"/>
                          <a:cs typeface="+mn-cs"/>
                        </a:rPr>
                        <a:t>10min</a:t>
                      </a:r>
                    </a:p>
                  </a:txBody>
                  <a:tcPr marT="45712" marB="45712"/>
                </a:tc>
                <a:extLst>
                  <a:ext uri="{0D108BD9-81ED-4DB2-BD59-A6C34878D82A}">
                    <a16:rowId xmlns:a16="http://schemas.microsoft.com/office/drawing/2014/main" val="4084882846"/>
                  </a:ext>
                </a:extLst>
              </a:tr>
              <a:tr h="188277">
                <a:tc>
                  <a:txBody>
                    <a:bodyPr/>
                    <a:lstStyle/>
                    <a:p>
                      <a:pPr marL="0" algn="l" defTabSz="914400" rtl="0" eaLnBrk="1" latinLnBrk="0" hangingPunct="1"/>
                      <a:r>
                        <a:rPr lang="en-US" sz="1600" b="0" dirty="0">
                          <a:effectLst/>
                        </a:rPr>
                        <a:t>11-19-1958</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err="1">
                          <a:solidFill>
                            <a:schemeClr val="dk1"/>
                          </a:solidFill>
                          <a:latin typeface="+mn-lt"/>
                          <a:ea typeface="+mn-ea"/>
                          <a:cs typeface="+mn-cs"/>
                        </a:rPr>
                        <a:t>Yongho</a:t>
                      </a:r>
                      <a:r>
                        <a:rPr lang="en-US" sz="1600" kern="1200" dirty="0">
                          <a:solidFill>
                            <a:schemeClr val="dk1"/>
                          </a:solidFill>
                          <a:latin typeface="+mn-lt"/>
                          <a:ea typeface="+mn-ea"/>
                          <a:cs typeface="+mn-cs"/>
                        </a:rPr>
                        <a:t> Seok</a:t>
                      </a:r>
                    </a:p>
                  </a:txBody>
                  <a:tcPr marT="45712" marB="45712"/>
                </a:tc>
                <a:tc>
                  <a:txBody>
                    <a:bodyPr/>
                    <a:lstStyle/>
                    <a:p>
                      <a:pPr algn="l"/>
                      <a:r>
                        <a:rPr lang="en-US" sz="1600" b="0" dirty="0">
                          <a:effectLst/>
                        </a:rPr>
                        <a:t>Lb240 </a:t>
                      </a:r>
                      <a:r>
                        <a:rPr lang="en-US" sz="1600" b="0" dirty="0" err="1">
                          <a:effectLst/>
                        </a:rPr>
                        <a:t>cr</a:t>
                      </a:r>
                      <a:r>
                        <a:rPr lang="en-US" sz="1600" b="0" dirty="0">
                          <a:effectLst/>
                        </a:rPr>
                        <a:t> mac miscellaneous</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dk1"/>
                          </a:solidFill>
                          <a:latin typeface="+mn-lt"/>
                          <a:ea typeface="+mn-ea"/>
                          <a:cs typeface="+mn-cs"/>
                        </a:rPr>
                        <a:t>CR</a:t>
                      </a:r>
                    </a:p>
                  </a:txBody>
                  <a:tcPr anchor="ctr"/>
                </a:tc>
                <a:tc>
                  <a:txBody>
                    <a:bodyPr/>
                    <a:lstStyle/>
                    <a:p>
                      <a:r>
                        <a:rPr lang="en-US" sz="1400" kern="1200" dirty="0">
                          <a:solidFill>
                            <a:schemeClr val="dk1"/>
                          </a:solidFill>
                          <a:latin typeface="+mn-lt"/>
                          <a:ea typeface="+mn-ea"/>
                          <a:cs typeface="+mn-cs"/>
                        </a:rPr>
                        <a:t>15min as time permits</a:t>
                      </a:r>
                    </a:p>
                  </a:txBody>
                  <a:tcPr marT="45712" marB="45712"/>
                </a:tc>
                <a:extLst>
                  <a:ext uri="{0D108BD9-81ED-4DB2-BD59-A6C34878D82A}">
                    <a16:rowId xmlns:a16="http://schemas.microsoft.com/office/drawing/2014/main" val="1905221456"/>
                  </a:ext>
                </a:extLst>
              </a:tr>
            </a:tbl>
          </a:graphicData>
        </a:graphic>
      </p:graphicFrame>
    </p:spTree>
    <p:extLst>
      <p:ext uri="{BB962C8B-B14F-4D97-AF65-F5344CB8AC3E}">
        <p14:creationId xmlns:p14="http://schemas.microsoft.com/office/powerpoint/2010/main" val="33118273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Abstract</a:t>
            </a:r>
          </a:p>
        </p:txBody>
      </p:sp>
      <p:sp>
        <p:nvSpPr>
          <p:cNvPr id="4098" name="Rectangle 2"/>
          <p:cNvSpPr>
            <a:spLocks noGrp="1" noChangeArrowheads="1"/>
          </p:cNvSpPr>
          <p:nvPr>
            <p:ph idx="1"/>
          </p:nvPr>
        </p:nvSpPr>
        <p:spPr>
          <a:ln/>
        </p:spPr>
        <p:txBody>
          <a:bodyPr/>
          <a:lstStyle/>
          <a:p>
            <a:pPr indent="12700" algn="just">
              <a:spcBef>
                <a:spcPct val="20000"/>
              </a:spcBef>
            </a:pPr>
            <a:r>
              <a:rPr lang="en-US" altLang="en-US" dirty="0"/>
              <a:t>This submission contains the IEEE 802.11 </a:t>
            </a:r>
            <a:r>
              <a:rPr lang="en-US" altLang="en-US" dirty="0" err="1"/>
              <a:t>TGaz</a:t>
            </a:r>
            <a:r>
              <a:rPr lang="en-US" altLang="en-US" dirty="0"/>
              <a:t> Next Generation Positioning agenda for the Nov. meeting.</a:t>
            </a:r>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3</a:t>
            </a:fld>
            <a:endParaRPr lang="en-GB"/>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4" name="Date Placeholder 3"/>
          <p:cNvSpPr>
            <a:spLocks noGrp="1"/>
          </p:cNvSpPr>
          <p:nvPr>
            <p:ph type="dt" idx="15"/>
          </p:nvPr>
        </p:nvSpPr>
        <p:spPr/>
        <p:txBody>
          <a:bodyPr/>
          <a:lstStyle/>
          <a:p>
            <a:r>
              <a:rPr lang="en-US"/>
              <a:t>Nov. 2019</a:t>
            </a: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82959"/>
          </a:xfrm>
        </p:spPr>
        <p:txBody>
          <a:bodyPr/>
          <a:lstStyle/>
          <a:p>
            <a:r>
              <a:rPr lang="en-US" dirty="0"/>
              <a:t>Current CID Resolution Status for LB240</a:t>
            </a:r>
          </a:p>
        </p:txBody>
      </p:sp>
      <p:sp>
        <p:nvSpPr>
          <p:cNvPr id="3" name="Content Placeholder 2"/>
          <p:cNvSpPr>
            <a:spLocks noGrp="1"/>
          </p:cNvSpPr>
          <p:nvPr>
            <p:ph idx="1"/>
          </p:nvPr>
        </p:nvSpPr>
        <p:spPr>
          <a:xfrm>
            <a:off x="914401" y="1348136"/>
            <a:ext cx="10361084" cy="4746279"/>
          </a:xfrm>
        </p:spPr>
        <p:txBody>
          <a:bodyPr/>
          <a:lstStyle/>
          <a:p>
            <a:pPr lvl="0">
              <a:buFont typeface="Arial" panose="020B0604020202020204" pitchFamily="34" charset="0"/>
              <a:buChar char="•"/>
            </a:pPr>
            <a:r>
              <a:rPr lang="en-US" b="0" dirty="0"/>
              <a:t>Total left out of the Hanoi Meeting: </a:t>
            </a:r>
            <a:r>
              <a:rPr lang="en-US" dirty="0"/>
              <a:t>257</a:t>
            </a:r>
          </a:p>
          <a:p>
            <a:pPr lvl="1">
              <a:buFont typeface="Arial" panose="020B0604020202020204" pitchFamily="34" charset="0"/>
              <a:buChar char="•"/>
            </a:pPr>
            <a:r>
              <a:rPr lang="en-US" dirty="0"/>
              <a:t>Editorial: 50</a:t>
            </a:r>
          </a:p>
          <a:p>
            <a:pPr lvl="1">
              <a:buFont typeface="Arial" panose="020B0604020202020204" pitchFamily="34" charset="0"/>
              <a:buChar char="•"/>
            </a:pPr>
            <a:r>
              <a:rPr lang="en-US" b="0" dirty="0"/>
              <a:t>Technical </a:t>
            </a:r>
            <a:r>
              <a:rPr lang="en-US" dirty="0"/>
              <a:t>2</a:t>
            </a:r>
            <a:r>
              <a:rPr lang="en-US" b="0" dirty="0"/>
              <a:t>07</a:t>
            </a:r>
          </a:p>
          <a:p>
            <a:pPr lvl="0">
              <a:buFont typeface="Arial" panose="020B0604020202020204" pitchFamily="34" charset="0"/>
              <a:buChar char="•"/>
            </a:pPr>
            <a:r>
              <a:rPr lang="en-US" b="0" dirty="0"/>
              <a:t>Work completed thus far:</a:t>
            </a:r>
          </a:p>
          <a:p>
            <a:pPr lvl="1">
              <a:buFont typeface="Arial" panose="020B0604020202020204" pitchFamily="34" charset="0"/>
              <a:buChar char="•"/>
            </a:pPr>
            <a:r>
              <a:rPr lang="en-US" sz="2400" dirty="0"/>
              <a:t>During the telecon: 38</a:t>
            </a:r>
          </a:p>
          <a:p>
            <a:pPr lvl="1">
              <a:buFont typeface="Arial" panose="020B0604020202020204" pitchFamily="34" charset="0"/>
              <a:buChar char="•"/>
            </a:pPr>
            <a:r>
              <a:rPr lang="en-US" sz="2400" b="0" dirty="0"/>
              <a:t>During </a:t>
            </a:r>
            <a:r>
              <a:rPr lang="en-US" sz="2400" dirty="0"/>
              <a:t>the ad hoc: 84</a:t>
            </a:r>
          </a:p>
          <a:p>
            <a:pPr lvl="1">
              <a:buFont typeface="Arial" panose="020B0604020202020204" pitchFamily="34" charset="0"/>
              <a:buChar char="•"/>
            </a:pPr>
            <a:r>
              <a:rPr lang="en-US" sz="2400" dirty="0"/>
              <a:t>Total to motion: </a:t>
            </a:r>
            <a:r>
              <a:rPr lang="en-US" sz="2400" b="1" dirty="0">
                <a:solidFill>
                  <a:schemeClr val="accent2"/>
                </a:solidFill>
              </a:rPr>
              <a:t>122</a:t>
            </a:r>
          </a:p>
          <a:p>
            <a:pPr marL="457200" lvl="1" indent="0"/>
            <a:endParaRPr lang="en-US" sz="2400" dirty="0"/>
          </a:p>
          <a:p>
            <a:pPr>
              <a:buFont typeface="Arial" panose="020B0604020202020204" pitchFamily="34" charset="0"/>
              <a:buChar char="•"/>
            </a:pPr>
            <a:r>
              <a:rPr lang="en-US" sz="2800" b="0" dirty="0"/>
              <a:t>Remaining: </a:t>
            </a:r>
            <a:r>
              <a:rPr lang="en-US" sz="2800" dirty="0">
                <a:solidFill>
                  <a:srgbClr val="FF0000"/>
                </a:solidFill>
              </a:rPr>
              <a:t>135</a:t>
            </a:r>
          </a:p>
          <a:p>
            <a:pPr lvl="1">
              <a:buFont typeface="Arial" panose="020B0604020202020204" pitchFamily="34" charset="0"/>
              <a:buChar char="•"/>
            </a:pPr>
            <a:r>
              <a:rPr lang="en-US" sz="2600" dirty="0"/>
              <a:t>Editorial: </a:t>
            </a:r>
            <a:r>
              <a:rPr lang="en-US" sz="2600" b="1" dirty="0">
                <a:solidFill>
                  <a:srgbClr val="FF0000"/>
                </a:solidFill>
              </a:rPr>
              <a:t>50</a:t>
            </a:r>
          </a:p>
          <a:p>
            <a:pPr lvl="1">
              <a:buFont typeface="Arial" panose="020B0604020202020204" pitchFamily="34" charset="0"/>
              <a:buChar char="•"/>
            </a:pPr>
            <a:r>
              <a:rPr lang="en-US" sz="2600" b="0" dirty="0"/>
              <a:t>Technical</a:t>
            </a:r>
            <a:r>
              <a:rPr lang="en-US" sz="2200" b="0" dirty="0"/>
              <a:t>: </a:t>
            </a:r>
            <a:r>
              <a:rPr lang="en-US" sz="2400" b="1" dirty="0">
                <a:solidFill>
                  <a:srgbClr val="FF0000"/>
                </a:solidFill>
              </a:rPr>
              <a:t>85</a:t>
            </a:r>
            <a:endParaRPr lang="en-US" sz="2200" b="1" dirty="0">
              <a:solidFill>
                <a:srgbClr val="FF0000"/>
              </a:solidFill>
            </a:endParaRPr>
          </a:p>
          <a:p>
            <a:pPr lvl="1">
              <a:buFont typeface="Arial" panose="020B0604020202020204" pitchFamily="34" charset="0"/>
              <a:buChar char="•"/>
            </a:pPr>
            <a:endParaRPr 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30</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413190152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82959"/>
          </a:xfrm>
        </p:spPr>
        <p:txBody>
          <a:bodyPr/>
          <a:lstStyle/>
          <a:p>
            <a:r>
              <a:rPr lang="en-US" dirty="0"/>
              <a:t>Current CID Resolution Status for LB240</a:t>
            </a:r>
          </a:p>
        </p:txBody>
      </p:sp>
      <p:sp>
        <p:nvSpPr>
          <p:cNvPr id="3" name="Content Placeholder 2"/>
          <p:cNvSpPr>
            <a:spLocks noGrp="1"/>
          </p:cNvSpPr>
          <p:nvPr>
            <p:ph idx="1"/>
          </p:nvPr>
        </p:nvSpPr>
        <p:spPr>
          <a:xfrm>
            <a:off x="335361" y="1348136"/>
            <a:ext cx="5760640" cy="4746279"/>
          </a:xfrm>
        </p:spPr>
        <p:txBody>
          <a:bodyPr/>
          <a:lstStyle/>
          <a:p>
            <a:pPr lvl="0">
              <a:buFont typeface="Arial" panose="020B0604020202020204" pitchFamily="34" charset="0"/>
              <a:buChar char="•"/>
            </a:pPr>
            <a:r>
              <a:rPr lang="en-US" b="0" dirty="0"/>
              <a:t>Assignees with major unresolved batches:</a:t>
            </a:r>
            <a:endParaRPr lang="en-US" sz="2800" b="0" dirty="0"/>
          </a:p>
          <a:p>
            <a:pPr marL="800100" lvl="1" indent="-342900">
              <a:buFont typeface="Arial" panose="020B0604020202020204" pitchFamily="34" charset="0"/>
              <a:buChar char="•"/>
            </a:pPr>
            <a:r>
              <a:rPr lang="en-US" dirty="0">
                <a:solidFill>
                  <a:schemeClr val="tx1"/>
                </a:solidFill>
              </a:rPr>
              <a:t>Assaf - 5</a:t>
            </a:r>
            <a:endParaRPr lang="en-US" sz="2400" dirty="0">
              <a:solidFill>
                <a:schemeClr val="tx1"/>
              </a:solidFill>
            </a:endParaRPr>
          </a:p>
          <a:p>
            <a:pPr marL="800100" lvl="1" indent="-342900">
              <a:buFont typeface="Arial" panose="020B0604020202020204" pitchFamily="34" charset="0"/>
              <a:buChar char="•"/>
            </a:pPr>
            <a:r>
              <a:rPr lang="en-US" dirty="0" err="1">
                <a:solidFill>
                  <a:schemeClr val="tx1"/>
                </a:solidFill>
              </a:rPr>
              <a:t>Debashish</a:t>
            </a:r>
            <a:r>
              <a:rPr lang="en-US" dirty="0">
                <a:solidFill>
                  <a:schemeClr val="tx1"/>
                </a:solidFill>
              </a:rPr>
              <a:t> - 3</a:t>
            </a:r>
            <a:endParaRPr lang="en-US" sz="2400" dirty="0">
              <a:solidFill>
                <a:schemeClr val="tx1"/>
              </a:solidFill>
            </a:endParaRPr>
          </a:p>
          <a:p>
            <a:pPr marL="800100" lvl="1" indent="-342900">
              <a:buFont typeface="Arial" panose="020B0604020202020204" pitchFamily="34" charset="0"/>
              <a:buChar char="•"/>
            </a:pPr>
            <a:r>
              <a:rPr lang="en-US" dirty="0" err="1">
                <a:solidFill>
                  <a:schemeClr val="tx1"/>
                </a:solidFill>
              </a:rPr>
              <a:t>Dibakar</a:t>
            </a:r>
            <a:r>
              <a:rPr lang="en-US" dirty="0">
                <a:solidFill>
                  <a:schemeClr val="tx1"/>
                </a:solidFill>
              </a:rPr>
              <a:t> –  10 (after volunteering for 						an additional 33 comments) </a:t>
            </a:r>
            <a:endParaRPr lang="en-US" sz="2400" dirty="0">
              <a:solidFill>
                <a:schemeClr val="tx1"/>
              </a:solidFill>
            </a:endParaRPr>
          </a:p>
          <a:p>
            <a:pPr marL="800100" lvl="1" indent="-342900">
              <a:buFont typeface="Arial" panose="020B0604020202020204" pitchFamily="34" charset="0"/>
              <a:buChar char="•"/>
            </a:pPr>
            <a:r>
              <a:rPr lang="en-US" dirty="0">
                <a:solidFill>
                  <a:schemeClr val="tx1"/>
                </a:solidFill>
              </a:rPr>
              <a:t>Editor - 50</a:t>
            </a:r>
            <a:endParaRPr lang="en-US" sz="2400" dirty="0">
              <a:solidFill>
                <a:schemeClr val="tx1"/>
              </a:solidFill>
            </a:endParaRPr>
          </a:p>
          <a:p>
            <a:pPr marL="800100" lvl="1" indent="-342900">
              <a:buFont typeface="Arial" panose="020B0604020202020204" pitchFamily="34" charset="0"/>
              <a:buChar char="•"/>
            </a:pPr>
            <a:r>
              <a:rPr lang="en-US" dirty="0">
                <a:solidFill>
                  <a:schemeClr val="tx1"/>
                </a:solidFill>
              </a:rPr>
              <a:t>Erik - 27</a:t>
            </a:r>
            <a:endParaRPr lang="en-US" sz="2400" dirty="0">
              <a:solidFill>
                <a:schemeClr val="tx1"/>
              </a:solidFill>
            </a:endParaRPr>
          </a:p>
          <a:p>
            <a:pPr marL="800100" lvl="1" indent="-342900">
              <a:buFont typeface="Arial" panose="020B0604020202020204" pitchFamily="34" charset="0"/>
              <a:buChar char="•"/>
            </a:pPr>
            <a:r>
              <a:rPr lang="en-US" dirty="0">
                <a:solidFill>
                  <a:schemeClr val="tx1"/>
                </a:solidFill>
              </a:rPr>
              <a:t>Feng – 1</a:t>
            </a:r>
          </a:p>
          <a:p>
            <a:pPr marL="800100" lvl="1" indent="-342900">
              <a:buFont typeface="Arial" panose="020B0604020202020204" pitchFamily="34" charset="0"/>
              <a:buChar char="•"/>
            </a:pPr>
            <a:r>
              <a:rPr lang="en-US" dirty="0">
                <a:solidFill>
                  <a:schemeClr val="tx1"/>
                </a:solidFill>
              </a:rPr>
              <a:t>Tianyu – 2</a:t>
            </a:r>
          </a:p>
          <a:p>
            <a:pPr marL="800100" lvl="1" indent="-342900">
              <a:buFont typeface="Arial" panose="020B0604020202020204" pitchFamily="34" charset="0"/>
              <a:buChar char="•"/>
            </a:pPr>
            <a:r>
              <a:rPr lang="en-US" dirty="0" err="1">
                <a:solidFill>
                  <a:schemeClr val="tx1"/>
                </a:solidFill>
              </a:rPr>
              <a:t>Yongho</a:t>
            </a:r>
            <a:r>
              <a:rPr lang="en-US" dirty="0">
                <a:solidFill>
                  <a:schemeClr val="tx1"/>
                </a:solidFill>
              </a:rPr>
              <a:t> - 9 (after volunteering for an 						additional 10)</a:t>
            </a:r>
            <a:endParaRPr lang="en-US" sz="2400" dirty="0">
              <a:solidFill>
                <a:schemeClr val="tx1"/>
              </a:solidFill>
            </a:endParaRPr>
          </a:p>
          <a:p>
            <a:pPr>
              <a:buFont typeface="Arial" panose="020B0604020202020204" pitchFamily="34" charset="0"/>
              <a:buChar char="•"/>
            </a:pPr>
            <a:r>
              <a:rPr lang="en-US" b="0" dirty="0"/>
              <a:t>Total remaining: </a:t>
            </a:r>
            <a:r>
              <a:rPr lang="en-US" u="sng" dirty="0">
                <a:solidFill>
                  <a:srgbClr val="FF0000"/>
                </a:solidFill>
              </a:rPr>
              <a:t>134</a:t>
            </a:r>
            <a:r>
              <a:rPr lang="en-US" u="sng" dirty="0">
                <a:solidFill>
                  <a:schemeClr val="accent2"/>
                </a:solidFill>
              </a:rPr>
              <a:t> </a:t>
            </a:r>
            <a:endParaRPr lang="en-US" sz="2800" u="sng" dirty="0">
              <a:solidFill>
                <a:schemeClr val="accent2"/>
              </a:solidFill>
            </a:endParaRP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31</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
        <p:nvSpPr>
          <p:cNvPr id="7" name="Content Placeholder 2">
            <a:extLst>
              <a:ext uri="{FF2B5EF4-FFF2-40B4-BE49-F238E27FC236}">
                <a16:creationId xmlns:a16="http://schemas.microsoft.com/office/drawing/2014/main" id="{519088E6-36CB-42D2-89DB-B63ACA860653}"/>
              </a:ext>
            </a:extLst>
          </p:cNvPr>
          <p:cNvSpPr txBox="1">
            <a:spLocks/>
          </p:cNvSpPr>
          <p:nvPr/>
        </p:nvSpPr>
        <p:spPr bwMode="auto">
          <a:xfrm>
            <a:off x="6240016" y="1348136"/>
            <a:ext cx="5760640" cy="4746279"/>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a:lstStyle>
          <a:p>
            <a:pPr marL="800100" lvl="1" indent="-342900">
              <a:buFont typeface="Arial" panose="020B0604020202020204" pitchFamily="34" charset="0"/>
              <a:buChar char="•"/>
            </a:pPr>
            <a:endParaRPr lang="en-US" kern="0" dirty="0">
              <a:solidFill>
                <a:schemeClr val="tx1"/>
              </a:solidFill>
            </a:endParaRPr>
          </a:p>
          <a:p>
            <a:pPr marL="800100" lvl="1" indent="-342900">
              <a:buFont typeface="Arial" panose="020B0604020202020204" pitchFamily="34" charset="0"/>
              <a:buChar char="•"/>
            </a:pPr>
            <a:r>
              <a:rPr lang="en-US" kern="0" dirty="0">
                <a:solidFill>
                  <a:schemeClr val="tx1"/>
                </a:solidFill>
              </a:rPr>
              <a:t>Jerome - 3</a:t>
            </a:r>
          </a:p>
          <a:p>
            <a:pPr marL="800100" lvl="1" indent="-342900">
              <a:buFont typeface="Arial" panose="020B0604020202020204" pitchFamily="34" charset="0"/>
              <a:buChar char="•"/>
            </a:pPr>
            <a:r>
              <a:rPr lang="en-US" kern="0" dirty="0">
                <a:solidFill>
                  <a:schemeClr val="tx1"/>
                </a:solidFill>
              </a:rPr>
              <a:t>Jonathan - 1</a:t>
            </a:r>
          </a:p>
          <a:p>
            <a:pPr marL="800100" lvl="1" indent="-342900">
              <a:buFont typeface="Arial" panose="020B0604020202020204" pitchFamily="34" charset="0"/>
              <a:buChar char="•"/>
            </a:pPr>
            <a:r>
              <a:rPr lang="en-US" kern="0" dirty="0">
                <a:solidFill>
                  <a:schemeClr val="tx1"/>
                </a:solidFill>
              </a:rPr>
              <a:t>Qi - 18</a:t>
            </a:r>
          </a:p>
          <a:p>
            <a:pPr marL="457200" lvl="1" indent="0"/>
            <a:endParaRPr lang="en-US" sz="2400" kern="0" dirty="0">
              <a:solidFill>
                <a:schemeClr val="tx1"/>
              </a:solidFill>
            </a:endParaRPr>
          </a:p>
        </p:txBody>
      </p:sp>
    </p:spTree>
    <p:extLst>
      <p:ext uri="{BB962C8B-B14F-4D97-AF65-F5344CB8AC3E}">
        <p14:creationId xmlns:p14="http://schemas.microsoft.com/office/powerpoint/2010/main" val="30243762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b="0" dirty="0"/>
              <a:t>Approval of previous meeting minutes</a:t>
            </a:r>
            <a:endParaRPr lang="en-US" dirty="0"/>
          </a:p>
        </p:txBody>
      </p:sp>
      <p:sp>
        <p:nvSpPr>
          <p:cNvPr id="3" name="Content Placeholder 2"/>
          <p:cNvSpPr>
            <a:spLocks noGrp="1"/>
          </p:cNvSpPr>
          <p:nvPr>
            <p:ph idx="1"/>
          </p:nvPr>
        </p:nvSpPr>
        <p:spPr/>
        <p:txBody>
          <a:bodyPr/>
          <a:lstStyle/>
          <a:p>
            <a:pPr marL="0" indent="0"/>
            <a:r>
              <a:rPr lang="en-US" b="0" dirty="0"/>
              <a:t>Document 11-19/1490 “</a:t>
            </a:r>
            <a:r>
              <a:rPr lang="en-US" b="0" kern="1200" dirty="0">
                <a:solidFill>
                  <a:schemeClr val="dk1"/>
                </a:solidFill>
              </a:rPr>
              <a:t>Ad Hoc Meeting Minutes Sep 2019 Session</a:t>
            </a:r>
            <a:r>
              <a:rPr lang="en-US" b="0" dirty="0"/>
              <a:t>” posted to Mentor on Sep. 12</a:t>
            </a:r>
            <a:r>
              <a:rPr lang="en-US" b="0" baseline="30000" dirty="0"/>
              <a:t>th</a:t>
            </a:r>
            <a:r>
              <a:rPr lang="en-US" b="0" dirty="0"/>
              <a:t> 2019. </a:t>
            </a:r>
          </a:p>
          <a:p>
            <a:endParaRPr lang="en-US" dirty="0"/>
          </a:p>
          <a:p>
            <a:r>
              <a:rPr lang="en-US" dirty="0"/>
              <a:t>Motion </a:t>
            </a:r>
            <a:r>
              <a:rPr lang="en-US" b="0" dirty="0"/>
              <a:t>201911-01:</a:t>
            </a:r>
          </a:p>
          <a:p>
            <a:pPr marL="0" indent="0"/>
            <a:r>
              <a:rPr lang="en-US" b="0" dirty="0"/>
              <a:t>Move to approve document 11-19/1490r0 as </a:t>
            </a:r>
            <a:r>
              <a:rPr lang="en-US" b="0" dirty="0" err="1"/>
              <a:t>TGaz</a:t>
            </a:r>
            <a:r>
              <a:rPr lang="en-US" b="0" dirty="0"/>
              <a:t> meeting minutes for the Sep. 2019 Ad hoc session. </a:t>
            </a:r>
          </a:p>
          <a:p>
            <a:r>
              <a:rPr lang="en-US" b="0" dirty="0"/>
              <a:t>Moved by: Jerome Henry</a:t>
            </a:r>
          </a:p>
          <a:p>
            <a:r>
              <a:rPr lang="en-US" b="0" dirty="0"/>
              <a:t>Seconded by: Roy Want </a:t>
            </a:r>
          </a:p>
          <a:p>
            <a:r>
              <a:rPr lang="en-US" b="0" dirty="0"/>
              <a:t>Results (Y/N/A): 12/0/0</a:t>
            </a:r>
          </a:p>
          <a:p>
            <a:r>
              <a:rPr lang="en-US" b="0" dirty="0"/>
              <a:t>Motion passes</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32</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328590263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b="0" dirty="0"/>
              <a:t>Approval of previous meeting minutes</a:t>
            </a:r>
            <a:endParaRPr lang="en-US" dirty="0"/>
          </a:p>
        </p:txBody>
      </p:sp>
      <p:sp>
        <p:nvSpPr>
          <p:cNvPr id="3" name="Content Placeholder 2"/>
          <p:cNvSpPr>
            <a:spLocks noGrp="1"/>
          </p:cNvSpPr>
          <p:nvPr>
            <p:ph idx="1"/>
          </p:nvPr>
        </p:nvSpPr>
        <p:spPr/>
        <p:txBody>
          <a:bodyPr/>
          <a:lstStyle/>
          <a:p>
            <a:pPr marL="0" indent="0"/>
            <a:r>
              <a:rPr lang="en-US" b="0" dirty="0"/>
              <a:t>Document 11-19/1599 “</a:t>
            </a:r>
            <a:r>
              <a:rPr lang="en-US" b="0" dirty="0" err="1"/>
              <a:t>TGaz</a:t>
            </a:r>
            <a:r>
              <a:rPr lang="en-US" b="0" dirty="0"/>
              <a:t> Meeting Minutes September 2019 session” posted to Mentor on Oct. 2</a:t>
            </a:r>
            <a:r>
              <a:rPr lang="en-US" b="0" baseline="30000" dirty="0"/>
              <a:t>nd</a:t>
            </a:r>
            <a:r>
              <a:rPr lang="en-US" b="0" dirty="0"/>
              <a:t> 2019. </a:t>
            </a:r>
          </a:p>
          <a:p>
            <a:endParaRPr lang="en-US" dirty="0"/>
          </a:p>
          <a:p>
            <a:r>
              <a:rPr lang="en-US" dirty="0"/>
              <a:t>Motion </a:t>
            </a:r>
            <a:r>
              <a:rPr lang="en-US" b="0" dirty="0"/>
              <a:t>201911-02:</a:t>
            </a:r>
            <a:endParaRPr lang="en-US" dirty="0"/>
          </a:p>
          <a:p>
            <a:pPr marL="0" indent="0"/>
            <a:r>
              <a:rPr lang="en-US" b="0" dirty="0"/>
              <a:t>Move to approve document 11-19/1599r0 as </a:t>
            </a:r>
            <a:r>
              <a:rPr lang="en-US" b="0" dirty="0" err="1"/>
              <a:t>TGaz</a:t>
            </a:r>
            <a:r>
              <a:rPr lang="en-US" b="0" dirty="0"/>
              <a:t> meeting minutes for the Sep. meeting. </a:t>
            </a:r>
          </a:p>
          <a:p>
            <a:r>
              <a:rPr lang="en-US" b="0" dirty="0"/>
              <a:t>Moved by: Jerome Henry</a:t>
            </a:r>
          </a:p>
          <a:p>
            <a:r>
              <a:rPr lang="en-US" b="0" dirty="0"/>
              <a:t>Seconded by: Qinghua Li</a:t>
            </a:r>
          </a:p>
          <a:p>
            <a:r>
              <a:rPr lang="en-US" b="0" dirty="0"/>
              <a:t>Results (Y/N/A): 14/0/1</a:t>
            </a:r>
          </a:p>
          <a:p>
            <a:r>
              <a:rPr lang="en-US" b="0" dirty="0"/>
              <a:t>Motion passes</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33</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102102786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b="0" dirty="0"/>
              <a:t>Approval of previous meeting minutes</a:t>
            </a:r>
            <a:endParaRPr lang="en-US" dirty="0"/>
          </a:p>
        </p:txBody>
      </p:sp>
      <p:sp>
        <p:nvSpPr>
          <p:cNvPr id="3" name="Content Placeholder 2"/>
          <p:cNvSpPr>
            <a:spLocks noGrp="1"/>
          </p:cNvSpPr>
          <p:nvPr>
            <p:ph idx="1"/>
          </p:nvPr>
        </p:nvSpPr>
        <p:spPr>
          <a:xfrm>
            <a:off x="914401" y="1830391"/>
            <a:ext cx="10361084" cy="4264024"/>
          </a:xfrm>
        </p:spPr>
        <p:txBody>
          <a:bodyPr/>
          <a:lstStyle/>
          <a:p>
            <a:pPr marL="0" indent="0"/>
            <a:r>
              <a:rPr lang="en-US" b="0" dirty="0"/>
              <a:t>Document 11-19/1729r0 “TGaz-telecon-minutes-October-2nd-2019” posted to Mentor on Oct. 30</a:t>
            </a:r>
            <a:r>
              <a:rPr lang="en-US" b="0" baseline="30000" dirty="0"/>
              <a:t>th</a:t>
            </a:r>
            <a:r>
              <a:rPr lang="en-US" b="0" dirty="0"/>
              <a:t> 2019. </a:t>
            </a:r>
          </a:p>
          <a:p>
            <a:endParaRPr lang="en-US" dirty="0"/>
          </a:p>
          <a:p>
            <a:r>
              <a:rPr lang="en-US" dirty="0"/>
              <a:t>Motion </a:t>
            </a:r>
            <a:r>
              <a:rPr lang="en-US" b="0" dirty="0"/>
              <a:t>201911-03:</a:t>
            </a:r>
            <a:endParaRPr lang="en-US" dirty="0"/>
          </a:p>
          <a:p>
            <a:pPr marL="0" indent="0"/>
            <a:r>
              <a:rPr lang="en-US" b="0" dirty="0"/>
              <a:t>Move to approve document 11-19/1729r0 as </a:t>
            </a:r>
            <a:r>
              <a:rPr lang="en-US" b="0" dirty="0" err="1"/>
              <a:t>TGaz</a:t>
            </a:r>
            <a:r>
              <a:rPr lang="en-US" b="0" dirty="0"/>
              <a:t> meeting minutes for the Oct. 2</a:t>
            </a:r>
            <a:r>
              <a:rPr lang="en-US" b="0" baseline="30000" dirty="0"/>
              <a:t>nd</a:t>
            </a:r>
            <a:r>
              <a:rPr lang="en-US" b="0" dirty="0"/>
              <a:t> telecon.</a:t>
            </a:r>
          </a:p>
          <a:p>
            <a:pPr marL="0" indent="0"/>
            <a:endParaRPr lang="en-US" b="0" dirty="0"/>
          </a:p>
          <a:p>
            <a:r>
              <a:rPr lang="en-US" b="0" dirty="0"/>
              <a:t>Moved by: Qinghua Li </a:t>
            </a:r>
          </a:p>
          <a:p>
            <a:r>
              <a:rPr lang="en-US" b="0" dirty="0"/>
              <a:t>Seconded by: Jerome Henry</a:t>
            </a:r>
          </a:p>
          <a:p>
            <a:r>
              <a:rPr lang="en-US" b="0" dirty="0"/>
              <a:t>Results (Y/N/A): 13/0/1</a:t>
            </a:r>
          </a:p>
          <a:p>
            <a:r>
              <a:rPr lang="en-US" b="0" dirty="0"/>
              <a:t>Motion passes</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34</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197535768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b="0" dirty="0"/>
              <a:t>Approval of previous meeting minutes</a:t>
            </a:r>
            <a:endParaRPr lang="en-US" dirty="0"/>
          </a:p>
        </p:txBody>
      </p:sp>
      <p:sp>
        <p:nvSpPr>
          <p:cNvPr id="3" name="Content Placeholder 2"/>
          <p:cNvSpPr>
            <a:spLocks noGrp="1"/>
          </p:cNvSpPr>
          <p:nvPr>
            <p:ph idx="1"/>
          </p:nvPr>
        </p:nvSpPr>
        <p:spPr>
          <a:xfrm>
            <a:off x="914401" y="1830391"/>
            <a:ext cx="10361084" cy="4264024"/>
          </a:xfrm>
        </p:spPr>
        <p:txBody>
          <a:bodyPr/>
          <a:lstStyle/>
          <a:p>
            <a:pPr marL="0" indent="0"/>
            <a:r>
              <a:rPr lang="en-US" b="0" dirty="0"/>
              <a:t>Document 11-19/1771 “October 16th Teleconference Minutes” posted to Mentor on Oct. 25</a:t>
            </a:r>
            <a:r>
              <a:rPr lang="en-US" b="0" baseline="30000" dirty="0"/>
              <a:t>th</a:t>
            </a:r>
            <a:r>
              <a:rPr lang="en-US" b="0" dirty="0"/>
              <a:t> 2019. </a:t>
            </a:r>
          </a:p>
          <a:p>
            <a:endParaRPr lang="en-US" dirty="0"/>
          </a:p>
          <a:p>
            <a:r>
              <a:rPr lang="en-US" dirty="0"/>
              <a:t>Motion </a:t>
            </a:r>
            <a:r>
              <a:rPr lang="en-US" b="0" dirty="0"/>
              <a:t>201911-04:</a:t>
            </a:r>
            <a:endParaRPr lang="en-US" dirty="0"/>
          </a:p>
          <a:p>
            <a:pPr marL="0" indent="0"/>
            <a:r>
              <a:rPr lang="en-US" b="0" dirty="0"/>
              <a:t>Move to approve document 11-19/1771r0 as </a:t>
            </a:r>
            <a:r>
              <a:rPr lang="en-US" b="0" dirty="0" err="1"/>
              <a:t>TGaz</a:t>
            </a:r>
            <a:r>
              <a:rPr lang="en-US" b="0" dirty="0"/>
              <a:t> October 16th </a:t>
            </a:r>
            <a:r>
              <a:rPr lang="en-US" b="0" dirty="0" err="1"/>
              <a:t>teleocn</a:t>
            </a:r>
            <a:r>
              <a:rPr lang="en-US" b="0" dirty="0"/>
              <a:t> Minutes. </a:t>
            </a:r>
          </a:p>
          <a:p>
            <a:pPr marL="0" indent="0"/>
            <a:endParaRPr lang="en-US" b="0" dirty="0"/>
          </a:p>
          <a:p>
            <a:r>
              <a:rPr lang="en-US" b="0" dirty="0"/>
              <a:t>Moved by: Jerome Henry</a:t>
            </a:r>
          </a:p>
          <a:p>
            <a:r>
              <a:rPr lang="en-US" b="0" dirty="0"/>
              <a:t>Seconded by: Qinghua Li</a:t>
            </a:r>
          </a:p>
          <a:p>
            <a:r>
              <a:rPr lang="en-US" b="0" dirty="0"/>
              <a:t>Results (Y/N/A): 12/0/1</a:t>
            </a:r>
          </a:p>
          <a:p>
            <a:r>
              <a:rPr lang="en-US" b="0" dirty="0"/>
              <a:t>Motion passes.</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35</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237403407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b="0" dirty="0"/>
              <a:t>Approval of previous meeting minutes</a:t>
            </a:r>
            <a:endParaRPr lang="en-US" dirty="0"/>
          </a:p>
        </p:txBody>
      </p:sp>
      <p:sp>
        <p:nvSpPr>
          <p:cNvPr id="3" name="Content Placeholder 2"/>
          <p:cNvSpPr>
            <a:spLocks noGrp="1"/>
          </p:cNvSpPr>
          <p:nvPr>
            <p:ph idx="1"/>
          </p:nvPr>
        </p:nvSpPr>
        <p:spPr/>
        <p:txBody>
          <a:bodyPr/>
          <a:lstStyle/>
          <a:p>
            <a:pPr marL="0" indent="0"/>
            <a:r>
              <a:rPr lang="en-US" sz="2000" b="0" dirty="0"/>
              <a:t>Document 11-19/1811 “TGaz-telecon-minutes-October-November-2019” posted to Mentor on Nov. 4</a:t>
            </a:r>
            <a:r>
              <a:rPr lang="en-US" sz="2000" b="0" baseline="30000" dirty="0"/>
              <a:t>th</a:t>
            </a:r>
            <a:r>
              <a:rPr lang="en-US" sz="2000" b="0" dirty="0"/>
              <a:t> 2019. </a:t>
            </a:r>
          </a:p>
          <a:p>
            <a:endParaRPr lang="en-US" sz="2000" dirty="0"/>
          </a:p>
          <a:p>
            <a:r>
              <a:rPr lang="en-US" sz="2000" dirty="0"/>
              <a:t>Motion </a:t>
            </a:r>
            <a:r>
              <a:rPr lang="en-US" sz="2000" b="0" dirty="0"/>
              <a:t>201911-05:</a:t>
            </a:r>
            <a:endParaRPr lang="en-US" sz="2000" dirty="0"/>
          </a:p>
          <a:p>
            <a:pPr marL="0" indent="0"/>
            <a:r>
              <a:rPr lang="en-US" sz="2000" b="0" dirty="0"/>
              <a:t>Move to approve document 11-19/1811r0 as </a:t>
            </a:r>
            <a:r>
              <a:rPr lang="en-US" sz="2000" b="0" dirty="0" err="1"/>
              <a:t>TGaz</a:t>
            </a:r>
            <a:r>
              <a:rPr lang="en-US" sz="2000" b="0" dirty="0"/>
              <a:t> meeting minutes for the Oct. 30</a:t>
            </a:r>
            <a:r>
              <a:rPr lang="en-US" sz="2000" b="0" baseline="30000" dirty="0"/>
              <a:t>th</a:t>
            </a:r>
            <a:r>
              <a:rPr lang="en-US" sz="2000" b="0" dirty="0"/>
              <a:t> telecon. </a:t>
            </a:r>
          </a:p>
          <a:p>
            <a:pPr marL="0" indent="0"/>
            <a:endParaRPr lang="en-US" sz="1800" b="0" dirty="0"/>
          </a:p>
          <a:p>
            <a:r>
              <a:rPr lang="en-US" sz="2000" b="0" dirty="0"/>
              <a:t>Moved by: Qinghua Li </a:t>
            </a:r>
          </a:p>
          <a:p>
            <a:r>
              <a:rPr lang="en-US" sz="2000" b="0" dirty="0"/>
              <a:t>Seconded by: Jerome Henry</a:t>
            </a:r>
          </a:p>
          <a:p>
            <a:r>
              <a:rPr lang="en-US" sz="2000" b="0" dirty="0"/>
              <a:t>Results (Y/N/A): 13/0/1</a:t>
            </a:r>
          </a:p>
          <a:p>
            <a:r>
              <a:rPr lang="en-US" sz="2000" b="0" dirty="0"/>
              <a:t>Motion passes.</a:t>
            </a:r>
          </a:p>
          <a:p>
            <a:endParaRPr lang="en-US" sz="2000" b="0" dirty="0"/>
          </a:p>
          <a:p>
            <a:endParaRPr lang="en-US" sz="20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220745558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Comment Resolution from Ad Hoc and </a:t>
            </a:r>
            <a:r>
              <a:rPr lang="en-US" dirty="0" err="1"/>
              <a:t>Telecon</a:t>
            </a:r>
            <a:endParaRPr lang="en-US" dirty="0"/>
          </a:p>
        </p:txBody>
      </p:sp>
      <p:sp>
        <p:nvSpPr>
          <p:cNvPr id="3" name="Content Placeholder 2"/>
          <p:cNvSpPr>
            <a:spLocks noGrp="1"/>
          </p:cNvSpPr>
          <p:nvPr>
            <p:ph idx="1"/>
          </p:nvPr>
        </p:nvSpPr>
        <p:spPr>
          <a:xfrm>
            <a:off x="914401" y="1628801"/>
            <a:ext cx="10361084" cy="4465614"/>
          </a:xfrm>
        </p:spPr>
        <p:txBody>
          <a:bodyPr/>
          <a:lstStyle/>
          <a:p>
            <a:pPr marL="0" indent="0"/>
            <a:r>
              <a:rPr lang="en-US" sz="2000" dirty="0"/>
              <a:t>11-19-1563r2 CR for Miscellaneous CIDs in LB240_part 2</a:t>
            </a:r>
          </a:p>
          <a:p>
            <a:pPr marL="0" indent="0"/>
            <a:endParaRPr lang="en-US" sz="2000" dirty="0"/>
          </a:p>
          <a:p>
            <a:pPr marL="0" indent="0"/>
            <a:r>
              <a:rPr lang="en-US" sz="2000" dirty="0"/>
              <a:t>Motion </a:t>
            </a:r>
            <a:r>
              <a:rPr lang="en-US" sz="2000" b="0" dirty="0"/>
              <a:t>201911-06:</a:t>
            </a:r>
            <a:endParaRPr lang="en-US" sz="2000" dirty="0"/>
          </a:p>
          <a:p>
            <a:pPr marL="0" indent="0"/>
            <a:r>
              <a:rPr lang="en-US" sz="2000" b="0" dirty="0"/>
              <a:t>Move to adopt the resolutions depicted by document 11-19-1563r2 for CID 1586, 1341, 2483, 1380 and 2312, instruct the technical editor to incorporate it in the P802.11az draft and grant the editor editorial license. </a:t>
            </a:r>
          </a:p>
          <a:p>
            <a:pPr marL="0" indent="0"/>
            <a:endParaRPr lang="en-US" sz="2000" b="0" dirty="0"/>
          </a:p>
          <a:p>
            <a:pPr marL="0" indent="0"/>
            <a:r>
              <a:rPr lang="en-US" sz="2000" b="0" dirty="0"/>
              <a:t>Moved: Feng Jiang</a:t>
            </a:r>
          </a:p>
          <a:p>
            <a:pPr marL="0" indent="0"/>
            <a:r>
              <a:rPr lang="en-US" sz="2000" b="0" dirty="0"/>
              <a:t>Second: Erik Lindskog</a:t>
            </a:r>
          </a:p>
          <a:p>
            <a:pPr marL="0" indent="0"/>
            <a:r>
              <a:rPr lang="en-US" sz="2000" b="0" dirty="0"/>
              <a:t>Results (Y/N/A): 12/0/1</a:t>
            </a:r>
          </a:p>
          <a:p>
            <a:pPr marL="0" indent="0"/>
            <a:r>
              <a:rPr lang="en-US" sz="2000" b="0" dirty="0"/>
              <a:t>Motion passes.</a:t>
            </a:r>
            <a:endParaRPr lang="en-US" sz="1800" b="0" dirty="0"/>
          </a:p>
          <a:p>
            <a:pPr marL="0" indent="0"/>
            <a:r>
              <a:rPr lang="en-US" sz="1800" b="0" dirty="0"/>
              <a:t>Results from the Oct. 2</a:t>
            </a:r>
            <a:r>
              <a:rPr lang="en-US" sz="1800" b="0" baseline="30000" dirty="0"/>
              <a:t>nd</a:t>
            </a:r>
            <a:r>
              <a:rPr lang="en-US" sz="1800" b="0" dirty="0"/>
              <a:t> telecon (Y/N/A): 9/0/1</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123466050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Comment Resolution from Ad Hoc and </a:t>
            </a:r>
            <a:r>
              <a:rPr lang="en-US" dirty="0" err="1"/>
              <a:t>Telecon</a:t>
            </a:r>
            <a:endParaRPr lang="en-US" dirty="0"/>
          </a:p>
        </p:txBody>
      </p:sp>
      <p:sp>
        <p:nvSpPr>
          <p:cNvPr id="3" name="Content Placeholder 2"/>
          <p:cNvSpPr>
            <a:spLocks noGrp="1"/>
          </p:cNvSpPr>
          <p:nvPr>
            <p:ph idx="1"/>
          </p:nvPr>
        </p:nvSpPr>
        <p:spPr>
          <a:xfrm>
            <a:off x="914401" y="1484785"/>
            <a:ext cx="10361084" cy="4609630"/>
          </a:xfrm>
        </p:spPr>
        <p:txBody>
          <a:bodyPr/>
          <a:lstStyle/>
          <a:p>
            <a:pPr marL="0" indent="0"/>
            <a:r>
              <a:rPr lang="en-US" sz="2000" dirty="0"/>
              <a:t>11-19-1686r1 Resolutions to a few LB240 Comments (Part-7)</a:t>
            </a:r>
          </a:p>
          <a:p>
            <a:pPr marL="0" indent="0"/>
            <a:endParaRPr lang="en-US" sz="2000" dirty="0"/>
          </a:p>
          <a:p>
            <a:pPr marL="0" indent="0"/>
            <a:r>
              <a:rPr lang="en-US" sz="2000" dirty="0"/>
              <a:t>Motion </a:t>
            </a:r>
            <a:r>
              <a:rPr lang="en-US" sz="2000" b="0" dirty="0"/>
              <a:t>201911-07:</a:t>
            </a:r>
            <a:endParaRPr lang="en-US" sz="2000" dirty="0"/>
          </a:p>
          <a:p>
            <a:pPr marL="0" indent="0"/>
            <a:r>
              <a:rPr lang="en-US" sz="2000" b="0" dirty="0"/>
              <a:t>Move to adopt the resolutions depicted by document 11-19-1686r1 for CIDs </a:t>
            </a:r>
            <a:r>
              <a:rPr lang="pt-BR" sz="2000" b="0" dirty="0"/>
              <a:t>1143, 1693, 1698, 1916, 1764, 1781, 1911, 1915</a:t>
            </a:r>
            <a:r>
              <a:rPr lang="en-US" sz="2000" b="0" dirty="0"/>
              <a:t>, instruct the technical editor to incorporate it in the P802.11az draft and grant the editor editorial license. </a:t>
            </a:r>
          </a:p>
          <a:p>
            <a:pPr marL="0" indent="0"/>
            <a:endParaRPr lang="en-US" sz="2000" b="0" dirty="0"/>
          </a:p>
          <a:p>
            <a:pPr marL="0" indent="0"/>
            <a:r>
              <a:rPr lang="en-US" sz="2000" b="0" dirty="0"/>
              <a:t>Moved: Ganesh Venkatesan</a:t>
            </a:r>
          </a:p>
          <a:p>
            <a:pPr marL="0" indent="0"/>
            <a:r>
              <a:rPr lang="en-US" sz="2000" b="0" dirty="0"/>
              <a:t>Second: Dibakar Das</a:t>
            </a:r>
          </a:p>
          <a:p>
            <a:pPr marL="0" indent="0"/>
            <a:r>
              <a:rPr lang="en-US" sz="2000" b="0" dirty="0"/>
              <a:t>Results (Y/N/A): 11/0/1</a:t>
            </a:r>
          </a:p>
          <a:p>
            <a:pPr marL="0" indent="0"/>
            <a:r>
              <a:rPr lang="en-US" sz="2000" b="0" dirty="0"/>
              <a:t>Motion passes</a:t>
            </a:r>
          </a:p>
          <a:p>
            <a:pPr marL="0" indent="0"/>
            <a:endParaRPr lang="en-US" sz="1600" b="0" dirty="0"/>
          </a:p>
          <a:p>
            <a:pPr marL="0" indent="0"/>
            <a:r>
              <a:rPr lang="en-US" sz="1800" b="0" dirty="0"/>
              <a:t>Results from the Oct. 2</a:t>
            </a:r>
            <a:r>
              <a:rPr lang="en-US" sz="1800" b="0" baseline="30000" dirty="0"/>
              <a:t>nd</a:t>
            </a:r>
            <a:r>
              <a:rPr lang="en-US" sz="1800" b="0" dirty="0"/>
              <a:t> telecon (Y/N/A): 10/0/0</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428033925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Comment Resolution from Ad Hoc and </a:t>
            </a:r>
            <a:r>
              <a:rPr lang="en-US" dirty="0" err="1"/>
              <a:t>Telecon</a:t>
            </a:r>
            <a:endParaRPr lang="en-US" dirty="0"/>
          </a:p>
        </p:txBody>
      </p:sp>
      <p:sp>
        <p:nvSpPr>
          <p:cNvPr id="3" name="Content Placeholder 2"/>
          <p:cNvSpPr>
            <a:spLocks noGrp="1"/>
          </p:cNvSpPr>
          <p:nvPr>
            <p:ph idx="1"/>
          </p:nvPr>
        </p:nvSpPr>
        <p:spPr>
          <a:xfrm>
            <a:off x="914401" y="1556793"/>
            <a:ext cx="10361084" cy="4537622"/>
          </a:xfrm>
        </p:spPr>
        <p:txBody>
          <a:bodyPr/>
          <a:lstStyle/>
          <a:p>
            <a:pPr marL="0" indent="0"/>
            <a:r>
              <a:rPr lang="en-US" sz="2000" dirty="0"/>
              <a:t>11-19-1368r4 Resolution to LB 240 CID 1433</a:t>
            </a:r>
          </a:p>
          <a:p>
            <a:pPr marL="0" indent="0"/>
            <a:endParaRPr lang="en-US" sz="2000" dirty="0"/>
          </a:p>
          <a:p>
            <a:pPr marL="0" indent="0"/>
            <a:r>
              <a:rPr lang="en-US" sz="2000" dirty="0"/>
              <a:t>Motion </a:t>
            </a:r>
            <a:r>
              <a:rPr lang="en-US" sz="2000" b="0" dirty="0"/>
              <a:t>201911-08:</a:t>
            </a:r>
            <a:endParaRPr lang="en-US" sz="2000" dirty="0"/>
          </a:p>
          <a:p>
            <a:pPr marL="0" indent="0"/>
            <a:r>
              <a:rPr lang="en-US" sz="2000" b="0" dirty="0"/>
              <a:t>Move to adopt the resolutions depicted by document 11-19-1368r4 for CIDs 1432, 1433, 2125, 2126, 2127, 2129 and 2130, instruct the technical editor to incorporate it in the P802.11az draft and grant the editor editorial license. </a:t>
            </a:r>
          </a:p>
          <a:p>
            <a:pPr marL="0" indent="0"/>
            <a:endParaRPr lang="en-US" sz="2000" b="0" dirty="0"/>
          </a:p>
          <a:p>
            <a:pPr marL="0" indent="0"/>
            <a:r>
              <a:rPr lang="en-US" sz="2000" b="0" dirty="0"/>
              <a:t>Moved: Ganesh Venkatesan</a:t>
            </a:r>
          </a:p>
          <a:p>
            <a:pPr marL="0" indent="0"/>
            <a:r>
              <a:rPr lang="en-US" sz="2000" b="0" dirty="0"/>
              <a:t>Second: Jerome Henry</a:t>
            </a:r>
          </a:p>
          <a:p>
            <a:pPr marL="0" indent="0"/>
            <a:r>
              <a:rPr lang="en-US" sz="2000" b="0" dirty="0"/>
              <a:t>Results (Y/N/A): 10/0/1 </a:t>
            </a:r>
          </a:p>
          <a:p>
            <a:pPr marL="0" indent="0"/>
            <a:r>
              <a:rPr lang="en-US" sz="2000" b="0" dirty="0"/>
              <a:t>Motion passes</a:t>
            </a:r>
          </a:p>
          <a:p>
            <a:pPr marL="0" indent="0"/>
            <a:endParaRPr lang="en-US" sz="1800" b="0" dirty="0"/>
          </a:p>
          <a:p>
            <a:pPr marL="0" indent="0"/>
            <a:r>
              <a:rPr lang="en-US" sz="1800" b="0" dirty="0"/>
              <a:t>Results from the Oct. 9</a:t>
            </a:r>
            <a:r>
              <a:rPr lang="en-US" sz="1800" b="0" baseline="30000" dirty="0"/>
              <a:t>th</a:t>
            </a:r>
            <a:r>
              <a:rPr lang="en-US" sz="1800" b="0" dirty="0"/>
              <a:t> telecon (Y/N/A): 10/0/1</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39</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38682286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sz="4400" dirty="0"/>
              <a:t>Logistics</a:t>
            </a:r>
            <a:endParaRPr lang="en-US" sz="4400" dirty="0"/>
          </a:p>
        </p:txBody>
      </p:sp>
      <p:sp>
        <p:nvSpPr>
          <p:cNvPr id="3" name="Content Placeholder 2"/>
          <p:cNvSpPr>
            <a:spLocks noGrp="1"/>
          </p:cNvSpPr>
          <p:nvPr>
            <p:ph idx="1"/>
          </p:nvPr>
        </p:nvSpPr>
        <p:spPr/>
        <p:txBody>
          <a:bodyPr/>
          <a:lstStyle/>
          <a:p>
            <a:pPr marL="457200" indent="-457200"/>
            <a:r>
              <a:rPr lang="en-US" altLang="en-US" dirty="0"/>
              <a:t>Attendance:</a:t>
            </a:r>
            <a:endParaRPr lang="en-US" altLang="en-US" dirty="0">
              <a:hlinkClick r:id="rId2"/>
            </a:endParaRPr>
          </a:p>
          <a:p>
            <a:pPr marL="857250" lvl="1" indent="-457200"/>
            <a:r>
              <a:rPr lang="en-US" altLang="en-US" dirty="0">
                <a:solidFill>
                  <a:schemeClr val="tx1"/>
                </a:solidFill>
                <a:ea typeface="MS PGothic" pitchFamily="34" charset="-128"/>
                <a:cs typeface="MS PGothic" charset="0"/>
                <a:hlinkClick r:id="rId3"/>
              </a:rPr>
              <a:t>https://imat.ieee.org/attendance</a:t>
            </a:r>
            <a:endParaRPr lang="en-US" altLang="en-US" dirty="0">
              <a:solidFill>
                <a:schemeClr val="tx1"/>
              </a:solidFill>
              <a:ea typeface="MS PGothic" pitchFamily="34" charset="-128"/>
              <a:cs typeface="MS PGothic" charset="0"/>
            </a:endParaRPr>
          </a:p>
          <a:p>
            <a:pPr lvl="1"/>
            <a:r>
              <a:rPr lang="en-US" altLang="en-US" dirty="0"/>
              <a:t>You must register before logging attendance.</a:t>
            </a:r>
          </a:p>
          <a:p>
            <a:pPr lvl="1"/>
            <a:r>
              <a:rPr lang="en-US" altLang="en-US" dirty="0"/>
              <a:t>You must log attendance during each 2 hour session.</a:t>
            </a:r>
          </a:p>
          <a:p>
            <a:r>
              <a:rPr lang="en-US" altLang="en-US" dirty="0"/>
              <a:t>Documentation</a:t>
            </a:r>
          </a:p>
          <a:p>
            <a:pPr lvl="1"/>
            <a:r>
              <a:rPr lang="en-US" altLang="en-US" dirty="0">
                <a:hlinkClick r:id="rId4"/>
              </a:rPr>
              <a:t>https://mentor.ieee.org/802.11/documents</a:t>
            </a:r>
            <a:endParaRPr lang="en-US" altLang="en-US" dirty="0"/>
          </a:p>
          <a:p>
            <a:pPr lvl="1"/>
            <a:r>
              <a:rPr lang="en-US" altLang="en-US" dirty="0"/>
              <a:t>Use “</a:t>
            </a:r>
            <a:r>
              <a:rPr lang="en-US" altLang="en-US" dirty="0" err="1"/>
              <a:t>TGaz</a:t>
            </a:r>
            <a:r>
              <a:rPr lang="en-US" altLang="en-US" dirty="0"/>
              <a:t>” folder for documents relating to the </a:t>
            </a:r>
            <a:r>
              <a:rPr lang="en-US" altLang="en-US" dirty="0" err="1"/>
              <a:t>TGaz</a:t>
            </a:r>
            <a:r>
              <a:rPr lang="en-US" altLang="en-US" dirty="0"/>
              <a:t> activity.</a:t>
            </a:r>
          </a:p>
          <a:p>
            <a:pPr lvl="1"/>
            <a:endParaRPr lang="en-US" altLang="en-US" dirty="0"/>
          </a:p>
          <a:p>
            <a:endParaRPr 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276176718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Comment Resolution from Ad Hoc and </a:t>
            </a:r>
            <a:r>
              <a:rPr lang="en-US" dirty="0" err="1"/>
              <a:t>Telecon</a:t>
            </a:r>
            <a:endParaRPr lang="en-US" dirty="0"/>
          </a:p>
        </p:txBody>
      </p:sp>
      <p:sp>
        <p:nvSpPr>
          <p:cNvPr id="3" name="Content Placeholder 2"/>
          <p:cNvSpPr>
            <a:spLocks noGrp="1"/>
          </p:cNvSpPr>
          <p:nvPr>
            <p:ph idx="1"/>
          </p:nvPr>
        </p:nvSpPr>
        <p:spPr>
          <a:xfrm>
            <a:off x="914401" y="1556792"/>
            <a:ext cx="10361084" cy="4537623"/>
          </a:xfrm>
        </p:spPr>
        <p:txBody>
          <a:bodyPr/>
          <a:lstStyle/>
          <a:p>
            <a:pPr marL="0" indent="0"/>
            <a:r>
              <a:rPr lang="en-US" sz="2000" dirty="0"/>
              <a:t>11-19-1733 Resolutions to a few LB240 Comments (Part-7a)</a:t>
            </a:r>
          </a:p>
          <a:p>
            <a:pPr marL="0" indent="0"/>
            <a:endParaRPr lang="en-US" sz="2000" dirty="0"/>
          </a:p>
          <a:p>
            <a:pPr marL="0" indent="0"/>
            <a:r>
              <a:rPr lang="en-US" sz="2000" dirty="0"/>
              <a:t>Motion </a:t>
            </a:r>
            <a:r>
              <a:rPr lang="en-US" sz="2000" b="0" dirty="0"/>
              <a:t>201911-09:</a:t>
            </a:r>
            <a:endParaRPr lang="en-US" sz="2000" dirty="0"/>
          </a:p>
          <a:p>
            <a:pPr marL="0" indent="0"/>
            <a:r>
              <a:rPr lang="en-US" sz="2000" b="0" dirty="0"/>
              <a:t>Move to adopt the resolutions depicted by document 11-19-1733r0 for CIDs 2013, 2115, 2128 and 2426, instruct the technical editor to incorporate it in the P802.11az draft and grant the editor editorial license. </a:t>
            </a:r>
          </a:p>
          <a:p>
            <a:pPr marL="0" indent="0"/>
            <a:endParaRPr lang="en-US" sz="2000" b="0" dirty="0"/>
          </a:p>
          <a:p>
            <a:pPr marL="0" indent="0"/>
            <a:r>
              <a:rPr lang="en-US" sz="2000" b="0" dirty="0"/>
              <a:t>Moved: Ganesh Venkatesan</a:t>
            </a:r>
          </a:p>
          <a:p>
            <a:pPr marL="0" indent="0"/>
            <a:r>
              <a:rPr lang="en-US" sz="2000" b="0" dirty="0"/>
              <a:t>Second: Dibakar Das </a:t>
            </a:r>
          </a:p>
          <a:p>
            <a:pPr marL="0" indent="0"/>
            <a:r>
              <a:rPr lang="en-US" sz="2000" b="0" dirty="0"/>
              <a:t>Results (Y/N/A): 11/0/1</a:t>
            </a:r>
          </a:p>
          <a:p>
            <a:pPr marL="0" indent="0"/>
            <a:r>
              <a:rPr lang="en-US" sz="2000" b="0" dirty="0"/>
              <a:t>Motion passes.</a:t>
            </a:r>
          </a:p>
          <a:p>
            <a:pPr marL="0" indent="0"/>
            <a:endParaRPr lang="en-US" sz="1600" b="0" dirty="0"/>
          </a:p>
          <a:p>
            <a:pPr marL="0" indent="0"/>
            <a:r>
              <a:rPr lang="en-US" sz="1800" b="0" dirty="0"/>
              <a:t>Results from the Oct. 9</a:t>
            </a:r>
            <a:r>
              <a:rPr lang="en-US" sz="1800" b="0" baseline="30000" dirty="0"/>
              <a:t>th</a:t>
            </a:r>
            <a:r>
              <a:rPr lang="en-US" sz="1800" b="0" dirty="0"/>
              <a:t> telecon: 11/0/0</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40</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247801439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Comment Resolution from Ad Hoc and </a:t>
            </a:r>
            <a:r>
              <a:rPr lang="en-US" dirty="0" err="1"/>
              <a:t>Telecon</a:t>
            </a:r>
            <a:endParaRPr lang="en-US" dirty="0"/>
          </a:p>
        </p:txBody>
      </p:sp>
      <p:sp>
        <p:nvSpPr>
          <p:cNvPr id="3" name="Content Placeholder 2"/>
          <p:cNvSpPr>
            <a:spLocks noGrp="1"/>
          </p:cNvSpPr>
          <p:nvPr>
            <p:ph idx="1"/>
          </p:nvPr>
        </p:nvSpPr>
        <p:spPr>
          <a:xfrm>
            <a:off x="914401" y="1628801"/>
            <a:ext cx="10361084" cy="4465614"/>
          </a:xfrm>
        </p:spPr>
        <p:txBody>
          <a:bodyPr/>
          <a:lstStyle/>
          <a:p>
            <a:pPr marL="0" indent="0"/>
            <a:r>
              <a:rPr lang="en-US" sz="2000" dirty="0"/>
              <a:t>11-19-1584 CR Ranging Parameters field	</a:t>
            </a:r>
            <a:endParaRPr lang="en-US" sz="2000" b="0" dirty="0"/>
          </a:p>
          <a:p>
            <a:pPr marL="0" indent="0"/>
            <a:endParaRPr lang="en-US" sz="2000" dirty="0"/>
          </a:p>
          <a:p>
            <a:pPr marL="0" indent="0"/>
            <a:r>
              <a:rPr lang="en-US" sz="2000" dirty="0"/>
              <a:t>Motion </a:t>
            </a:r>
            <a:r>
              <a:rPr lang="en-US" sz="2000" b="0" dirty="0"/>
              <a:t>201911-10:</a:t>
            </a:r>
            <a:endParaRPr lang="en-US" sz="2000" dirty="0"/>
          </a:p>
          <a:p>
            <a:pPr marL="0" indent="0"/>
            <a:r>
              <a:rPr lang="en-US" sz="2000" b="0" dirty="0"/>
              <a:t>Move to adopt the resolutions depicted by document 11-19-1584r3  for CIDs 1115, 1710, 2434, 1847, 1124, 1384, 1468,1333, 1334, 1478, 1479,  2249, 1103 and 2311, instruct the technical editor to incorporate it in the P802.11az draft and grant the editor editorial license. </a:t>
            </a:r>
          </a:p>
          <a:p>
            <a:pPr marL="0" indent="0"/>
            <a:endParaRPr lang="en-US" sz="2000" b="0" dirty="0"/>
          </a:p>
          <a:p>
            <a:pPr marL="0" indent="0"/>
            <a:r>
              <a:rPr lang="en-US" sz="2000" b="0" dirty="0"/>
              <a:t>Moved: Dibakar Das</a:t>
            </a:r>
          </a:p>
          <a:p>
            <a:pPr marL="0" indent="0"/>
            <a:r>
              <a:rPr lang="en-US" sz="2000" b="0" dirty="0"/>
              <a:t>Second: Jerome Henry</a:t>
            </a:r>
          </a:p>
          <a:p>
            <a:pPr marL="0" indent="0"/>
            <a:r>
              <a:rPr lang="en-US" sz="2000" b="0" dirty="0"/>
              <a:t>Results (Y/N/A): 10/0/2</a:t>
            </a:r>
          </a:p>
          <a:p>
            <a:pPr marL="0" indent="0"/>
            <a:r>
              <a:rPr lang="en-US" sz="2000" b="0" dirty="0"/>
              <a:t>Motion passes</a:t>
            </a:r>
            <a:endParaRPr lang="en-US" sz="1600" b="0" dirty="0"/>
          </a:p>
          <a:p>
            <a:pPr marL="0" indent="0"/>
            <a:r>
              <a:rPr lang="en-US" sz="1800" b="0" dirty="0"/>
              <a:t>Results from the Oct. 30</a:t>
            </a:r>
            <a:r>
              <a:rPr lang="en-US" sz="1800" b="0" baseline="30000" dirty="0"/>
              <a:t>th</a:t>
            </a:r>
            <a:r>
              <a:rPr lang="en-US" sz="1800" b="0" dirty="0"/>
              <a:t> telecon (Y/N/A): 11/0/0</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41</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291462859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Comment Resolution from Ad Hoc and </a:t>
            </a:r>
            <a:r>
              <a:rPr lang="en-US" dirty="0" err="1"/>
              <a:t>Telecon</a:t>
            </a:r>
            <a:endParaRPr lang="en-US" dirty="0"/>
          </a:p>
        </p:txBody>
      </p:sp>
      <p:sp>
        <p:nvSpPr>
          <p:cNvPr id="3" name="Content Placeholder 2"/>
          <p:cNvSpPr>
            <a:spLocks noGrp="1"/>
          </p:cNvSpPr>
          <p:nvPr>
            <p:ph idx="1"/>
          </p:nvPr>
        </p:nvSpPr>
        <p:spPr>
          <a:xfrm>
            <a:off x="914401" y="1628801"/>
            <a:ext cx="10361084" cy="4465614"/>
          </a:xfrm>
        </p:spPr>
        <p:txBody>
          <a:bodyPr/>
          <a:lstStyle/>
          <a:p>
            <a:pPr marL="0" indent="0"/>
            <a:r>
              <a:rPr lang="en-US" sz="2000" dirty="0"/>
              <a:t>11-19-1809 Proposal for resolution of CID 1968</a:t>
            </a:r>
            <a:endParaRPr lang="en-US" sz="2000" b="0" dirty="0"/>
          </a:p>
          <a:p>
            <a:pPr marL="0" indent="0"/>
            <a:endParaRPr lang="en-US" sz="2000" dirty="0"/>
          </a:p>
          <a:p>
            <a:pPr marL="0" indent="0"/>
            <a:r>
              <a:rPr lang="en-US" sz="2000" dirty="0"/>
              <a:t>Motion </a:t>
            </a:r>
            <a:r>
              <a:rPr lang="en-US" sz="2000" b="0" dirty="0"/>
              <a:t>201911-11:</a:t>
            </a:r>
            <a:endParaRPr lang="en-US" sz="2000" dirty="0"/>
          </a:p>
          <a:p>
            <a:pPr marL="0" indent="0"/>
            <a:r>
              <a:rPr lang="en-US" sz="2000" b="0" dirty="0"/>
              <a:t>Move to adopt the resolutions depicted by document 11-19-1809r2 for CID 1968, instruct the technical editor to incorporate it in the P802.11az draft and grant the editor editorial license. </a:t>
            </a:r>
          </a:p>
          <a:p>
            <a:pPr marL="0" indent="0"/>
            <a:endParaRPr lang="en-US" sz="2000" b="0" dirty="0"/>
          </a:p>
          <a:p>
            <a:pPr marL="0" indent="0"/>
            <a:r>
              <a:rPr lang="en-US" sz="2000" b="0" dirty="0"/>
              <a:t>Moved: Jerome Henry</a:t>
            </a:r>
          </a:p>
          <a:p>
            <a:pPr marL="0" indent="0"/>
            <a:r>
              <a:rPr lang="en-US" sz="2000" b="0" dirty="0"/>
              <a:t>Second: Dibakar Das</a:t>
            </a:r>
          </a:p>
          <a:p>
            <a:pPr marL="0" indent="0"/>
            <a:r>
              <a:rPr lang="en-US" sz="2000" b="0" dirty="0"/>
              <a:t>Results (Y/N/A):  11/0/1</a:t>
            </a:r>
          </a:p>
          <a:p>
            <a:pPr marL="0" indent="0"/>
            <a:r>
              <a:rPr lang="en-US" sz="2000" b="0" dirty="0"/>
              <a:t>Motion passes.</a:t>
            </a:r>
            <a:endParaRPr lang="en-US" sz="1600" b="0" dirty="0"/>
          </a:p>
          <a:p>
            <a:pPr marL="0" indent="0"/>
            <a:r>
              <a:rPr lang="en-US" sz="1800" b="0" dirty="0"/>
              <a:t>Results from the Nov. ad hoc (Y/N/A): unanimous consent </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42</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258892785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Comment Resolution from Ad Hoc and </a:t>
            </a:r>
            <a:r>
              <a:rPr lang="en-US" dirty="0" err="1"/>
              <a:t>Telecon</a:t>
            </a:r>
            <a:endParaRPr lang="en-US" dirty="0"/>
          </a:p>
        </p:txBody>
      </p:sp>
      <p:sp>
        <p:nvSpPr>
          <p:cNvPr id="3" name="Content Placeholder 2"/>
          <p:cNvSpPr>
            <a:spLocks noGrp="1"/>
          </p:cNvSpPr>
          <p:nvPr>
            <p:ph idx="1"/>
          </p:nvPr>
        </p:nvSpPr>
        <p:spPr>
          <a:xfrm>
            <a:off x="914401" y="1628801"/>
            <a:ext cx="10361084" cy="4465614"/>
          </a:xfrm>
        </p:spPr>
        <p:txBody>
          <a:bodyPr/>
          <a:lstStyle/>
          <a:p>
            <a:pPr marL="0" indent="0"/>
            <a:r>
              <a:rPr lang="en-US" sz="2000" dirty="0"/>
              <a:t>11-19-1723 comment-resolution-for-</a:t>
            </a:r>
            <a:r>
              <a:rPr lang="en-US" sz="2000" dirty="0" err="1"/>
              <a:t>ftm</a:t>
            </a:r>
            <a:r>
              <a:rPr lang="en-US" sz="2000" dirty="0"/>
              <a:t>-overview</a:t>
            </a:r>
          </a:p>
          <a:p>
            <a:pPr marL="0" indent="0"/>
            <a:endParaRPr lang="en-US" sz="2000" dirty="0"/>
          </a:p>
          <a:p>
            <a:pPr marL="0" indent="0"/>
            <a:r>
              <a:rPr lang="en-US" sz="2000" dirty="0"/>
              <a:t>Motion </a:t>
            </a:r>
            <a:r>
              <a:rPr lang="en-US" sz="2000" b="0" dirty="0"/>
              <a:t>201911-12:</a:t>
            </a:r>
            <a:endParaRPr lang="en-US" sz="2000" dirty="0"/>
          </a:p>
          <a:p>
            <a:pPr marL="0" indent="0"/>
            <a:r>
              <a:rPr lang="en-US" sz="2000" b="0" dirty="0"/>
              <a:t>Move to adopt the resolutions depicted by document 11-19-1723r4 for CIDs 2148 and 1090, instruct the technical editor to incorporate it in the P802.11az draft and grant the editor editorial license. </a:t>
            </a:r>
          </a:p>
          <a:p>
            <a:pPr marL="0" indent="0"/>
            <a:endParaRPr lang="en-US" sz="2000" b="0" dirty="0"/>
          </a:p>
          <a:p>
            <a:pPr marL="0" indent="0"/>
            <a:r>
              <a:rPr lang="en-US" sz="2000" b="0" dirty="0"/>
              <a:t>Moved: Jerome Henry</a:t>
            </a:r>
          </a:p>
          <a:p>
            <a:pPr marL="0" indent="0"/>
            <a:r>
              <a:rPr lang="en-US" sz="2000" b="0" dirty="0"/>
              <a:t>Second: Qinghua Li </a:t>
            </a:r>
          </a:p>
          <a:p>
            <a:pPr marL="0" indent="0"/>
            <a:r>
              <a:rPr lang="en-US" sz="2000" b="0" dirty="0"/>
              <a:t>Results (Y/N/A): 11/0/1</a:t>
            </a:r>
          </a:p>
          <a:p>
            <a:pPr marL="0" indent="0"/>
            <a:r>
              <a:rPr lang="en-US" sz="2000" b="0" dirty="0"/>
              <a:t>Motion passes.</a:t>
            </a:r>
            <a:endParaRPr lang="en-US" sz="1600" b="0" dirty="0"/>
          </a:p>
          <a:p>
            <a:pPr marL="0" indent="0"/>
            <a:r>
              <a:rPr lang="en-US" sz="1800" b="0" dirty="0"/>
              <a:t>Results from the Nov. ad hoc (Y/N/A): unanimous consent</a:t>
            </a:r>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43</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179054294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726975"/>
          </a:xfrm>
        </p:spPr>
        <p:txBody>
          <a:bodyPr/>
          <a:lstStyle/>
          <a:p>
            <a:r>
              <a:rPr lang="en-US" dirty="0"/>
              <a:t>Comment Resolution from Ad Hoc and </a:t>
            </a:r>
            <a:r>
              <a:rPr lang="en-US" dirty="0" err="1"/>
              <a:t>Telecon</a:t>
            </a:r>
            <a:endParaRPr lang="en-US" dirty="0"/>
          </a:p>
        </p:txBody>
      </p:sp>
      <p:sp>
        <p:nvSpPr>
          <p:cNvPr id="3" name="Content Placeholder 2"/>
          <p:cNvSpPr>
            <a:spLocks noGrp="1"/>
          </p:cNvSpPr>
          <p:nvPr>
            <p:ph idx="1"/>
          </p:nvPr>
        </p:nvSpPr>
        <p:spPr>
          <a:xfrm>
            <a:off x="914401" y="1484785"/>
            <a:ext cx="10361084" cy="4609630"/>
          </a:xfrm>
        </p:spPr>
        <p:txBody>
          <a:bodyPr/>
          <a:lstStyle/>
          <a:p>
            <a:pPr marL="0" indent="0"/>
            <a:r>
              <a:rPr lang="en-US" sz="2000" dirty="0"/>
              <a:t>11-19-1812 Part 2 for LB240 CR for Unassigned Comments</a:t>
            </a:r>
          </a:p>
          <a:p>
            <a:pPr marL="0" indent="0"/>
            <a:endParaRPr lang="en-US" sz="2000" dirty="0"/>
          </a:p>
          <a:p>
            <a:pPr marL="0" indent="0"/>
            <a:r>
              <a:rPr lang="en-US" sz="2000" dirty="0"/>
              <a:t>Motion </a:t>
            </a:r>
            <a:r>
              <a:rPr lang="en-US" sz="2000" b="0" dirty="0"/>
              <a:t>201911-13:</a:t>
            </a:r>
            <a:endParaRPr lang="en-US" sz="2000" dirty="0"/>
          </a:p>
          <a:p>
            <a:pPr marL="0" indent="0"/>
            <a:r>
              <a:rPr lang="en-US" sz="2000" b="0" dirty="0"/>
              <a:t>Move to adopt the resolutions depicted by document 11-19-1812r1 for CIDs 1155, 1156, 1245, 1246, 1365, 1480, 1772, 1773, 1779, 1809, 1891, 1895, 2132, 2254, 2464, 2465 and 2466, instruct the technical editor to incorporate it in the P802.11az draft and grant the editor editorial license. </a:t>
            </a:r>
          </a:p>
          <a:p>
            <a:pPr marL="0" indent="0"/>
            <a:endParaRPr lang="en-US" sz="2000" b="0" dirty="0"/>
          </a:p>
          <a:p>
            <a:pPr marL="0" indent="0"/>
            <a:r>
              <a:rPr lang="en-US" sz="2000" b="0" dirty="0"/>
              <a:t>Moved: Jerome Henry</a:t>
            </a:r>
          </a:p>
          <a:p>
            <a:pPr marL="0" indent="0"/>
            <a:r>
              <a:rPr lang="en-US" sz="2000" b="0" dirty="0"/>
              <a:t>Second: Dibakar Das</a:t>
            </a:r>
          </a:p>
          <a:p>
            <a:pPr marL="0" indent="0"/>
            <a:r>
              <a:rPr lang="en-US" sz="2000" b="0" dirty="0"/>
              <a:t>Results (Y/N/A): 10/0/1</a:t>
            </a:r>
          </a:p>
          <a:p>
            <a:pPr marL="0" indent="0"/>
            <a:r>
              <a:rPr lang="en-US" sz="2000" b="0" dirty="0"/>
              <a:t>Motion passes.</a:t>
            </a:r>
          </a:p>
          <a:p>
            <a:pPr marL="0" indent="0"/>
            <a:endParaRPr lang="en-US" sz="1600" b="0" dirty="0"/>
          </a:p>
          <a:p>
            <a:r>
              <a:rPr lang="en-US" sz="1800" b="0" dirty="0"/>
              <a:t>Results from the Nov. ad hoc (Y/N/A): unanimous consent</a:t>
            </a:r>
            <a:endParaRPr lang="en-US" sz="1800"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44</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63873830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654967"/>
          </a:xfrm>
        </p:spPr>
        <p:txBody>
          <a:bodyPr/>
          <a:lstStyle/>
          <a:p>
            <a:r>
              <a:rPr lang="en-US" dirty="0"/>
              <a:t>Comment Resolution from Ad Hoc and </a:t>
            </a:r>
            <a:r>
              <a:rPr lang="en-US" dirty="0" err="1"/>
              <a:t>Telecon</a:t>
            </a:r>
            <a:endParaRPr lang="en-US" dirty="0"/>
          </a:p>
        </p:txBody>
      </p:sp>
      <p:sp>
        <p:nvSpPr>
          <p:cNvPr id="3" name="Content Placeholder 2"/>
          <p:cNvSpPr>
            <a:spLocks noGrp="1"/>
          </p:cNvSpPr>
          <p:nvPr>
            <p:ph idx="1"/>
          </p:nvPr>
        </p:nvSpPr>
        <p:spPr>
          <a:xfrm>
            <a:off x="914401" y="1628801"/>
            <a:ext cx="10361084" cy="4465614"/>
          </a:xfrm>
        </p:spPr>
        <p:txBody>
          <a:bodyPr/>
          <a:lstStyle/>
          <a:p>
            <a:pPr marL="0" indent="0"/>
            <a:r>
              <a:rPr lang="en-US" sz="2000" dirty="0"/>
              <a:t>11-19-1866 </a:t>
            </a:r>
            <a:r>
              <a:rPr lang="en-US" sz="2000" dirty="0" err="1"/>
              <a:t>CR_for_CIDs_Ranging_Parameters_followup</a:t>
            </a:r>
            <a:endParaRPr lang="en-US" sz="2000" b="0" dirty="0"/>
          </a:p>
          <a:p>
            <a:pPr marL="0" indent="0"/>
            <a:endParaRPr lang="en-US" sz="2000" dirty="0"/>
          </a:p>
          <a:p>
            <a:pPr marL="0" indent="0"/>
            <a:r>
              <a:rPr lang="en-US" sz="2000" dirty="0"/>
              <a:t>Motion </a:t>
            </a:r>
            <a:r>
              <a:rPr lang="en-US" sz="2000" b="0" dirty="0"/>
              <a:t>201911-14:</a:t>
            </a:r>
            <a:endParaRPr lang="en-US" sz="2000" dirty="0"/>
          </a:p>
          <a:p>
            <a:pPr marL="0" indent="0"/>
            <a:r>
              <a:rPr lang="en-US" sz="2000" b="0" dirty="0"/>
              <a:t>Move to adopt the resolutions depicted by document 11-19-1866r2 for CIDs 1467, 1475, 2073 and 1729, instruct the technical editor to incorporate it in the P802.11az draft and grant the editor editorial license. </a:t>
            </a:r>
          </a:p>
          <a:p>
            <a:pPr marL="0" indent="0"/>
            <a:endParaRPr lang="en-US" sz="2000" b="0" dirty="0"/>
          </a:p>
          <a:p>
            <a:pPr marL="0" indent="0"/>
            <a:r>
              <a:rPr lang="en-US" sz="2000" b="0" dirty="0"/>
              <a:t>Moved: Dibakar Das</a:t>
            </a:r>
          </a:p>
          <a:p>
            <a:pPr marL="0" indent="0"/>
            <a:r>
              <a:rPr lang="en-US" sz="2000" b="0" dirty="0"/>
              <a:t>Second: Jerome Henry</a:t>
            </a:r>
          </a:p>
          <a:p>
            <a:pPr marL="0" indent="0"/>
            <a:r>
              <a:rPr lang="en-US" sz="2000" b="0" dirty="0"/>
              <a:t>Results (Y/N/A): 10/0/1</a:t>
            </a:r>
          </a:p>
          <a:p>
            <a:pPr marL="0" indent="0"/>
            <a:r>
              <a:rPr lang="en-US" sz="2000" b="0" dirty="0"/>
              <a:t>Motion passes.</a:t>
            </a:r>
            <a:endParaRPr lang="en-US" sz="1600" b="0" dirty="0"/>
          </a:p>
          <a:p>
            <a:pPr marL="0" indent="0"/>
            <a:r>
              <a:rPr lang="en-US" sz="1800" b="0" dirty="0"/>
              <a:t>Results from the Nov. ad hoc (Y/N/A): unanimous consent</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45</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121180704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726975"/>
          </a:xfrm>
        </p:spPr>
        <p:txBody>
          <a:bodyPr/>
          <a:lstStyle/>
          <a:p>
            <a:r>
              <a:rPr lang="en-US" dirty="0"/>
              <a:t>Comment Resolution from Ad Hoc and </a:t>
            </a:r>
            <a:r>
              <a:rPr lang="en-US" dirty="0" err="1"/>
              <a:t>Telecon</a:t>
            </a:r>
            <a:endParaRPr lang="en-US" dirty="0"/>
          </a:p>
        </p:txBody>
      </p:sp>
      <p:sp>
        <p:nvSpPr>
          <p:cNvPr id="3" name="Content Placeholder 2"/>
          <p:cNvSpPr>
            <a:spLocks noGrp="1"/>
          </p:cNvSpPr>
          <p:nvPr>
            <p:ph idx="1"/>
          </p:nvPr>
        </p:nvSpPr>
        <p:spPr>
          <a:xfrm>
            <a:off x="914401" y="1628801"/>
            <a:ext cx="10361084" cy="4465614"/>
          </a:xfrm>
        </p:spPr>
        <p:txBody>
          <a:bodyPr/>
          <a:lstStyle/>
          <a:p>
            <a:pPr marL="0" indent="0"/>
            <a:r>
              <a:rPr lang="en-US" sz="2000" dirty="0"/>
              <a:t>11-19-1691 LB240-resolution-to-misc-CIDs</a:t>
            </a:r>
            <a:endParaRPr lang="en-US" sz="2000" b="0" dirty="0"/>
          </a:p>
          <a:p>
            <a:pPr marL="0" indent="0"/>
            <a:endParaRPr lang="en-US" sz="2000" dirty="0"/>
          </a:p>
          <a:p>
            <a:pPr marL="0" indent="0"/>
            <a:r>
              <a:rPr lang="en-US" sz="2000" dirty="0"/>
              <a:t>Motion </a:t>
            </a:r>
            <a:r>
              <a:rPr lang="en-US" sz="2000" b="0" dirty="0"/>
              <a:t>201911-15:</a:t>
            </a:r>
            <a:endParaRPr lang="en-US" sz="2000" dirty="0"/>
          </a:p>
          <a:p>
            <a:pPr marL="0" indent="0"/>
            <a:r>
              <a:rPr lang="en-US" sz="2000" b="0" dirty="0"/>
              <a:t>Move to adopt the resolutions depicted by document 11-19-1691r2 for CIDs 1002, 1037, 1057, 2212, 1591, 1995 and 2147, instruct the technical editor to incorporate it in the P802.11az draft and grant the editor editorial license. </a:t>
            </a:r>
          </a:p>
          <a:p>
            <a:pPr marL="0" indent="0"/>
            <a:endParaRPr lang="en-US" sz="2000" b="0" dirty="0"/>
          </a:p>
          <a:p>
            <a:pPr marL="0" indent="0"/>
            <a:r>
              <a:rPr lang="en-US" sz="2000" b="0" dirty="0"/>
              <a:t>Moved: Jerome Henry</a:t>
            </a:r>
          </a:p>
          <a:p>
            <a:pPr marL="0" indent="0"/>
            <a:r>
              <a:rPr lang="en-US" sz="2000" b="0" dirty="0"/>
              <a:t>Second: Christian Berger</a:t>
            </a:r>
          </a:p>
          <a:p>
            <a:pPr marL="0" indent="0"/>
            <a:r>
              <a:rPr lang="en-US" sz="2000" b="0" dirty="0"/>
              <a:t>Results (Y/N/A): 10/0/1</a:t>
            </a:r>
          </a:p>
          <a:p>
            <a:pPr marL="0" indent="0"/>
            <a:r>
              <a:rPr lang="en-US" sz="2000" b="0" dirty="0"/>
              <a:t>Motion passes.</a:t>
            </a:r>
            <a:endParaRPr lang="en-US" sz="1600" b="0" dirty="0"/>
          </a:p>
          <a:p>
            <a:pPr marL="0" indent="0"/>
            <a:r>
              <a:rPr lang="en-US" sz="1800" b="0" dirty="0"/>
              <a:t>Results from the Nov. ad hoc (Y/N/A): unanimous consent</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289525160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Comment Resolution from Ad Hoc and </a:t>
            </a:r>
            <a:r>
              <a:rPr lang="en-US" dirty="0" err="1"/>
              <a:t>Telecon</a:t>
            </a:r>
            <a:endParaRPr lang="en-US" dirty="0"/>
          </a:p>
        </p:txBody>
      </p:sp>
      <p:sp>
        <p:nvSpPr>
          <p:cNvPr id="3" name="Content Placeholder 2"/>
          <p:cNvSpPr>
            <a:spLocks noGrp="1"/>
          </p:cNvSpPr>
          <p:nvPr>
            <p:ph idx="1"/>
          </p:nvPr>
        </p:nvSpPr>
        <p:spPr>
          <a:xfrm>
            <a:off x="914401" y="1751015"/>
            <a:ext cx="10361084" cy="4343400"/>
          </a:xfrm>
        </p:spPr>
        <p:txBody>
          <a:bodyPr/>
          <a:lstStyle/>
          <a:p>
            <a:pPr marL="0" indent="0"/>
            <a:r>
              <a:rPr lang="en-US" sz="2000" dirty="0"/>
              <a:t>11-19-1677 CR for PHY service interface and PPDU format</a:t>
            </a:r>
            <a:endParaRPr lang="en-US" sz="2000" b="0" dirty="0"/>
          </a:p>
          <a:p>
            <a:pPr marL="0" indent="0"/>
            <a:endParaRPr lang="en-US" sz="2000" dirty="0"/>
          </a:p>
          <a:p>
            <a:pPr marL="0" indent="0"/>
            <a:r>
              <a:rPr lang="en-US" sz="2000" dirty="0"/>
              <a:t>Motion </a:t>
            </a:r>
            <a:r>
              <a:rPr lang="en-US" sz="2000" b="0" dirty="0"/>
              <a:t>201911-16:</a:t>
            </a:r>
            <a:endParaRPr lang="en-US" sz="2000" dirty="0"/>
          </a:p>
          <a:p>
            <a:pPr marL="0" indent="0"/>
            <a:r>
              <a:rPr lang="en-US" sz="2000" b="0" dirty="0"/>
              <a:t>Move to adopt the resolutions depicted by document 11-19-1677r1 for CIDs 1172, 1298, 1299, 1302, 1319, 1322, 1340, 1371, 1731, 2324, 2353, 2356, 2357, 2359, 2360, 2477, 2502, 2503, 2504, 2510, 2516 and 2518, instruct the technical editor to incorporate it in the P802.11az draft and grant the editor editorial license. </a:t>
            </a:r>
          </a:p>
          <a:p>
            <a:pPr marL="0" indent="0"/>
            <a:r>
              <a:rPr lang="en-US" sz="2000" b="0" dirty="0"/>
              <a:t>Moved: Ganesh Venkatesan</a:t>
            </a:r>
          </a:p>
          <a:p>
            <a:pPr marL="0" indent="0"/>
            <a:r>
              <a:rPr lang="en-US" sz="2000" b="0" dirty="0"/>
              <a:t>Second: Qinghua Li </a:t>
            </a:r>
          </a:p>
          <a:p>
            <a:pPr marL="0" indent="0"/>
            <a:r>
              <a:rPr lang="en-US" sz="2000" b="0" dirty="0"/>
              <a:t>Results (Y/N/A): 10/0/0</a:t>
            </a:r>
          </a:p>
          <a:p>
            <a:pPr marL="0" indent="0"/>
            <a:r>
              <a:rPr lang="en-US" sz="2000" b="0" dirty="0"/>
              <a:t>Motion passes.</a:t>
            </a:r>
          </a:p>
          <a:p>
            <a:pPr marL="0" indent="0"/>
            <a:r>
              <a:rPr lang="en-US" sz="1800" b="0" dirty="0"/>
              <a:t>Results from the Nov. ad hoc (Y/N/A): unanimous consent</a:t>
            </a:r>
          </a:p>
          <a:p>
            <a:pPr marL="0" indent="0"/>
            <a:endParaRPr lang="en-US" sz="1800" b="0"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100550718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Comment Resolution from Ad Hoc and </a:t>
            </a:r>
            <a:r>
              <a:rPr lang="en-US" dirty="0" err="1"/>
              <a:t>Telecon</a:t>
            </a:r>
            <a:endParaRPr lang="en-US" dirty="0"/>
          </a:p>
        </p:txBody>
      </p:sp>
      <p:sp>
        <p:nvSpPr>
          <p:cNvPr id="3" name="Content Placeholder 2"/>
          <p:cNvSpPr>
            <a:spLocks noGrp="1"/>
          </p:cNvSpPr>
          <p:nvPr>
            <p:ph idx="1"/>
          </p:nvPr>
        </p:nvSpPr>
        <p:spPr>
          <a:xfrm>
            <a:off x="914401" y="1751015"/>
            <a:ext cx="10361084" cy="4343400"/>
          </a:xfrm>
        </p:spPr>
        <p:txBody>
          <a:bodyPr/>
          <a:lstStyle/>
          <a:p>
            <a:pPr marL="0" indent="0"/>
            <a:r>
              <a:rPr lang="en-US" sz="2000" dirty="0"/>
              <a:t>11-19-1876 Follow up on CR to CID 2274</a:t>
            </a:r>
            <a:endParaRPr lang="en-US" sz="2000" b="0" dirty="0"/>
          </a:p>
          <a:p>
            <a:pPr marL="0" indent="0"/>
            <a:endParaRPr lang="en-US" sz="2000" dirty="0"/>
          </a:p>
          <a:p>
            <a:pPr marL="0" indent="0"/>
            <a:r>
              <a:rPr lang="en-US" sz="2000" dirty="0"/>
              <a:t>Motion </a:t>
            </a:r>
            <a:r>
              <a:rPr lang="en-US" sz="2000" b="0" dirty="0"/>
              <a:t>201911-17:</a:t>
            </a:r>
            <a:endParaRPr lang="en-US" sz="2000" dirty="0"/>
          </a:p>
          <a:p>
            <a:pPr marL="0" indent="0"/>
            <a:r>
              <a:rPr lang="en-US" sz="2000" b="0" dirty="0"/>
              <a:t>Move to adopt the resolutions depicted by document 11-19-1876r0 for CID 2274, instruct the technical editor to incorporate it in the P802.11az draft and grant the editor editorial license. </a:t>
            </a:r>
          </a:p>
          <a:p>
            <a:pPr marL="0" indent="0"/>
            <a:endParaRPr lang="en-US" sz="2000" b="0" dirty="0"/>
          </a:p>
          <a:p>
            <a:pPr marL="0" indent="0"/>
            <a:r>
              <a:rPr lang="en-US" sz="2000" b="0" dirty="0"/>
              <a:t>Moved: Feng Jiang </a:t>
            </a:r>
          </a:p>
          <a:p>
            <a:pPr marL="0" indent="0"/>
            <a:r>
              <a:rPr lang="en-US" sz="2000" b="0" dirty="0"/>
              <a:t>Second: Qinghua Li</a:t>
            </a:r>
          </a:p>
          <a:p>
            <a:pPr marL="0" indent="0"/>
            <a:r>
              <a:rPr lang="en-US" sz="2000" b="0" dirty="0"/>
              <a:t>Results (Y/N/A): 10/0/1</a:t>
            </a:r>
          </a:p>
          <a:p>
            <a:pPr marL="0" indent="0"/>
            <a:r>
              <a:rPr lang="en-US" sz="2000" b="0" dirty="0"/>
              <a:t>Motion passes.</a:t>
            </a:r>
          </a:p>
          <a:p>
            <a:pPr marL="0" indent="0"/>
            <a:endParaRPr lang="en-US" sz="1800" b="0" dirty="0"/>
          </a:p>
          <a:p>
            <a:r>
              <a:rPr lang="en-US" sz="1800" b="0" dirty="0"/>
              <a:t>Results from the Nov. ad hoc (Y/N/A): unanimous consent</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328789156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Comment Resolution from Ad Hoc and </a:t>
            </a:r>
            <a:r>
              <a:rPr lang="en-US" dirty="0" err="1"/>
              <a:t>Telecon</a:t>
            </a:r>
            <a:endParaRPr lang="en-US" dirty="0"/>
          </a:p>
        </p:txBody>
      </p:sp>
      <p:sp>
        <p:nvSpPr>
          <p:cNvPr id="3" name="Content Placeholder 2"/>
          <p:cNvSpPr>
            <a:spLocks noGrp="1"/>
          </p:cNvSpPr>
          <p:nvPr>
            <p:ph idx="1"/>
          </p:nvPr>
        </p:nvSpPr>
        <p:spPr>
          <a:xfrm>
            <a:off x="914401" y="1751015"/>
            <a:ext cx="10361084" cy="4343400"/>
          </a:xfrm>
        </p:spPr>
        <p:txBody>
          <a:bodyPr/>
          <a:lstStyle/>
          <a:p>
            <a:pPr marL="0" indent="0"/>
            <a:r>
              <a:rPr lang="en-US" sz="2000" dirty="0"/>
              <a:t>11-19-1762 Resolutions to a few LB240 Comments (Part-9)</a:t>
            </a:r>
            <a:endParaRPr lang="en-US" sz="2000" b="0" dirty="0"/>
          </a:p>
          <a:p>
            <a:pPr marL="0" indent="0"/>
            <a:endParaRPr lang="en-US" sz="2000" dirty="0"/>
          </a:p>
          <a:p>
            <a:pPr marL="0" indent="0"/>
            <a:r>
              <a:rPr lang="en-US" sz="2000" dirty="0"/>
              <a:t>Motion </a:t>
            </a:r>
            <a:r>
              <a:rPr lang="en-US" sz="2000" b="0" dirty="0"/>
              <a:t>201911-18:</a:t>
            </a:r>
            <a:endParaRPr lang="en-US" sz="2000" dirty="0"/>
          </a:p>
          <a:p>
            <a:pPr marL="0" indent="0"/>
            <a:r>
              <a:rPr lang="en-US" sz="2000" b="0" dirty="0"/>
              <a:t>Move to adopt the resolutions depicted by document 11-19-1762r1 for CIDs 1639, 1795, 1814, 2013, 2073 and 2128, instruct the technical editor to incorporate it in the P802.11az draft and grant the editor editorial license. </a:t>
            </a:r>
          </a:p>
          <a:p>
            <a:pPr marL="0" indent="0"/>
            <a:endParaRPr lang="en-US" sz="2000" b="0" dirty="0"/>
          </a:p>
          <a:p>
            <a:pPr marL="0" indent="0"/>
            <a:r>
              <a:rPr lang="en-US" sz="2000" b="0" dirty="0"/>
              <a:t>Moved: Ganesh Venkatesan </a:t>
            </a:r>
          </a:p>
          <a:p>
            <a:pPr marL="0" indent="0"/>
            <a:r>
              <a:rPr lang="en-US" sz="2000" b="0" dirty="0"/>
              <a:t>Second: Dibakar Das</a:t>
            </a:r>
          </a:p>
          <a:p>
            <a:pPr marL="0" indent="0"/>
            <a:r>
              <a:rPr lang="en-US" sz="2000" b="0" dirty="0"/>
              <a:t>Results (Y/N/A): 10/0/1</a:t>
            </a:r>
          </a:p>
          <a:p>
            <a:pPr marL="0" indent="0"/>
            <a:r>
              <a:rPr lang="en-US" sz="2000" b="0" dirty="0"/>
              <a:t>Motion passes.</a:t>
            </a:r>
            <a:endParaRPr lang="en-US" sz="1800" b="0" dirty="0"/>
          </a:p>
          <a:p>
            <a:pPr marL="0" indent="0"/>
            <a:r>
              <a:rPr lang="en-US" sz="1800" b="0" dirty="0"/>
              <a:t>Results from the Nov. ad hoc (Y/N/A): unanimous consent</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49</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29140159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Patent Policy</a:t>
            </a:r>
          </a:p>
        </p:txBody>
      </p:sp>
      <p:sp>
        <p:nvSpPr>
          <p:cNvPr id="3" name="Content Placeholder 2"/>
          <p:cNvSpPr>
            <a:spLocks noGrp="1"/>
          </p:cNvSpPr>
          <p:nvPr>
            <p:ph idx="1"/>
          </p:nvPr>
        </p:nvSpPr>
        <p:spPr/>
        <p:txBody>
          <a:bodyPr/>
          <a:lstStyle/>
          <a:p>
            <a:r>
              <a:rPr lang="en-US" altLang="en-US" dirty="0"/>
              <a:t>Following 5 slides</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41748105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Comment Resolution from Ad Hoc and </a:t>
            </a:r>
            <a:r>
              <a:rPr lang="en-US" dirty="0" err="1"/>
              <a:t>Telecon</a:t>
            </a:r>
            <a:endParaRPr lang="en-US" dirty="0"/>
          </a:p>
        </p:txBody>
      </p:sp>
      <p:sp>
        <p:nvSpPr>
          <p:cNvPr id="3" name="Content Placeholder 2"/>
          <p:cNvSpPr>
            <a:spLocks noGrp="1"/>
          </p:cNvSpPr>
          <p:nvPr>
            <p:ph idx="1"/>
          </p:nvPr>
        </p:nvSpPr>
        <p:spPr>
          <a:xfrm>
            <a:off x="914401" y="1700807"/>
            <a:ext cx="10361084" cy="4393607"/>
          </a:xfrm>
        </p:spPr>
        <p:txBody>
          <a:bodyPr/>
          <a:lstStyle/>
          <a:p>
            <a:pPr marL="0" indent="0"/>
            <a:r>
              <a:rPr lang="en-US" sz="2000" dirty="0"/>
              <a:t>11-19-1785 LB240-Secure-EDMG-FTM-CIDs-v2</a:t>
            </a:r>
            <a:endParaRPr lang="en-US" sz="2000" b="0" dirty="0"/>
          </a:p>
          <a:p>
            <a:pPr marL="0" indent="0"/>
            <a:endParaRPr lang="en-US" sz="2000" dirty="0"/>
          </a:p>
          <a:p>
            <a:pPr marL="0" indent="0"/>
            <a:r>
              <a:rPr lang="en-US" sz="2000" dirty="0"/>
              <a:t>Motion </a:t>
            </a:r>
            <a:r>
              <a:rPr lang="en-US" sz="2000" b="0" dirty="0"/>
              <a:t>201911-19:</a:t>
            </a:r>
          </a:p>
          <a:p>
            <a:pPr marL="0" indent="0"/>
            <a:r>
              <a:rPr lang="en-US" sz="2000" b="0" dirty="0"/>
              <a:t>Move to adopt the resolutions depicted by document 11-19-1785r4 for CIDs 1454, 1455, 1456,  1450 and 1089, instruct the technical editor to incorporate it in the P802.11az draft and grant the editor editorial license. </a:t>
            </a:r>
          </a:p>
          <a:p>
            <a:pPr marL="0" indent="0"/>
            <a:endParaRPr lang="en-US" sz="2000" b="0" dirty="0"/>
          </a:p>
          <a:p>
            <a:pPr marL="0" indent="0"/>
            <a:r>
              <a:rPr lang="en-US" sz="2000" b="0" dirty="0"/>
              <a:t>Moved: Christian Berger</a:t>
            </a:r>
          </a:p>
          <a:p>
            <a:pPr marL="0" indent="0"/>
            <a:r>
              <a:rPr lang="en-US" sz="2000" b="0" dirty="0"/>
              <a:t>Second: Qinghua Li </a:t>
            </a:r>
          </a:p>
          <a:p>
            <a:pPr marL="0" indent="0"/>
            <a:r>
              <a:rPr lang="en-US" sz="2000" b="0" dirty="0"/>
              <a:t>Results (Y/N/A): 10/0/1</a:t>
            </a:r>
          </a:p>
          <a:p>
            <a:pPr marL="0" indent="0"/>
            <a:r>
              <a:rPr lang="en-US" sz="2000" b="0" dirty="0"/>
              <a:t>Motion passes.</a:t>
            </a:r>
            <a:endParaRPr lang="en-US" sz="1600" b="0" dirty="0"/>
          </a:p>
          <a:p>
            <a:r>
              <a:rPr lang="en-US" sz="1600" b="0" dirty="0"/>
              <a:t>Results from the Nov. ad hoc (Y/N/A): unanimous consent</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50</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131017468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Comment Resolution from Ad Hoc and Telecon</a:t>
            </a:r>
          </a:p>
        </p:txBody>
      </p:sp>
      <p:sp>
        <p:nvSpPr>
          <p:cNvPr id="3" name="Content Placeholder 2"/>
          <p:cNvSpPr>
            <a:spLocks noGrp="1"/>
          </p:cNvSpPr>
          <p:nvPr>
            <p:ph idx="1"/>
          </p:nvPr>
        </p:nvSpPr>
        <p:spPr/>
        <p:txBody>
          <a:bodyPr/>
          <a:lstStyle/>
          <a:p>
            <a:pPr marL="0" indent="0"/>
            <a:r>
              <a:rPr lang="en-US" sz="2000" dirty="0"/>
              <a:t>11-19-1043 LB240 CID Resolutions - Phase Shift TOA in Passive Location - Amendment text</a:t>
            </a:r>
            <a:endParaRPr lang="en-US" sz="2000" b="0" dirty="0"/>
          </a:p>
          <a:p>
            <a:pPr marL="0" indent="0"/>
            <a:endParaRPr lang="en-US" sz="2000" dirty="0"/>
          </a:p>
          <a:p>
            <a:pPr marL="0" indent="0"/>
            <a:r>
              <a:rPr lang="en-US" sz="2000" dirty="0"/>
              <a:t>Motion </a:t>
            </a:r>
            <a:r>
              <a:rPr lang="en-US" sz="2000" b="0" dirty="0"/>
              <a:t>201911-20:</a:t>
            </a:r>
            <a:endParaRPr lang="en-US" sz="2000" dirty="0"/>
          </a:p>
          <a:p>
            <a:pPr marL="0" indent="0"/>
            <a:r>
              <a:rPr lang="en-US" sz="2000" b="0" dirty="0">
                <a:latin typeface="Times New Roman" panose="02020603050405020304" pitchFamily="18" charset="0"/>
                <a:ea typeface="Times New Roman" panose="02020603050405020304" pitchFamily="18" charset="0"/>
              </a:rPr>
              <a:t>Move to adopt the resolutions depicted by document 11-19-1043r11 for CIDs 1515, 1563 and 1557, instruct the technical editor to incorporate it in the P802.11az draft and grant the editor editorial license.</a:t>
            </a:r>
          </a:p>
          <a:p>
            <a:pPr marL="0" indent="0"/>
            <a:endParaRPr lang="en-US" sz="2000" b="0" dirty="0"/>
          </a:p>
          <a:p>
            <a:pPr marL="0" indent="0"/>
            <a:r>
              <a:rPr lang="en-US" sz="2000" b="0" dirty="0"/>
              <a:t>Moved: Eric Lindskog</a:t>
            </a:r>
          </a:p>
          <a:p>
            <a:pPr marL="0" indent="0"/>
            <a:r>
              <a:rPr lang="en-US" sz="2000" b="0" dirty="0"/>
              <a:t>Second: Qinghua Li </a:t>
            </a:r>
          </a:p>
          <a:p>
            <a:pPr marL="0" indent="0"/>
            <a:r>
              <a:rPr lang="en-US" sz="2000" b="0" dirty="0"/>
              <a:t>Results (Y/N/A): 10/0/1</a:t>
            </a:r>
          </a:p>
          <a:p>
            <a:pPr marL="0" indent="0"/>
            <a:r>
              <a:rPr lang="en-US" sz="2000" b="0" dirty="0"/>
              <a:t>Motion passes.</a:t>
            </a:r>
            <a:endParaRPr lang="en-US" sz="1600" b="0" dirty="0"/>
          </a:p>
          <a:p>
            <a:pPr marL="0" indent="0"/>
            <a:r>
              <a:rPr lang="en-US" sz="1600" b="0" dirty="0"/>
              <a:t>Results from the Nov. ad hoc (Y/N/A): unanimous consent</a:t>
            </a:r>
          </a:p>
          <a:p>
            <a:pPr marL="0" indent="0"/>
            <a:endParaRPr lang="en-US" sz="1600"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51</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305848034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Comment Resolution from Ad Hoc and Telecon</a:t>
            </a:r>
          </a:p>
        </p:txBody>
      </p:sp>
      <p:sp>
        <p:nvSpPr>
          <p:cNvPr id="3" name="Content Placeholder 2"/>
          <p:cNvSpPr>
            <a:spLocks noGrp="1"/>
          </p:cNvSpPr>
          <p:nvPr>
            <p:ph idx="1"/>
          </p:nvPr>
        </p:nvSpPr>
        <p:spPr/>
        <p:txBody>
          <a:bodyPr/>
          <a:lstStyle/>
          <a:p>
            <a:pPr marL="0" indent="0"/>
            <a:r>
              <a:rPr lang="en-US" sz="2000" dirty="0"/>
              <a:t>11-19-1953 D1.0 comment resolution 10.24.2</a:t>
            </a:r>
            <a:endParaRPr lang="en-US" sz="2000" b="0" dirty="0"/>
          </a:p>
          <a:p>
            <a:pPr marL="0" indent="0"/>
            <a:endParaRPr lang="en-US" sz="2000" dirty="0"/>
          </a:p>
          <a:p>
            <a:pPr marL="0" indent="0"/>
            <a:r>
              <a:rPr lang="en-US" sz="2000" dirty="0"/>
              <a:t>Motion </a:t>
            </a:r>
            <a:r>
              <a:rPr lang="en-US" sz="2000" b="0" dirty="0"/>
              <a:t>201911-21:</a:t>
            </a:r>
            <a:endParaRPr lang="en-US" sz="2000" dirty="0"/>
          </a:p>
          <a:p>
            <a:pPr marL="0" indent="0"/>
            <a:r>
              <a:rPr lang="en-US" sz="2000" b="0" dirty="0">
                <a:latin typeface="Times New Roman" panose="02020603050405020304" pitchFamily="18" charset="0"/>
                <a:ea typeface="Times New Roman" panose="02020603050405020304" pitchFamily="18" charset="0"/>
              </a:rPr>
              <a:t>Move to adopt the resolutions depicted by document 11-19-1953r1 for CIDs 1144, 1145, 1858, 1859, instruct the technical editor to incorporate it in the P802.11az draft and grant the editor editorial license.</a:t>
            </a:r>
          </a:p>
          <a:p>
            <a:pPr marL="0" indent="0"/>
            <a:endParaRPr lang="en-US" sz="2000" b="0" dirty="0"/>
          </a:p>
          <a:p>
            <a:pPr marL="0" indent="0"/>
            <a:r>
              <a:rPr lang="en-US" sz="2000" b="0" dirty="0"/>
              <a:t>Moved: Jerome Henry</a:t>
            </a:r>
          </a:p>
          <a:p>
            <a:pPr marL="0" indent="0"/>
            <a:r>
              <a:rPr lang="en-US" sz="2000" b="0" dirty="0"/>
              <a:t>Second: Dibakar Das </a:t>
            </a:r>
          </a:p>
          <a:p>
            <a:pPr marL="0" indent="0"/>
            <a:r>
              <a:rPr lang="en-US" sz="2000" b="0" dirty="0"/>
              <a:t>Results (Y/N/A): 10/0/1</a:t>
            </a:r>
          </a:p>
          <a:p>
            <a:pPr marL="0" indent="0"/>
            <a:r>
              <a:rPr lang="en-US" sz="2000" b="0" dirty="0"/>
              <a:t>Motion passes.</a:t>
            </a:r>
            <a:endParaRPr lang="en-US" sz="1600" b="0" dirty="0"/>
          </a:p>
          <a:p>
            <a:pPr marL="0" indent="0"/>
            <a:r>
              <a:rPr lang="en-US" sz="1600" b="0" dirty="0"/>
              <a:t>Results from the Nov. ad hoc (Y/N/A): unanimous consent</a:t>
            </a:r>
          </a:p>
          <a:p>
            <a:pPr marL="0" indent="0"/>
            <a:endParaRPr lang="en-US" sz="1600"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52</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346150691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Comment Resolution from Ad Hoc and Telecon</a:t>
            </a:r>
          </a:p>
        </p:txBody>
      </p:sp>
      <p:sp>
        <p:nvSpPr>
          <p:cNvPr id="3" name="Content Placeholder 2"/>
          <p:cNvSpPr>
            <a:spLocks noGrp="1"/>
          </p:cNvSpPr>
          <p:nvPr>
            <p:ph idx="1"/>
          </p:nvPr>
        </p:nvSpPr>
        <p:spPr>
          <a:xfrm>
            <a:off x="914401" y="1751015"/>
            <a:ext cx="10361084" cy="4343400"/>
          </a:xfrm>
        </p:spPr>
        <p:txBody>
          <a:bodyPr/>
          <a:lstStyle/>
          <a:p>
            <a:pPr marL="0" indent="0"/>
            <a:r>
              <a:rPr lang="en-US" sz="2000" dirty="0"/>
              <a:t>11-19-1880 CR for </a:t>
            </a:r>
            <a:r>
              <a:rPr lang="en-US" sz="2000" dirty="0" err="1"/>
              <a:t>misc</a:t>
            </a:r>
            <a:r>
              <a:rPr lang="en-US" sz="2000" dirty="0"/>
              <a:t> unassigned CIDs</a:t>
            </a:r>
            <a:endParaRPr lang="en-US" sz="2000" b="0" dirty="0"/>
          </a:p>
          <a:p>
            <a:pPr marL="0" indent="0"/>
            <a:endParaRPr lang="en-US" sz="2000" dirty="0"/>
          </a:p>
          <a:p>
            <a:pPr marL="0" indent="0"/>
            <a:r>
              <a:rPr lang="en-US" sz="2000" dirty="0"/>
              <a:t>Motion </a:t>
            </a:r>
            <a:r>
              <a:rPr lang="en-US" sz="2000" b="0" dirty="0"/>
              <a:t>201911-22:</a:t>
            </a:r>
            <a:endParaRPr lang="en-US" sz="2000" dirty="0"/>
          </a:p>
          <a:p>
            <a:pPr marL="0" indent="0"/>
            <a:r>
              <a:rPr lang="en-US" sz="2000" b="0" dirty="0">
                <a:latin typeface="Times New Roman" panose="02020603050405020304" pitchFamily="18" charset="0"/>
                <a:ea typeface="Times New Roman" panose="02020603050405020304" pitchFamily="18" charset="0"/>
              </a:rPr>
              <a:t>Move to adopt the resolutions depicted by document 11-19-1880r1 for CIDs 1688, 1689, 1718, 2406, 1719, 1857, 2034, 2038, 2077, 2078, 2079, 2081, 2088, 2441,  2409, 2442, 2489, 2019, 2490, 2492, 2493, 2497, 2498, 1398, 2325, 2412 and 2427, instruct the technical editor to incorporate it in the P802.11az draft and grant the editor editorial license.</a:t>
            </a:r>
          </a:p>
          <a:p>
            <a:pPr marL="0" indent="0"/>
            <a:endParaRPr lang="en-US" sz="2000" b="0" dirty="0"/>
          </a:p>
          <a:p>
            <a:pPr marL="0" indent="0"/>
            <a:r>
              <a:rPr lang="en-US" sz="2000" b="0" dirty="0"/>
              <a:t>Moved: Dibakar Das</a:t>
            </a:r>
          </a:p>
          <a:p>
            <a:pPr marL="0" indent="0"/>
            <a:r>
              <a:rPr lang="en-US" sz="2000" b="0" dirty="0"/>
              <a:t>Second: </a:t>
            </a:r>
            <a:r>
              <a:rPr lang="en-US" sz="2000" b="0" dirty="0" err="1"/>
              <a:t>Genesh</a:t>
            </a:r>
            <a:r>
              <a:rPr lang="en-US" sz="2000" b="0" dirty="0"/>
              <a:t> Venkatesan</a:t>
            </a:r>
          </a:p>
          <a:p>
            <a:pPr marL="0" indent="0"/>
            <a:r>
              <a:rPr lang="en-US" sz="2000" b="0" dirty="0"/>
              <a:t>Results (Y/N/A): 10/0/0</a:t>
            </a:r>
          </a:p>
          <a:p>
            <a:pPr marL="0" indent="0"/>
            <a:r>
              <a:rPr lang="en-US" sz="2000" b="0" dirty="0"/>
              <a:t>Motion passes</a:t>
            </a:r>
            <a:endParaRPr lang="en-US" sz="1600" b="0" dirty="0"/>
          </a:p>
          <a:p>
            <a:pPr marL="0" indent="0"/>
            <a:r>
              <a:rPr lang="en-US" sz="1600" b="0" dirty="0"/>
              <a:t>Results from the Nov. ad hoc (Y/N/A): unanimous consent</a:t>
            </a:r>
          </a:p>
          <a:p>
            <a:pPr marL="0" indent="0"/>
            <a:endParaRPr lang="en-US" sz="1600"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53</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221463456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Comment Resolution from Ad Hoc</a:t>
            </a:r>
          </a:p>
        </p:txBody>
      </p:sp>
      <p:sp>
        <p:nvSpPr>
          <p:cNvPr id="3" name="Content Placeholder 2"/>
          <p:cNvSpPr>
            <a:spLocks noGrp="1"/>
          </p:cNvSpPr>
          <p:nvPr>
            <p:ph idx="1"/>
          </p:nvPr>
        </p:nvSpPr>
        <p:spPr>
          <a:xfrm>
            <a:off x="914401" y="1751015"/>
            <a:ext cx="10361084" cy="4343400"/>
          </a:xfrm>
        </p:spPr>
        <p:txBody>
          <a:bodyPr/>
          <a:lstStyle/>
          <a:p>
            <a:pPr marL="0" indent="0"/>
            <a:r>
              <a:rPr lang="en-US" sz="2000" dirty="0"/>
              <a:t>11-19-2003 ISTA Passive LMR element CR</a:t>
            </a:r>
          </a:p>
          <a:p>
            <a:pPr marL="0" indent="0"/>
            <a:endParaRPr lang="en-US" sz="2000" dirty="0"/>
          </a:p>
          <a:p>
            <a:pPr marL="0" indent="0"/>
            <a:r>
              <a:rPr lang="en-US" sz="2000" dirty="0"/>
              <a:t>Motion </a:t>
            </a:r>
            <a:r>
              <a:rPr lang="en-US" sz="2000" b="0" dirty="0"/>
              <a:t>201911-23:</a:t>
            </a:r>
            <a:endParaRPr lang="en-US" sz="2000" dirty="0"/>
          </a:p>
          <a:p>
            <a:pPr marL="0" indent="0"/>
            <a:r>
              <a:rPr lang="en-US" sz="2000" b="0" dirty="0">
                <a:latin typeface="Times New Roman" panose="02020603050405020304" pitchFamily="18" charset="0"/>
                <a:ea typeface="Times New Roman" panose="02020603050405020304" pitchFamily="18" charset="0"/>
              </a:rPr>
              <a:t>Move to adopt the resolutions depicted by document </a:t>
            </a:r>
            <a:r>
              <a:rPr lang="en-US" sz="2000" b="0" dirty="0"/>
              <a:t>11-19-2003r1 for CID 1510</a:t>
            </a:r>
            <a:r>
              <a:rPr lang="en-US" sz="2000" b="0" dirty="0">
                <a:latin typeface="Times New Roman" panose="02020603050405020304" pitchFamily="18" charset="0"/>
                <a:ea typeface="Times New Roman" panose="02020603050405020304" pitchFamily="18" charset="0"/>
              </a:rPr>
              <a:t>, instruct the technical editor to incorporate it in the P802.11az draft and grant the editor editorial license.</a:t>
            </a:r>
          </a:p>
          <a:p>
            <a:pPr marL="0" indent="0"/>
            <a:endParaRPr lang="en-US" sz="2000" b="0" dirty="0"/>
          </a:p>
          <a:p>
            <a:pPr marL="0" indent="0"/>
            <a:r>
              <a:rPr lang="en-US" sz="2000" b="0" dirty="0"/>
              <a:t>Moved: Jerome Henry</a:t>
            </a:r>
          </a:p>
          <a:p>
            <a:pPr marL="0" indent="0"/>
            <a:r>
              <a:rPr lang="en-US" sz="2000" b="0" dirty="0"/>
              <a:t>Second: Erik Lindskog </a:t>
            </a:r>
          </a:p>
          <a:p>
            <a:pPr marL="0" indent="0"/>
            <a:r>
              <a:rPr lang="en-US" sz="2000" b="0" dirty="0"/>
              <a:t>Results (Y/N/A): 10/0/1 </a:t>
            </a:r>
          </a:p>
          <a:p>
            <a:pPr marL="0" indent="0"/>
            <a:r>
              <a:rPr lang="en-US" sz="2000" b="0" dirty="0"/>
              <a:t>Motion passes</a:t>
            </a:r>
            <a:endParaRPr lang="en-US" sz="1600" b="0" dirty="0"/>
          </a:p>
          <a:p>
            <a:pPr marL="0" indent="0"/>
            <a:r>
              <a:rPr lang="en-US" sz="1600" b="0" dirty="0"/>
              <a:t>Results from the Nov. meeting ad hoc slot (Y/N/A): 18/0/1</a:t>
            </a:r>
          </a:p>
          <a:p>
            <a:pPr marL="0" indent="0"/>
            <a:endParaRPr lang="en-US" sz="1600"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54</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86216158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Comment Resolution from Ad Hoc</a:t>
            </a:r>
          </a:p>
        </p:txBody>
      </p:sp>
      <p:sp>
        <p:nvSpPr>
          <p:cNvPr id="3" name="Content Placeholder 2"/>
          <p:cNvSpPr>
            <a:spLocks noGrp="1"/>
          </p:cNvSpPr>
          <p:nvPr>
            <p:ph idx="1"/>
          </p:nvPr>
        </p:nvSpPr>
        <p:spPr>
          <a:xfrm>
            <a:off x="914401" y="1751015"/>
            <a:ext cx="10361084" cy="4343400"/>
          </a:xfrm>
        </p:spPr>
        <p:txBody>
          <a:bodyPr/>
          <a:lstStyle/>
          <a:p>
            <a:pPr marL="0" indent="0"/>
            <a:r>
              <a:rPr lang="en-US" sz="2000" dirty="0"/>
              <a:t>11-19-1937 Resolutions to a few LB240 Comments (Part-10)</a:t>
            </a:r>
          </a:p>
          <a:p>
            <a:pPr marL="0" indent="0"/>
            <a:endParaRPr lang="en-US" sz="2000" dirty="0"/>
          </a:p>
          <a:p>
            <a:pPr marL="0" indent="0"/>
            <a:r>
              <a:rPr lang="en-US" sz="2000" dirty="0"/>
              <a:t>Motion </a:t>
            </a:r>
            <a:r>
              <a:rPr lang="en-US" sz="2000" b="0" dirty="0"/>
              <a:t>201911-24:</a:t>
            </a:r>
            <a:endParaRPr lang="en-US" sz="2000" dirty="0"/>
          </a:p>
          <a:p>
            <a:pPr marL="0" indent="0"/>
            <a:r>
              <a:rPr lang="en-US" sz="2000" b="0" dirty="0">
                <a:latin typeface="Times New Roman" panose="02020603050405020304" pitchFamily="18" charset="0"/>
                <a:ea typeface="Times New Roman" panose="02020603050405020304" pitchFamily="18" charset="0"/>
              </a:rPr>
              <a:t>Move to adopt the resolutions depicted by document </a:t>
            </a:r>
            <a:r>
              <a:rPr lang="en-US" sz="2000" b="0" dirty="0"/>
              <a:t>11-19-1937r1 for CIDs 1643, 1649, 1774, 1778 and 1780</a:t>
            </a:r>
            <a:r>
              <a:rPr lang="en-US" sz="2000" b="0" dirty="0">
                <a:latin typeface="Times New Roman" panose="02020603050405020304" pitchFamily="18" charset="0"/>
                <a:ea typeface="Times New Roman" panose="02020603050405020304" pitchFamily="18" charset="0"/>
              </a:rPr>
              <a:t>, instruct the technical editor to incorporate it in the P802.11az draft and grant the editor editorial license.</a:t>
            </a:r>
          </a:p>
          <a:p>
            <a:pPr marL="0" indent="0"/>
            <a:endParaRPr lang="en-US" sz="2000" b="0" dirty="0"/>
          </a:p>
          <a:p>
            <a:pPr marL="0" indent="0"/>
            <a:r>
              <a:rPr lang="en-US" sz="2000" b="0" dirty="0"/>
              <a:t>Moved: Ganesh Venkatesan</a:t>
            </a:r>
          </a:p>
          <a:p>
            <a:pPr marL="0" indent="0"/>
            <a:r>
              <a:rPr lang="en-US" sz="2000" b="0" dirty="0"/>
              <a:t>Second: Christian Berger</a:t>
            </a:r>
          </a:p>
          <a:p>
            <a:pPr marL="0" indent="0"/>
            <a:r>
              <a:rPr lang="en-US" sz="2000" b="0" dirty="0"/>
              <a:t>Results (Y/N/A): 11/0/1</a:t>
            </a:r>
          </a:p>
          <a:p>
            <a:pPr marL="0" indent="0"/>
            <a:r>
              <a:rPr lang="en-US" sz="2000" b="0" dirty="0"/>
              <a:t>Motion passes.</a:t>
            </a:r>
            <a:endParaRPr lang="en-US" sz="1600" b="0" dirty="0"/>
          </a:p>
          <a:p>
            <a:pPr marL="0" indent="0"/>
            <a:r>
              <a:rPr lang="en-US" sz="1600" b="0" dirty="0"/>
              <a:t>Results from the Nov. meeting ad hoc slot (Y/N/A): 19/0/0</a:t>
            </a:r>
          </a:p>
          <a:p>
            <a:pPr marL="0" indent="0"/>
            <a:endParaRPr lang="en-US" sz="1600"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55</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295389061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11-19-2008</a:t>
            </a:r>
          </a:p>
        </p:txBody>
      </p:sp>
      <p:sp>
        <p:nvSpPr>
          <p:cNvPr id="3" name="Content Placeholder 2"/>
          <p:cNvSpPr>
            <a:spLocks noGrp="1"/>
          </p:cNvSpPr>
          <p:nvPr>
            <p:ph idx="1"/>
          </p:nvPr>
        </p:nvSpPr>
        <p:spPr>
          <a:xfrm>
            <a:off x="914401" y="1751015"/>
            <a:ext cx="10361084" cy="4343400"/>
          </a:xfrm>
        </p:spPr>
        <p:txBody>
          <a:bodyPr/>
          <a:lstStyle/>
          <a:p>
            <a:pPr marL="0" indent="0"/>
            <a:endParaRPr lang="en-US" sz="2000" dirty="0"/>
          </a:p>
          <a:p>
            <a:pPr marL="0" indent="0"/>
            <a:r>
              <a:rPr lang="en-US" sz="2000" dirty="0"/>
              <a:t>Motion </a:t>
            </a:r>
            <a:r>
              <a:rPr lang="en-US" sz="2000" b="0" dirty="0"/>
              <a:t>201911-25:</a:t>
            </a:r>
            <a:endParaRPr lang="en-US" sz="2000" dirty="0"/>
          </a:p>
          <a:p>
            <a:pPr marL="0" indent="0"/>
            <a:r>
              <a:rPr lang="en-US" sz="2000" b="0" dirty="0">
                <a:latin typeface="Times New Roman" panose="02020603050405020304" pitchFamily="18" charset="0"/>
                <a:ea typeface="Times New Roman" panose="02020603050405020304" pitchFamily="18" charset="0"/>
              </a:rPr>
              <a:t>Move to adopt the resolutions depicted by document </a:t>
            </a:r>
            <a:r>
              <a:rPr lang="en-US" sz="2000" b="0" dirty="0"/>
              <a:t>11-19-2008r0 for CID 1921</a:t>
            </a:r>
            <a:r>
              <a:rPr lang="en-US" sz="2000" b="0" dirty="0">
                <a:latin typeface="Times New Roman" panose="02020603050405020304" pitchFamily="18" charset="0"/>
                <a:ea typeface="Times New Roman" panose="02020603050405020304" pitchFamily="18" charset="0"/>
              </a:rPr>
              <a:t>, instruct the technical editor to incorporate it in the P802.11az draft and grant the editor editorial license.</a:t>
            </a:r>
          </a:p>
          <a:p>
            <a:pPr marL="0" indent="0"/>
            <a:endParaRPr lang="en-US" sz="2000" b="0" dirty="0"/>
          </a:p>
          <a:p>
            <a:pPr marL="0" indent="0"/>
            <a:r>
              <a:rPr lang="en-US" sz="2000" b="0" dirty="0"/>
              <a:t>Moved: Feng Jiang</a:t>
            </a:r>
          </a:p>
          <a:p>
            <a:pPr marL="0" indent="0"/>
            <a:r>
              <a:rPr lang="en-US" sz="2000" b="0" dirty="0"/>
              <a:t>Second: Jerome Henry</a:t>
            </a:r>
          </a:p>
          <a:p>
            <a:pPr marL="0" indent="0"/>
            <a:r>
              <a:rPr lang="en-US" sz="2000" b="0" dirty="0"/>
              <a:t>Results (Y/N/A): 14/0/0</a:t>
            </a:r>
          </a:p>
          <a:p>
            <a:pPr marL="0" indent="0"/>
            <a:r>
              <a:rPr lang="en-US" sz="2000" b="0" dirty="0"/>
              <a:t>Motion passes</a:t>
            </a:r>
          </a:p>
          <a:p>
            <a:pPr marL="0" indent="0"/>
            <a:endParaRPr lang="en-US" sz="1600"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161162341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11-19-1958</a:t>
            </a:r>
          </a:p>
        </p:txBody>
      </p:sp>
      <p:sp>
        <p:nvSpPr>
          <p:cNvPr id="3" name="Content Placeholder 2"/>
          <p:cNvSpPr>
            <a:spLocks noGrp="1"/>
          </p:cNvSpPr>
          <p:nvPr>
            <p:ph idx="1"/>
          </p:nvPr>
        </p:nvSpPr>
        <p:spPr>
          <a:xfrm>
            <a:off x="914401" y="1751015"/>
            <a:ext cx="10361084" cy="4343400"/>
          </a:xfrm>
        </p:spPr>
        <p:txBody>
          <a:bodyPr/>
          <a:lstStyle/>
          <a:p>
            <a:pPr marL="0" indent="0"/>
            <a:endParaRPr lang="en-US" sz="2000" dirty="0"/>
          </a:p>
          <a:p>
            <a:pPr marL="0" indent="0"/>
            <a:r>
              <a:rPr lang="en-US" sz="2000" dirty="0"/>
              <a:t>Motion </a:t>
            </a:r>
            <a:r>
              <a:rPr lang="en-US" sz="2000" b="0" dirty="0"/>
              <a:t>201911-26:</a:t>
            </a:r>
            <a:endParaRPr lang="en-US" sz="2000" dirty="0"/>
          </a:p>
          <a:p>
            <a:pPr marL="0" indent="0"/>
            <a:r>
              <a:rPr lang="en-US" sz="2000" b="0" dirty="0">
                <a:latin typeface="Times New Roman" panose="02020603050405020304" pitchFamily="18" charset="0"/>
                <a:ea typeface="Times New Roman" panose="02020603050405020304" pitchFamily="18" charset="0"/>
              </a:rPr>
              <a:t>Move to adopt the resolutions depicted by document </a:t>
            </a:r>
            <a:r>
              <a:rPr lang="en-US" sz="2000" b="0" dirty="0"/>
              <a:t>11-19-1958r1 for CIDs 1015, 2025, 1188, 1454, 2259</a:t>
            </a:r>
            <a:r>
              <a:rPr lang="en-US" sz="2000" b="0" dirty="0">
                <a:latin typeface="Times New Roman" panose="02020603050405020304" pitchFamily="18" charset="0"/>
                <a:ea typeface="Times New Roman" panose="02020603050405020304" pitchFamily="18" charset="0"/>
              </a:rPr>
              <a:t>, instruct the technical editor to incorporate it in the P802.11az draft and grant the editor editorial license.</a:t>
            </a:r>
          </a:p>
          <a:p>
            <a:pPr marL="0" indent="0"/>
            <a:endParaRPr lang="en-US" sz="2000" b="0" dirty="0"/>
          </a:p>
          <a:p>
            <a:pPr marL="0" indent="0"/>
            <a:r>
              <a:rPr lang="en-US" sz="2000" b="0" dirty="0"/>
              <a:t>Moved: </a:t>
            </a:r>
            <a:r>
              <a:rPr lang="en-US" sz="2000" b="0" dirty="0" err="1"/>
              <a:t>Yongho</a:t>
            </a:r>
            <a:r>
              <a:rPr lang="en-US" sz="2000" b="0" dirty="0"/>
              <a:t> Seok</a:t>
            </a:r>
          </a:p>
          <a:p>
            <a:pPr marL="0" indent="0"/>
            <a:r>
              <a:rPr lang="en-US" sz="2000" b="0" dirty="0"/>
              <a:t>Second: Qinghua Li </a:t>
            </a:r>
          </a:p>
          <a:p>
            <a:pPr marL="0" indent="0"/>
            <a:r>
              <a:rPr lang="en-US" sz="2000" b="0" dirty="0"/>
              <a:t>Results (Y/N/A): 13/0/0</a:t>
            </a:r>
          </a:p>
          <a:p>
            <a:pPr marL="0" indent="0"/>
            <a:r>
              <a:rPr lang="en-US" sz="2000" b="0" dirty="0"/>
              <a:t>Motion passes</a:t>
            </a:r>
          </a:p>
          <a:p>
            <a:pPr marL="0" indent="0"/>
            <a:endParaRPr lang="en-US" sz="1600"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313278431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Reminder to do attendance</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1209993691"/>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Recess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59</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30729925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Instructions for the WG Chair</a:t>
            </a:r>
            <a:endParaRPr lang="en-US" dirty="0"/>
          </a:p>
        </p:txBody>
      </p:sp>
      <p:sp>
        <p:nvSpPr>
          <p:cNvPr id="3" name="Content Placeholder 2"/>
          <p:cNvSpPr>
            <a:spLocks noGrp="1"/>
          </p:cNvSpPr>
          <p:nvPr>
            <p:ph idx="1"/>
          </p:nvPr>
        </p:nvSpPr>
        <p:spPr>
          <a:xfrm>
            <a:off x="551384" y="1751015"/>
            <a:ext cx="11233248" cy="4343400"/>
          </a:xfrm>
        </p:spPr>
        <p:txBody>
          <a:bodyPr/>
          <a:lstStyle/>
          <a:p>
            <a:pPr marL="0" lvl="0" indent="0" defTabSz="914400" eaLnBrk="0" hangingPunct="0">
              <a:lnSpc>
                <a:spcPct val="80000"/>
              </a:lnSpc>
              <a:spcBef>
                <a:spcPct val="20000"/>
              </a:spcBef>
              <a:spcAft>
                <a:spcPct val="30000"/>
              </a:spcAft>
              <a:buClr>
                <a:srgbClr val="CC3300"/>
              </a:buClr>
              <a:buSzPct val="50000"/>
            </a:pPr>
            <a:r>
              <a:rPr lang="en-US" altLang="en-US" sz="1800" dirty="0">
                <a:latin typeface="Calibri" panose="020F0502020204030204" pitchFamily="34" charset="0"/>
                <a:cs typeface="Calibri" panose="020F0502020204030204" pitchFamily="34" charset="0"/>
              </a:rPr>
              <a:t>The IEEE-SA strongly recommends that at each WG meeting the chair or a designee:</a:t>
            </a:r>
            <a:endParaRPr lang="en-US" altLang="en-US" sz="1800" b="0" dirty="0">
              <a:latin typeface="Calibri" panose="020F0502020204030204" pitchFamily="34" charset="0"/>
              <a:cs typeface="Calibri" panose="020F0502020204030204" pitchFamily="34" charset="0"/>
            </a:endParaRPr>
          </a:p>
          <a:p>
            <a:pPr lvl="1" defTabSz="914400" eaLnBrk="0" hangingPunct="0">
              <a:lnSpc>
                <a:spcPct val="80000"/>
              </a:lnSpc>
              <a:spcBef>
                <a:spcPct val="20000"/>
              </a:spcBef>
              <a:buClr>
                <a:srgbClr val="CC3300"/>
              </a:buClr>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Show slides #1 through #4 of this presentation</a:t>
            </a:r>
          </a:p>
          <a:p>
            <a:pPr lvl="1" defTabSz="914400" eaLnBrk="0" hangingPunct="0">
              <a:lnSpc>
                <a:spcPct val="80000"/>
              </a:lnSpc>
              <a:spcBef>
                <a:spcPct val="20000"/>
              </a:spcBef>
              <a:buClr>
                <a:srgbClr val="CC3300"/>
              </a:buClr>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Advise the WG attendees that:</a:t>
            </a:r>
            <a:r>
              <a:rPr lang="en-US" altLang="en-US" sz="1600" dirty="0">
                <a:latin typeface="Calibri" panose="020F0502020204030204" pitchFamily="34" charset="0"/>
                <a:cs typeface="Calibri" panose="020F0502020204030204" pitchFamily="34" charset="0"/>
              </a:rPr>
              <a:t>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IEEE’s patent policy is described in Clause 6 of the </a:t>
            </a:r>
            <a:r>
              <a:rPr lang="en-US" altLang="en-US" sz="1400" i="1" dirty="0">
                <a:latin typeface="Calibri" panose="020F0502020204030204" pitchFamily="34" charset="0"/>
                <a:cs typeface="Calibri" panose="020F0502020204030204" pitchFamily="34" charset="0"/>
              </a:rPr>
              <a:t>IEEE-SA Standards Board Bylaws</a:t>
            </a:r>
            <a:r>
              <a:rPr lang="en-US" altLang="en-US" sz="1400" dirty="0">
                <a:latin typeface="Calibri" panose="020F0502020204030204" pitchFamily="34" charset="0"/>
                <a:cs typeface="Calibri" panose="020F0502020204030204" pitchFamily="34" charset="0"/>
              </a:rPr>
              <a:t>;</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Early identification of patent claims which may be essential for the use of standards under development is strongly encouraged;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There may be Essential Patent Claims of which IEEE is not aware. Additionally, neither IEEE, the WG, nor the WG Chair can ensure the accuracy or completeness of any assurance or whether any such assurance is, in fact, of a Patent Claim that is essential for the use of the standard under development.</a:t>
            </a:r>
            <a:br>
              <a:rPr lang="en-US" altLang="en-US" sz="1400" dirty="0">
                <a:latin typeface="Calibri" panose="020F0502020204030204" pitchFamily="34" charset="0"/>
                <a:cs typeface="Calibri" panose="020F0502020204030204" pitchFamily="34" charset="0"/>
              </a:rPr>
            </a:br>
            <a:endParaRPr lang="en-US" altLang="en-US" sz="1600" dirty="0">
              <a:latin typeface="Calibri" panose="020F0502020204030204" pitchFamily="34" charset="0"/>
              <a:cs typeface="Calibri" panose="020F0502020204030204" pitchFamily="34" charset="0"/>
            </a:endParaRPr>
          </a:p>
          <a:p>
            <a:pPr lvl="1" defTabSz="914400" eaLnBrk="0" hangingPunct="0">
              <a:lnSpc>
                <a:spcPct val="20000"/>
              </a:lnSpc>
              <a:spcBef>
                <a:spcPct val="20000"/>
              </a:spcBef>
              <a:buClr>
                <a:srgbClr val="CC3300"/>
              </a:buClr>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Instruct the WG Secretary to record in the minutes of the relevant WG meeting:</a:t>
            </a:r>
            <a:r>
              <a:rPr lang="en-US" altLang="en-US" sz="1600" dirty="0">
                <a:latin typeface="Calibri" panose="020F0502020204030204" pitchFamily="34" charset="0"/>
                <a:cs typeface="Calibri" panose="020F0502020204030204" pitchFamily="34" charset="0"/>
              </a:rPr>
              <a:t>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That the foregoing information was provided and that slides 1 through 4 (and this slide 0, if applicable) were shown;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That the chair or designee provided an opportunity for participants to identify patent claim(s)/patent application claim(s) and/or the holder of patent claim(s)/patent application claim(s) of which the participant is personally aware and that may be essential for the use of that standard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Any responses that were given, specifically the patent claim(s)/patent application claim(s) and/or the holder of the patent claim(s)/patent application claim(s) that were identified (if any) and by whom.</a:t>
            </a:r>
          </a:p>
          <a:p>
            <a:pPr lvl="2" defTabSz="914400" eaLnBrk="0" hangingPunct="0">
              <a:lnSpc>
                <a:spcPct val="80000"/>
              </a:lnSpc>
              <a:spcBef>
                <a:spcPct val="20000"/>
              </a:spcBef>
              <a:buClr>
                <a:srgbClr val="CC3300"/>
              </a:buClr>
              <a:buSzPct val="150000"/>
              <a:buFont typeface="Arial" panose="020B0604020202020204" pitchFamily="34" charset="0"/>
              <a:buChar char="•"/>
            </a:pPr>
            <a:endParaRPr lang="en-US" altLang="en-US" sz="1400" dirty="0">
              <a:latin typeface="Calibri" panose="020F0502020204030204" pitchFamily="34" charset="0"/>
              <a:cs typeface="Calibri" panose="020F0502020204030204" pitchFamily="34" charset="0"/>
            </a:endParaRPr>
          </a:p>
          <a:p>
            <a:pPr lvl="1" defTabSz="914400" eaLnBrk="0" hangingPunct="0">
              <a:lnSpc>
                <a:spcPct val="80000"/>
              </a:lnSpc>
              <a:spcBef>
                <a:spcPct val="5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The WG Chair shall ensure that a request is made to any identified holders of potential essential patent claim(s) to complete and submit a Letter of Assurance.</a:t>
            </a:r>
          </a:p>
          <a:p>
            <a:pPr lvl="1" defTabSz="914400" eaLnBrk="0" hangingPunct="0">
              <a:lnSpc>
                <a:spcPct val="80000"/>
              </a:lnSpc>
              <a:spcBef>
                <a:spcPct val="5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It is recommended that the WG Chair review the guidance in </a:t>
            </a:r>
            <a:r>
              <a:rPr lang="en-US" altLang="en-US" sz="1400" i="1" dirty="0">
                <a:latin typeface="Calibri" panose="020F0502020204030204" pitchFamily="34" charset="0"/>
                <a:cs typeface="Calibri" panose="020F0502020204030204" pitchFamily="34" charset="0"/>
              </a:rPr>
              <a:t>IEEE-SA Standards Board Operations Manual</a:t>
            </a:r>
            <a:r>
              <a:rPr lang="en-US" altLang="en-US" sz="1400" dirty="0">
                <a:latin typeface="Calibri" panose="020F0502020204030204" pitchFamily="34" charset="0"/>
                <a:cs typeface="Calibri" panose="020F0502020204030204" pitchFamily="34" charset="0"/>
              </a:rPr>
              <a:t> 6.3.5 and in FAQs 14 and 15 on inclusion of potential Essential Patent Claims by incorporation or by reference. </a:t>
            </a:r>
          </a:p>
          <a:p>
            <a:pPr lvl="1" defTabSz="914400" eaLnBrk="0" hangingPunct="0">
              <a:lnSpc>
                <a:spcPct val="80000"/>
              </a:lnSpc>
              <a:spcBef>
                <a:spcPct val="5000"/>
              </a:spcBef>
              <a:buClr>
                <a:srgbClr val="CC3300"/>
              </a:buClr>
              <a:buSzPct val="50000"/>
            </a:pPr>
            <a:endParaRPr lang="en-US" altLang="en-US" sz="1400" dirty="0">
              <a:latin typeface="Calibri" panose="020F0502020204030204" pitchFamily="34" charset="0"/>
              <a:cs typeface="Calibri" panose="020F0502020204030204" pitchFamily="34" charset="0"/>
            </a:endParaRPr>
          </a:p>
          <a:p>
            <a:pPr lvl="1" defTabSz="914400" eaLnBrk="0" hangingPunct="0">
              <a:lnSpc>
                <a:spcPct val="80000"/>
              </a:lnSpc>
              <a:spcBef>
                <a:spcPct val="5000"/>
              </a:spcBef>
              <a:buClr>
                <a:srgbClr val="CC3300"/>
              </a:buClr>
              <a:buSzPct val="50000"/>
            </a:pPr>
            <a:r>
              <a:rPr lang="en-US" altLang="en-US" sz="1400" dirty="0">
                <a:latin typeface="Calibri" panose="020F0502020204030204" pitchFamily="34" charset="0"/>
                <a:cs typeface="Calibri" panose="020F0502020204030204" pitchFamily="34" charset="0"/>
              </a:rPr>
              <a:t>	Note: </a:t>
            </a:r>
            <a:r>
              <a:rPr lang="en-US" altLang="en-US" sz="1400" b="1" dirty="0">
                <a:latin typeface="Calibri" panose="020F0502020204030204" pitchFamily="34" charset="0"/>
                <a:cs typeface="Calibri" panose="020F0502020204030204" pitchFamily="34" charset="0"/>
              </a:rPr>
              <a:t>WG</a:t>
            </a:r>
            <a:r>
              <a:rPr lang="en-US" altLang="en-US" sz="1400" dirty="0">
                <a:latin typeface="Calibri" panose="020F0502020204030204" pitchFamily="34" charset="0"/>
                <a:cs typeface="Calibri" panose="020F0502020204030204" pitchFamily="34" charset="0"/>
              </a:rPr>
              <a:t> includes Working Groups, Task Groups, and other standards-developing committees with a PAR approved by the IEEE-SA Standards Board.</a:t>
            </a:r>
          </a:p>
          <a:p>
            <a:endParaRPr 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1237530974"/>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solidFill>
                  <a:schemeClr val="tx2"/>
                </a:solidFill>
              </a:rPr>
              <a:t>Meeting Slot # 3 discussion items</a:t>
            </a:r>
            <a:endParaRPr lang="en-US" dirty="0"/>
          </a:p>
        </p:txBody>
      </p:sp>
      <p:sp>
        <p:nvSpPr>
          <p:cNvPr id="3" name="Content Placeholder 2"/>
          <p:cNvSpPr>
            <a:spLocks noGrp="1"/>
          </p:cNvSpPr>
          <p:nvPr>
            <p:ph idx="1"/>
          </p:nvPr>
        </p:nvSpPr>
        <p:spPr>
          <a:xfrm>
            <a:off x="914401" y="1628801"/>
            <a:ext cx="10361084" cy="4465614"/>
          </a:xfrm>
        </p:spPr>
        <p:txBody>
          <a:bodyPr/>
          <a:lstStyle/>
          <a:p>
            <a:pPr algn="just">
              <a:spcBef>
                <a:spcPct val="20000"/>
              </a:spcBef>
              <a:buFontTx/>
              <a:buChar char="•"/>
            </a:pPr>
            <a:r>
              <a:rPr lang="en-US" altLang="en-US" sz="2000" b="0" dirty="0"/>
              <a:t>Review IEEE-SA patent policy, duty to inform, call for potential essential patents, guidelines for anti-trust and competition laws and participation on individual basis in IEEE 802 meeting (7min)</a:t>
            </a:r>
          </a:p>
          <a:p>
            <a:pPr algn="just">
              <a:spcBef>
                <a:spcPct val="20000"/>
              </a:spcBef>
              <a:buFontTx/>
              <a:buChar char="•"/>
            </a:pPr>
            <a:r>
              <a:rPr lang="en-US" altLang="en-US" sz="2000" b="0" dirty="0"/>
              <a:t>Agenda setting and review submissions ordering for the meeting slot (5 min)</a:t>
            </a:r>
          </a:p>
          <a:p>
            <a:pPr algn="just">
              <a:spcBef>
                <a:spcPct val="20000"/>
              </a:spcBef>
              <a:buFontTx/>
              <a:buChar char="•"/>
            </a:pPr>
            <a:r>
              <a:rPr lang="en-US" altLang="en-US" sz="2000" b="0" dirty="0"/>
              <a:t>CR assignment and current status of open call for CR volunteers (11-19-431) (15min) – as time permits. – rescheduled to Wed. morning. </a:t>
            </a:r>
          </a:p>
          <a:p>
            <a:pPr algn="just">
              <a:spcBef>
                <a:spcPct val="20000"/>
              </a:spcBef>
              <a:buFontTx/>
              <a:buChar char="•"/>
            </a:pPr>
            <a:r>
              <a:rPr lang="en-US" altLang="en-US" sz="2000" b="0" dirty="0"/>
              <a:t>Consider comment resolution submission (as time permits).</a:t>
            </a:r>
          </a:p>
          <a:p>
            <a:pPr marL="457200" lvl="1" indent="0">
              <a:spcBef>
                <a:spcPct val="20000"/>
              </a:spcBef>
            </a:pPr>
            <a:endParaRPr lang="en-US" altLang="en-US" sz="1800" dirty="0"/>
          </a:p>
          <a:p>
            <a:endParaRPr lang="en-US" sz="2000" b="0" dirty="0"/>
          </a:p>
          <a:p>
            <a:endParaRPr 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60</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101547383"/>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solidFill>
                  <a:schemeClr val="tx2"/>
                </a:solidFill>
              </a:rPr>
              <a:t>Meeting Slot # 3 discussion items</a:t>
            </a:r>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61</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graphicFrame>
        <p:nvGraphicFramePr>
          <p:cNvPr id="7" name="Table 6"/>
          <p:cNvGraphicFramePr>
            <a:graphicFrameLocks noGrp="1"/>
          </p:cNvGraphicFramePr>
          <p:nvPr>
            <p:extLst>
              <p:ext uri="{D42A27DB-BD31-4B8C-83A1-F6EECF244321}">
                <p14:modId xmlns:p14="http://schemas.microsoft.com/office/powerpoint/2010/main" val="1255901698"/>
              </p:ext>
            </p:extLst>
          </p:nvPr>
        </p:nvGraphicFramePr>
        <p:xfrm>
          <a:off x="929215" y="1484786"/>
          <a:ext cx="10460568" cy="4020639"/>
        </p:xfrm>
        <a:graphic>
          <a:graphicData uri="http://schemas.openxmlformats.org/drawingml/2006/table">
            <a:tbl>
              <a:tblPr firstRow="1" bandRow="1">
                <a:tableStyleId>{21E4AEA4-8DFA-4A89-87EB-49C32662AFE0}</a:tableStyleId>
              </a:tblPr>
              <a:tblGrid>
                <a:gridCol w="1278353">
                  <a:extLst>
                    <a:ext uri="{9D8B030D-6E8A-4147-A177-3AD203B41FA5}">
                      <a16:colId xmlns:a16="http://schemas.microsoft.com/office/drawing/2014/main" val="20000"/>
                    </a:ext>
                  </a:extLst>
                </a:gridCol>
                <a:gridCol w="1656184">
                  <a:extLst>
                    <a:ext uri="{9D8B030D-6E8A-4147-A177-3AD203B41FA5}">
                      <a16:colId xmlns:a16="http://schemas.microsoft.com/office/drawing/2014/main" val="20001"/>
                    </a:ext>
                  </a:extLst>
                </a:gridCol>
                <a:gridCol w="4680520">
                  <a:extLst>
                    <a:ext uri="{9D8B030D-6E8A-4147-A177-3AD203B41FA5}">
                      <a16:colId xmlns:a16="http://schemas.microsoft.com/office/drawing/2014/main" val="20002"/>
                    </a:ext>
                  </a:extLst>
                </a:gridCol>
                <a:gridCol w="1593820">
                  <a:extLst>
                    <a:ext uri="{9D8B030D-6E8A-4147-A177-3AD203B41FA5}">
                      <a16:colId xmlns:a16="http://schemas.microsoft.com/office/drawing/2014/main" val="20003"/>
                    </a:ext>
                  </a:extLst>
                </a:gridCol>
                <a:gridCol w="1251691">
                  <a:extLst>
                    <a:ext uri="{9D8B030D-6E8A-4147-A177-3AD203B41FA5}">
                      <a16:colId xmlns:a16="http://schemas.microsoft.com/office/drawing/2014/main" val="20004"/>
                    </a:ext>
                  </a:extLst>
                </a:gridCol>
              </a:tblGrid>
              <a:tr h="596206">
                <a:tc>
                  <a:txBody>
                    <a:bodyPr/>
                    <a:lstStyle/>
                    <a:p>
                      <a:r>
                        <a:rPr lang="en-US" sz="1600" dirty="0"/>
                        <a:t>DCN</a:t>
                      </a:r>
                    </a:p>
                  </a:txBody>
                  <a:tcPr marT="45712" marB="45712"/>
                </a:tc>
                <a:tc>
                  <a:txBody>
                    <a:bodyPr/>
                    <a:lstStyle/>
                    <a:p>
                      <a:r>
                        <a:rPr lang="en-US" sz="1600" dirty="0"/>
                        <a:t>Presenter</a:t>
                      </a:r>
                    </a:p>
                  </a:txBody>
                  <a:tcPr marT="45712" marB="45712"/>
                </a:tc>
                <a:tc>
                  <a:txBody>
                    <a:bodyPr/>
                    <a:lstStyle/>
                    <a:p>
                      <a:r>
                        <a:rPr lang="en-US" sz="1600" dirty="0"/>
                        <a:t>Title</a:t>
                      </a:r>
                    </a:p>
                  </a:txBody>
                  <a:tcPr marT="45712" marB="45712"/>
                </a:tc>
                <a:tc>
                  <a:txBody>
                    <a:bodyPr/>
                    <a:lstStyle/>
                    <a:p>
                      <a:r>
                        <a:rPr lang="en-US" sz="1600" dirty="0"/>
                        <a:t>Topic</a:t>
                      </a:r>
                    </a:p>
                  </a:txBody>
                  <a:tcPr marT="45712" marB="45712"/>
                </a:tc>
                <a:tc>
                  <a:txBody>
                    <a:bodyPr/>
                    <a:lstStyle/>
                    <a:p>
                      <a:r>
                        <a:rPr lang="en-US" sz="1600" dirty="0"/>
                        <a:t>Time</a:t>
                      </a:r>
                      <a:r>
                        <a:rPr lang="en-US" sz="1600" baseline="0" dirty="0"/>
                        <a:t> allocation</a:t>
                      </a:r>
                      <a:endParaRPr lang="en-US" sz="1600" dirty="0"/>
                    </a:p>
                  </a:txBody>
                  <a:tcPr marT="45712" marB="45712"/>
                </a:tc>
                <a:extLst>
                  <a:ext uri="{0D108BD9-81ED-4DB2-BD59-A6C34878D82A}">
                    <a16:rowId xmlns:a16="http://schemas.microsoft.com/office/drawing/2014/main" val="10000"/>
                  </a:ext>
                </a:extLst>
              </a:tr>
              <a:tr h="37654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dk1"/>
                          </a:solidFill>
                          <a:latin typeface="+mn-lt"/>
                          <a:ea typeface="+mn-ea"/>
                          <a:cs typeface="+mn-cs"/>
                        </a:rPr>
                        <a:t>11-19-1713</a:t>
                      </a: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dk1"/>
                          </a:solidFill>
                          <a:latin typeface="+mn-lt"/>
                          <a:ea typeface="+mn-ea"/>
                          <a:cs typeface="+mn-cs"/>
                        </a:rPr>
                        <a:t>Jonathan Segev</a:t>
                      </a: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err="1">
                          <a:solidFill>
                            <a:schemeClr val="dk1"/>
                          </a:solidFill>
                          <a:latin typeface="+mn-lt"/>
                          <a:ea typeface="+mn-ea"/>
                          <a:cs typeface="+mn-cs"/>
                        </a:rPr>
                        <a:t>TGaz</a:t>
                      </a:r>
                      <a:r>
                        <a:rPr lang="en-US" sz="1600" kern="1200" dirty="0">
                          <a:solidFill>
                            <a:schemeClr val="dk1"/>
                          </a:solidFill>
                          <a:latin typeface="+mn-lt"/>
                          <a:ea typeface="+mn-ea"/>
                          <a:cs typeface="+mn-cs"/>
                        </a:rPr>
                        <a:t> Nov. 2019 Agenda</a:t>
                      </a: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dk1"/>
                          </a:solidFill>
                          <a:latin typeface="+mn-lt"/>
                          <a:ea typeface="+mn-ea"/>
                          <a:cs typeface="+mn-cs"/>
                        </a:rPr>
                        <a:t>Agenda Deck</a:t>
                      </a: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dk1"/>
                          </a:solidFill>
                          <a:latin typeface="+mn-lt"/>
                          <a:ea typeface="+mn-ea"/>
                          <a:cs typeface="+mn-cs"/>
                        </a:rPr>
                        <a:t>As needed</a:t>
                      </a:r>
                    </a:p>
                  </a:txBody>
                  <a:tcPr marT="45712" marB="45712"/>
                </a:tc>
                <a:extLst>
                  <a:ext uri="{0D108BD9-81ED-4DB2-BD59-A6C34878D82A}">
                    <a16:rowId xmlns:a16="http://schemas.microsoft.com/office/drawing/2014/main" val="10001"/>
                  </a:ext>
                </a:extLst>
              </a:tr>
              <a:tr h="188277">
                <a:tc>
                  <a:txBody>
                    <a:bodyPr/>
                    <a:lstStyle/>
                    <a:p>
                      <a:pPr marL="0" algn="l" defTabSz="914400" rtl="0" eaLnBrk="1" latinLnBrk="0" hangingPunct="1"/>
                      <a:r>
                        <a:rPr lang="en-US" sz="1400" kern="1200" dirty="0">
                          <a:solidFill>
                            <a:schemeClr val="dk1"/>
                          </a:solidFill>
                          <a:latin typeface="+mn-lt"/>
                          <a:ea typeface="+mn-ea"/>
                          <a:cs typeface="+mn-cs"/>
                        </a:rPr>
                        <a:t>11-19-1717</a:t>
                      </a:r>
                    </a:p>
                  </a:txBody>
                  <a:tcPr marT="45712" marB="45712"/>
                </a:tc>
                <a:tc>
                  <a:txBody>
                    <a:bodyPr/>
                    <a:lstStyle/>
                    <a:p>
                      <a:pPr marL="0" algn="l" defTabSz="914400" rtl="0" eaLnBrk="1" latinLnBrk="0" hangingPunct="1"/>
                      <a:r>
                        <a:rPr lang="en-US" sz="1400" kern="1200">
                          <a:solidFill>
                            <a:schemeClr val="dk1"/>
                          </a:solidFill>
                          <a:latin typeface="+mn-lt"/>
                          <a:ea typeface="+mn-ea"/>
                          <a:cs typeface="+mn-cs"/>
                        </a:rPr>
                        <a:t>Nabil Loghin</a:t>
                      </a:r>
                      <a:endParaRPr lang="en-US" sz="1400" kern="1200" dirty="0">
                        <a:solidFill>
                          <a:schemeClr val="dk1"/>
                        </a:solidFill>
                        <a:latin typeface="+mn-lt"/>
                        <a:ea typeface="+mn-ea"/>
                        <a:cs typeface="+mn-cs"/>
                      </a:endParaRP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n-NO" sz="1400" kern="1200">
                          <a:solidFill>
                            <a:schemeClr val="dk1"/>
                          </a:solidFill>
                          <a:effectLst/>
                          <a:latin typeface="+mn-lt"/>
                          <a:ea typeface="+mn-ea"/>
                          <a:cs typeface="+mn-cs"/>
                        </a:rPr>
                        <a:t>Strongest Tap FTM for PDMG_PEDMG</a:t>
                      </a:r>
                      <a:endParaRPr lang="en-US" sz="1400" kern="1200" dirty="0">
                        <a:solidFill>
                          <a:schemeClr val="dk1"/>
                        </a:solidFill>
                        <a:effectLst/>
                        <a:latin typeface="+mn-lt"/>
                        <a:ea typeface="+mn-ea"/>
                        <a:cs typeface="+mn-cs"/>
                      </a:endParaRPr>
                    </a:p>
                  </a:txBody>
                  <a:tcPr marT="45712" marB="45712"/>
                </a:tc>
                <a:tc>
                  <a:txBody>
                    <a:bodyPr/>
                    <a:lstStyle/>
                    <a:p>
                      <a:pPr marL="0" algn="l" defTabSz="914400" rtl="0" eaLnBrk="1" latinLnBrk="0" hangingPunct="1"/>
                      <a:r>
                        <a:rPr lang="en-US" sz="1400" kern="1200">
                          <a:solidFill>
                            <a:schemeClr val="dk1"/>
                          </a:solidFill>
                          <a:latin typeface="+mn-lt"/>
                          <a:ea typeface="+mn-ea"/>
                          <a:cs typeface="+mn-cs"/>
                        </a:rPr>
                        <a:t>CR</a:t>
                      </a:r>
                      <a:endParaRPr lang="en-US" sz="1400" kern="1200" dirty="0">
                        <a:solidFill>
                          <a:schemeClr val="dk1"/>
                        </a:solidFill>
                        <a:latin typeface="+mn-lt"/>
                        <a:ea typeface="+mn-ea"/>
                        <a:cs typeface="+mn-cs"/>
                      </a:endParaRPr>
                    </a:p>
                  </a:txBody>
                  <a:tcPr marT="45712" marB="45712"/>
                </a:tc>
                <a:tc>
                  <a:txBody>
                    <a:bodyPr/>
                    <a:lstStyle/>
                    <a:p>
                      <a:r>
                        <a:rPr lang="en-US" sz="1400" kern="1200" dirty="0">
                          <a:solidFill>
                            <a:schemeClr val="dk1"/>
                          </a:solidFill>
                          <a:latin typeface="+mn-lt"/>
                          <a:ea typeface="+mn-ea"/>
                          <a:cs typeface="+mn-cs"/>
                        </a:rPr>
                        <a:t>20min</a:t>
                      </a:r>
                    </a:p>
                  </a:txBody>
                  <a:tcPr marT="45712" marB="45712"/>
                </a:tc>
                <a:extLst>
                  <a:ext uri="{0D108BD9-81ED-4DB2-BD59-A6C34878D82A}">
                    <a16:rowId xmlns:a16="http://schemas.microsoft.com/office/drawing/2014/main" val="10002"/>
                  </a:ext>
                </a:extLst>
              </a:tr>
              <a:tr h="188277">
                <a:tc>
                  <a:txBody>
                    <a:bodyPr/>
                    <a:lstStyle/>
                    <a:p>
                      <a:r>
                        <a:rPr lang="en-US" sz="1400" dirty="0"/>
                        <a:t>11-19-1902</a:t>
                      </a:r>
                    </a:p>
                  </a:txBody>
                  <a:tcPr marT="45712" marB="45712"/>
                </a:tc>
                <a:tc>
                  <a:txBody>
                    <a:bodyPr/>
                    <a:lstStyle/>
                    <a:p>
                      <a:r>
                        <a:rPr lang="en-US" sz="1400" dirty="0"/>
                        <a:t>Ganesh Venkatesan</a:t>
                      </a: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0" i="0" kern="1200" dirty="0">
                          <a:solidFill>
                            <a:schemeClr val="dk1"/>
                          </a:solidFill>
                          <a:effectLst/>
                          <a:latin typeface="+mn-lt"/>
                          <a:ea typeface="+mn-ea"/>
                          <a:cs typeface="+mn-cs"/>
                        </a:rPr>
                        <a:t>refinement to the resolution to CID 1918</a:t>
                      </a:r>
                      <a:endParaRPr lang="en-US" sz="1400" dirty="0"/>
                    </a:p>
                  </a:txBody>
                  <a:tcPr marT="45712" marB="45712"/>
                </a:tc>
                <a:tc>
                  <a:txBody>
                    <a:bodyPr/>
                    <a:lstStyle/>
                    <a:p>
                      <a:r>
                        <a:rPr lang="en-US" sz="1400" dirty="0"/>
                        <a:t>CR</a:t>
                      </a:r>
                    </a:p>
                  </a:txBody>
                  <a:tcPr marT="45712" marB="45712"/>
                </a:tc>
                <a:tc>
                  <a:txBody>
                    <a:bodyPr/>
                    <a:lstStyle/>
                    <a:p>
                      <a:r>
                        <a:rPr lang="en-US" sz="1400" dirty="0"/>
                        <a:t>30min</a:t>
                      </a:r>
                      <a:endParaRPr lang="en-US" dirty="0"/>
                    </a:p>
                  </a:txBody>
                  <a:tcPr marT="45712" marB="45712"/>
                </a:tc>
                <a:extLst>
                  <a:ext uri="{0D108BD9-81ED-4DB2-BD59-A6C34878D82A}">
                    <a16:rowId xmlns:a16="http://schemas.microsoft.com/office/drawing/2014/main" val="10003"/>
                  </a:ext>
                </a:extLst>
              </a:tr>
              <a:tr h="167632">
                <a:tc>
                  <a:txBody>
                    <a:bodyPr/>
                    <a:lstStyle/>
                    <a:p>
                      <a:r>
                        <a:rPr lang="en-US" sz="1400" dirty="0"/>
                        <a:t>11-19-1951</a:t>
                      </a:r>
                    </a:p>
                  </a:txBody>
                  <a:tcPr marT="45712" marB="45712"/>
                </a:tc>
                <a:tc>
                  <a:txBody>
                    <a:bodyPr/>
                    <a:lstStyle/>
                    <a:p>
                      <a:r>
                        <a:rPr lang="en-US" sz="1400" dirty="0"/>
                        <a:t>Christian Berger</a:t>
                      </a: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Non-TB Pathloss Measurements</a:t>
                      </a:r>
                    </a:p>
                  </a:txBody>
                  <a:tcPr marT="45712" marB="45712"/>
                </a:tc>
                <a:tc>
                  <a:txBody>
                    <a:bodyPr/>
                    <a:lstStyle/>
                    <a:p>
                      <a:r>
                        <a:rPr lang="en-US" sz="1400" dirty="0"/>
                        <a:t>CR</a:t>
                      </a:r>
                    </a:p>
                  </a:txBody>
                  <a:tcPr marT="45712" marB="45712"/>
                </a:tc>
                <a:tc>
                  <a:txBody>
                    <a:bodyPr/>
                    <a:lstStyle/>
                    <a:p>
                      <a:r>
                        <a:rPr lang="en-US" sz="1600" kern="1200" dirty="0">
                          <a:solidFill>
                            <a:schemeClr val="dk1"/>
                          </a:solidFill>
                          <a:latin typeface="+mn-lt"/>
                          <a:ea typeface="+mn-ea"/>
                          <a:cs typeface="+mn-cs"/>
                        </a:rPr>
                        <a:t>45min (?)</a:t>
                      </a:r>
                    </a:p>
                  </a:txBody>
                  <a:tcPr marT="45712" marB="45712"/>
                </a:tc>
                <a:extLst>
                  <a:ext uri="{0D108BD9-81ED-4DB2-BD59-A6C34878D82A}">
                    <a16:rowId xmlns:a16="http://schemas.microsoft.com/office/drawing/2014/main" val="10004"/>
                  </a:ext>
                </a:extLst>
              </a:tr>
              <a:tr h="167632">
                <a:tc>
                  <a:txBody>
                    <a:bodyPr/>
                    <a:lstStyle/>
                    <a:p>
                      <a:r>
                        <a:rPr lang="en-US" sz="1400" dirty="0"/>
                        <a:t>11-19-1674</a:t>
                      </a:r>
                    </a:p>
                  </a:txBody>
                  <a:tcPr marT="45712" marB="45712"/>
                </a:tc>
                <a:tc>
                  <a:txBody>
                    <a:bodyPr/>
                    <a:lstStyle/>
                    <a:p>
                      <a:r>
                        <a:rPr lang="en-US" sz="1400" dirty="0"/>
                        <a:t>Assaf Kasher</a:t>
                      </a: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LB240 resolution for CID 1059</a:t>
                      </a:r>
                    </a:p>
                  </a:txBody>
                  <a:tcPr marT="45712" marB="45712"/>
                </a:tc>
                <a:tc>
                  <a:txBody>
                    <a:bodyPr/>
                    <a:lstStyle/>
                    <a:p>
                      <a:r>
                        <a:rPr lang="en-US" sz="1400" dirty="0"/>
                        <a:t>CR</a:t>
                      </a:r>
                    </a:p>
                  </a:txBody>
                  <a:tcPr marT="45712" marB="45712"/>
                </a:tc>
                <a:tc>
                  <a:txBody>
                    <a:bodyPr/>
                    <a:lstStyle/>
                    <a:p>
                      <a:r>
                        <a:rPr lang="en-US" sz="1600" dirty="0"/>
                        <a:t>20min</a:t>
                      </a:r>
                    </a:p>
                  </a:txBody>
                  <a:tcPr marT="45712" marB="45712"/>
                </a:tc>
                <a:extLst>
                  <a:ext uri="{0D108BD9-81ED-4DB2-BD59-A6C34878D82A}">
                    <a16:rowId xmlns:a16="http://schemas.microsoft.com/office/drawing/2014/main" val="3267281469"/>
                  </a:ext>
                </a:extLst>
              </a:tr>
              <a:tr h="188277">
                <a:tc>
                  <a:txBody>
                    <a:bodyPr/>
                    <a:lstStyle/>
                    <a:p>
                      <a:r>
                        <a:rPr lang="en-US" sz="1400" dirty="0"/>
                        <a:t>11-19-035</a:t>
                      </a:r>
                    </a:p>
                  </a:txBody>
                  <a:tcPr marT="45712" marB="45712"/>
                </a:tc>
                <a:tc>
                  <a:txBody>
                    <a:bodyPr/>
                    <a:lstStyle/>
                    <a:p>
                      <a:r>
                        <a:rPr lang="en-US" sz="1400" dirty="0"/>
                        <a:t>Erik </a:t>
                      </a:r>
                      <a:r>
                        <a:rPr lang="en-US" sz="1400" dirty="0" err="1"/>
                        <a:t>Lindskog</a:t>
                      </a:r>
                      <a:endParaRPr lang="en-US" sz="1400" dirty="0"/>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kern="1200" dirty="0">
                          <a:solidFill>
                            <a:schemeClr val="dk1"/>
                          </a:solidFill>
                          <a:effectLst/>
                          <a:latin typeface="+mn-lt"/>
                          <a:ea typeface="+mn-ea"/>
                          <a:cs typeface="+mn-cs"/>
                        </a:rPr>
                        <a:t>Informative text for passive location ranging</a:t>
                      </a:r>
                    </a:p>
                  </a:txBody>
                  <a:tcPr marT="45712" marB="45712"/>
                </a:tc>
                <a:tc>
                  <a:txBody>
                    <a:bodyPr/>
                    <a:lstStyle/>
                    <a:p>
                      <a:r>
                        <a:rPr lang="en-US" sz="1400" dirty="0"/>
                        <a:t>CR</a:t>
                      </a:r>
                    </a:p>
                  </a:txBody>
                  <a:tcPr marT="45712" marB="45712"/>
                </a:tc>
                <a:tc>
                  <a:txBody>
                    <a:bodyPr/>
                    <a:lstStyle/>
                    <a:p>
                      <a:r>
                        <a:rPr lang="en-US" sz="1600" dirty="0"/>
                        <a:t>30min as time permits</a:t>
                      </a:r>
                    </a:p>
                  </a:txBody>
                  <a:tcPr marT="45712" marB="45712"/>
                </a:tc>
                <a:extLst>
                  <a:ext uri="{0D108BD9-81ED-4DB2-BD59-A6C34878D82A}">
                    <a16:rowId xmlns:a16="http://schemas.microsoft.com/office/drawing/2014/main" val="3493881752"/>
                  </a:ext>
                </a:extLst>
              </a:tr>
              <a:tr h="188277">
                <a:tc>
                  <a:txBody>
                    <a:bodyPr/>
                    <a:lstStyle/>
                    <a:p>
                      <a:r>
                        <a:rPr lang="en-US" sz="1400" dirty="0"/>
                        <a:t>11-19-2010</a:t>
                      </a:r>
                    </a:p>
                  </a:txBody>
                  <a:tcPr marT="45712" marB="45712"/>
                </a:tc>
                <a:tc>
                  <a:txBody>
                    <a:bodyPr/>
                    <a:lstStyle/>
                    <a:p>
                      <a:r>
                        <a:rPr lang="en-US" sz="1400" dirty="0"/>
                        <a:t>Qi Wang</a:t>
                      </a: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Proposed resolution for number of LB240 CIDs</a:t>
                      </a:r>
                    </a:p>
                  </a:txBody>
                  <a:tcPr marT="45712" marB="45712"/>
                </a:tc>
                <a:tc>
                  <a:txBody>
                    <a:bodyPr/>
                    <a:lstStyle/>
                    <a:p>
                      <a:r>
                        <a:rPr lang="en-US" sz="1400" dirty="0"/>
                        <a:t>CR</a:t>
                      </a:r>
                    </a:p>
                  </a:txBody>
                  <a:tcPr marT="45712" marB="45712"/>
                </a:tc>
                <a:tc>
                  <a:txBody>
                    <a:bodyPr/>
                    <a:lstStyle/>
                    <a:p>
                      <a:r>
                        <a:rPr lang="en-US" sz="1600" dirty="0"/>
                        <a:t>35min as time permits</a:t>
                      </a:r>
                    </a:p>
                  </a:txBody>
                  <a:tcPr marT="45712" marB="45712"/>
                </a:tc>
                <a:extLst>
                  <a:ext uri="{0D108BD9-81ED-4DB2-BD59-A6C34878D82A}">
                    <a16:rowId xmlns:a16="http://schemas.microsoft.com/office/drawing/2014/main" val="1953759779"/>
                  </a:ext>
                </a:extLst>
              </a:tr>
              <a:tr h="188277">
                <a:tc>
                  <a:txBody>
                    <a:bodyPr/>
                    <a:lstStyle/>
                    <a:p>
                      <a:pPr marL="0" algn="l" defTabSz="914400" rtl="0" eaLnBrk="1" latinLnBrk="0" hangingPunct="1"/>
                      <a:r>
                        <a:rPr lang="en-US" sz="1600" kern="1200" dirty="0">
                          <a:solidFill>
                            <a:schemeClr val="dk1"/>
                          </a:solidFill>
                          <a:latin typeface="+mn-lt"/>
                          <a:ea typeface="+mn-ea"/>
                          <a:cs typeface="+mn-cs"/>
                        </a:rPr>
                        <a:t>11-19-1875</a:t>
                      </a:r>
                    </a:p>
                  </a:txBody>
                  <a:tcPr marT="45712" marB="45712"/>
                </a:tc>
                <a:tc>
                  <a:txBody>
                    <a:bodyPr/>
                    <a:lstStyle/>
                    <a:p>
                      <a:pPr marL="0" algn="l" defTabSz="914400" rtl="0" eaLnBrk="1" latinLnBrk="0" hangingPunct="1"/>
                      <a:r>
                        <a:rPr lang="en-US" sz="1600" kern="1200" dirty="0">
                          <a:solidFill>
                            <a:schemeClr val="dk1"/>
                          </a:solidFill>
                          <a:latin typeface="+mn-lt"/>
                          <a:ea typeface="+mn-ea"/>
                          <a:cs typeface="+mn-cs"/>
                        </a:rPr>
                        <a:t>Assaf Kasher</a:t>
                      </a:r>
                    </a:p>
                  </a:txBody>
                  <a:tcPr marT="45712" marB="45712"/>
                </a:tc>
                <a:tc>
                  <a:txBody>
                    <a:bodyPr/>
                    <a:lstStyle/>
                    <a:p>
                      <a:pPr algn="l"/>
                      <a:r>
                        <a:rPr lang="en-US" sz="1600" b="0" dirty="0">
                          <a:effectLst/>
                        </a:rPr>
                        <a:t>LB240 first path tap measurement CIDs</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dk1"/>
                          </a:solidFill>
                          <a:latin typeface="+mn-lt"/>
                          <a:ea typeface="+mn-ea"/>
                          <a:cs typeface="+mn-cs"/>
                        </a:rPr>
                        <a:t>CR</a:t>
                      </a:r>
                    </a:p>
                  </a:txBody>
                  <a:tcPr anchor="ctr"/>
                </a:tc>
                <a:tc>
                  <a:txBody>
                    <a:bodyPr/>
                    <a:lstStyle/>
                    <a:p>
                      <a:r>
                        <a:rPr lang="en-US" sz="1600" dirty="0"/>
                        <a:t>If needed</a:t>
                      </a:r>
                    </a:p>
                    <a:p>
                      <a:r>
                        <a:rPr lang="en-US" sz="1600" dirty="0"/>
                        <a:t>25min</a:t>
                      </a:r>
                    </a:p>
                  </a:txBody>
                  <a:tcPr marT="45712" marB="45712"/>
                </a:tc>
                <a:extLst>
                  <a:ext uri="{0D108BD9-81ED-4DB2-BD59-A6C34878D82A}">
                    <a16:rowId xmlns:a16="http://schemas.microsoft.com/office/drawing/2014/main" val="2241190866"/>
                  </a:ext>
                </a:extLst>
              </a:tr>
            </a:tbl>
          </a:graphicData>
        </a:graphic>
      </p:graphicFrame>
    </p:spTree>
    <p:extLst>
      <p:ext uri="{BB962C8B-B14F-4D97-AF65-F5344CB8AC3E}">
        <p14:creationId xmlns:p14="http://schemas.microsoft.com/office/powerpoint/2010/main" val="384979036"/>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11-19-?</a:t>
            </a:r>
          </a:p>
        </p:txBody>
      </p:sp>
      <p:sp>
        <p:nvSpPr>
          <p:cNvPr id="3" name="Content Placeholder 2"/>
          <p:cNvSpPr>
            <a:spLocks noGrp="1"/>
          </p:cNvSpPr>
          <p:nvPr>
            <p:ph idx="1"/>
          </p:nvPr>
        </p:nvSpPr>
        <p:spPr>
          <a:xfrm>
            <a:off x="914401" y="1556792"/>
            <a:ext cx="10361084" cy="4537623"/>
          </a:xfrm>
        </p:spPr>
        <p:txBody>
          <a:bodyPr/>
          <a:lstStyle/>
          <a:p>
            <a:pPr marL="0" indent="0"/>
            <a:r>
              <a:rPr lang="en-US" sz="2000" dirty="0"/>
              <a:t>Motion </a:t>
            </a:r>
            <a:r>
              <a:rPr lang="en-US" sz="2000" b="0" dirty="0"/>
              <a:t>?:</a:t>
            </a:r>
            <a:endParaRPr lang="en-US" sz="2000" dirty="0"/>
          </a:p>
          <a:p>
            <a:pPr marL="0" indent="0"/>
            <a:r>
              <a:rPr lang="en-US" sz="2000" b="0" dirty="0"/>
              <a:t>Move to adopt the resolutions depicted by document 11-19-? r? for CIDs ?</a:t>
            </a:r>
            <a:r>
              <a:rPr lang="en-GB" sz="2000" b="0" dirty="0"/>
              <a:t>, </a:t>
            </a:r>
            <a:r>
              <a:rPr lang="en-US" sz="2000" b="0" dirty="0"/>
              <a:t>instruct the technical editor to incorporate it in the P802.11az draft and grant the editor editorial license. </a:t>
            </a:r>
          </a:p>
          <a:p>
            <a:pPr marL="0" indent="0"/>
            <a:endParaRPr lang="en-US" sz="2000" b="0" dirty="0"/>
          </a:p>
          <a:p>
            <a:pPr marL="0" indent="0"/>
            <a:r>
              <a:rPr lang="en-US" sz="2000" b="0" dirty="0"/>
              <a:t>Moved: </a:t>
            </a:r>
          </a:p>
          <a:p>
            <a:pPr marL="0" indent="0"/>
            <a:r>
              <a:rPr lang="en-US" sz="2000" b="0" dirty="0"/>
              <a:t>Second:</a:t>
            </a:r>
          </a:p>
          <a:p>
            <a:pPr marL="0" indent="0"/>
            <a:r>
              <a:rPr lang="en-US" sz="2000" b="0" dirty="0"/>
              <a:t>Results (Y/N/A):</a:t>
            </a:r>
          </a:p>
          <a:p>
            <a:pPr marL="0" indent="0"/>
            <a:r>
              <a:rPr lang="en-US" sz="2000" b="0" dirty="0"/>
              <a:t>Motion passes.</a:t>
            </a:r>
          </a:p>
          <a:p>
            <a:pPr marL="0" indent="0"/>
            <a:endParaRPr lang="en-US" sz="1800" b="0"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62</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3813051364"/>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Reminder to do attendance</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63</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230212146"/>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Recess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64</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2760900153"/>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solidFill>
                  <a:schemeClr val="tx2"/>
                </a:solidFill>
              </a:rPr>
              <a:t>Meeting Slot # 4 discussion items</a:t>
            </a:r>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65</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graphicFrame>
        <p:nvGraphicFramePr>
          <p:cNvPr id="7" name="Table 6"/>
          <p:cNvGraphicFramePr>
            <a:graphicFrameLocks noGrp="1"/>
          </p:cNvGraphicFramePr>
          <p:nvPr>
            <p:extLst>
              <p:ext uri="{D42A27DB-BD31-4B8C-83A1-F6EECF244321}">
                <p14:modId xmlns:p14="http://schemas.microsoft.com/office/powerpoint/2010/main" val="749776064"/>
              </p:ext>
            </p:extLst>
          </p:nvPr>
        </p:nvGraphicFramePr>
        <p:xfrm>
          <a:off x="929215" y="1484786"/>
          <a:ext cx="10460568" cy="4355935"/>
        </p:xfrm>
        <a:graphic>
          <a:graphicData uri="http://schemas.openxmlformats.org/drawingml/2006/table">
            <a:tbl>
              <a:tblPr firstRow="1" bandRow="1">
                <a:tableStyleId>{21E4AEA4-8DFA-4A89-87EB-49C32662AFE0}</a:tableStyleId>
              </a:tblPr>
              <a:tblGrid>
                <a:gridCol w="1278353">
                  <a:extLst>
                    <a:ext uri="{9D8B030D-6E8A-4147-A177-3AD203B41FA5}">
                      <a16:colId xmlns:a16="http://schemas.microsoft.com/office/drawing/2014/main" val="20000"/>
                    </a:ext>
                  </a:extLst>
                </a:gridCol>
                <a:gridCol w="1656184">
                  <a:extLst>
                    <a:ext uri="{9D8B030D-6E8A-4147-A177-3AD203B41FA5}">
                      <a16:colId xmlns:a16="http://schemas.microsoft.com/office/drawing/2014/main" val="20001"/>
                    </a:ext>
                  </a:extLst>
                </a:gridCol>
                <a:gridCol w="4680520">
                  <a:extLst>
                    <a:ext uri="{9D8B030D-6E8A-4147-A177-3AD203B41FA5}">
                      <a16:colId xmlns:a16="http://schemas.microsoft.com/office/drawing/2014/main" val="20002"/>
                    </a:ext>
                  </a:extLst>
                </a:gridCol>
                <a:gridCol w="1593820">
                  <a:extLst>
                    <a:ext uri="{9D8B030D-6E8A-4147-A177-3AD203B41FA5}">
                      <a16:colId xmlns:a16="http://schemas.microsoft.com/office/drawing/2014/main" val="20003"/>
                    </a:ext>
                  </a:extLst>
                </a:gridCol>
                <a:gridCol w="1251691">
                  <a:extLst>
                    <a:ext uri="{9D8B030D-6E8A-4147-A177-3AD203B41FA5}">
                      <a16:colId xmlns:a16="http://schemas.microsoft.com/office/drawing/2014/main" val="20004"/>
                    </a:ext>
                  </a:extLst>
                </a:gridCol>
              </a:tblGrid>
              <a:tr h="596206">
                <a:tc>
                  <a:txBody>
                    <a:bodyPr/>
                    <a:lstStyle/>
                    <a:p>
                      <a:r>
                        <a:rPr lang="en-US" sz="1600" dirty="0"/>
                        <a:t>DCN</a:t>
                      </a:r>
                    </a:p>
                  </a:txBody>
                  <a:tcPr marT="45712" marB="45712"/>
                </a:tc>
                <a:tc>
                  <a:txBody>
                    <a:bodyPr/>
                    <a:lstStyle/>
                    <a:p>
                      <a:r>
                        <a:rPr lang="en-US" sz="1600" dirty="0"/>
                        <a:t>Presenter</a:t>
                      </a:r>
                    </a:p>
                  </a:txBody>
                  <a:tcPr marT="45712" marB="45712"/>
                </a:tc>
                <a:tc>
                  <a:txBody>
                    <a:bodyPr/>
                    <a:lstStyle/>
                    <a:p>
                      <a:r>
                        <a:rPr lang="en-US" sz="1600" dirty="0"/>
                        <a:t>Title</a:t>
                      </a:r>
                    </a:p>
                  </a:txBody>
                  <a:tcPr marT="45712" marB="45712"/>
                </a:tc>
                <a:tc>
                  <a:txBody>
                    <a:bodyPr/>
                    <a:lstStyle/>
                    <a:p>
                      <a:r>
                        <a:rPr lang="en-US" sz="1600" dirty="0"/>
                        <a:t>Topic</a:t>
                      </a:r>
                    </a:p>
                  </a:txBody>
                  <a:tcPr marT="45712" marB="45712"/>
                </a:tc>
                <a:tc>
                  <a:txBody>
                    <a:bodyPr/>
                    <a:lstStyle/>
                    <a:p>
                      <a:r>
                        <a:rPr lang="en-US" sz="1600" dirty="0"/>
                        <a:t>Time</a:t>
                      </a:r>
                      <a:r>
                        <a:rPr lang="en-US" sz="1600" baseline="0" dirty="0"/>
                        <a:t> allocation</a:t>
                      </a:r>
                      <a:endParaRPr lang="en-US" sz="1600" dirty="0"/>
                    </a:p>
                  </a:txBody>
                  <a:tcPr marT="45712" marB="45712"/>
                </a:tc>
                <a:extLst>
                  <a:ext uri="{0D108BD9-81ED-4DB2-BD59-A6C34878D82A}">
                    <a16:rowId xmlns:a16="http://schemas.microsoft.com/office/drawing/2014/main" val="10000"/>
                  </a:ext>
                </a:extLst>
              </a:tr>
              <a:tr h="37654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dk1"/>
                          </a:solidFill>
                          <a:latin typeface="+mn-lt"/>
                          <a:ea typeface="+mn-ea"/>
                          <a:cs typeface="+mn-cs"/>
                        </a:rPr>
                        <a:t>11-19-1713</a:t>
                      </a: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dk1"/>
                          </a:solidFill>
                          <a:latin typeface="+mn-lt"/>
                          <a:ea typeface="+mn-ea"/>
                          <a:cs typeface="+mn-cs"/>
                        </a:rPr>
                        <a:t>Jonathan Segev</a:t>
                      </a: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err="1">
                          <a:solidFill>
                            <a:schemeClr val="dk1"/>
                          </a:solidFill>
                          <a:latin typeface="+mn-lt"/>
                          <a:ea typeface="+mn-ea"/>
                          <a:cs typeface="+mn-cs"/>
                        </a:rPr>
                        <a:t>TGaz</a:t>
                      </a:r>
                      <a:r>
                        <a:rPr lang="en-US" sz="1600" kern="1200" dirty="0">
                          <a:solidFill>
                            <a:schemeClr val="dk1"/>
                          </a:solidFill>
                          <a:latin typeface="+mn-lt"/>
                          <a:ea typeface="+mn-ea"/>
                          <a:cs typeface="+mn-cs"/>
                        </a:rPr>
                        <a:t> Nov 2019 Agenda</a:t>
                      </a: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dk1"/>
                          </a:solidFill>
                          <a:latin typeface="+mn-lt"/>
                          <a:ea typeface="+mn-ea"/>
                          <a:cs typeface="+mn-cs"/>
                        </a:rPr>
                        <a:t>Agenda Deck</a:t>
                      </a: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dk1"/>
                          </a:solidFill>
                          <a:latin typeface="+mn-lt"/>
                          <a:ea typeface="+mn-ea"/>
                          <a:cs typeface="+mn-cs"/>
                        </a:rPr>
                        <a:t>As needed</a:t>
                      </a:r>
                    </a:p>
                  </a:txBody>
                  <a:tcPr marT="45712" marB="45712"/>
                </a:tc>
                <a:extLst>
                  <a:ext uri="{0D108BD9-81ED-4DB2-BD59-A6C34878D82A}">
                    <a16:rowId xmlns:a16="http://schemas.microsoft.com/office/drawing/2014/main" val="10001"/>
                  </a:ext>
                </a:extLst>
              </a:tr>
              <a:tr h="167632">
                <a:tc>
                  <a:txBody>
                    <a:bodyPr/>
                    <a:lstStyle/>
                    <a:p>
                      <a:r>
                        <a:rPr lang="en-US" sz="1400" dirty="0"/>
                        <a:t>11-19-2010</a:t>
                      </a:r>
                    </a:p>
                  </a:txBody>
                  <a:tcPr marT="45712" marB="45712"/>
                </a:tc>
                <a:tc>
                  <a:txBody>
                    <a:bodyPr/>
                    <a:lstStyle/>
                    <a:p>
                      <a:r>
                        <a:rPr lang="en-US" sz="1400" dirty="0"/>
                        <a:t>Qi Wang</a:t>
                      </a: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Proposed resolution for number of LB240 CIDs</a:t>
                      </a:r>
                    </a:p>
                  </a:txBody>
                  <a:tcPr marT="45712" marB="45712"/>
                </a:tc>
                <a:tc>
                  <a:txBody>
                    <a:bodyPr/>
                    <a:lstStyle/>
                    <a:p>
                      <a:r>
                        <a:rPr lang="en-US" sz="1400" dirty="0"/>
                        <a:t>CR</a:t>
                      </a:r>
                    </a:p>
                  </a:txBody>
                  <a:tcPr marT="45712" marB="45712"/>
                </a:tc>
                <a:tc>
                  <a:txBody>
                    <a:bodyPr/>
                    <a:lstStyle/>
                    <a:p>
                      <a:r>
                        <a:rPr lang="en-US" sz="1600" dirty="0"/>
                        <a:t>35min as needed</a:t>
                      </a:r>
                    </a:p>
                  </a:txBody>
                  <a:tcPr marT="45712" marB="45712"/>
                </a:tc>
                <a:extLst>
                  <a:ext uri="{0D108BD9-81ED-4DB2-BD59-A6C34878D82A}">
                    <a16:rowId xmlns:a16="http://schemas.microsoft.com/office/drawing/2014/main" val="10002"/>
                  </a:ext>
                </a:extLst>
              </a:tr>
              <a:tr h="167632">
                <a:tc>
                  <a:txBody>
                    <a:bodyPr/>
                    <a:lstStyle/>
                    <a:p>
                      <a:pPr marL="0" algn="l" defTabSz="914400" rtl="0" eaLnBrk="1" latinLnBrk="0" hangingPunct="1"/>
                      <a:r>
                        <a:rPr lang="en-US" sz="1600" kern="1200" dirty="0">
                          <a:solidFill>
                            <a:schemeClr val="dk1"/>
                          </a:solidFill>
                          <a:latin typeface="+mn-lt"/>
                          <a:ea typeface="+mn-ea"/>
                          <a:cs typeface="+mn-cs"/>
                        </a:rPr>
                        <a:t>11-19-1840</a:t>
                      </a:r>
                    </a:p>
                  </a:txBody>
                  <a:tcPr marT="45712" marB="45712"/>
                </a:tc>
                <a:tc>
                  <a:txBody>
                    <a:bodyPr/>
                    <a:lstStyle/>
                    <a:p>
                      <a:pPr marL="0" algn="l" defTabSz="914400" rtl="0" eaLnBrk="1" latinLnBrk="0" hangingPunct="1"/>
                      <a:r>
                        <a:rPr lang="en-US" sz="1600" kern="1200" dirty="0">
                          <a:solidFill>
                            <a:schemeClr val="dk1"/>
                          </a:solidFill>
                          <a:latin typeface="+mn-lt"/>
                          <a:ea typeface="+mn-ea"/>
                          <a:cs typeface="+mn-cs"/>
                        </a:rPr>
                        <a:t>Erik </a:t>
                      </a:r>
                      <a:r>
                        <a:rPr lang="en-US" sz="1600" kern="1200" dirty="0" err="1">
                          <a:solidFill>
                            <a:schemeClr val="dk1"/>
                          </a:solidFill>
                          <a:latin typeface="+mn-lt"/>
                          <a:ea typeface="+mn-ea"/>
                          <a:cs typeface="+mn-cs"/>
                        </a:rPr>
                        <a:t>Lindskog</a:t>
                      </a:r>
                      <a:endParaRPr lang="en-US" sz="1600" kern="1200" dirty="0">
                        <a:solidFill>
                          <a:schemeClr val="dk1"/>
                        </a:solidFill>
                        <a:latin typeface="+mn-lt"/>
                        <a:ea typeface="+mn-ea"/>
                        <a:cs typeface="+mn-cs"/>
                      </a:endParaRP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dk1"/>
                          </a:solidFill>
                          <a:effectLst/>
                          <a:latin typeface="+mn-lt"/>
                          <a:ea typeface="+mn-ea"/>
                          <a:cs typeface="+mn-cs"/>
                        </a:rPr>
                        <a:t>FTM Parameters Element – More CR</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dk1"/>
                          </a:solidFill>
                          <a:latin typeface="+mn-lt"/>
                          <a:ea typeface="+mn-ea"/>
                          <a:cs typeface="+mn-cs"/>
                        </a:rPr>
                        <a:t>CR</a:t>
                      </a:r>
                    </a:p>
                  </a:txBody>
                  <a:tcPr anchor="ctr"/>
                </a:tc>
                <a:tc>
                  <a:txBody>
                    <a:bodyPr/>
                    <a:lstStyle/>
                    <a:p>
                      <a:r>
                        <a:rPr lang="en-US" sz="1600" kern="1200" dirty="0">
                          <a:solidFill>
                            <a:schemeClr val="dk1"/>
                          </a:solidFill>
                          <a:latin typeface="+mn-lt"/>
                          <a:ea typeface="+mn-ea"/>
                          <a:cs typeface="+mn-cs"/>
                        </a:rPr>
                        <a:t>15min</a:t>
                      </a:r>
                    </a:p>
                  </a:txBody>
                  <a:tcPr marT="45712" marB="45712"/>
                </a:tc>
                <a:extLst>
                  <a:ext uri="{0D108BD9-81ED-4DB2-BD59-A6C34878D82A}">
                    <a16:rowId xmlns:a16="http://schemas.microsoft.com/office/drawing/2014/main" val="10003"/>
                  </a:ext>
                </a:extLst>
              </a:tr>
              <a:tr h="188277">
                <a:tc>
                  <a:txBody>
                    <a:bodyPr/>
                    <a:lstStyle/>
                    <a:p>
                      <a:r>
                        <a:rPr lang="en-US" sz="1400" dirty="0"/>
                        <a:t>11-19-1991</a:t>
                      </a:r>
                    </a:p>
                  </a:txBody>
                  <a:tcPr marT="45712" marB="45712"/>
                </a:tc>
                <a:tc>
                  <a:txBody>
                    <a:bodyPr/>
                    <a:lstStyle/>
                    <a:p>
                      <a:r>
                        <a:rPr lang="en-US" sz="1400" dirty="0" err="1"/>
                        <a:t>Dibakar</a:t>
                      </a:r>
                      <a:r>
                        <a:rPr lang="en-US" sz="1400" dirty="0"/>
                        <a:t> Das</a:t>
                      </a: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Miscellaneous unassigned comments part 2</a:t>
                      </a:r>
                    </a:p>
                  </a:txBody>
                  <a:tcPr marT="45712" marB="45712"/>
                </a:tc>
                <a:tc>
                  <a:txBody>
                    <a:bodyPr/>
                    <a:lstStyle/>
                    <a:p>
                      <a:r>
                        <a:rPr lang="en-US" sz="1400" dirty="0"/>
                        <a:t>CR</a:t>
                      </a:r>
                    </a:p>
                  </a:txBody>
                  <a:tcPr marT="45712" marB="45712"/>
                </a:tc>
                <a:tc>
                  <a:txBody>
                    <a:bodyPr/>
                    <a:lstStyle/>
                    <a:p>
                      <a:r>
                        <a:rPr lang="en-US" sz="1600" dirty="0"/>
                        <a:t>25min</a:t>
                      </a:r>
                      <a:endParaRPr lang="en-US" dirty="0"/>
                    </a:p>
                  </a:txBody>
                  <a:tcPr marT="45712" marB="45712"/>
                </a:tc>
                <a:extLst>
                  <a:ext uri="{0D108BD9-81ED-4DB2-BD59-A6C34878D82A}">
                    <a16:rowId xmlns:a16="http://schemas.microsoft.com/office/drawing/2014/main" val="10004"/>
                  </a:ext>
                </a:extLst>
              </a:tr>
              <a:tr h="188277">
                <a:tc>
                  <a:txBody>
                    <a:bodyPr/>
                    <a:lstStyle/>
                    <a:p>
                      <a:r>
                        <a:rPr lang="en-US" sz="1400" dirty="0"/>
                        <a:t>11-19-2008</a:t>
                      </a:r>
                    </a:p>
                  </a:txBody>
                  <a:tcPr marT="45712" marB="45712"/>
                </a:tc>
                <a:tc>
                  <a:txBody>
                    <a:bodyPr/>
                    <a:lstStyle/>
                    <a:p>
                      <a:r>
                        <a:rPr lang="en-US" sz="1400" dirty="0"/>
                        <a:t>Feng Jiang</a:t>
                      </a: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CR for CID 1921</a:t>
                      </a:r>
                    </a:p>
                  </a:txBody>
                  <a:tcPr marT="45712" marB="45712"/>
                </a:tc>
                <a:tc>
                  <a:txBody>
                    <a:bodyPr/>
                    <a:lstStyle/>
                    <a:p>
                      <a:r>
                        <a:rPr lang="en-US" sz="1400" dirty="0"/>
                        <a:t>CR</a:t>
                      </a:r>
                    </a:p>
                  </a:txBody>
                  <a:tcPr marT="45712" marB="45712"/>
                </a:tc>
                <a:tc>
                  <a:txBody>
                    <a:bodyPr/>
                    <a:lstStyle/>
                    <a:p>
                      <a:r>
                        <a:rPr lang="en-US" sz="1400" kern="1200" dirty="0">
                          <a:solidFill>
                            <a:schemeClr val="dk1"/>
                          </a:solidFill>
                          <a:latin typeface="+mn-lt"/>
                          <a:ea typeface="+mn-ea"/>
                          <a:cs typeface="+mn-cs"/>
                        </a:rPr>
                        <a:t>10 min</a:t>
                      </a:r>
                    </a:p>
                  </a:txBody>
                  <a:tcPr marT="45712" marB="45712"/>
                </a:tc>
                <a:extLst>
                  <a:ext uri="{0D108BD9-81ED-4DB2-BD59-A6C34878D82A}">
                    <a16:rowId xmlns:a16="http://schemas.microsoft.com/office/drawing/2014/main" val="10005"/>
                  </a:ext>
                </a:extLst>
              </a:tr>
              <a:tr h="188277">
                <a:tc>
                  <a:txBody>
                    <a:bodyPr/>
                    <a:lstStyle/>
                    <a:p>
                      <a:pPr marL="0" algn="l" defTabSz="914400" rtl="0" eaLnBrk="1" latinLnBrk="0" hangingPunct="1"/>
                      <a:r>
                        <a:rPr lang="en-US" sz="1600" kern="1200" dirty="0">
                          <a:solidFill>
                            <a:schemeClr val="dk1"/>
                          </a:solidFill>
                          <a:effectLst/>
                          <a:latin typeface="+mn-lt"/>
                          <a:ea typeface="+mn-ea"/>
                          <a:cs typeface="+mn-cs"/>
                        </a:rPr>
                        <a:t>11-19-1042</a:t>
                      </a:r>
                      <a:endParaRPr lang="en-US" sz="1600" kern="1200" dirty="0">
                        <a:solidFill>
                          <a:schemeClr val="dk1"/>
                        </a:solidFill>
                        <a:latin typeface="+mn-lt"/>
                        <a:ea typeface="+mn-ea"/>
                        <a:cs typeface="+mn-cs"/>
                      </a:endParaRP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dk1"/>
                          </a:solidFill>
                          <a:latin typeface="+mn-lt"/>
                          <a:ea typeface="+mn-ea"/>
                          <a:cs typeface="+mn-cs"/>
                        </a:rPr>
                        <a:t>Erik </a:t>
                      </a:r>
                      <a:r>
                        <a:rPr lang="en-US" sz="1600" kern="1200" dirty="0" err="1">
                          <a:solidFill>
                            <a:schemeClr val="dk1"/>
                          </a:solidFill>
                          <a:latin typeface="+mn-lt"/>
                          <a:ea typeface="+mn-ea"/>
                          <a:cs typeface="+mn-cs"/>
                        </a:rPr>
                        <a:t>Lindskog</a:t>
                      </a:r>
                      <a:endParaRPr lang="en-US" sz="1600" kern="1200" dirty="0">
                        <a:solidFill>
                          <a:schemeClr val="dk1"/>
                        </a:solidFill>
                        <a:latin typeface="+mn-lt"/>
                        <a:ea typeface="+mn-ea"/>
                        <a:cs typeface="+mn-cs"/>
                      </a:endParaRP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dk1"/>
                          </a:solidFill>
                          <a:effectLst/>
                          <a:latin typeface="+mn-lt"/>
                          <a:ea typeface="+mn-ea"/>
                          <a:cs typeface="+mn-cs"/>
                        </a:rPr>
                        <a:t>LB240 CID Resolutions - LTF Repetition in Passive Location Ranging - Amendment text</a:t>
                      </a:r>
                    </a:p>
                  </a:txBody>
                  <a:tcPr marT="45712" marB="45712"/>
                </a:tc>
                <a:tc>
                  <a:txBody>
                    <a:bodyPr/>
                    <a:lstStyle/>
                    <a:p>
                      <a:pPr marL="0" algn="l" defTabSz="914400" rtl="0" eaLnBrk="1" latinLnBrk="0" hangingPunct="1"/>
                      <a:r>
                        <a:rPr lang="en-US" sz="1600" kern="1200" dirty="0">
                          <a:solidFill>
                            <a:schemeClr val="dk1"/>
                          </a:solidFill>
                          <a:latin typeface="+mn-lt"/>
                          <a:ea typeface="+mn-ea"/>
                          <a:cs typeface="+mn-cs"/>
                        </a:rPr>
                        <a:t>CR</a:t>
                      </a:r>
                    </a:p>
                  </a:txBody>
                  <a:tcPr marT="45712" marB="45712"/>
                </a:tc>
                <a:tc>
                  <a:txBody>
                    <a:bodyPr/>
                    <a:lstStyle/>
                    <a:p>
                      <a:r>
                        <a:rPr lang="en-US" sz="1600" kern="1200" dirty="0">
                          <a:solidFill>
                            <a:schemeClr val="dk1"/>
                          </a:solidFill>
                          <a:latin typeface="+mn-lt"/>
                          <a:ea typeface="+mn-ea"/>
                          <a:cs typeface="+mn-cs"/>
                        </a:rPr>
                        <a:t>25min</a:t>
                      </a:r>
                    </a:p>
                  </a:txBody>
                  <a:tcPr marT="45712" marB="45712"/>
                </a:tc>
                <a:extLst>
                  <a:ext uri="{0D108BD9-81ED-4DB2-BD59-A6C34878D82A}">
                    <a16:rowId xmlns:a16="http://schemas.microsoft.com/office/drawing/2014/main" val="10006"/>
                  </a:ext>
                </a:extLst>
              </a:tr>
              <a:tr h="188277">
                <a:tc>
                  <a:txBody>
                    <a:bodyPr/>
                    <a:lstStyle/>
                    <a:p>
                      <a:pPr marL="0" algn="l" defTabSz="914400" rtl="0" eaLnBrk="1" latinLnBrk="0" hangingPunct="1"/>
                      <a:r>
                        <a:rPr lang="en-US" sz="1600" kern="1200" dirty="0">
                          <a:solidFill>
                            <a:schemeClr val="dk1"/>
                          </a:solidFill>
                          <a:latin typeface="+mn-lt"/>
                          <a:ea typeface="+mn-ea"/>
                          <a:cs typeface="+mn-cs"/>
                        </a:rPr>
                        <a:t>11-19-1842</a:t>
                      </a:r>
                    </a:p>
                  </a:txBody>
                  <a:tcPr marT="45712" marB="45712"/>
                </a:tc>
                <a:tc>
                  <a:txBody>
                    <a:bodyPr/>
                    <a:lstStyle/>
                    <a:p>
                      <a:pPr marL="0" algn="l" defTabSz="914400" rtl="0" eaLnBrk="1" latinLnBrk="0" hangingPunct="1"/>
                      <a:r>
                        <a:rPr lang="en-US" sz="1600" kern="1200" dirty="0">
                          <a:solidFill>
                            <a:schemeClr val="dk1"/>
                          </a:solidFill>
                          <a:latin typeface="+mn-lt"/>
                          <a:ea typeface="+mn-ea"/>
                          <a:cs typeface="+mn-cs"/>
                        </a:rPr>
                        <a:t>Erik </a:t>
                      </a:r>
                      <a:r>
                        <a:rPr lang="en-US" sz="1600" kern="1200" dirty="0" err="1">
                          <a:solidFill>
                            <a:schemeClr val="dk1"/>
                          </a:solidFill>
                          <a:latin typeface="+mn-lt"/>
                          <a:ea typeface="+mn-ea"/>
                          <a:cs typeface="+mn-cs"/>
                        </a:rPr>
                        <a:t>Lindskog</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a:solidFill>
                            <a:schemeClr val="dk1"/>
                          </a:solidFill>
                          <a:effectLst/>
                          <a:latin typeface="+mn-lt"/>
                          <a:ea typeface="+mn-ea"/>
                          <a:cs typeface="+mn-cs"/>
                        </a:rPr>
                        <a:t>Passive TB Ranging MLME – CR</a:t>
                      </a:r>
                      <a:endParaRPr lang="en-US" sz="1600" kern="1200" dirty="0">
                        <a:solidFill>
                          <a:schemeClr val="dk1"/>
                        </a:solidFill>
                        <a:latin typeface="+mn-lt"/>
                        <a:ea typeface="+mn-ea"/>
                        <a:cs typeface="+mn-cs"/>
                      </a:endParaRPr>
                    </a:p>
                  </a:txBody>
                  <a:tcPr marT="45712" marB="45712"/>
                </a:tc>
                <a:tc>
                  <a:txBody>
                    <a:bodyPr/>
                    <a:lstStyle/>
                    <a:p>
                      <a:r>
                        <a:rPr lang="en-US" sz="1600" dirty="0"/>
                        <a:t>CR</a:t>
                      </a:r>
                    </a:p>
                  </a:txBody>
                  <a:tcPr marT="45712" marB="45712"/>
                </a:tc>
                <a:tc>
                  <a:txBody>
                    <a:bodyPr/>
                    <a:lstStyle/>
                    <a:p>
                      <a:r>
                        <a:rPr lang="en-US" dirty="0"/>
                        <a:t>35min as time permits</a:t>
                      </a:r>
                    </a:p>
                  </a:txBody>
                  <a:tcPr marT="45712" marB="45712"/>
                </a:tc>
                <a:extLst>
                  <a:ext uri="{0D108BD9-81ED-4DB2-BD59-A6C34878D82A}">
                    <a16:rowId xmlns:a16="http://schemas.microsoft.com/office/drawing/2014/main" val="10007"/>
                  </a:ext>
                </a:extLst>
              </a:tr>
              <a:tr h="188277">
                <a:tc>
                  <a:txBody>
                    <a:bodyPr/>
                    <a:lstStyle/>
                    <a:p>
                      <a:endParaRPr lang="en-US" sz="1400" dirty="0"/>
                    </a:p>
                  </a:txBody>
                  <a:tcPr marT="45712" marB="45712"/>
                </a:tc>
                <a:tc>
                  <a:txBody>
                    <a:bodyPr/>
                    <a:lstStyle/>
                    <a:p>
                      <a:endParaRPr lang="en-US" sz="1400" dirty="0"/>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400" dirty="0"/>
                    </a:p>
                  </a:txBody>
                  <a:tcPr marT="45712" marB="45712"/>
                </a:tc>
                <a:tc>
                  <a:txBody>
                    <a:bodyPr/>
                    <a:lstStyle/>
                    <a:p>
                      <a:endParaRPr lang="en-US" sz="1400" dirty="0"/>
                    </a:p>
                  </a:txBody>
                  <a:tcPr marT="45712" marB="45712"/>
                </a:tc>
                <a:tc>
                  <a:txBody>
                    <a:bodyPr/>
                    <a:lstStyle/>
                    <a:p>
                      <a:endParaRPr lang="en-US" sz="1600" dirty="0"/>
                    </a:p>
                  </a:txBody>
                  <a:tcPr marT="45712" marB="45712"/>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2659478485"/>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11-19-1559</a:t>
            </a:r>
          </a:p>
        </p:txBody>
      </p:sp>
      <p:sp>
        <p:nvSpPr>
          <p:cNvPr id="3" name="Content Placeholder 2"/>
          <p:cNvSpPr>
            <a:spLocks noGrp="1"/>
          </p:cNvSpPr>
          <p:nvPr>
            <p:ph idx="1"/>
          </p:nvPr>
        </p:nvSpPr>
        <p:spPr>
          <a:xfrm>
            <a:off x="914401" y="1556792"/>
            <a:ext cx="10361084" cy="4537623"/>
          </a:xfrm>
        </p:spPr>
        <p:txBody>
          <a:bodyPr/>
          <a:lstStyle/>
          <a:p>
            <a:pPr marL="0" indent="0"/>
            <a:r>
              <a:rPr lang="en-US" sz="2000" dirty="0"/>
              <a:t>Motion </a:t>
            </a:r>
            <a:r>
              <a:rPr lang="en-US" sz="2000" b="0" dirty="0"/>
              <a:t>201909-27:</a:t>
            </a:r>
            <a:endParaRPr lang="en-US" sz="2000" dirty="0"/>
          </a:p>
          <a:p>
            <a:pPr marL="0" indent="0"/>
            <a:r>
              <a:rPr lang="en-US" sz="2000" b="0" dirty="0"/>
              <a:t>Move to adopt the resolutions depicted by document 11-19-1559r1 for CIDs </a:t>
            </a:r>
            <a:r>
              <a:rPr lang="en-GB" sz="2000" b="0" dirty="0"/>
              <a:t>1801, 1611, 1612, 1664, 2355, 2513, 1807, 1808, 1856, 1862, 1909, 1910, 2267, 2308, 2309, 2426, 2453, 2457, 2461, 2462, 2486, 2487 and 2488, </a:t>
            </a:r>
            <a:r>
              <a:rPr lang="en-US" sz="2000" b="0" dirty="0"/>
              <a:t>instruct the technical editor to incorporate it in the P802.11az draft and grant the editor editorial license. </a:t>
            </a:r>
          </a:p>
          <a:p>
            <a:pPr marL="0" indent="0"/>
            <a:endParaRPr lang="en-US" sz="2000" b="0" dirty="0"/>
          </a:p>
          <a:p>
            <a:pPr marL="0" indent="0"/>
            <a:r>
              <a:rPr lang="en-US" sz="2000" b="0" dirty="0"/>
              <a:t>Moved: Ganesh </a:t>
            </a:r>
            <a:r>
              <a:rPr lang="en-US" sz="2000" b="0" dirty="0" err="1"/>
              <a:t>Venkatesan</a:t>
            </a:r>
            <a:endParaRPr lang="en-US" sz="2000" b="0" dirty="0"/>
          </a:p>
          <a:p>
            <a:pPr marL="0" indent="0"/>
            <a:r>
              <a:rPr lang="en-US" sz="2000" b="0" dirty="0"/>
              <a:t>Second: Assaf Kasher</a:t>
            </a:r>
          </a:p>
          <a:p>
            <a:pPr marL="0" indent="0"/>
            <a:r>
              <a:rPr lang="en-US" sz="2000" b="0" dirty="0"/>
              <a:t>Results (Y/N/A): 9/0/0</a:t>
            </a:r>
          </a:p>
          <a:p>
            <a:pPr marL="0" indent="0"/>
            <a:r>
              <a:rPr lang="en-US" sz="2000" b="0" dirty="0"/>
              <a:t>Motion passes.</a:t>
            </a:r>
            <a:endParaRPr lang="en-US" sz="1800" b="0"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3265439346"/>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Reminder to do attendance</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3751687637"/>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Recess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1591655566"/>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solidFill>
                  <a:schemeClr val="tx2"/>
                </a:solidFill>
              </a:rPr>
              <a:t>Meeting Slot # 5 discussion items</a:t>
            </a:r>
            <a:endParaRPr lang="en-US" dirty="0"/>
          </a:p>
        </p:txBody>
      </p:sp>
      <p:sp>
        <p:nvSpPr>
          <p:cNvPr id="3" name="Content Placeholder 2"/>
          <p:cNvSpPr>
            <a:spLocks noGrp="1"/>
          </p:cNvSpPr>
          <p:nvPr>
            <p:ph idx="1"/>
          </p:nvPr>
        </p:nvSpPr>
        <p:spPr>
          <a:xfrm>
            <a:off x="914401" y="1628801"/>
            <a:ext cx="10361084" cy="4465614"/>
          </a:xfrm>
        </p:spPr>
        <p:txBody>
          <a:bodyPr/>
          <a:lstStyle/>
          <a:p>
            <a:pPr algn="just">
              <a:spcBef>
                <a:spcPct val="20000"/>
              </a:spcBef>
              <a:buFontTx/>
              <a:buChar char="•"/>
            </a:pPr>
            <a:r>
              <a:rPr lang="en-US" altLang="en-US" sz="2000" b="0" dirty="0"/>
              <a:t>Review IEEE-SA patent policy, duty to inform, call for potential essential patents, guidelines for anti-trust and competition laws and participation on individual basis in IEEE 802 meeting (7min)</a:t>
            </a:r>
          </a:p>
          <a:p>
            <a:pPr algn="just">
              <a:spcBef>
                <a:spcPct val="20000"/>
              </a:spcBef>
              <a:buFontTx/>
              <a:buChar char="•"/>
            </a:pPr>
            <a:r>
              <a:rPr lang="en-US" altLang="en-US" sz="2000" b="0" dirty="0"/>
              <a:t>Agenda setting and review submissions ordering for the meeting slot (5 min)</a:t>
            </a:r>
          </a:p>
          <a:p>
            <a:pPr algn="just">
              <a:spcBef>
                <a:spcPct val="20000"/>
              </a:spcBef>
              <a:buFontTx/>
              <a:buChar char="•"/>
            </a:pPr>
            <a:r>
              <a:rPr lang="en-US" altLang="en-US" sz="2000" b="0" dirty="0"/>
              <a:t>Alignment of identified discrepancies (15min)</a:t>
            </a:r>
          </a:p>
          <a:p>
            <a:pPr algn="just">
              <a:spcBef>
                <a:spcPct val="20000"/>
              </a:spcBef>
              <a:buFontTx/>
              <a:buChar char="•"/>
            </a:pPr>
            <a:r>
              <a:rPr lang="en-US" altLang="en-US" sz="2000" b="0" dirty="0"/>
              <a:t>Consider comment resolution submission (as time permits).</a:t>
            </a:r>
          </a:p>
          <a:p>
            <a:pPr marL="457200" lvl="1" indent="0">
              <a:spcBef>
                <a:spcPct val="20000"/>
              </a:spcBef>
            </a:pPr>
            <a:endParaRPr lang="en-US" altLang="en-US" sz="1800" dirty="0"/>
          </a:p>
          <a:p>
            <a:endParaRPr lang="en-US" sz="2000" b="0" dirty="0"/>
          </a:p>
          <a:p>
            <a:endParaRPr 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69</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33439475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Participants have a duty to inform the IEEE</a:t>
            </a:r>
            <a:endParaRPr lang="en-US" dirty="0"/>
          </a:p>
        </p:txBody>
      </p:sp>
      <p:sp>
        <p:nvSpPr>
          <p:cNvPr id="3" name="Content Placeholder 2"/>
          <p:cNvSpPr>
            <a:spLocks noGrp="1"/>
          </p:cNvSpPr>
          <p:nvPr>
            <p:ph idx="1"/>
          </p:nvPr>
        </p:nvSpPr>
        <p:spPr/>
        <p:txBody>
          <a:bodyPr/>
          <a:lstStyle/>
          <a:p>
            <a:pPr lvl="1" defTabSz="914400" eaLnBrk="0" hangingPunct="0">
              <a:spcBef>
                <a:spcPct val="20000"/>
              </a:spcBef>
              <a:buClr>
                <a:srgbClr val="CC3300"/>
              </a:buClr>
              <a:buSzPct val="150000"/>
              <a:buFont typeface="Arial" panose="020B0604020202020204" pitchFamily="34" charset="0"/>
              <a:buChar char="•"/>
              <a:defRPr/>
            </a:pPr>
            <a:r>
              <a:rPr lang="en-US" altLang="en-US" b="1" dirty="0">
                <a:latin typeface="Calibri" panose="020F0502020204030204" pitchFamily="34" charset="0"/>
                <a:cs typeface="Calibri" panose="020F0502020204030204" pitchFamily="34" charset="0"/>
              </a:rPr>
              <a:t>Participants </a:t>
            </a:r>
            <a:r>
              <a:rPr lang="en-US" altLang="en-US" b="1" u="sng" dirty="0">
                <a:latin typeface="Calibri" panose="020F0502020204030204" pitchFamily="34" charset="0"/>
                <a:cs typeface="Calibri" panose="020F0502020204030204" pitchFamily="34" charset="0"/>
              </a:rPr>
              <a:t>shall</a:t>
            </a:r>
            <a:r>
              <a:rPr lang="en-US" altLang="en-US" b="1" dirty="0">
                <a:latin typeface="Calibri" panose="020F0502020204030204" pitchFamily="34" charset="0"/>
                <a:cs typeface="Calibri" panose="020F0502020204030204" pitchFamily="34" charset="0"/>
              </a:rPr>
              <a:t>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lvl="1" defTabSz="914400" eaLnBrk="0" hangingPunct="0">
              <a:spcBef>
                <a:spcPct val="20000"/>
              </a:spcBef>
              <a:buClr>
                <a:srgbClr val="CC3300"/>
              </a:buClr>
              <a:buSzPct val="150000"/>
              <a:buFont typeface="Arial" panose="020B0604020202020204" pitchFamily="34" charset="0"/>
              <a:buChar char="•"/>
              <a:defRPr/>
            </a:pPr>
            <a:endParaRPr lang="en-US" altLang="en-US" b="1" dirty="0">
              <a:latin typeface="Calibri" panose="020F0502020204030204" pitchFamily="34" charset="0"/>
              <a:cs typeface="Calibri" panose="020F0502020204030204" pitchFamily="34" charset="0"/>
            </a:endParaRPr>
          </a:p>
          <a:p>
            <a:pPr lvl="1" defTabSz="914400" eaLnBrk="0" hangingPunct="0">
              <a:spcBef>
                <a:spcPct val="20000"/>
              </a:spcBef>
              <a:buClr>
                <a:srgbClr val="CC3300"/>
              </a:buClr>
              <a:buSzPct val="150000"/>
              <a:buFont typeface="Arial" panose="020B0604020202020204" pitchFamily="34" charset="0"/>
              <a:buChar char="•"/>
              <a:defRPr/>
            </a:pPr>
            <a:r>
              <a:rPr lang="en-US" altLang="en-US" b="1" dirty="0">
                <a:latin typeface="Calibri" panose="020F0502020204030204" pitchFamily="34" charset="0"/>
                <a:cs typeface="Calibri" panose="020F0502020204030204" pitchFamily="34" charset="0"/>
              </a:rPr>
              <a:t>Participants </a:t>
            </a:r>
            <a:r>
              <a:rPr lang="en-US" altLang="en-US" b="1" u="sng" dirty="0">
                <a:latin typeface="Calibri" panose="020F0502020204030204" pitchFamily="34" charset="0"/>
                <a:cs typeface="Calibri" panose="020F0502020204030204" pitchFamily="34" charset="0"/>
              </a:rPr>
              <a:t>should </a:t>
            </a:r>
            <a:r>
              <a:rPr lang="en-US" altLang="en-US" b="1" dirty="0">
                <a:latin typeface="Calibri" panose="020F0502020204030204" pitchFamily="34" charset="0"/>
                <a:cs typeface="Calibri" panose="020F0502020204030204" pitchFamily="34" charset="0"/>
              </a:rPr>
              <a:t>inform the IEEE (or cause the IEEE to be informed) of the identity of any other holders of potential Essential Patent Claims</a:t>
            </a:r>
          </a:p>
          <a:p>
            <a:pPr lvl="1" defTabSz="914400" eaLnBrk="0" hangingPunct="0">
              <a:spcBef>
                <a:spcPct val="20000"/>
              </a:spcBef>
              <a:buClr>
                <a:srgbClr val="CC3300"/>
              </a:buClr>
              <a:buSzPct val="150000"/>
              <a:buFont typeface="Arial" panose="020B0604020202020204" pitchFamily="34" charset="0"/>
              <a:buChar char="•"/>
              <a:defRPr/>
            </a:pPr>
            <a:endParaRPr lang="en-US" altLang="en-US" b="1" dirty="0">
              <a:latin typeface="Calibri" panose="020F0502020204030204" pitchFamily="34" charset="0"/>
              <a:cs typeface="Calibri" panose="020F0502020204030204" pitchFamily="34" charset="0"/>
            </a:endParaRPr>
          </a:p>
          <a:p>
            <a:pPr marL="457200" lvl="1" indent="0" algn="ctr" defTabSz="914400" eaLnBrk="0" hangingPunct="0">
              <a:spcBef>
                <a:spcPct val="20000"/>
              </a:spcBef>
              <a:buClr>
                <a:srgbClr val="CC3300"/>
              </a:buClr>
              <a:buSzPct val="50000"/>
              <a:defRPr/>
            </a:pPr>
            <a:r>
              <a:rPr lang="en-US" altLang="en-US" sz="3200" b="1" dirty="0">
                <a:latin typeface="Calibri" panose="020F0502020204030204" pitchFamily="34" charset="0"/>
                <a:cs typeface="Calibri" panose="020F0502020204030204" pitchFamily="34" charset="0"/>
              </a:rPr>
              <a:t>Early identification of holders of potential Essential Patent Claims is encouraged</a:t>
            </a:r>
          </a:p>
          <a:p>
            <a:endParaRPr 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3972933485"/>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solidFill>
                  <a:schemeClr val="tx2"/>
                </a:solidFill>
              </a:rPr>
              <a:t>Meeting Slot # 5 discussion items</a:t>
            </a:r>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70</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graphicFrame>
        <p:nvGraphicFramePr>
          <p:cNvPr id="7" name="Table 6"/>
          <p:cNvGraphicFramePr>
            <a:graphicFrameLocks noGrp="1"/>
          </p:cNvGraphicFramePr>
          <p:nvPr>
            <p:extLst>
              <p:ext uri="{D42A27DB-BD31-4B8C-83A1-F6EECF244321}">
                <p14:modId xmlns:p14="http://schemas.microsoft.com/office/powerpoint/2010/main" val="800551433"/>
              </p:ext>
            </p:extLst>
          </p:nvPr>
        </p:nvGraphicFramePr>
        <p:xfrm>
          <a:off x="407368" y="1484786"/>
          <a:ext cx="11233247" cy="3948878"/>
        </p:xfrm>
        <a:graphic>
          <a:graphicData uri="http://schemas.openxmlformats.org/drawingml/2006/table">
            <a:tbl>
              <a:tblPr firstRow="1" bandRow="1">
                <a:tableStyleId>{21E4AEA4-8DFA-4A89-87EB-49C32662AFE0}</a:tableStyleId>
              </a:tblPr>
              <a:tblGrid>
                <a:gridCol w="1224136">
                  <a:extLst>
                    <a:ext uri="{9D8B030D-6E8A-4147-A177-3AD203B41FA5}">
                      <a16:colId xmlns:a16="http://schemas.microsoft.com/office/drawing/2014/main" val="20000"/>
                    </a:ext>
                  </a:extLst>
                </a:gridCol>
                <a:gridCol w="1927163">
                  <a:extLst>
                    <a:ext uri="{9D8B030D-6E8A-4147-A177-3AD203B41FA5}">
                      <a16:colId xmlns:a16="http://schemas.microsoft.com/office/drawing/2014/main" val="20001"/>
                    </a:ext>
                  </a:extLst>
                </a:gridCol>
                <a:gridCol w="3634366">
                  <a:extLst>
                    <a:ext uri="{9D8B030D-6E8A-4147-A177-3AD203B41FA5}">
                      <a16:colId xmlns:a16="http://schemas.microsoft.com/office/drawing/2014/main" val="20002"/>
                    </a:ext>
                  </a:extLst>
                </a:gridCol>
                <a:gridCol w="1999311">
                  <a:extLst>
                    <a:ext uri="{9D8B030D-6E8A-4147-A177-3AD203B41FA5}">
                      <a16:colId xmlns:a16="http://schemas.microsoft.com/office/drawing/2014/main" val="20003"/>
                    </a:ext>
                  </a:extLst>
                </a:gridCol>
                <a:gridCol w="2448271">
                  <a:extLst>
                    <a:ext uri="{9D8B030D-6E8A-4147-A177-3AD203B41FA5}">
                      <a16:colId xmlns:a16="http://schemas.microsoft.com/office/drawing/2014/main" val="20004"/>
                    </a:ext>
                  </a:extLst>
                </a:gridCol>
              </a:tblGrid>
              <a:tr h="596206">
                <a:tc>
                  <a:txBody>
                    <a:bodyPr/>
                    <a:lstStyle/>
                    <a:p>
                      <a:r>
                        <a:rPr lang="en-US" sz="1600" dirty="0"/>
                        <a:t>DCN</a:t>
                      </a:r>
                    </a:p>
                  </a:txBody>
                  <a:tcPr marT="45712" marB="45712"/>
                </a:tc>
                <a:tc>
                  <a:txBody>
                    <a:bodyPr/>
                    <a:lstStyle/>
                    <a:p>
                      <a:r>
                        <a:rPr lang="en-US" sz="1600" dirty="0"/>
                        <a:t>Presenter</a:t>
                      </a:r>
                    </a:p>
                  </a:txBody>
                  <a:tcPr marT="45712" marB="45712"/>
                </a:tc>
                <a:tc>
                  <a:txBody>
                    <a:bodyPr/>
                    <a:lstStyle/>
                    <a:p>
                      <a:r>
                        <a:rPr lang="en-US" sz="1600" dirty="0"/>
                        <a:t>Title</a:t>
                      </a:r>
                    </a:p>
                  </a:txBody>
                  <a:tcPr marT="45712" marB="45712"/>
                </a:tc>
                <a:tc>
                  <a:txBody>
                    <a:bodyPr/>
                    <a:lstStyle/>
                    <a:p>
                      <a:r>
                        <a:rPr lang="en-US" sz="1600" dirty="0"/>
                        <a:t>Topic</a:t>
                      </a:r>
                    </a:p>
                  </a:txBody>
                  <a:tcPr marT="45712" marB="45712"/>
                </a:tc>
                <a:tc>
                  <a:txBody>
                    <a:bodyPr/>
                    <a:lstStyle/>
                    <a:p>
                      <a:r>
                        <a:rPr lang="en-US" sz="1600" dirty="0"/>
                        <a:t>Time</a:t>
                      </a:r>
                      <a:r>
                        <a:rPr lang="en-US" sz="1600" baseline="0" dirty="0"/>
                        <a:t> allocation</a:t>
                      </a:r>
                      <a:endParaRPr lang="en-US" sz="1600" dirty="0"/>
                    </a:p>
                  </a:txBody>
                  <a:tcPr marT="45712" marB="45712"/>
                </a:tc>
                <a:extLst>
                  <a:ext uri="{0D108BD9-81ED-4DB2-BD59-A6C34878D82A}">
                    <a16:rowId xmlns:a16="http://schemas.microsoft.com/office/drawing/2014/main" val="10000"/>
                  </a:ext>
                </a:extLst>
              </a:tr>
              <a:tr h="37654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dk1"/>
                          </a:solidFill>
                          <a:latin typeface="+mn-lt"/>
                          <a:ea typeface="+mn-ea"/>
                          <a:cs typeface="+mn-cs"/>
                        </a:rPr>
                        <a:t>11-19-1713</a:t>
                      </a: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dk1"/>
                          </a:solidFill>
                          <a:latin typeface="+mn-lt"/>
                          <a:ea typeface="+mn-ea"/>
                          <a:cs typeface="+mn-cs"/>
                        </a:rPr>
                        <a:t>Jonathan Segev</a:t>
                      </a: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err="1">
                          <a:solidFill>
                            <a:schemeClr val="dk1"/>
                          </a:solidFill>
                          <a:latin typeface="+mn-lt"/>
                          <a:ea typeface="+mn-ea"/>
                          <a:cs typeface="+mn-cs"/>
                        </a:rPr>
                        <a:t>TGaz</a:t>
                      </a:r>
                      <a:r>
                        <a:rPr lang="en-US" sz="1600" kern="1200" dirty="0">
                          <a:solidFill>
                            <a:schemeClr val="dk1"/>
                          </a:solidFill>
                          <a:latin typeface="+mn-lt"/>
                          <a:ea typeface="+mn-ea"/>
                          <a:cs typeface="+mn-cs"/>
                        </a:rPr>
                        <a:t> Nov 2019 Agenda</a:t>
                      </a: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dk1"/>
                          </a:solidFill>
                          <a:latin typeface="+mn-lt"/>
                          <a:ea typeface="+mn-ea"/>
                          <a:cs typeface="+mn-cs"/>
                        </a:rPr>
                        <a:t>Agenda Deck</a:t>
                      </a: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dk1"/>
                          </a:solidFill>
                          <a:latin typeface="+mn-lt"/>
                          <a:ea typeface="+mn-ea"/>
                          <a:cs typeface="+mn-cs"/>
                        </a:rPr>
                        <a:t>As needed</a:t>
                      </a:r>
                    </a:p>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dk1"/>
                          </a:solidFill>
                          <a:latin typeface="+mn-lt"/>
                          <a:ea typeface="+mn-ea"/>
                          <a:cs typeface="+mn-cs"/>
                        </a:rPr>
                        <a:t>+ Planning and consider recirculation</a:t>
                      </a:r>
                    </a:p>
                  </a:txBody>
                  <a:tcPr marT="45712" marB="45712"/>
                </a:tc>
                <a:extLst>
                  <a:ext uri="{0D108BD9-81ED-4DB2-BD59-A6C34878D82A}">
                    <a16:rowId xmlns:a16="http://schemas.microsoft.com/office/drawing/2014/main" val="10001"/>
                  </a:ext>
                </a:extLst>
              </a:tr>
              <a:tr h="167632">
                <a:tc>
                  <a:txBody>
                    <a:bodyPr/>
                    <a:lstStyle/>
                    <a:p>
                      <a:pPr marL="0" algn="l" defTabSz="914400" rtl="0" eaLnBrk="1" latinLnBrk="0" hangingPunct="1"/>
                      <a:r>
                        <a:rPr lang="en-US" sz="1600" kern="1200" dirty="0">
                          <a:solidFill>
                            <a:schemeClr val="dk1"/>
                          </a:solidFill>
                          <a:latin typeface="+mn-lt"/>
                          <a:ea typeface="+mn-ea"/>
                          <a:cs typeface="+mn-cs"/>
                        </a:rPr>
                        <a:t>11-19-1842</a:t>
                      </a:r>
                    </a:p>
                  </a:txBody>
                  <a:tcPr marT="45712" marB="45712"/>
                </a:tc>
                <a:tc>
                  <a:txBody>
                    <a:bodyPr/>
                    <a:lstStyle/>
                    <a:p>
                      <a:pPr marL="0" algn="l" defTabSz="914400" rtl="0" eaLnBrk="1" latinLnBrk="0" hangingPunct="1"/>
                      <a:r>
                        <a:rPr lang="en-US" sz="1600" kern="1200" dirty="0">
                          <a:solidFill>
                            <a:schemeClr val="dk1"/>
                          </a:solidFill>
                          <a:latin typeface="+mn-lt"/>
                          <a:ea typeface="+mn-ea"/>
                          <a:cs typeface="+mn-cs"/>
                        </a:rPr>
                        <a:t>Erik </a:t>
                      </a:r>
                      <a:r>
                        <a:rPr lang="en-US" sz="1600" kern="1200" dirty="0" err="1">
                          <a:solidFill>
                            <a:schemeClr val="dk1"/>
                          </a:solidFill>
                          <a:latin typeface="+mn-lt"/>
                          <a:ea typeface="+mn-ea"/>
                          <a:cs typeface="+mn-cs"/>
                        </a:rPr>
                        <a:t>Lindskog</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a:solidFill>
                            <a:schemeClr val="dk1"/>
                          </a:solidFill>
                          <a:effectLst/>
                          <a:latin typeface="+mn-lt"/>
                          <a:ea typeface="+mn-ea"/>
                          <a:cs typeface="+mn-cs"/>
                        </a:rPr>
                        <a:t>Passive TB Ranging MLME – CR</a:t>
                      </a:r>
                      <a:endParaRPr lang="en-US" sz="1600" kern="1200" dirty="0">
                        <a:solidFill>
                          <a:schemeClr val="dk1"/>
                        </a:solidFill>
                        <a:latin typeface="+mn-lt"/>
                        <a:ea typeface="+mn-ea"/>
                        <a:cs typeface="+mn-cs"/>
                      </a:endParaRPr>
                    </a:p>
                  </a:txBody>
                  <a:tcPr marT="45712" marB="45712"/>
                </a:tc>
                <a:tc>
                  <a:txBody>
                    <a:bodyPr/>
                    <a:lstStyle/>
                    <a:p>
                      <a:r>
                        <a:rPr lang="en-US" sz="1600" dirty="0"/>
                        <a:t>CR</a:t>
                      </a:r>
                    </a:p>
                  </a:txBody>
                  <a:tcPr marT="45712" marB="45712"/>
                </a:tc>
                <a:tc>
                  <a:txBody>
                    <a:bodyPr/>
                    <a:lstStyle/>
                    <a:p>
                      <a:r>
                        <a:rPr lang="en-US" dirty="0"/>
                        <a:t>35min as time permits</a:t>
                      </a:r>
                    </a:p>
                  </a:txBody>
                  <a:tcPr marT="45712" marB="45712"/>
                </a:tc>
                <a:extLst>
                  <a:ext uri="{0D108BD9-81ED-4DB2-BD59-A6C34878D82A}">
                    <a16:rowId xmlns:a16="http://schemas.microsoft.com/office/drawing/2014/main" val="10002"/>
                  </a:ext>
                </a:extLst>
              </a:tr>
              <a:tr h="188277">
                <a:tc>
                  <a:txBody>
                    <a:bodyPr/>
                    <a:lstStyle/>
                    <a:p>
                      <a:pPr marL="0" algn="l" defTabSz="914400" rtl="0" eaLnBrk="1" latinLnBrk="0" hangingPunct="1"/>
                      <a:r>
                        <a:rPr lang="en-US" sz="1600" kern="1200" dirty="0">
                          <a:solidFill>
                            <a:schemeClr val="dk1"/>
                          </a:solidFill>
                          <a:latin typeface="+mn-lt"/>
                          <a:ea typeface="+mn-ea"/>
                          <a:cs typeface="+mn-cs"/>
                        </a:rPr>
                        <a:t>11-19-2013</a:t>
                      </a:r>
                    </a:p>
                  </a:txBody>
                  <a:tcPr marT="45712" marB="45712"/>
                </a:tc>
                <a:tc>
                  <a:txBody>
                    <a:bodyPr/>
                    <a:lstStyle/>
                    <a:p>
                      <a:pPr marL="0" algn="l" defTabSz="914400" rtl="0" eaLnBrk="1" latinLnBrk="0" hangingPunct="1"/>
                      <a:r>
                        <a:rPr lang="en-US" sz="1600" kern="1200" dirty="0">
                          <a:solidFill>
                            <a:schemeClr val="dk1"/>
                          </a:solidFill>
                          <a:latin typeface="+mn-lt"/>
                          <a:ea typeface="+mn-ea"/>
                          <a:cs typeface="+mn-cs"/>
                        </a:rPr>
                        <a:t>Erik </a:t>
                      </a:r>
                      <a:r>
                        <a:rPr lang="en-US" sz="1600" kern="1200" dirty="0" err="1">
                          <a:solidFill>
                            <a:schemeClr val="dk1"/>
                          </a:solidFill>
                          <a:latin typeface="+mn-lt"/>
                          <a:ea typeface="+mn-ea"/>
                          <a:cs typeface="+mn-cs"/>
                        </a:rPr>
                        <a:t>Lindskog</a:t>
                      </a:r>
                      <a:endParaRPr lang="en-US" sz="1600" kern="1200" dirty="0">
                        <a:solidFill>
                          <a:schemeClr val="dk1"/>
                        </a:solidFill>
                        <a:latin typeface="+mn-lt"/>
                        <a:ea typeface="+mn-ea"/>
                        <a:cs typeface="+mn-cs"/>
                      </a:endParaRPr>
                    </a:p>
                  </a:txBody>
                  <a:tcPr marT="45712" marB="45712"/>
                </a:tc>
                <a:tc>
                  <a:txBody>
                    <a:bodyPr/>
                    <a:lstStyle/>
                    <a:p>
                      <a:pPr algn="l"/>
                      <a:r>
                        <a:rPr lang="en-US" sz="1600" b="0" dirty="0">
                          <a:effectLst/>
                        </a:rPr>
                        <a:t>LB240 – various CID resolutions</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dk1"/>
                          </a:solidFill>
                          <a:latin typeface="+mn-lt"/>
                          <a:ea typeface="+mn-ea"/>
                          <a:cs typeface="+mn-cs"/>
                        </a:rPr>
                        <a:t>CR</a:t>
                      </a:r>
                    </a:p>
                  </a:txBody>
                  <a:tcPr anchor="ctr"/>
                </a:tc>
                <a:tc>
                  <a:txBody>
                    <a:bodyPr/>
                    <a:lstStyle/>
                    <a:p>
                      <a:r>
                        <a:rPr lang="en-US" dirty="0"/>
                        <a:t>30min</a:t>
                      </a:r>
                    </a:p>
                  </a:txBody>
                  <a:tcPr marT="45712" marB="45712"/>
                </a:tc>
                <a:extLst>
                  <a:ext uri="{0D108BD9-81ED-4DB2-BD59-A6C34878D82A}">
                    <a16:rowId xmlns:a16="http://schemas.microsoft.com/office/drawing/2014/main" val="3882606209"/>
                  </a:ext>
                </a:extLst>
              </a:tr>
              <a:tr h="188277">
                <a:tc>
                  <a:txBody>
                    <a:bodyPr/>
                    <a:lstStyle/>
                    <a:p>
                      <a:pPr marL="0" algn="l" defTabSz="914400" rtl="0" eaLnBrk="1" latinLnBrk="0" hangingPunct="1"/>
                      <a:r>
                        <a:rPr lang="en-US" sz="1600" b="0" dirty="0">
                          <a:effectLst/>
                        </a:rPr>
                        <a:t>11-19-1958</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err="1">
                          <a:solidFill>
                            <a:schemeClr val="dk1"/>
                          </a:solidFill>
                          <a:latin typeface="+mn-lt"/>
                          <a:ea typeface="+mn-ea"/>
                          <a:cs typeface="+mn-cs"/>
                        </a:rPr>
                        <a:t>Yongho</a:t>
                      </a:r>
                      <a:r>
                        <a:rPr lang="en-US" sz="1600" kern="1200" dirty="0">
                          <a:solidFill>
                            <a:schemeClr val="dk1"/>
                          </a:solidFill>
                          <a:latin typeface="+mn-lt"/>
                          <a:ea typeface="+mn-ea"/>
                          <a:cs typeface="+mn-cs"/>
                        </a:rPr>
                        <a:t> Seok</a:t>
                      </a:r>
                    </a:p>
                  </a:txBody>
                  <a:tcPr marT="45712" marB="45712"/>
                </a:tc>
                <a:tc>
                  <a:txBody>
                    <a:bodyPr/>
                    <a:lstStyle/>
                    <a:p>
                      <a:pPr algn="l"/>
                      <a:r>
                        <a:rPr lang="en-US" sz="1600" b="0" dirty="0">
                          <a:effectLst/>
                        </a:rPr>
                        <a:t>Lb240 </a:t>
                      </a:r>
                      <a:r>
                        <a:rPr lang="en-US" sz="1600" b="0" dirty="0" err="1">
                          <a:effectLst/>
                        </a:rPr>
                        <a:t>cr</a:t>
                      </a:r>
                      <a:r>
                        <a:rPr lang="en-US" sz="1600" b="0" dirty="0">
                          <a:effectLst/>
                        </a:rPr>
                        <a:t> mac miscellaneous</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dk1"/>
                          </a:solidFill>
                          <a:latin typeface="+mn-lt"/>
                          <a:ea typeface="+mn-ea"/>
                          <a:cs typeface="+mn-cs"/>
                        </a:rPr>
                        <a:t>CR</a:t>
                      </a:r>
                    </a:p>
                  </a:txBody>
                  <a:tcPr anchor="ctr"/>
                </a:tc>
                <a:tc>
                  <a:txBody>
                    <a:bodyPr/>
                    <a:lstStyle/>
                    <a:p>
                      <a:r>
                        <a:rPr lang="en-US" dirty="0"/>
                        <a:t>30min</a:t>
                      </a:r>
                    </a:p>
                  </a:txBody>
                  <a:tcPr marT="45712" marB="45712"/>
                </a:tc>
                <a:extLst>
                  <a:ext uri="{0D108BD9-81ED-4DB2-BD59-A6C34878D82A}">
                    <a16:rowId xmlns:a16="http://schemas.microsoft.com/office/drawing/2014/main" val="10003"/>
                  </a:ext>
                </a:extLst>
              </a:tr>
              <a:tr h="188277">
                <a:tc>
                  <a:txBody>
                    <a:bodyPr/>
                    <a:lstStyle/>
                    <a:p>
                      <a:r>
                        <a:rPr lang="en-US" sz="1400" dirty="0"/>
                        <a:t>11-19-1572</a:t>
                      </a:r>
                    </a:p>
                  </a:txBody>
                  <a:tcPr marT="45712" marB="45712"/>
                </a:tc>
                <a:tc>
                  <a:txBody>
                    <a:bodyPr/>
                    <a:lstStyle/>
                    <a:p>
                      <a:r>
                        <a:rPr lang="fi-FI" sz="1400" dirty="0"/>
                        <a:t>Rethna Pulikkoonattu</a:t>
                      </a:r>
                      <a:endParaRPr lang="en-US" sz="1400" dirty="0"/>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dk1"/>
                          </a:solidFill>
                          <a:effectLst/>
                          <a:latin typeface="+mn-lt"/>
                          <a:ea typeface="+mn-ea"/>
                          <a:cs typeface="+mn-cs"/>
                        </a:rPr>
                        <a:t>Secure-LTF topic</a:t>
                      </a:r>
                      <a:endParaRPr lang="en-US" sz="1400" dirty="0"/>
                    </a:p>
                  </a:txBody>
                  <a:tcPr marT="45712" marB="45712"/>
                </a:tc>
                <a:tc>
                  <a:txBody>
                    <a:bodyPr/>
                    <a:lstStyle/>
                    <a:p>
                      <a:r>
                        <a:rPr lang="en-US" sz="1400" dirty="0"/>
                        <a:t>Technical</a:t>
                      </a:r>
                    </a:p>
                  </a:txBody>
                  <a:tcPr marT="45712" marB="45712"/>
                </a:tc>
                <a:tc>
                  <a:txBody>
                    <a:bodyPr/>
                    <a:lstStyle/>
                    <a:p>
                      <a:r>
                        <a:rPr lang="en-US" dirty="0"/>
                        <a:t>30min as time permits</a:t>
                      </a:r>
                    </a:p>
                  </a:txBody>
                  <a:tcPr marT="45712" marB="45712"/>
                </a:tc>
                <a:extLst>
                  <a:ext uri="{0D108BD9-81ED-4DB2-BD59-A6C34878D82A}">
                    <a16:rowId xmlns:a16="http://schemas.microsoft.com/office/drawing/2014/main" val="10004"/>
                  </a:ext>
                </a:extLst>
              </a:tr>
              <a:tr h="188277">
                <a:tc>
                  <a:txBody>
                    <a:bodyPr/>
                    <a:lstStyle/>
                    <a:p>
                      <a:endParaRPr lang="en-US" sz="1400" dirty="0"/>
                    </a:p>
                  </a:txBody>
                  <a:tcPr marT="45712" marB="45712"/>
                </a:tc>
                <a:tc>
                  <a:txBody>
                    <a:bodyPr/>
                    <a:lstStyle/>
                    <a:p>
                      <a:endParaRPr lang="en-US" sz="1400" dirty="0"/>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400" dirty="0"/>
                    </a:p>
                  </a:txBody>
                  <a:tcPr marT="45712" marB="45712"/>
                </a:tc>
                <a:tc>
                  <a:txBody>
                    <a:bodyPr/>
                    <a:lstStyle/>
                    <a:p>
                      <a:endParaRPr lang="en-US" sz="1400" dirty="0"/>
                    </a:p>
                  </a:txBody>
                  <a:tcPr marT="45712" marB="45712"/>
                </a:tc>
                <a:tc>
                  <a:txBody>
                    <a:bodyPr/>
                    <a:lstStyle/>
                    <a:p>
                      <a:endParaRPr lang="en-US" dirty="0"/>
                    </a:p>
                  </a:txBody>
                  <a:tcPr marT="45712" marB="45712"/>
                </a:tc>
                <a:extLst>
                  <a:ext uri="{0D108BD9-81ED-4DB2-BD59-A6C34878D82A}">
                    <a16:rowId xmlns:a16="http://schemas.microsoft.com/office/drawing/2014/main" val="10005"/>
                  </a:ext>
                </a:extLst>
              </a:tr>
              <a:tr h="188277">
                <a:tc>
                  <a:txBody>
                    <a:bodyPr/>
                    <a:lstStyle/>
                    <a:p>
                      <a:endParaRPr lang="en-US" sz="1400" dirty="0"/>
                    </a:p>
                  </a:txBody>
                  <a:tcPr marT="45712" marB="45712"/>
                </a:tc>
                <a:tc>
                  <a:txBody>
                    <a:bodyPr/>
                    <a:lstStyle/>
                    <a:p>
                      <a:endParaRPr lang="en-US" sz="1400" dirty="0"/>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sz="1400" dirty="0"/>
                    </a:p>
                  </a:txBody>
                  <a:tcPr marT="45712" marB="45712"/>
                </a:tc>
                <a:tc>
                  <a:txBody>
                    <a:bodyPr/>
                    <a:lstStyle/>
                    <a:p>
                      <a:endParaRPr lang="en-US" sz="1400" dirty="0"/>
                    </a:p>
                  </a:txBody>
                  <a:tcPr marT="45712" marB="45712"/>
                </a:tc>
                <a:tc>
                  <a:txBody>
                    <a:bodyPr/>
                    <a:lstStyle/>
                    <a:p>
                      <a:endParaRPr lang="en-US" dirty="0"/>
                    </a:p>
                  </a:txBody>
                  <a:tcPr marT="45712" marB="45712"/>
                </a:tc>
                <a:extLst>
                  <a:ext uri="{0D108BD9-81ED-4DB2-BD59-A6C34878D82A}">
                    <a16:rowId xmlns:a16="http://schemas.microsoft.com/office/drawing/2014/main" val="10006"/>
                  </a:ext>
                </a:extLst>
              </a:tr>
              <a:tr h="188277">
                <a:tc>
                  <a:txBody>
                    <a:bodyPr/>
                    <a:lstStyle/>
                    <a:p>
                      <a:endParaRPr lang="en-US" sz="1400" dirty="0"/>
                    </a:p>
                  </a:txBody>
                  <a:tcPr marT="45712" marB="45712"/>
                </a:tc>
                <a:tc>
                  <a:txBody>
                    <a:bodyPr/>
                    <a:lstStyle/>
                    <a:p>
                      <a:endParaRPr lang="en-US" sz="1400" dirty="0"/>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400" dirty="0"/>
                    </a:p>
                  </a:txBody>
                  <a:tcPr marT="45712" marB="45712"/>
                </a:tc>
                <a:tc>
                  <a:txBody>
                    <a:bodyPr/>
                    <a:lstStyle/>
                    <a:p>
                      <a:endParaRPr lang="en-US" sz="1400" dirty="0"/>
                    </a:p>
                  </a:txBody>
                  <a:tcPr marT="45712" marB="45712"/>
                </a:tc>
                <a:tc>
                  <a:txBody>
                    <a:bodyPr/>
                    <a:lstStyle/>
                    <a:p>
                      <a:endParaRPr lang="en-US" sz="1600" dirty="0"/>
                    </a:p>
                  </a:txBody>
                  <a:tcPr marT="45712" marB="45712"/>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1224466177"/>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Comment Resolution status</a:t>
            </a:r>
          </a:p>
        </p:txBody>
      </p:sp>
      <p:sp>
        <p:nvSpPr>
          <p:cNvPr id="3" name="Content Placeholder 2"/>
          <p:cNvSpPr>
            <a:spLocks noGrp="1"/>
          </p:cNvSpPr>
          <p:nvPr>
            <p:ph idx="1"/>
          </p:nvPr>
        </p:nvSpPr>
        <p:spPr>
          <a:xfrm>
            <a:off x="914401" y="1751015"/>
            <a:ext cx="10361084" cy="4343400"/>
          </a:xfrm>
        </p:spPr>
        <p:txBody>
          <a:bodyPr/>
          <a:lstStyle/>
          <a:p>
            <a:pPr>
              <a:buFont typeface="Arial" panose="020B0604020202020204" pitchFamily="34" charset="0"/>
              <a:buChar char="•"/>
            </a:pPr>
            <a:r>
              <a:rPr lang="en-US" b="0" dirty="0"/>
              <a:t>Concerted effort to complete the CR this week:</a:t>
            </a:r>
          </a:p>
          <a:p>
            <a:pPr lvl="1">
              <a:buFont typeface="Arial" panose="020B0604020202020204" pitchFamily="34" charset="0"/>
              <a:buChar char="•"/>
            </a:pPr>
            <a:r>
              <a:rPr lang="en-US" b="0" dirty="0"/>
              <a:t>A total of 107 comments adopted from the </a:t>
            </a:r>
            <a:r>
              <a:rPr lang="en-US" b="0" dirty="0" err="1"/>
              <a:t>telecons</a:t>
            </a:r>
            <a:r>
              <a:rPr lang="en-US" b="0" dirty="0"/>
              <a:t> and ad hoc.</a:t>
            </a:r>
          </a:p>
          <a:p>
            <a:pPr lvl="1">
              <a:buFont typeface="Arial" panose="020B0604020202020204" pitchFamily="34" charset="0"/>
              <a:buChar char="•"/>
            </a:pPr>
            <a:r>
              <a:rPr lang="en-US" b="0" dirty="0"/>
              <a:t>A total of 226 comments are in process and to be considered (or already considered) this week.</a:t>
            </a:r>
          </a:p>
          <a:p>
            <a:pPr marL="457200" lvl="1" indent="0"/>
            <a:endParaRPr lang="en-US" b="0" dirty="0"/>
          </a:p>
          <a:p>
            <a:pPr>
              <a:buFont typeface="Arial" panose="020B0604020202020204" pitchFamily="34" charset="0"/>
              <a:buChar char="•"/>
            </a:pPr>
            <a:r>
              <a:rPr lang="en-US" b="0" dirty="0"/>
              <a:t>A total of  239 comments have not been worked on:</a:t>
            </a:r>
          </a:p>
          <a:p>
            <a:pPr lvl="1">
              <a:buFont typeface="Arial" panose="020B0604020202020204" pitchFamily="34" charset="0"/>
              <a:buChar char="•"/>
            </a:pPr>
            <a:r>
              <a:rPr lang="en-US" dirty="0"/>
              <a:t>140 assigned but no resolution developed as of now. </a:t>
            </a:r>
          </a:p>
          <a:p>
            <a:pPr lvl="1">
              <a:buFont typeface="Arial" panose="020B0604020202020204" pitchFamily="34" charset="0"/>
              <a:buChar char="•"/>
            </a:pPr>
            <a:r>
              <a:rPr lang="en-US" dirty="0"/>
              <a:t>55 editorial.</a:t>
            </a:r>
          </a:p>
          <a:p>
            <a:pPr lvl="1">
              <a:buFont typeface="Arial" panose="020B0604020202020204" pitchFamily="34" charset="0"/>
              <a:buChar char="•"/>
            </a:pPr>
            <a:r>
              <a:rPr lang="en-US" dirty="0"/>
              <a:t>44 unassigned.</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71</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167237356"/>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438943"/>
          </a:xfrm>
        </p:spPr>
        <p:txBody>
          <a:bodyPr/>
          <a:lstStyle/>
          <a:p>
            <a:r>
              <a:rPr lang="en-US" dirty="0"/>
              <a:t>Comment Resolution Status</a:t>
            </a:r>
          </a:p>
        </p:txBody>
      </p:sp>
      <p:sp>
        <p:nvSpPr>
          <p:cNvPr id="3" name="Content Placeholder 2"/>
          <p:cNvSpPr>
            <a:spLocks noGrp="1"/>
          </p:cNvSpPr>
          <p:nvPr>
            <p:ph idx="1"/>
          </p:nvPr>
        </p:nvSpPr>
        <p:spPr>
          <a:xfrm>
            <a:off x="914401" y="1412777"/>
            <a:ext cx="10361084" cy="648071"/>
          </a:xfrm>
        </p:spPr>
        <p:txBody>
          <a:bodyPr/>
          <a:lstStyle/>
          <a:p>
            <a:pPr>
              <a:buFont typeface="Arial" panose="020B0604020202020204" pitchFamily="34" charset="0"/>
              <a:buChar char="•"/>
            </a:pPr>
            <a:r>
              <a:rPr lang="en-US" b="0" dirty="0"/>
              <a:t>Distribution of unresolved comments without resolution in the pipe:</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72</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
        <p:nvSpPr>
          <p:cNvPr id="9" name="AutoShape 6" descr="data:image/png;base64,iVBORw0KGgoAAAANSUhEUgAABLAAAALmCAYAAABSJm0fAAAgAElEQVR4XuzdC5RdVZkn8C9AEwIJTAggr/BQ04FGwMjThpFuEWIrNouHREkCjUTDm0ZnYdShR2QUBgYyCJGnIiQBeQq0cclLR4VGukGBVhGiElBBHiEmIQQYILO+Y9905eZW1ambqrrn3vqdtbJCUuex92/vc7LOn733GbZixYoVYSNAgAABAgQIECBAgAABAgQIECBQUYFhAqyKtoxiESBAgAABAgQIECBAgAABAgQIFAICLB2BAAECBAgQIECAAAECBAgQIECg0gICrEo3j8IRIECAAAECBAgQIECAAAECBAgIsPQBAgQIECBAgAABAgQIECBAgACBSgsIsCrdPApHgAABAgQIECBAgAABAgQIECAgwNIHCBAgQIAAAQIECBAgQIAAAQIEKi0gwKp08ygcAQIECBAgQIAAAQIECBAgQICAAEsfIECAAAECBAgQIECAAAECBAgQqLSAAKvSzaNwBAgQIECAAAECBAgQIECAAAECAix9gAABAgQIECBAgAABAgQIECBAoNICAqxKN4/CESBAgAABAgQIECBAgAABAgQICLD0AQIECBAgQIAAAQIECBAgQIAAgUoLCLAq3TwKR4AAAQIECBAgQIAAAQIECBAgIMDSBwgQIECAAAECBAgQIECAAAECBCotIMCqdPMoHAECBAgQIECAAAECBAgQIECAgABLHyBAgAABAgQIECBAgAABAgQIEKi0gACr0s2jcAQIECBAgAABAgQIECBAgAABAgIsfYAAAQIECBAgQIAAAQIECBAgQKDSAgKsSjePwhEgQIAAAQIECBAgQIAAAQIECAiw9AECBAgQIECAAAECBAgQIECAAIFKCwiwKt08CkeAAAECBAgQIECAAAECBAgQICDA0gcIECBAgAABAgQIECBAgAABAgQqLSDAqnTzKBwBAgQIECBAgAABAgQIECBAgIAASx8gQIAAAQIECBAgQIAAAQIECBCotIAAq9LNo3AECBAgQIAAAQIECBAgQIAAAQICLH2AAAECBAgQIECAAAECBAgQIECg0gICrEo3j8IRIECAAAECBAgQIECAAAECBAgIsPQBAgQIECBAgAABAgQIECBAgACBSgsIsCrdPApHgAABAgQIECBAgAABAgQIECAgwNIHCBAgQIAAAQIECBAgQIAAAQIEKi0gwKp08ygcAQIECBAgQIAAAQIECBAgQICAAEsfIECAAAECBAgQIECAAAECBAgQqLSAAKvSzaNwBAgQIECAAAECBAgQIECAAAECAix9gAABAgQIECBAgAABAgQIECBAoNICAqxKN4/CESBAgAABAgQIECBAgAABAgQICLD0AQIECBAgQIAAAQIECBAgQIAAgUoLCLAq3TwKR4AAAQIECBAgQIAAAQIECBAgIMDSBwgQIECAAAECBAgQIECAAAECBCotIMCqdPMoHAECBAgQIECAAAECBAgQIECAQFsHWIsWLYpf/OIX8e///u/x3HPPxSuvvLKyRddff/1429veFrvuumvxa4MNNijd2nm+2bNnr9z/wAMPjA984AOrHf/qq6/GN77xjViwYEHpc6+99toxcuTI2HjjjYtyvetd74oNN9yw9PF2HBoCixcvjlmzZsWf/vSnosLd9cGB0GjltQeiPs5ZXqC+7fN5dfTRR8cOO+xQ/iT/sWf9ufJ5N3ny5D6fxwEECBAgQIAAAQIECBBIgbYLsFasWBFPPfVU3H777fGHP/wh8s+9bcOGDSvCooMOOqhUWDSQAVZ9WbNsO+64Yxx88MExevTo3qri50NEoJUhUiuvPUSat7LVrG/7LOhmm20W06dPj1GjRvWp3AKsPnHZmQABAgQIECBAgACBXgTaKsDKEU8333xzPProo6WCq/q65yisj33sYzF+/PgeWQYzwKoVZL311osjjjiiGJFlI9DKEKmV19byrRVoFGBlifbee+845JBDIgP3spsAq6yU/QgQIECAAAECBAgQKCPQNgFWTqX65je/Gc8888wq9crpeO9+97tj3LhxscUWWxQvWK+99lo8+eST8bOf/az4vesorb/4i7+Ij370o8Ux3W3NBlibbLJJ/M3f/E3kNbrbnn322chfOYosA7muW5mylWlU+7S/QCtDpFZeu/1brr1r0F2Alc+mY445Jt75zneWrqAAqzSVHQkQIECAAAECBAgQKCHQFgHW8uXLi/Aqw6jaNmLEiPjIRz4S73nPe2KttdbqtqoLFy6Ma6+9Nn73u9+t3CdHYn3yk5+MLbfcsuFxzQZY2223XXziE5+IHE3V2/bWW2/FE088UYwoyxe92tZb2Xo7r58TIECgWYHuAqw831ZbbRXTpk0rvZ6gAKvZVnAcAQIECBAgQIAAAQKNBCofYOXoqW9/+9vxk5/8ZGX5x4wZUwRFm266aalWbRSA/dVf/VVMnTo1cpHi+m0wAqzaNTNgu/LKKyN/r209la1Uhe1EgACBJgR6CrDydO973/viwx/+cKmphAKsJhrAIQQIECBAgAABAgQIdCtQ+QDr17/+dVx11VXx//7f/ysqkV/sywWFy4ZXtZq/8MILcdlll8WSJUuKv8opMTmaYPvtt29pgJUXz68Y5giz2lcUm5muo48TIEBgTQXqQ6f/8l/+S7z++utNPZsEWGvaGo4nQIAAAQIECBAgQKCrQKUDrDfffDPmzp0bP//5z4sy5/pWOW1w3333baoV77777rjzzjtXHrvXXnvFYYcd1vIAKwtQX7Y999yzKFtfFk1uCsVBBAgQ+A+BRqFTri14xx13rFxLsOxUQgGWbkWAAAECBAgQIECAQH8KVDrA+uMf/1iMmlq2bFlR51wk/bjjjitGYTWzvfjii8VorjzPTjvtVHyNMM9VHxIN5hTCWj2ybFnX2npYOfLhhBNOiPy90ZZTK3Ndr5xamWtpLV26tHjBzLrkOlpve9vbIkOwnI44fPjwZrh6DPZq633l9Mx8uU2zHCW3/vrrx1/+5V/G/vvvX5Sh0bZo0aK477774he/+EXk4vwZVNbKve2228Z//a//NfL8Pa1tVh/67brrrjF58uTics8991zcc889hUttVNuoUaOK9t5vv/1WK1cupn/vvffGv/7rvxb+6Zij4LbZZpuiHu94xztKB4lZt/x4QIau2aZdF+pPm4033jh23333Yu22ntZKK7OQetd+2nX9tTz2xz/+cVGGLE/WJ6fK5tTbvO5f//Vfr/G1u5Yv65GjGdMr+8DDDz8c999/f9EO+eds2/TPftHIv6fOmR9keOSRR4p+3vV8o0ePLhwzzM7rP/3008VU3PTOe+bEE0+MjTbaqM/9/kc/+lF85zvfKY5bZ5114thjjy3av8yWfej2228vdu1uhGdt7bsHHnigWNOv1j9rRmPHji3u27RqNL25TDnWZJ9GoVMG6TlC9Le//e3KU5eZSthsgDUQ91B9H/3pT39a3CM5dTufP2m9+eabF/dGfuCj64c48v7Jj27k/2TINqv16exfue/73//+Uuse1vD66/m3Ju3sWAIECBAgQIAAAQLtKFDpAOvf/u3f4sYbb1zp2t2Iqf6Gb0WAlS9Jc+bMKYKg3l6eM/SZPXv2KgvTd2eQ4VWuWZMvxb0FQr051gcmBx54YFx//fWrLEJfO0ejEWT5sn7DDTfEY489tsqXIRtdN0d5HHHEEcWXJbvbuo5aywAr9//ud78b//Iv/9Lt+fPF9O///u8Lj9wy5Lnpppsig7hGWwYLee58ie8pCMypqXmexx9/vNe61QKOAw44oFhTqFG7NBNg5VfiMhi56667Vk65bVSn/ADC4YcfHu9617saBnNlrt0owMo+fN1118VLL73UbZulZ4YEH/rQh3r8WmeeKy2zf9UC7J7qkmFCfwRY9aF5hqk56rO3LUONb3zjG/Gb3/ym2DVDr1ynr2sQ8vvf/764x3vyqV0ng/VsowxdB3MUZnehU4blX//611cGbhkIZf0yOO1u62uANZD3UC3AKtNHc1p5huHZBmWeWfk/DD72sY8VbdXTVuZctePLPP9665N+ToAAAQIECBAgQKDTBCodYOXLcI5mqW1HHnlk8X+8B3prRYCVdfr+978f3/ve91ZWL4OW+umSjRZ9780jX4AzLMnRRGvyMtzVJUex5ctg18Xna+VoNPok1yC7+uqr4/nnn++tuCt/ni+dGUpl0NJo6xpg5Yi63P+hhx7q9fy1NcZefvnlIiDJERi9bT2NOGmmTfJ6PU2JLRMidW2PHP2UYUKOKsl26W3LESdHH3107LDDDqvtWuba9QHWBz7wgaL/1kYU9Xb9vffeOw455JCG/THLnyNkMhAs0zZZlzxftv2ajsCqn7aca+0df/zxMXLkyB6r9Mwzz8Tll1++sv719279One9+eTPs16TJk0alGderTzdhU7ZJjmqMcPRWv/KPpcj1DIQbbT1JcAa6Hsonw196aM5cjVD6wwcu379trt2621txoF4/pXpQ/YhQIAAAQIECBAg0EkClQ2wcupQjmiovTzkS9InP/nJ2HrrrQfcv1UBVv1160ec1X+RMQOQ3XbbLf7mb/6mmB6WL7w5RSlfBn/wgx8UL/S1l80coZKL32fw1OxWX748T74YHnTQQUU5sjzPPvtsMXImR67URp/kiLF8uc8pdbUtRxhkqPb2t7+9OEd35c5pd//wD//QcKRH1wArRzHV6prTrz74wQ8WU4Ly7/O6ObUry1Xb0itHXWXgkmXJUWo5fTHLnCNBcq20HAHYm18GJl2nV6VBXv9v//ZvI6eD1QzyWnn9DCi7jsDpblpsmRCpa3vU6p/lzWmKWf8Mp9I2RwfNnz+/MOh67UajhNKnzLW77pN1zl/ZhlnfDF1zlFW+1Gd58uV93rx5q4xOy3b91Kc+FVtuueVq3bE+7KmZZp1yRF7+OeuRgUrXPl470ZpMIcxzPProo8Xae1n2dD3qqKOKqbg9bV37Yv29lv4Z3uaU1txqRhm65b55jQzOcvRX9o/cr9bv8nmXz73uQqJm7+XujuspdGr0NdcMhfI+bhSMlw2wBuMe6tpH03LixInFyMocPZXtk4Fp9tHalN9so7yPctpqfZ+uTQO97bbbVrmf8jmcIwvrt4F6/vV32zsfAQIECBAgQIAAgaoLVDbAytExl1xySfHym9uavpT2pSFaFWB1Xccny9t1Xaf8c74Ife1rXyt+z62nl8f8eb7c5xTMfOHKrdGIrjVxycBs6tSpPb7c14dueUy+PHY3dS7Lk2vtXHPNNStHs3Rd36lreesXvu9ppFm+fOcUqDTuuk2YMKGYqtV1qlf+PMudo03yGrnluXNa0S677LLK8b/85S+LstaMM8jL83W3flF9CJDhRQZ09SOhyoRIjQLFLN9HP/rRhtMdc520NMjRQrl1XReoa6XKXLt+nzw+16XKaYwZHNZv6ZMBQY4Qq205BTX7cNetfipeOh588MGRYW6jkCSngOa01K5rja3psyIDzEsvvXRl4NrbBxWyTa+44orIKYK55YjB7Cu1PtD1vs72zvbJftJoq+933fWPvty3fdm3t9CpPlzsaSphb+eqlWuw7qG8XgbXuV5b/l6/1T8v8+cZtGaAmUF7/Zb/oyCD+VzTKrdGz6mBfP71pV3tS4AAAQIECBAgQKATBCobYNW//JSdytMfjVKVAGvHHXcsXp4avQh3t0h01/rn6KJcFyhfyPOFLQOxHBnT7Fbv0t0Inq7nr59a1dPUsa7HdX2Z7G4UTH2A1Vt5ui6yXXuZzVFAGbw02jKQyGCitj5WfeBSP92s7Ci3+hf2DAF33nnnVYpQJkSqb48yHzmoX1eu0bTcMteu36fMSKUcCZehdAZpuWWdp0yZskow9atf/aoY0VYLBMssFp7t+s///M8rRy2taYCVZbv55puL9cRy6+2DCjlKNO+zDN8aOXRtpxyVlh9nyNE93W3plMFIhh8ZBuY9k1NkB2PrLXTqy1TC3s6V9RnMe6i3Plr/P02yfI1C1q7t0HWae6N+N5DPv8HoD65BgAABAgQIECBAoEoCbRNgdTcKZyAwqxJg1de5foRWbyOw+tum3iWndOUXuHrauoZGPU0bqz9H/ctkowX86wOsHNmyxx57dFuc+nCkt5E1vQU5Oc01p2rmlK8cFVdbN6e3dcbq27HRyLjerp2VrG+PMguO11+70Qt6mWvX75NTATMMzDbubstRUjktOEfx5Nbonu4aHJUNBOtHQPVHgNU1lMr2zL6VXz1stGV4VhtZ1ihErJ/q2dMIrP6+Z/t6vjKhU/1oxu5GPpY512DeQ7310QwgMzzN6ba5lXledX0GNep3A/n862vb2p8AAQIECBAgQIBAuwu0TYDVHy+lZRurKgFW/QiV+lAnXxxzZEYuzp4jNbqbtla23r3t19Ulr52jw3oaGZKjK3J6XX51MLdc9Dmn7+S0o962+q8yNjq268tjfiEwz53rWHW3lQmOuh5b5gW8t3o0+nl/hUj1/bTRSK766zcTTpUJueqnu3bnkmtLPfLII8WP6wOsHDGYI49qUxzrRyD2ZN01ROqPZ0V92FY/LbBWlvp7stE6SPVfNsz7NIPWDBxzZOSafh20mT7Y3TFl+3yGkBlG1qZuNlqrruy5mil/M/dQoxF/9dfu2j/LjPrt+gyqn5I70M+/ZtwcQ4AAAQIECBAgQKCdBSobYOWLUU7Lqa1Z1B8vpWUbqlUB1m9+85tijaI33nijKGqjUCC/9HbHHXes9qW5fCnOECvX1skX/5yi1NtIoLIetf26unS3flLXc9YHEn29Xtf9G7V//cLZJ554YjHdq7ut/qW3t8CnP1/Ac9TKU089Fb/4xS+KQC+ndda2MgFRo3362h55vYEKsHqbalWra08BVv0Uwwxmc720MltXi/56VvzoRz+K73znO8XluxsN1nU6aHfTejPIyJFlDz744GpVyWMynM212HIdtJxi2MqtbJ+vX6sry7z99tsX67nVFpwve66y9V3Te6hMf+qpfzYqZ08B1kA//8q62Y8AAQIECBAgQIBApwhUNsCq/7/XZQKT/mqUVgVYDz/8cFx77bUrq9FoSljtZbjR19e61j9fjPNreHmOHOnSH6M8+hqYNFrou9k2GjVqVBx//PGrfEWxt+k79dca6AArX+ozmMrRKfkrA5kcfZOjdLLdutsEWH8ekVffPmWmqNZMu4a//RVg1Qdq9VNUs70zmPrXf/3Xohg9rcGW4cvs2bPj17/+dY+3QI5kyqmoed9mIN3fIXRv919fQqfephL25Vy1cg32PVTv0Z8B1kA//3prSz8nQIAAAQIECBAg0GkClQ2wErrrtKD8c6MFpweiQVoVYOXIqnvuuWdllbpb0ykXuM6vr33ve99b+aW0nhxGjhwZhxxySPF1tDV5IW5lgJWfu58+ffoqX7irSoCV7fHTn/40vvvd7xZhVV83AVbjAKu3EXJdnbuGX/0VYNUvMD5u3LhihFHti5X1XwU96KCDiq9rdrflGks5Ciu/blmmn+R6WpMmTepxWmxf+1pv+/c1dGo0lfDYY4+NsWPHrjbar6dppq26h9olwGr0/OutLf2cAAECBAgQIECAQKcJVDrAyulWuYZS/l/53Bot5N3XBrntttuK0TG5dlMGOpttttlqo5NaEWDVLyBcZk2nrHt+wv1nP/tZPProo/Hss8+uNrWw5pNTDPNl+N3vfndfyVbuv6YBVtl1ksoWsAoBVpmRNRka5giyXJ9r/PjxkS+j119//cr1gwRYjQOsstMSs7/k9MyccpyLgvdXgJXnzfsqR+XkM6h+Ue8Mo2688cbiZ41GCHbXj3P/559/vhi5ldNJFy5c2O1922htqbL3RzP79TXAyrrMmzcvcrplbXv7299eBH3ZFrNmzSo+cJBbd/d/K++hwQyw+vv510z7OoYAAQIECBAgQIBAOwtUOsCqH+HQ6AtffcHP6V2XXnrpylFL3U1LbEWAVf+59d6+mNWo3jli5LnnnitGZ+V0xPoX47JfdevOtK8BVv0C1/UjWPrSdo32bXWAld433XRT5HTOrkFhTt3MoCqnbqZ5hhBdR741swC1NbB67i0DsQZWXrH+mVEbZVU/Oqu7Rd7L9PEMr//whz8UYVn+6ro+Wh6/9dZbxyc/+cmVa0uVOWez+/Q1wMrrLFu2rAgPsw65ZV/PtctyPb7eAqxW30MDGWAN9POv2TZ2HAECBAgQIECAAIF2Fah0gFW/xky+GH3kIx+JfffdtynvHPGQa9bURnR1t2bNYAdYjUYxNPqaWV8rnaOzcvRIbSH8Ml8O7OkafQ2w6keV5ciYE044oceF1vtSx1YHWE8++WTx4p71zO1tb3tbMfIkvyzX09Z1tFDuZwTWn0dgrclXCLtOv+3PEVhZrq5TmWvPjAyHL7vssiK8yfXl8oucuXZVf2wZBOXI07x/c8tF0TPAyiBroLdmAqwsU67tddVVV628FzK0Pfzww+P222/vcQRWq++hgQywBvr5N9B9wfkJECBAgAABAgQIVE2g0gFWYtWPVsmvdOVaSPmJ875s+cKZYUP+nluGObnG1O67777aaQY7wMopjd/85jeLF/jc6qcq1QqYU5ZyWmW+4GZIkmFJTjXsaav/smFfpmXVn7evAVYen+tC/d//+39Xmh922GGx55579qXput231QFWfhEy1yGr9afJkyfHLrvs0mvd7r333uLFvrYJsP4cYNUH1mVHDOYXS7/xjW8UU4Nz6+8Aq2vIUrs3f/vb365sw55GhuYIox//+MeR92HetzkyL6fy9rb927/9WzE9sbb1ZT2w3s7d08+bDbAahfD5JdR8pmX75NbdV1VbeQ/VW/TnIu4D/fxbk3Z2LAECBAgQIECAAIF2FKh8gJUvRt/+9rfjJz/5yUrfXLfq6KOPLh1i5RorGRDli2hty+ldn/jEJyKnEdZvgxlg1QdrWZa99967WHS9fsH1riNByn6VsT7A6m5h+DKdt5kAq36ERQZv06ZN63WU0tKlS4sRLjkNJ0O6HN2SX6XrGti1OsDqev111lkncvHqHKHT01Y/3Sr3FWD95z34y1/+shh9lIt65/aBD3wgDjjggB4/PpBTODPsqR3T3wFWfUD2d3/3d8WIo/nz5xdlbPS10FofqP+aavb/T33qUzF69Oge+0nXAKts3ypzD/e2T7MBVp63Ud/uer1GAVar76F6j/4OsAby+ddbW/o5AQIECBAgQIAAgU4TqHyAleC5Ftbll1++yhf3clpNTid8z3ves9oi7LVGyvArRz1ce+21qxzb28LIgxFg5YttfrnuO9/5TmTAVtt6CnjqX4a23377IsjL+jTacgrLDTfcEI888kjx4+5GdpXt1M0EWPVrBeW1eit3euQi5xlm1LZGIU+rA6z6kVQ5suzQQw/ttj/m2kb5gtw1SM36CbD+M8DKPnv11VfHE088UTR9fnwgp6Llfd7oC5o5EioDr9roxTymvwOsPGcuUp73am454iqvl7/yi4QZyGaf7m7ruth77jNhwoSiTrWvGdYfl+fNEWW1qb9ruvZf2fs791uTACuP/9WvflW0X9739VujAKvV91B9Gfs7wBrI519f2tW+BAgQIECAAAECBDpBoC0CrIT+/e9/X7wY5QtW123kyJHFl/V22GGHYg2i3HIkQI48ylEMuah5bc2r2gtxb1/jazbAyhfNXLuquxfTHCGS9cgF2/P32tpJtfr0Fqzly9Ds2bNXCXZymk6OUtlxxx2Lr9vlliNG8vz5dbDawsr59zldMqfwZSjQzNZMgJXXaTTKLAPIXOg5X2qz3NlGOdoqp0jm1Lzal8vy+Bxxl9NG80tvXbdWB1j1C+9nwLLzzjsXI4ZyimuujVRbWD9HEObXIvPLbPXb/vvvX1h03eqDhKGwiHut/vVTatM1+0k6pWv+OcPAnJqa69rV30cDEWC9+OKLcckll0SODOy69TSSs7Zfo5FJW221VdFP8ot9tVGgGdw+/vjjxbTUl156qTi8tiD6+9///tX6Tdf+nz9ck+nBtZOvaYDVaMRs7dyNAqxW30P1qP0dYA3k86+ZZ7hjCBAgQIAAAQIECLSzQNsEWLUXgQxw8qWnmS1DkyOOOCJ22mmnHg9vNsBqpky1YzLEyYWgexrJ0d3LUJnr5lcNc82sfLlvdms2wMrr5WiSXOQ5X+b7suVUq2OOOSY233zzHl/gy4QW9eup9bauUG8v843W/emtbhlI5DTDDEIyXM2t0Yv9UA6w0iS/opmj8BqN5Kk3zuA3Fzivjdoq0xd6a6f6nzcaSZP71L5K2Nv56kO53vav/Tynzmbgns+u+q2KAVaWsTb99/nnn1+lyI36eavvoXrTgQiwBur5V7YP2Y8AAQIECBAgQIBApwi0VYCV6DnaIqfz5OiLRqNZGjVMbQRHrl3T29ozefxgBlg5GipHRn34wx9uuB5Xo/rk6JPrrrsucvpU19FlPdU9p7Y1Wu+rLx15TQKsvE5+VS3XM8tRJmXKnQte51SrXLi/0dbqEVhZpgw2cqTbfffd12udMljJdbxyxGA6PPDAA0W1MlzMdZG6TgUd6gFW9o+f//zncdNNN60yxba+H+RC7xlK55cd77zzzuLHAxFg5Xnr1+fKEYHHH398MaWwzPbHP/4x5syZE/XBTqNj87mw3377FaPOuhvRWdUAK+vTaCphowCr1fdQvf1ABVgD8fwr0+fsQ4AAAQIECBAgQKCTBNouwKrhZ3CQI2pyHamcLpgv/F2nEmUYkFMK86WpNk2tbMMNZICVL6M57XGbbbYpvlj3l3/5l71+SbBRufMFP1+I/+Vf/qVYUDqn3NVGq+Q1cmphTit873vfWyq0K2OzpgFWXiPLnS/wGd489thja1TuKgRYNbccTfXDH/6wGAWUI1Cynhmc5si6bbfdNvbaa6+irXNaYW6PPvposR5W7pd/l6PvcrRNbRvqAczI8cMAACAASURBVFbNIUPqXMMtp2Cmcd7j6ZpTCXPNsXTNhf372hfK9Pf6fTI4vvTSS1eup/eud70r8suTfZmSm9OIczTW/fffX4Ru2c61MDcD5gzD8rmwxx57rJwS3F1ZqxxgNZpK2F2A1cp7aDADrP5+/jXThx1DgAABAgQIECBAoJ0F2jbAamd0ZSdAoH8Fbr755h5HtPXv1ZyNAAECBAgQIECAAAECBAZbQIA12OKuR4BAtwL33HNPMR0zR1i9853v7PGjCLWT5Kisb37zmzF//vzir3LkYY5o68vIKE1CgAABAgQIECBAgAABAtUWEGBVu32UjsCQErj33nvj9ttvL+qc04BzbbBcI6ynrX5x/v74Gt+QQldZAgQIECBAgAABAgQItIGAAKsNGkkRCQwVgSeffDKuvPLKlevZ7bbbbsVC/t2Npsp1qa655ppiPby+hF5DxVM9CRAgQIAAAQIECBAg0CkCAqxOaUn1INABAjkd8Oqrry4Ww69tW221VfGVzlwMPz9QkAuEv/zyy8XXQu+4445VvlK49957xyGHHFIs9G4jQIAAAQIECBAgQIAAgc4REGB1TluqCYGOEMjRVFdddVUsW7asT/XJrzhOmjQpRowY0afj7EyAAAECBAgQIECAAAEC1RcQYFW/jZSQwJATWLhwYVx77bXxu9/9rte656isv/3bv4399tuvGKFlI0CAAAECBAgQIECAAIHOExBgdV6bqhGBjhDIqYIZYP3kJz+JX//617F48eJi+mBu6623XmyyySax++67x6677hobbLBBR9RZJQgQIECAAAECBAgQIECgsYAAS88gQIAAAQIECBAgQIAAAQIECBCotIAAq9LNo3AECBAgQIAAAQIECBAgQIAAAQICLH2AAAECBAgQIECAAAECBAgQIECg0gICrEo3j8IRIECAAAECBAgQIECAAAECBAgIsPQBAgQIECBAgAABAgQIECBAgACBSgsIsCrdPApHgAABAgQIECBAgAABAgQIECAgwNIHCBAgQIAAAQIECBAgQIAAAQIEKi0gwKp08ygcAQIECBAgQIAAAQIECBAgQICAAEsfIECAAAECBAgQIECAAAECBAgQqLSAAKvSzaNwBAgQIECAAAECBAgQIECAAAECAix9gAABAgQIECBAgAABAgQIECBAoNICAqxKN4/CESBAgAABAgQIECBAgAABAgQICLD0AQIECBAgQIAAAQIECBAgQIAAgUoLCLAq3TwKR4AAAQIECBAgQIAAAQIECBAgIMDSBwgQIECAAAECBAgQIECAAAECBCotIMCqdPMoHAECBAgQIECAAAECBAgQIECAgABLHyBAgAABAgQIECBAgAABAgQIEKi0gACr0s2jcAQIECBAgAABAgQIECBAgAABAgIsfYAAAQIECBAgQIAAAQIECBAgQKDSAgKsSjePwhEgQIAAAQIECBAgQIAAAQIECAiw9AECBAgQIECAAAECBAgQIECAAIFKCwiwKt08CkeAAAECBAgQIECAAAECBAgQICDA0gcIECBAgAABAgQIECBAgAABAgQqLSDAqnTzKBwBAgQIECBAgAABAgQIECBAgIAASx8gQIAAAQIECBAgQIAAAQIECBCotIAAq9LNo3AECBAgQIAAAQIECBAgQIAAAQICLH2AAAECBAgQIECAAAECBAgQIECg0gICrEo3T/nCLViwIC666KKYN29ePP7447HtttvGoYceGtOnT4/x48c3PFH9MRMmTIgjjjgijj322Nh0003LX9yeBAgQIECAAAECBAgQIECAAIEBFBBgDSDuYJ36hz/8YRx99NHx1FNPFWFVhlf537Ug6+qrr4799ttvleI8/PDDcdxxx8UDDzxQHDN27NiYP39+cdyBBx4YF198cYwbN26wquA6BAgQIECAAAECBAgQIECAAIFuBQRYbd45HnvssTjmmGPij3/8Y5x33nlx2GGHxVprrRWvvfZazJkzJ0477bTYa6+94pprroktttiiqO0LL7xQjMy6++67Y+bMmUX4tc4668SyZcuKc5x55plx0kknxbnnnhsjRoxocyHFJ0CAAAECBAgQIECAAAECBNpdQIDVxi345ptvFmHTWWedFZdffnlMmzYthg0btrJGGWKdfvrpcdttt8WNN94Ye+yxR/GzW265pQi6TjnllCKkGj58+MpjlixZEieffHLcddddceutt8aee+7ZxkKKToAAAQIECBAgQIAAAQIECHSCgACrjVvxmWeeicmTJxc1mDt3bmy55Za91ub111+PGTNmFCOv7rzzzjjggANWOyZHa+WorAsuuKAYwWUjQIAAAQIECBAgQIAAAQIECLRSQIDVSv01vPZPfvKTYr2qHHl1zjnnxLrrrtvrGRctWhRTp06Np59+Om644YbYYYcdVjvmvvvui3333beYZphBl2mEvbLagQABAgQIECBAgAABAgQIEBhAAQHWAOIO9Kmvv/76+NjHPlaMlDrhhBPiO9/5TlxyySVxzz33FAuz5zTBE088cZWRWblI+5FHHlkU7dprry0WfK/fcvH3SZMmxeabb16M7BozZsxAV8X5CRAgQIAAAQIECBAgQIAAAQLdCgiw2rhzZLg0ZcqUYuH1Rx99NGbPnh177713jBw5cuUXBXfdddci1Hrve99b1LRMOFVmnzZmU3QCBAgQIECAAAECBAgQIECgzQQEWG3WYF2Le/bZZ8fnP//54q9yKmH+ecKECcVC7vlFwRyZleHW7rvvXoRbW2211aAEWA899FAbqyo6AQIECBAgQIAAAQIECBAY2gK77bZb5QAEWJVrkvIFyvWpPv3pTxfTAG+66aYiqOq6LV++vFiE/bLLLoubb745Dj30UAFWeV57EiBAgAABAgQIECBAgACBISkgwBqSzT5wla5NIcxF2WfNmhWjRo1a7WK1Lwp+6UtfijPOOCPKfLmwNoVw6623LkZujR49euAq4cwECBAgQIAAAQIECBAgQIAAgV4EjMBq4y5y1113FVMHe/pa4I9+9KPYb7/9ohZg+QphGze4ohMgQIAAAQIECBAgQIAAgSEqIMBq44bPhdsPP/zweMc73lGMlNpkk01Wq01tBNZXvvKV+NznPhevv/56zJgxI3L64Z133hkHHHDAasfklMPjjjuuWEMrpyDaCBAgQIAAAQIECBAgQIAAAQKtFBBgtVJ/Da+dC7WfdNJJxfpWuQZWjsbqui1ZsiROPvnk+Pa3v1382n///Ysf33LLLXHYYYfFKaecEueee24MHz585WG1Y3J016233hp77rnnGpbS4QQIECBAgAABAgQIECBAgACBNRMQYK2ZX8uPzlFUOQrr7W9/e1x00UWxzz77xFprrVV8hTC/QHjmmWfGUUcdVfxsww03LMr7wgsvFNMO77777mIk1pQpU4oQq+sxPU1LbHmlFYAAAQIECBAgQIAAAQIECBAYUgICrDZv7jfeeCOuvvrqYqrf0qVLY8KECTFmzJiYP39+PPXUU0Wg9fWvfz3Gjx+/Sk3vv//+OP744+ORRx4pfjZ27NiVx+RIrosvvjjGjRvX5jqKT4AAAQIECBAgQIAAAQIECHSCgACrA1pxxYoVkethZVB1++23F8HVXnvtVYys+vjHP14EWo22BQsWFCOz5s2bF/nlwQy/jjjiiDj22GNj00037QAZVSBAgAABAgQIECBAgAABAgQ6QUCA1QmtqA4ECBAgQIAAAQIECBAgQIAAgQ4WEGB1cOOqGgECBAgQIECAAAECBAgQIECgEwQEWJ3QiupAgAABAgQIECBAgAABAgQIEOhgAQFWBzeuqhEgQIAAAQIECBAgQIAAAQIEOkFAgNUJragOBAgQIECAAAECBAgQIECAAIEOFhBgdXDjqhoBAgQIECBAgAABAgQIECBAoBMEBFid0IrqQIAAAQIECBAgQIAAAQIECBDoYAEBVgc3rqoRIECAAAECBAgQIECAAAECBDpBQIDVCa2oDgQIECBAgAABAgQIECBAgACBDhYQYHVw46oaAQIECBAgQIAAAQIECBAgQKATBARYndCK6kCAAAECBAgQIECAAAECBAgQ6GABAVYHN66qESBAgAABAgQIECBAgAABAgQ6QUCA1QmtqA4ECBAgQIAAAQIECBAgQIAAgQ4WEGB1cOOqGgECBAgQIECAAAECBAgQIECgEwQEWJ3QiupAgAABAgQIECBAgAABAgQIEOhgAQFWBzeuqhEgQIAAAQIECBAgQIAAAQIEOkFAgNUJragOBAgQIECAAAECBAgQIECAAIEOFhBgdXDjqhoBAgQIECBAgAABAgQIECBAoBMEBFid0IrqQIAAAQIECBAgQIAAAQIECBDoYAEBVgc3rqoRIECAAAECBAgQIECAAAECBDpBQIDVCa2oDgQIECBAgAABAgQIECBAgACBDhYQYHVw46oaAQIECBAgQIAAAQIECBAgQKATBARYndCK6kCAAAECBAgQIECAAAECBAgQ6GABAVYHN66qESBAgAABAgQIECBAgAABAgQ6QUCA1QmtqA4ECBAgQIAAAQIECBAgQIAAgQ4WEGB1cOOqGgECBAgQIECAAAECBAgQIECgEwQEWJ3QiupAgAABAgQIECBAgAABAgQIEOhgAQFWBzeuqhEgQIAAAQIECBAgQIAAAQIEOkFAgNUJragOBAgQIECAAAECBAgQIECAAIEOFhBgdXDjqhoBAgQIECBAgAABAgQIECDQd4GXXl4R53/3tfjlH96MJcv7fvxAHLHhiIidtlo7TvvQ8BgzcthAXKLS5xRgVbp5FI4AAQIECBAgQIAAAQIECBAYTIGFL6+IE65aHi8uXTGYly19rU1GDYsrpq0fGWgNpU2ANZRaW10JECBAgAABAgQIECBAgACBHgW+cttrcc8v3qi00oE7rxOf/cjwSpexvwsnwOpvUecjQIAAAQIECBAgQIAAAQIE2lbg8AtfiUXLqjn6qoY6eoNhcdOp67etcTMFF2A1o+YYAgQIECBAgAABAgQIECBAoCMF9v/Ksrao1z2f36AtytlfhRRg9Zek8xAgQIAAAQIECBAgQIAAAQJtLyDAqmYTCrCq2S5KRYAAAQIECBAgQIAAAQIECLRAQIDVAvQSlxRglUCyCwECBAgQIECAAAECBAgQIDA0BARY1WxnAVY120WpCBAgQIAAAQIECBAgQIAAgRYICLBagF7ikgKsEkh2IUCAAAECBAgQIECAAAECBIaGgACrmu0swKpmuygVAQIECBAgQIAAAQIECBAg0AIBAVYL0EtcUoBVAskuBAgQIECAAAECBAgQIECAwNAQEGBVs50FWNVsF6UiQIAAAQIECBAgQIAAAQIEWiAgwGoBeolLCrBKINmFAAECBAgQIECAAAECBAgQGBoCAqxqtrMAq5rtolQECBAgQIAAAQIECBAgQIBACwQEWC1AL3FJAVYJJLsQIECAAAECBAgQIECAAAECQ0NAgFXNdhZgVbNdlIoAAQIECBAgQIAAAQIECBBogYAAqwXoJS4pwCqBZBcCBAgQIECAAAECBAgQIEBgaAgIsKrZzgKsaraLUhEgQIAAAQIECBAgQIAAAQItEBBgtQC9xCUFWCWQ7EKAAAECBAgQIECAAAECBAgMDQEBVjXbWYBVzXZRKgIECBAgQIAAAQIECBAgQKAFAgKsFqCXuKQAqwSSXQgQIECAAAECBAgQIECAAIGhISDAqmY7C7Cq2S5KRYAAAQIECBAgQIAAAQIECLRAQIDVAvQSlxRglUCyCwECBAgQIECAAAECBAgQIDA0BARY1WxnAVY120WpCBAgQIAAAQIECBAgQIAAgRYICLBagF7ikgKsEkh2IUCAAAECBAgQIECAAAECBIaGgACrmu0swKpmuygVAQIECBAgQIAAAQIECBAg0AIBAVYL0EtcUoBVAskuBAgQIECAAAECBAgQIECAwNAQEGBVs50FWNVsF6UiQIAAAQIECBAgQIAAAQIEWiAgwGoBeolLCrBKINmFAAECBAgQIECAAAECBAgQGBoCAqxqtrMAq5rtolQECBAgQIAAAQIECBAgQIBACwQEWC1AL3FJAVYJJLsQIECAAAECBAgQIECAAAECQ0NAgFXNdhZgVbNdlIoAAQIECBAgQIAAAQIECBBogYAAqwXoJS4pwCqBZBcCBAgQIECAAAECBAgQIEBgaAgIsKrZzgKsaraLUhEgQIAAAQIECBAgQIAAAQItEBBgtQC9xCUFWCWQ7EKAAAECBAgQIECAAAECBAgMDQEBVjXbWYBVzXZRKgIECBAgQIAAAQIECBAgQKAFAgKsFqCXuKQAqwSSXQgQIECAAAECBAgQIECAAIGhISDAqmY7C7Cq2S5KRYAAAQIECBAgQIAAAQIECLRAQIDVAvQSlxRglUCyCwECBAgQIECAAAECBAgQIDA0BARY1WxnAVY120WpCBAgQIAAAQIECBAgQIAAgRYICLBagF7ikgKsEkh2IUCAAAECBAgQIECAAAECBIaGgACrmu0swKpmuygVAQIECBAgQIAAAQIECBAg0AIBAVYL0EtcUoBVAskuBAgQIECAAAECBAgQIECAwNAQEGBVs50FWNVsF6UiQIAAAQIECBAgQIAAAQIEWiAgwGoBeolLCrBKINmFAAECBAgQIECAAAECBAgQGBoCAqxqtrMAq5rtolQECBAgQIAAAQIECBAgQIBACwQEWC1AL3FJAVYJJLsQIECAAAECBAgQIECAAAECQ0NAgFXNdhZgVbNdlIoAAQIECBAgQIAAAQIECBBogYAAqwXoJS4pwCqBZBcCBAgQIECAAAECBAgQIEBgaAgIsKrZzgKsaraLUhEgQIAAAQIECBAgQIAAAQItEBBgtQC9xCUFWCWQ7EKAAAECBAgQIECAAAECBAgMDQEBVjXbWYBVzXZRKgIECBAgQIAAAQIECBAgQKAFAgKsFqCXuKQAqwSSXQgQIECAAAECBAgQIECAAIGhISDAqmY7C7Cq2S5KRYAAAQIECBAgQIAAAQIECLRAQIDVAvQSlxRglUCyCwECBAgQIECAAAECBAgQIDA0BARY1WxnAVY120WpCBAgQIAAAQIECBAgQIAAgRYICLBagF7ikgKsEkh2IUCAAAECBAgQIECAAAECBIaGgACrmu0swKpmuygVAQIECBAgQIAAAQIECBAg0AIBAVYL0EtcUoBVAskuBAgQIECAAAECBAgQIECAwNAQEGBVs50FWNVsF6UiQIAAAQIECBAgQIAAAQIEWiAgwGoBeolLCrBKINmFAAECBAgQIECAAAECBAgQGBoCAqxqtrMAq5rtolQECBAgQIAAAQIECBAgQIBACwQEWC1AL3FJAVYJJLsQIECAAAECBAgQIECAAAECQ0NAgFXNdhZgVbNdlIoAAQIECBAgQIAAAQIECBBogYAAqwXoJS4pwCqBZBcCBAgQIECAAAECBAgQIEBgaAgIsKrZzgKsaraLUhEgQIAAAQIECBAgQIAAAQItEBBgtQC9xCUFWCWQ7EKAAAECBAgQIECAAAECBAgMDQEBVjXbWYBVzXZRKgIECBAgQIAAAQIECBAgQKAFAgKsFqCXuKQAqwSSXQgQIECAAAECBAgQIECAAIGhISDAqmY7C7Cq2S5KRYAAAQIECBAgQIAAAQIECLRAQIDVAvQSlxRglUCyCwECBAgQIECAAAECBAgQIDA0BARY1WxnAVY120WpCBAgQIAAAQIECBAgQIAAgRYICLBagF7ikgKsEkh2IUCAAAECBAgQIECAAAECBIaGgACrmu0swKpmuygVAQIECBAgQIAAAQIECBAg0AIBAVYL0EtcUoBVAskuBAgQIECAAAECBAgQIECAwNAQEGBVs50FWNVsF6UiQIAAAQIECBAgQIAAAQIEWiAgwGoBeolLCrBKINmFAAECBAgQIECAAAECBAgQGBoCAqxqtrMAq5rtolQECBAgQIAAAQIECBAgQGDQBV56eUWc/93X4pd/eDOWLB/0yze84IYjInbaau047UPDY8zIYQNeKAHWgBM3dQEBVlNsDiJAgAABAgQIECBAgAABAp0lsPDlFXHCVcvjxaUrKlmxTUYNiyumrR8ZaA3kJsAaSN3mzy3Aat7OkQQIECBAgAABAgQIECBAoGMEvnLba3HPL96odH0O3Hmd+OxHhg9oGQVYA8rb9MkFWE3TOZAAAQIECBAgQIAAAQIECHSOwOEXvhKLllVz9FVNefQGw+KmU9cfUHQB1oDyNn1yAVbTdA4kQIAAAQIECBAgQIAAAQKdIyC4+XNbcqhmnxZgVbNdlIoAAQIECBAgQIAAAQIECAyqgOBGgDWoHa6PFxNg9RHM7gQIECBAgAABAgQIECBAoBMFBFgCrCr3awFWlVtH2QgQIECAAAECBAgQIECAwCAJCLAEWIPU1Zq6jACrKTYHESBAgAABAgQIECBAgACBzhIQYAmwqtyjBVhVbh1lI0CAAAECBAgQIECAAAECgyQgwBJgDVJXa+oyAqym2BxEgAABAgQIECBAgAABAgQ6S0CAJcCqco8WYFW5dZSNAAECBAgQIECAAAECBAgMkoAAS4A1SF2tqcsIsJpicxABAgQIECBAgAABAgQIEOgsAQGWAKvKPVqAVeXWUTYCBAgQIECAAAECBAgQIDBIAgIsAdYgdbWmLiPAaorNQQQIECBAgAABAgQIECBAoLMEBFgCrCr3aAFWlVtH2QgQIECAAAECBAgQIECAwCAJCLAEWIPU1Zq6jACrKTYHESBAgAABAgQIECBAgACBzhIQYAmwqtyjBVhVbh1lI0CAAAECBAgQIECAAAECgyQgwBJgDVJXa+oyAqym2BxEgAABAgQIECBAgAABAgQ6S0CAJcCqco8WYFW5dZos2xtvvBHnnHNOnHHGGXHvvffGPvvs0/BMCxYsiIsuuijmzZsXjz/+eEyYMCGOOOKIOPbYY2PTTTdt8uoOI0CAAAECBAgQIECAAIF2FBBgCbCq3G8FWFVunSbLdtttt8XUqVNj6dKl3QZYDz/8cBx33HHxwAMPxPjx42Ps2LExf/78eOqpp+LAAw+Miy++OMaNG9dkCRxGgAABAgQIECBAgAABAu0mIMASYFW5zwqwqtw6TZTtsccei2OOOaYIpnJrNALrhRdeiOnTp8fdd98dM2fOjKOPPjrWWWedWLZsWZx33nlx5plnxkknnRTnnntujBgxoolSOIQAAQIECBAgQIAAAQIE2k1AgCXAqnKfFWBVuXX6WLYMoE4//fR46KGHYvTo0fG9732vYYB1yy23xGGHHRannHJKEVINHz585ZWWLFkSJ598ctx1111x6623xp577tnHUtidAAECBAgQIECAAAECBNpRQIAlwKpyvxVgVbl1+lC2FStWxJVXXhmf+cxn4vLLLy+mA/7TP/3TagHW66+/HjNmzChGXt15551xwAEHrHaVa665phiVdcEFF8Rpp53Wh1LYlQABAgQIECBAgAABAgTaVUCAJcCqct8VYFW5dfpQtgcffDAOP/zwmDx5cjEF8Oyzz24YYC1atKhYH+vpp5+OG264IXbYYYfVrnLffffFvvvuW0wzzKDLNMI+NIRdCRAgQIAAAQIECBAg0KYCAiwBVpW7rgCryq1TsmzPPfdcETbl1wdzFNbmm28eZ511VsMAKxdpP/LII4szX3vttbHtttuudpX8IuGkSZOK88ydOzfGjBlTsiR2I0CAAAECBAgQIECAAIF2FRBgCbCq3HcFWFVunRJly9Dq/PPPj0suuSSuvvrq2G+//YqjuguwyoRTZfYpUTS7ECBAgAABAgQIECBAgEAbCQiwBFhV7q4CrCq3Tomy5TpWOXXwC1/4QrH+VX5NUIBVAs4uBAgQIECAAAECBAgQILCKgABLgFXlW0KAVeXW6aVsuVB7rme1zTbbxGWXXVZ8ebC2tXIEVn4F0UaAAAECBAgQIECAAAEC7SVw+h2rr5FcxRqcO/FXA1osDhG77bbbgBo3c3IBVjNqFThm2bJlcfrpp8cPfvCD+Na3vhW77LLLKqXqLsB65plnioXec8v1rbbccsvValObQrj11lvH7NmzVwnGylRdgFVGyT4ECBAgQIAAAQIECBColoDg5s/twUGAVa07s81LUwuZHnnkkVI1+dKXvhRnnHFG+AphKS47ESBAgAABAgQIECBAYMgJmEL45ybnUM2ubwRWNdul11L99re/jc997nPxpz/9qeG++bXBDLn23nvv2HDDDeOggw6Kk08+OV5//fWYMWNGzJw5M3L9rAMOOGC143M64nHHHRcXXHBBnHbaab2WxQ4ECBAgQIAAAQIECBAg0P4CghsBVpV7sQCryq2zBmXrbgphnvKWW26Jww47LE455ZQ499xzY/jw4SuvtGTJkiLouuuuu+LWW2+NPffccw1K4VACBAgQIECAAAECBAgQaBcBAZYAq8p9VYBV5dZZg7L1FGC98MILMX369Lj77ruLkVhTpkwpQqxcV+u8886LM888s/h5/mzEiBFrUAqHEiBAgAABAgQIECBAgEC7CAiwBFhV7qsCrCq3zhqUracAK097//33x/HHHx+5htb48eNj7NixkV81zKmHBx54YFx88cUxbty4NSiBQwkQIECAAAECBAgQIECgnQQEWAKsKvdXAVaVW2cNytZbgJWnXrBgQVx00UUxb968Yr2sCRMmxBFHHBHHHntsbLrppmtwdYcSIECAAAECBAgQIECAQLsJCLAEWFXuswKsKreOshEgQIAAAQIECBAgQIAAgUESEGAJsAapqzV1GQFWU2wOIkCAAAECBAgQIECAAAECnSUgwBJgVblHC7Cq3DrKRoAAAQIECBAgQIAAAQIEBklAgCXAGqSu1tRlBFhNsTmIAAECBAgQIECAAAECBAh0loAAS4BV5R4twKpy6ygbAQIECBAgQIAAiJ1TPgAAIABJREFUAQIECBAYJAEBlgBrkLpaU5cRYDXF5iACBAgQIECAAAECBAgQINBZAgIsAVaVe7QAq8qto2wECBAgQIAAAQIECBAgQGCQBARYAqxB6mpNXUaA1RSbgwgQIECAAAECBAgQIECAQGcJCLAEWFXu0QKsKreOshEgQIAAAQIECBAgQIAAgUESEGAJsAapqzV1GQFWU2wOIkCAAAECBAgQIECAAAECnSUgwBJgVblHC7Cq3DrKRoAAAQIECBAgQIAAAQIEBklAgCXAGqSu1tRlBFhNsTmIAAECBAgQIECAAAECBAh0loAAS4BV5R4twKpy6ygbAQIECBAgQIAAAQIECBAYJAEBlgBrkLpaU5cRYDXF5iACBAgQIECAAAECBAgQINBZAgIsAVaVe7QAq8qto2wECBAgQIAAAQIECBAgQGCQBARYAqxB6mpNXUaA1RSbgwgQIECAAAECBAgQIECAQGcJCLAEWFXu0QKsKreOshEgQIAAAQIECBAgQIAAgUESEGAJsAapqzV1GQFWU2wOIkCAAAECBAgQIECAAAECnSUgwBJgVblHC7Cq3DrKRoAAAQIECBAgQIAAAQIEBklAgCXAGqSu1tRlBFhNsTmIAAECBAgQIECAAAECBAh0loAAS4BV5R4twKpy6ygbAQIECBAgQIAAAQIECBAYJAEBlgBrkLpaU5cRYDXF5iACBAgQIECAAAECBAgQINBZAgIsAVaVe7QAq8qto2wECBAgQIAAAQIECBAgQGCQBARYAqxB6mpNXUaA1RSbgwgQIECAAAECBAgQIECAQGcJCLAEWFXu0QKsKreOshEgQIAAAQIECBAgQIAAgUESEGAJsAapqzV1GQFWU2wOIkCAAAECBAgQIECAAAECnSUgwBJgVblHC7Cq3DrKRoAAAQIECBAgQIAAAQIEBklAgCXAGqSu1tRlBFhNsTmIAAECBAgQIECAAAECBAh0loAAS4BV5R7dNgHWokWL4vTTT4+nn366tOeWW24ZO+20U+yyyy6x9957x4Ybblj6WDsSIECAAAECBAgQIECAAIGhJCDAEmBVub+3TYC1cOHCmDx5ctxxxx1Nee66665xySWXxHvf+96mjncQAQIECBAgQIAAAQIECBDoZAEBlgCryv27bQKst956KxYvXhxz586Nk08+OSZOnBjTpk2L3XbbrRhZtXz58vjpT38ac+bMiRtvvLHY59BDD40cufXd7343rr/++virv/qrmD17dowbN67KbaJsBAgQIECAAAECBAgQIEBg0AUEWAKsQe90fbhg2wRYWaf77ruvGIU1ffr0+PSnPx3Dhw9frapvvPFGnH/++cVoqwy79tlnn1ixYkVcd911cdxxx8UXv/jFOO2002LYsGF9YLIrAQIECBAgQIAAAQIECBDobAEBlgCryj28bQKs119/PWbMmBH//u//Htdcc01sscUW3bo+++yzcdRRR8XOO+8c55xzTqy77rrFSKxjjz02Ro4cGbNmzYpRo0ZVuV2UjQABAgQIECBAgAABAgQIDKqAAEuANagdro8Xa5sAq7YG1nbbbRczZ86MESNGdFvVnE6Yo6wWLFhQjMIaM2ZMMcWw/u/6aGV3AgQIECBAgAABAgQIECDQsQICLAFWlTt32wRYOYJq6tSpsfHGG/c6gmrp0qVx4oknxksvvVSseTV69GgBVpV7obIRIECAAAECBAgQIECAQMsFBFgCrJZ3wh4K0DYBVm0K4ZVXXlksyP7BD36w23Ws7rzzzjj88MOLRd5rUwh///vfx5FHHllMK8w1stZbb70qt4uyESBAgAABAgQIECBAgACBQRUQYAmwBrXD9fFibRNgZb0efPDBIpjKEVb//b//9/iHf/iHYnRVbrlQe464uu222+JLX/pS8Xe1Rdznz58f//t//++4/PLLIwOwXAvLRoAAAQIECBAgQIAAAQIECPyngABLgFXl+6GtAqwMqXL0VW16YHewtWmGkyZNildffbVY++qyyy6LQw45pPh90003rXKbKBsBAgQIECBAgAABAgQIEBh0AQGWAGvQO10fLthWAVatXrk4+1e/+tW45ZZb4qmnnlpZ3Qyucp2sf/zHf4xc7D23xYsXxxe+8IXYYYcdip9ttNFGfeCxKwECBAgQIECAAAECBAgQGBoCAiwBVpV7elsGWDXQt956qwio8ve11lqrCKfydxsBAgQIECBAgAABAgQIECDQNwEBlgCrbz1mcPdu6wBrcKlcjQABAgQIECBAgAABAgQIdK6AAEuAVeXe3XYBVq6D9dxzz0UuzP7iiy/GE0880a1vjsiaMmVKjBw5ssptoGwECBAgQIAAAQIECBAgQKDlAgIsAVbLO2EPBWirAGvZsmVxzjnnxIUXXlh8ibC3beLEicWXCMeMGdPbrn5OgAABAgQIECBAgAABAgSGtIAAS4BV5RugrQKsDKNyRNWoUaNi//33jz322CPWXnvtbn2NwKpy11M2AgQIECBAgAABAgQIEKiSgABLgFWl/lhflrYJsJYvXx6nnXZa3H777XHNNdcUAdawYcOqbKtsBAgQIECAAAECBAgQIECgbQQEWAKsKnfWtgmwFi5cGJMnT47NNtssZs2aVYzCshEgQIAAAQIECBAgQIAAAQL9IyDAEmD1T08amLO0TYC1aNGimDp1amy99dYxc+bMGDFixMCIOCsBAgQIECBAgAABAgQIEBiCAgIsAVaVu33bBFhvvvlmnHnmmXH//fcXUwi32GKLKrsqGwECBAgQIECAAAECBAgQaCsBAZYAq8odtm0CrER87LHH4phjjomDDz44Pv3pT8fw4cOrbKtsBAgQIECAAAECBAgQIECgbQQEWAKsKnfWtgmw3nrrrVi8eHHcd999cdJJJ8U222wTBxxwQLzjHe+ILbfcsqHxeuutFxMmTBB0VbkHKhsBAgQIECBAgAABAgQIVEJAgCXAqkRH7KYQbRNg1RZxv+OOO0p7Tpw4MebOnRtjxowpfYwdCRAgQIAAAQIECBAgQIDAUBQQYAmwqtzv2ybAevnll2POnDnFKKyy20YbbRRTpkyJkSNHlj3EfgQIECBAgAABAgQIECBAYEgKCLAEWFXu+G0TYFUZUdkIECBAgAABAgQIECBAgEC7CwiwBFhV7sMCrCq3jrIRIECAAAECBAgQIECAAIFBEhBgCbAGqas1dRkBVlNsDiJAgAABAgQIECBAgAABAp0lIMASYFW5R1c2wKot2p54uRB7bpMnTw6LuFe5OykbAQIECBAgQIAAAQIECLSrgABLgFXlvivAqnLrKBsBAgQIECBAgAABAgQIEBgkAQGWAGuQulpTl6lsgPXWW2+t/OJgfk0wt/wCYf592W2ttdaKPDZ/txEgQIAAAQIECBAgQIAAAQLdCwiwBFhVvj8qG2BVGU3ZCBAgQIAAAQIECBAgQIBApwkIsARYVe7TAqwqt46yESBAgAABAgQIECBAgACBQRIQYAmwBqmrNXWZtguwXnvttbj//vvjwQcfjOeffz4eeeSRbiu+zTbbxLnnnhujR49uCsdBBAgQIECAAAECBAgQIEBgqAgIsARYVe7rbRVgPffcc3HyySfHjTfeWMp04sSJxRcMx4wZU2p/OxEgQIAAAQIECBAgQIAAgaEqIMASYFW577dVgHXxxRcXAdb48ePjmGOOid133z3WXnvtbn3XW2+9mDBhQgwfPrzKbaBsBAgQIECAAAECBAgQIECg5QICLAFWyzthDwVomwBr6dKlceKJJxZTB7/1rW/FLrvsUmVXZSNAgAABAgQIECBAgAABAm0lIMASYFW5w7ZNgLVw4cKYPHlyjB07Ni688MJYf/31q+yqbAQIECBAgAABAgQIECBAoK0EBFgCrCp32LYJsBYvXhzTpk0r1rOaOXNmjBgxosquykaAAAECBAgQIECAAAECBNpKQIAlwKpyh22bAGvFihVFcHXDDTfEddddF9tvv32VXZWNAAECBAgQIECAAAECBAi0lYAAS4BV5Q7bNgFWIuZXCKdPnx6bbbZZfPnLX45NN920yrbKRoAAAQIECBAgQIAAAQIE2kZAgCXAqnJnbZsA67XXXouf/exn8atf/SrOOuus+NOf/hS77rpr7LjjjrHNNts0NN5oo41iypQpMXLkyCq3gbIRIECAAAECBAgQIECAAIGWCwiwBFgt74Q9FKBtAqzaIu533HFHac+JEyfG3Llzi3WzbAQIECBAgAABAgQIECBAgED3AgIsAVaV74+2CbBqI7BeffXV0p7rrbdeTJgwIYYPH176GDsSIECAAAECBAgQIECAAIGhKCDAEmBVud+3TYBVZURlI0CAAAECBAgQIECAAAEC7S4gwBJgVbkPC7Cq3DrKRoAAAQIECBAgQIAAAQIEBklAgCXAGqSu1tRlKhtgvfXWW7F48eKiUrkYe2755/z7sttaa61VHJu/2wgQIECAAAECBAgQIECAAIHuBQRYAqwq3x+VDbBqi7YnXi7EntvkyZPDIu5V7k7KRoAAAQIECBAgQIAAAQLtKiDAEmBVue8KsKrcOspGgAABAgQIECBAgAABAgQGSUCAJcAapK7W1GUqG2A1VRsHESBAgAABAgQIECBAgAABAk0JCLAEWE11nEE6SIA1SNAuQ4AAAQIECBAgQIAAAQIEqiwgwBJgVbl/dmyAlYu9P/3007HFFlvE8OHDq9wGykaAAAECBAgQIECAAAECBFouIMASYLW8E/ZQgLYLsBYsWBAXXXRR/PznP++2Wk899VQ8/vjjMXHixGIB+DFjxlS5DZSNAAECBAgQIECAAAECBAi0XECAJcBqeSfslABr/vz5MXXq1HjggQdKmX784x+PWbNmxejRo0vtbycCBAgQIECAAAECBAgQIDBUBQRYAqwq9/22GYG1YsWK+PKXvxxnnHFGZDD1j//4j7H55pvHjBkz4o033oj/9b/+Vzz33HNx8803x2WXXRbnn39+TJs2LYYNG1Zlf2UjQIAAAQIECBAgQIAAAQKVEBBgCbAq0RG7KUTbBFhLly6NE088MZ544om47rrrYvvtty+qdPbZZxeh1be+9a145zvfGbn21YUXXhhXXHFF8Xe77LJLlf2VjQABAgQIECBAgAABAgQIVEJAgCXAqkRHbPcAa+HChTF58uQYO3ZsEVCtv/76RZVuv/32OPjgg+Pee++NffbZp/i7Z555pth3//33jy984QtGYVW5ByobAQIECBAgQIAAAQIECFRCQIAlwKpER+yUAGu77baLmTNnxogRI4oqPfTQQ/GRj3wkzjvvvCK0ym358uVx2mmnxSuvvFKsgTVq1Kgqt4GyESBAgAABAgQIECBAgACBlgsIsARYLe+EPRSgbaYQZhh16qmnxmuvvbZKKJVfG5w0aVLx63Of+9wqAVZ+sdBXCKvc/ZSNAAECBAgQIECAAAECBKoiIMASYFWlLzYqR9sEWLVF3L/2ta/FnDlz4v3vf39Rn0WLFhVfJtx4441XBlvPPvtsHHXUUTF8+PCYPXu2rxBWuQcqGwECBAgQIECAAAECBAhUQkCAJcCqREfsphBtE2Bl+R988ME4/PDDIxd0z68Q5jTBnEp45plnxv/5P/8nPvvZz8bee+8d8+bNK6YZ5s/POeecWHfddavcBspGgAABAgQIECBAgAABAgRaLiDAEmC1vBP2UIC2CrByFNb1119ffI3w0EMPXbmY+2OPPRbHHHNMPPDAAyuruu2228ZNN90Uu+++e5X9lY0AAQIECBAgQIAAAQIECFRCQIAlwKpER+ymEG0VYNXq8Pzzz8eTTz5ZhFNrr7128de53tXZZ58dP/zhD+M973lP/Lf/9t9iwoQJvkBY5d6nbAQIECBAgAABAgQIECBQGQEBlgCrMp2xQUHaMsCqMqiyESBAgAABAgQIECBAgACBdhQQYAmwqtxvBVhVbh1lI0CAAAECBAgQIECAAAECgyQgwBJgDVJXa+oybRdgLV++vFjrKhd0f/PNN3us9EYbbRRTpkyJkSNHNoXjIAIECBAgQIAAAQIECBAgMFQEBFgCrCr39bYKsH7729/G8ccfH3feeWcp04kTJ8bcuXNjzJgxpfa3EwECBAgQIECAAAECBAgQGKoCAiwBVpX7ftsEWDna6swzz4yzzjor9thjjzjyyCNj5513XrmIeyPk9dZbr1jIffjw4VVuA2UjQIAAAQIECBAgQIAAgRYLvPTyijj/u6/FL//wZixZ3uLC/MflNxwRsdNWa8dpHxoeY0YOG/BCCbAEWAPeydbgAm0TYC1atCimTp0af/rTn2LOnDmx3XbbrUG1HUqAAAECBAgQIECAAAECBP4ssPDlFXHCVcvjxaUrKkmyyahhccW09SMDrYHcBFgCrIHsX2t67rYJsBYuXBiTJ08ugquZM2fGiBEDfOeuqazjCRAgQIAAAQIECBAgQKAtBL5y22txzy/eqHRZD9x5nfjsRwZ2dpEAS4BV5ZugbQKsV199NT7zmc/E0qVLY9asWTFq1KgquyobAQIECBAgQIAAAQIECLSJwOEXvhKLllVz9FWNcPQGw+KmU9cfUFEBlgBrQDvYGp68bQKsrOf3v//9+MQnPhGXXHJJfPCDH4xhwwZ+DvAa+jqcAAECBAgQIECAAAECBCouILgR3HTtovpDNW/Ytgqw3nrrrfjWt74VM2bMiGnTpsX73ve+eOc739ntdMK11lorNtpoo8jfbQQIECBAgAABAgQIECBAoJGAwEKAJcCq/rOhrQKs5cuXx6WXXhr/83/+z3jppZd61Z04cWLMnTs3xowZ0+u+diBAgAABAgQIECBAgACBoSkgwBJgCbCqf++3VYD19a9/vRh5ldv48eNj22237VF4m222iXPPPTdGjx5d/ZZQQgIECBAgQIAAAQIECBBoiYAAS4AlwGrJrdeni7ZNgJWLt5944onxox/9KK688sp4//vfb2pgn5razgQIECBAgAABAgQIECDQSECAJcASYFX/2dA2AdbChQtj8uTJMXbs2Ljwwgtj/fUH9usL1W86JSRAgAABAgQIECBAgACB/hAQYAmwBFj9cScN7DnaJsCqjcAaPny4AGtg+4SzEyBAgAABAgQIECBAYEgJCLAEWAKs6t/ybRNgrVixIr761a/GVVddFdddd13suOOO1ddVQgIECBAgQIAAAQIECBCovIAAS4AlwKr8bRptE2Al5QsvvBAnn3xyLFq0qPgS4YQJE2KdddapvrISEiBAgAABAgQIECBAgEBlBQRYAiwBVmVvz5UFa5sA6+WXX445c+bE7373u5g7d2489dRTRSV6+hqhrxBWvwMqIQECBAgQIECAAAECBFotIMASYAmwWn0X9n79tgmwaou433HHHb3X6j/2mDhxYhF2jRkzpvQxdiRAgAABAgQIECBAgACBoSUgwBJgCbCqf8+3TYD11ltvxeLFiyN/L7uttdZasdFGG0X+biNAgAABAgQIECBAgAABAo0EBFgCLAFW9Z8NbRNgVZ9SCQkQIECAAAECBAgQIECgHQUEWAIsAVb179y2DbDyq4RLliyJJ598Ml599dViQfd11103li9fHiNGjIhhw4ZVX18JCRAgQIAAAQIECBAgQKDlAgIsAZYAq+W3Ya8FaLsAK6cQfv/7348vfelL8eMf/7ioYG2tq/XXXz8+/elPx1/8xV/EF7/4xdh44417BbADAQIECBAgQIAAAQIECAxtAQGWAEuAVf1nQFsFWG+88UZceuml8fnPfz6WLl0ao0aNKkZb5eirXKw917qaOnVqzJs3Lz760Y/GZZddFqNHj65+KyghAQIECBAgQIAAAQIECLRMQIAlwBJgtez2K33htgqw7rvvvpg8eXJsvfXWcf7558e73vWu+MxnPhMLFixY+bXBP/7xj3H66afH7NmzY86cOcX+NgIECBAgQIAAAQIECBAg0J2AAEuAJcCq/vOhbQKsN998M84444y49tpr46abbordd9+9WO/qtNNOWyXASvLHH388Jk2aFPvss08RdK233nrVbwklJECAAAECBAgQIECAAIGWCAiwBFgCrJbcen26aNsEWIsWLSqmB+a6VrNmzSqmD3YXYL3yyitx6qmnxu9+97uVI7P6pGJnAgQIECBAgAABAgQIDBGBl15eEed/97X45R/ejCXLq1HpDUdE7LTV2nHah4bHmJED/4EuAZYAS4BVjXu/p1K0TYC1cOHCYjrgdtttFzNnzizWvuouwOru76vfHEpIgAABAgQIECBAgACBwRNY+PKKOOGq5fHi0hWDd9E+XGmTUcPiimnrRwZaA7kJsARYAqyBvMP659xtE2Dlou0nnnhivPDCC8X6Vptsskm3Adazzz4bRx11VGyxxRYrR2v1D5ezECBAgAABAgQIECBAoHMEvnLba3HPL96odIUO3Hmd+OxHhg9oGQVYAiwB1oDeYv1y8rYJsFasWFGMvMpF2zPAytFYr7766mprYOWXCnPdqxkzZhS/5xpZw4YN/JDTfmkNJyFAgAABAgQIECBAgMAgChx+4SuxaFk1R1/VGEZvMCxuOnX9AVURYAmwBFgDeov1y8nbJsDK2ubXBqdMmRKPPvpoTJ8+vRhllaHWM888E1deeWW89NJLcemll8Yll1wSe+21VxF0jRs3rl+gnIQAAQIECBAgQIAAAQKdJiC4EdwIbla/q90X1XzStVWAlYT3339/HH/88fHII490Kzp+/Pi4/PLL433ve1811ZWKAAECBAgQIECAAAECFRDwoi7AEmAJsCrwKCpVhLYLsLJWuQ7WNddcEzfeeGM88MADKyuawVWO0MqRWdtss00pADsRIECAAAECBAgQIDA0BXx9L0KAJcASYAmw2uVfgLYKsBYvXhwbbLBBrLPOOit9c82rXOA9/37ddddtF3flJECAAAECBAgQIECghQK+vie4EdwIbrp7BAl2W/hw7uHSbRNgvf7668XC7E888URcdtllsdVWW1VTVKkIECBAgAABAgQIEKi8gK/vCbAEWAIsAVblH9WrFLBtAqyFCxcWXx4cO3ZsXHjhhbH++gP7FYr2akalJUCAAAECBAgQIECgLwK+vifAEmAJsARYfXlqtn7ftgmwcvrgtGnTYsSIETFr1qwYNWpU6/WUgAABAgQIECBAgACBthQwRUiAJcASYAmw2uvx3TYBVrLmou2nnnpqnHXWWcVi7cOHD28v7QEq7bJly+K2226L2bNnx3333VesCTZhwoQ44ogj4thjj41NN9204ZUXLFgQF110UcybNy8ef/zxUscMUBWclgABAgQIECBAgMCgCgiwBFgCLAGWAGtQH7trfLG2CbBee+21+OlPfxp33313/NM//VNsvPHGseuuu8buu+8eY8aMaQix0UYbFUHXyJEj1xiqqid47rnn4uSTTy7CvRyV9u53v7sI9ubPnx9PPfVUYXTJJZfEe9/73lWq8PDDD8dxxx1XfMUxv96YUzNrxxx44IFx8cUXx7hx46pabeUiQIAAAQIECBAgsEYCAiwBlgBLgCXAWqPH6KAf3DYBVm0NrDvuuKM00sSJE2Pu3LndBlylT1TRHfMLjP/jf/yP+MpXvhKf/OQn48tf/vLK0VY5Kuu8886LM888M/7+7/8+rrjiithss82Kmrzwwgsxffr0IgycOXNmHH300cWXHbsec9JJJ8W5555bTNm0ESBAgAABAgQIEOg0AQGWAEuAJcASYLXXk71tAqwcgfWzn/0sXn311dLC6623XjEtrlOnGuYIqyOPPDLefPPNuO6662L77bdfxWbJkiXF6Kxrrrkm7rzzzjjggAOKn99yyy1x2GGHxSmnnFKEVF19asfcddddceutt8aee+5Z2tuOBAgQIECAAAEC7SHw0ssr4vzvvha//MObsWR5Ncq84YiInbZaO0770PAYM3LYgBdKgCXAEmAJsARYA/6o7dcLtE2A1a+17pCTPfTQQ3HaaafFTjvtFBdccEHD0VK5XlhOuZwzZ07xFcfXX389ZsyYUYy86hpqdSXJwCtHZeU58/w2AgQIECBAgACBzhFY+PKKOOGq5fHi0hWVrNQmo4bFFdPWjwy0BnITYAmwBFgCLAHWQD5l+//cAqz+N63MGXNk1hlnnBFnn332ygBr0aJFMXXq1Hj66afjhhtuiB122GG18uZC8Pvuu28xzTCDLtMIK9OkCkKAAAECBAgQWGOBr9z2WtzzizfW+DwDeYIDd14nPvuRgf1gkwBLgCXAEmAJsAbySd7/5xZg9b9pZc745JNPxsc//vHIaYG5yHuO1KpNO8xCXnvttbHtttuuVt78IuGkSZNi88037+g1xCrTUApCgAABAgQIEBhEgcMvfCUWLavm6Ksaw+gNhsVNp64/oCoCLAGWAEuAJcAa0Mdsv59cgNXvpNU4YS7Ifvrpp8fXvva1+PznP18s5p4LtZcJp8rsU41aKgUBAgQIECBAgEBfBQQ3ghvBjeBGcNPzk9Nzsq//sgzO/gKswXEe1KtkeJVfJsxfBx98cFx22WXxtre9rShDmXCqzD6DWiEXI0CAAAECBAgQ6DcBL2YCLAGWAEuAJcDqt39UBvFEAqxBxB6MS7300kvFulc58urDH/5wzJo1a5VpgmXCqTL79FSXXFzeRoAAAQIECBAgUE2B0+9YfQ3UKpb03Im/GtBicfgzLwcOXW80/UF/qPWH3XbbbUCfwc2cXIDVjFpFj8n1rfKrgd/+9rfjox/9aLEA+1ZbbbVKaZ955pnia4S5zZ07N7bccsvValMLsLbeeuuYPXt2jB49uk81FmD1icvOBAgQIECAAIFBFfCC6gVVYLH6Lee+cF+4L1a9LwRYg/pP89C62P333x/HH398PPLII3HyySfHl7/85Rg1atRqCL5COLT6hdoSIECAAAECBOoFTCH8swgHDl3vDf1Bf9Afqv/vZcf7xbjaAAAgAElEQVSMwHrrrbdi8eLFhXgGN7lg+VDYVqxYET/4wQ/iE5/4ROT0wQyuPvWpT8Xw4Y0/O/z666/HjBkzitFZd955ZxxwwAGrMeWaWccdd1xccMEFxYguGwECBAgQIECAQOcIeFH3ou5FffX72X3hvnBfVP/fubYLsHKB8n/+53+OZ599Nk488cRYd911o+vUuSTfY4894qtf/Wrsvffe1W+BNSzhD3/4wzj66KNj6dKlcdFFF8XHPvaxWGuttXo86y233BKHHXZYnHLKKXHuueeuEnYtWbKkGMF11113xa233hp77rnnGpbQ4QQIECBAgAABAlUS8KLuRd2LugCru2eS54PnQ5X+vaovS1sFWC+88EIRrlx//fUxderUYoHyDLC+8IUvxPnnn1+MvBoxYkQ8//zzsddeexXrN40bN67K/mtUtvSYPn163H333XHppZfGxz/+8Rg2bFiv5+x6XI7EmjJlShFiZTh43nnnxZlnnlmcN3+WnjYCBAgQIECAAIHOEfCC6gVVgCXAEmD1/Ez3nKzmv3ltFWB9/etfj2nTpsVBBx0Un/3sZ+Ov//qvY/78+TFp0qRC97rrrovx48fHtddeGyeccEJ88YtfLKbAlQl1qtk8PZcqF2HP8KnMNmfOnJWLt+f+XdfMSrOxY8cWljma7cADD4yLL764o8O/Mmb2IUCAAAECBAh0ooAXMwGWAEuAJcASYLXjv29tE2C9+uqr8ZnPfCbyC3cZVG2//faFd206XAZV55xzTjEiK9fCyqArRw/lKK1Gi5m3Y2N1LXPXtazK1KU+wMpjFixYUEw7nDdvXuSXBydMmBBHHHFEHHvssbHpppuWOa19CBAgQIAAAQIE2kxAgCXAEmAJsARYAqw2+6erKG7bBFgLFy4sRhBtt912K6e2vfnmm3HGGWfE2WefHV0DmuXLlxcjrzKgyVFKY8aMace2UWYCBAgQIECAAAEC/S4gwBJgCbAEWAIsAVa//+MyCCds6wDrxRdfLNbC+s1vfhM33XRT7LLLLgWZAGsQeo5LECBAgAABAgQItKWAAEuAJcASYAmwBFjt+A9Y2wRYr7zySpx66qnx+9//vlicfZNNNon77rsv/u7v/i4mTpwYV155ZWy00UZFGzz55JPFgubvfve7LUTejr1SmQkQIECAAAECBAZMQIAlwBJgCbAEWAKsAftHZgBP3DYBVhrUFnHP6YH7779//H/2zgR8t6ns/0uGk2M46ZC5yBCiHOkUf72SSCJlShwRMmVMRBpeSgMiqeRVeWWoDJkyRRFKZW5QlDKmDJmOmfyvz/auX+vss5/n2c/vPMPe+/ns63L1vue3n733+uy1173u77rvex133HFZ/aajjjoqSxnkuO+++8JnP/vZcMIJJ2SiFvWcPCQgAQlIQAISkIAEJCABhRuFG4UbhRuFmzK2QKG/DKXBn1MrAeuf//xn2HPPPcMZZ5wxRmqTTTYJxx9/fFh44YXHireTTpj+++CxekcJSEACEpCABCQgAQlUk4COmUKeQp5CnkKeQl41LVT7p6qVgEVTnnjiiXDhhReGq6++Oqt59b73vW+sSDs78x188MHZToT77LOPO+nVsUf6zBKQgAQkIAEJSEACfSWggKWApYClgKWApYDVV0PTp4vXTsDqEwcvKwEJSEACEpCABCQggZEgoIClgKWApYClgKWAVUeDp4BVx7fmM0tAAhKQgAQkIAEJSGCcBBSwFLAUsBSwFLAUsMZpQob6s9oIWE899VS46qqrwve///1wzTXXhFtvvXUM3JQpU8Lb3va2sOWWW4a3vOUtYY455hgqVG8uAQlIQAISkIAEJCCBqhJQwFLAUsBSwFLAUsCqqo1q91yVF7BefPHFTLCiptW1117bkfFGG20UPve5z4VVV12147meIAEJSEACEpCABCQggVEjoIClgKWApYClgKWAVUfbV3kB6+c//3nYbrvtwp133hle85rXhGnTpoW11147K9C++OKLhzvuuCPcf//94ZJLLgnnnXfe2HknnXRSdp6HBCQgAQlIQAISkIAEJPAfAgpYClgKWApYClgKWHW0i5UWsBCnEKx+8YtfhAMPPDB88pOfDPPNN19Lzg888EA4/PDDw5FHHhnWWWedcPLJJ2cil4cEJCABCUhAAhKQgAQkoHCjcKNwo3CjcFPGFij0l6E0+HMqLWB95zvfCTvttFPYfffdM2Fqnnnm6UjoiSeeCAcccED45je/GU455ZSwzTbbdPyNJ0hAAhKQgAQkIAEJSGBUCOiYKeQp5CnkKeQp5NXR5lVWwHr66afDfvvtF84+++xwzjnnhKlTp5bmS8TWu9/97kz8+tKXvhTmmmuu0r/1RAlIQAISkIAEJCABCTSZgAKWApYClgKWApYCVh3tXGUFrIcffjhsu+22gf897bTTsvpXZQ/qZW299dZhscUWC9/+9rfDpEmTyv7U8yQgAQlIQAISkIAEJNBoAgpYClgKWApYClgKWHU0dJUVsB566KGx9L9TTz01TJ48uTTfWflt6Zt4ogQkIAEJSEACEpCABGpIQAFLAUsBSwFLAUsBq4bmKyhg1fGt+cwSkIAEJCABCUhAAhIYJwEFLAUsBSwFLAUsBaxxmpCh/kwBa6j4vbkEJCABCUhAAhKQgAQGS0ABSwFLAUsBSwFLAWuwlqc3d1PA6g1HryIBCUhAAhKQgAQkIIFaEFDAUsBSwFLAUsBSwKqFwco9ZOUFrOeffz5861vfCgsssEBpvhR+33XXXcMcc8wRuq2fVfomnigBCUhAAhKQgAQkIIEaElDAUsBSwFLAUsBSwKqh+ap+DaxLLrlk3Fzf9a53KWCNm54/lIAEJCABCUhAAhJoIgEFLAUsBSwFLAUsBaw62rfKR2ApYNWxW/nMEpCABCQgAQlIQAJVJaCApYClgKWApYClgFVVG9XuuSorYP373/8Ojz76aOB/x3u87GUvC5MmTQr8r4cEJCABCUhAAhKQgAT+Nf3F8JULnwm33PtCeOypavCYf+4QXr/47GHfDSeEyfPO1veHUsBSwFLAUsBSwFLA6rux6cMNKitg9aGtXlICEpCABCQgAQlIYIQJPDT9xbD7iU+FBx9/sZIUFpxvtnDCThMDglY/DwUsBSwFLAUsBSwFrH7amX5dWwGrX2S9rgQkIAEJSEACEpBApQh84dxnwk//8Hylnin/MOuvMkf4xMYT+vqMClgKWApYClgKWApYfTU0fbq4AlafwHpZCUhAAhKQgAQkIIFqEdj8mCfDw09UM/oqklpgntnCmXtP7Cs4BSwFLAUsBSwFLAWsvhqaPl28sgLWww8/HA444IBw1113jbvpr371q8Phhx8eFlhggXFfwx9KQAISkIAEJCABCTSDgMKNwo3CjcKNwo3CTRmLpr0oQ2nw51RWwHrooYfCNttsE9yFcPCdwjtKQAISkIAEJCCBJhLQIVHAUsBSwFLAUsAqY9+0F2UoDf6cygpY06dPD6ecckq2E+F4D3YgnDZtWph33nnHewl/JwEJSEACEpCABCTQEAI6JApYClgKWApYClhlTJr2ogylwZ9TWQFr8Ci8owQkIAEJSEACEpBAkwnokChgKWApYClgKWCVsXPaizKUBn+OAtbgmXtHCUhAAhKQgAQkIIEhENAhUcBSwFLAUsBSwCpjfrQXZSgN/pzGCFgPPPBAmDhxYphnnnkGT9E7SkACEpCABCQgAQlUnoAOiQKWApYClgKWAlYZY6W9KENp8OfUQsBCnPrqV78aFllkkbDnnnsWUvriF78YjjzyyPCpT30q7LzzzgpZg+9L3lECEpCABCQgAQlUmoAOiQKWApYClgKWAlYZQ6W9KENp8OdUXsC69dZbw4477hh+8YtfhJ122ikcc8wxWaRVejz++OPhox/9aDj55JOzf95iiy3CscceGxZeeOHBE/WOEpCABCQgAQlIQAKVJKBDooClgKWApYClgFXGQGkvylAa/DmVFrAefvjhsMsuu4QzzjgjbLTRRuETn/hEWHPNNcPLXvaymUg9++yz4YorrsgisK699tqwxx57hMMPPzzMPffcg6fqHSUgAQlIQAISkIAEKkdAh0QBSwFLAUsBSwGrjHHSXpShNPhzKi1gnXfeeWGTTTYJu+22W/jyl78c5ptvvo6E7r333iwa62c/+1k4++yzw7rrrtvxN54gAQlIQAISkIAEJNB8AjokClgKWApYClgKWGWsnfaiDKXBn1NZAYuIqgMPPDBcfPHF4Qc/+EF4wxveUJrOlVdeGbbaaquw/fbbh8997nNh9tlnL/1bT5SABCQgAQlIQAISaCYBHRIFLAUsBSwFLAWsMhZOe1GG0uDPqayA9eijj2Y1r0gB/MY3vlEq+iriI/Vw2223zX777W9/O0yaNGnwZL2jBCQgAQlIQAISkEClCOiQKGApYClgKWApYJUxTNqLMpQGf05lBayHHnoobLPNNmGppZYKRx99dFe1rJ566qmw7777hjvuuCOceuqpYfLkyYMn6x0lIAEJSEACEpCABCpFQIdEAUsBSwFLAUsBq4xh0l6UoTT4cxSwBs/cO0pAAhKQgAQkIAEJDIGADokClgKWApYClgJWGfOjvShDafDnVFbAevrpp8N+++0XbrvttnDaaaeFhRZaqDSdBx98MEshXGKJJcIxxxwTJk6cWPq3nigBCUhAAhKQgAQk0EwCOiQKWApYClgKWApYZSyc9qIMpcGfU1kBCxTHH3982H///cOZZ54Z1l9//dJ0fvKTn4TNN988HHDAAeHggw8Os802W+nfeqIEJCABCUhAAhKQQDMJ6JAoYClgKWApYClglbFw2osylAZ/TqUFrD/84Q9hiy22CMsvv3xWyH3xxRfvSOjee+8NH/3oR8NvfvObcM4554SpU6d2/I0nSEACEpCABCQgAQk0n4AOiQKWApYClgKWAlYZa6e9KENp8OdUWsB64YUXwlFHHZVFUr35zW8Ohx12WFhnnXXCHHPMMROp559/Plx++eVZxNW1114bPvnJT4ZDDjmk8NzBY/aOEpCABCQgAQlIQALDJqBDooClgKWApYClgFXGFmkvylAa/DmVFrDA8cQTT2SiFLWsOF7zmteEt7/97WHFFVcco/XHP/4xXHHFFeHOO+/M/u0jH/lI+NKXvhRe+cpXDp6od5SABCQgAQlIQAISqCQBHRIFLAUsBSwFLAWsMgZKe1GG0uDPqbyABZJnnnkmnHXWWeHQQw8Nt956a0tKr3vd68JnPvOZsNlmm4UJEyYMnqZ3lIAEJCABCUhAAhKoLAEdEgUsBSwFLAUsBawyRkp7UYbS4M+phYAVsRCNRXog0VbXXXddeO6557Ioq9VXXz287W1vC6uuumqYa665Bk/RO0pAAhKQgAQkIAEJVJ6ADokClgKWApYClgJWGWOlvShDafDn1ErAGjwe7ygBCUhAAhKQgAQk0BQCOiQKWApYClgKWApYZWya9qIMpcGfo4A1eObeUQISkIAEJCABCUhgCAR0SBSwFLAUsBSwFLDKmB/tRRlKgz9HAWvwzL2jBCQgAQlIQAISkMAQCOiQKGApYClgKWApYJUxP9qLMpQGf44C1uCZe0cJSEACEpCABCQwcAL/mv5i+MqFz4Rb7n0hPPbUwG9feMP55w7h9YvPHvbdcEKYPO9sfX8oHRIFLAUsBSwFLAWsMsZGe1GG0uDPUcAaPHPvKAEJSEACEpCABAZK4KHpL4bdT3wqPPj4iwO9b9mbLTjfbOGEnSYGBK1+HjokClgKWApYClgKWGXsjPaiDKXBn6OANXjm3lECEpCABCQgAQkMlMAXzn0m/PQPzw/0nt3ebP1V5gif2HhCtz/r6nwdEgUsBSwFLAUsBawyhkN7UYbS4M9RwBo8c+8oAQlIQAISkIAEBkpg82OeDA8/Uc3oqwhigXlmC2fuPbGvXHRIFLAUsBSwFLAUsMoYGu1FGUqDP0cBa/DMvaMEJCABCUhAAhIYKAEn4go3CjcKNwo3CjdlDI/2QntRpp8M6xwFrGGR974SkIAEJCABCUhgQAR0SHRIFLAUsBSwFLDKmBzthfaiTD8Z1jkKWMMi730lIAEJSEACEpDAgAjokOiQKGApYClgKWCVMTnaC+1FmX4yrHMUsIZF3vtKQAISkIAEJCCBARHQIdEhUcBSwFLAUsAqY3K0F9qLMv1kWOcoYA2LvPeVgAQkIAEJSEACAyKgQ6JDooClgKWApYBVxuRoL7QXZfrJsM5RwBoWee8rAQlIQAISkIAEBkRAh0SHRAFLAUsBSwGrjMnRXmgvyvSTYZ2jgDUs8t5XAhKQgAQkIAEJDIiADokOiQKWApYClgJWGZOjvdBelOknwzpHAWtY5L2vBCQgAQlIQAISGBABHRIdEgUsBSwFLAWsMiZHe6G9KNNPhnWOAtawyHtfCUhAAhKQgAQkMCACOiQ6JApYClgKWApYZUyO9kJ7UaafDOscBaxhkfe+EpCABCQgAQlIYEAEdEh0SBSwFLAUsBSwypgc7YX2okw/GdY5CljDIu99JSABCUhAAhKQwIAI6JDokChgKWApYClglTE52gvtRZl+MqxzFLCGRd77SkACEpCABCQggQER0CHRIVHAUsBSwFLAKmNytBfaizL9ZFjnKGANi7z3lYAEJCABCUhAAgMioEOiQ6KApYClgKWAVcbkaC+0F2X6ybDOUcAaFnnvKwEJSEACEpCABAZEQIdEh0QBSwFLAUsBq4zJ0V5oL8r0k2Gdo4A1LPLeVwISkIAEJCABCQyIgA6JDokClgKWApYCVhmTo73QXpTpJ8M6RwFrWOS9rwQkIAEJSEACEhgQAR0SHRIFLAUsBSwFrDImR3uhvSjTT4Z1jgLWsMh7XwlIQAISkIAEJDAgAjokOiQKWApYClgKWGVMjvZCe1GmnwzrHAWsYZH3vhKQgAQkIAEJSGBABHRIdEgUsBSwFLAUsMqYHO2F9qJMPxnWOQpYwyLvfSUgAQlIQAISkMCACOiQ6JAoYClgKWApYJUxOdoL7UWZfjKscxSwhkXe+0pAAhKQgAQkIIEBEdAh0SFRwFLAUsBSwCpjcrQX2osy/WRY5yhgDYu895WABCQgAQlIQAIDIqBDokOigKWApYClgFXG5GgvtBdl+smwzlHAGhZ57ysBCUhAAhKQgAQGRECHRIdEAUsBSwFLAauMydFeaC/K9JNhnaOANSzy3lcCEpCABCQgAQkMiIAOiQ6JApYClgKWAlYZk6O90F6U6SfDOkcBa1jkva8EJCABCUhAAhIYEAEdEh0SBSwFLAUsBawyJkd7ob0o00+GdY4C1rDIe18JSEACEpCABCQwIAI6JDokClgKWApYClhlTI72QntRpp8M6xwFrGGR974SkIAEJCABCUhgQAR0SHRIFLAUsBSwFLDKmBzthfaiTD8Z1jkKWMMi730lIAEJSEACEpDAgAjokOiQKGApYClgKWCVMTnaC+1FmX4yrHMUsIZF3vtKQAISkIAEJCCBARHQIdEhUcBSwFLAUsAqY3K0F9qLMv1kWOcoYA2LvPeVgAQkIAEJSEACAyKgQ6JDooClgKWApYBVxuRoL7QXZfrJsM5RwBoWee8rAQlIQAISkIAEBkRAh0SHRAFLAUsBSwGrjMnRXmgvyvSTYZ2jgDUs8t5XAhKQgAQkIAEJDIiADokOiQKWApYClgJWGZOjvdBelOknwzpHAWtY5L2vBCQgAQlIQAISGBABHRIdEgUsBSwFLAWsMiZHe6G9KNNPhnWOAtawyHtfCUhAAhKQgAQGQuBf018MX7nwmXDLvS+Ex54ayC073mT+uUN4/eKzh303nBAmzztbx/Nn9QQdEh0SBSwFLAUsBawytkR7ob0o00+GdY4C1rDIe18JSEACEpCABPpO4KHpL4bdT3wqPPj4i32/13husOB8s4UTdpoYELT6eeiQ6JAoYClgKWApYJWxM9oL7UWZfjKscxSwhkXe+0pAAhKQgAQk0HcCXzj3mfDTPzzf9/vMyg3WX2WO8ImNJ8zKJTr+VodEh0QBSwFLAUsBq6OxCCFoL7QXZfrJsM5RwBoWee8rAQlIQAISkEDfCWx+zJPh4SeqGX0VG7/APLOFM/ee2FcWOiQ6JApYClgKWApYZQyN9kJ7UaafDOscBaxhkfe+EpCABCQgAQn0nYATcSfiCjcKNwo3CjdljI32QnuhvSjzpQz3HAWs4fL37hKQgAQkIAEJ9JGADokOiQ6JApYClgJWGTOjvdBeaC/KfCnDPUcBa7j8vbsEJCABCUhAAn0koEOiQ6JDooClgKWAVcbMaC+0F9qLMl/KcM9RwBouf+8uAQlIQAISkEAfCeiQ6JDokChgKWApYJUxM9oL7YX2osyXMtxzFLCGy9+7S0ACEpCABCTQRwI6JDokOiQKWApYClhlzIz2QnuhvSjzpQz3HAWs4fL37hKQgAQkIAEJ9JGADokOiQ6JApYClgJWGTOjvdBeaC/KfCnDPUcBa7j8vbsEJCABCUhAAn0koEOiQ6JDooClgKWAVcbMaC+0F9qLMl/KcM9RwBouf+8uAQlIQAISkEAfCeiQ6JDokChgKWApYJUxM9oL7YX2osyXMtxzFLCGy9+7S0ACEpCABCTQRwI6JDokOiQKWApYClhlzIz2QnuhvSjzpQz3HAWs4fL37hKQgAQkIAEJ9JGADokOiQ6JApYClgJWGTOjvdBeaC/KfCnDPUcBa7j8vbsEJCABCUigbwT+Nf3F8JULnwm33PtCeOypvt2mqwvPP3cIr1989rDvhhPC5Hln6+q34zlZh0SHRIdEAUsBSwGrjP3QXmgvtBdlvpThnqOANVz+3l0CEpCABCTQFwIPTX8x7H7iU+HBx1/sy/Vn9aILzjdbOGGniQFBq5+HDokOiQ6JApYClgJWGTujvdBeaC/KfCnDPUcBa7j8vbsEJCABCUigLwS+cO4z4ad/eL4v1+7VRddfZY7wiY0n9OpyhdfRIdEh0SFRwFLAUsAqY2i0F9oL7UWZL2W45yhgDZe/d5eABCQgAQn0hcDmxzwZHn6imtFXscELzDNbOHPviX1pf7yoDokOiQ6JApYClgJWGUOjvdBeaC/KfCnDPUcBa7j8vbsEJCABCUigLwSciDsRdyKucKNwo3BTxsBoL7QX2gvtRZmxogrnKGBV4S34DBKQgAQkIIEeE9Ah0SHRIdEhUcBSwCpjWrQX2gvthfaizFhRhXMUsKrwFnwGCUhAAhKQQI8J6JDokOiQ6JAoYClglTEt2gvthfZCe1FmrKjCOQpYVXgLPoMEJCABCUigxwR0SHRIdEh0SBSwFLDKmBbthfZCe6G9KDNWVOEcBawqvAWfQQISkIAEekrgX9NfDF+58Jlwy70vhMee6umlx32x+ecO4fWLzx723XBCmDzvbOO+Ttkf6pDokOiQ6JAoYClglbEZ2gvthfZCe1FmrKjCOQpYVXgLPoMEJCABCfSMwEPTXwy7n/hUePDxau7At+B8s4UTdpoYELT6eeiQ6JDokOiQKGApYJWxM9oL7YX2QntRZqyowjkKWFV4Cz6DBCQgAQn0jMAXzn0m/PQPz/fsev240PqrzBE+sfGEflx67Jo6JDokOiQ6JApYClhlDI32QnuhvdBelBkrqnCOAlYV3oLPIAEJSEACPSOw+TFPhoefqGb0VWzkAvPMFs7ce2LP2lx0IR0SHRIdEh0SBSwFrDKGRnuhvdBeaC/KjBVVOEcBqwpvwWeQgAQkIIGeEXAi7kTcibgTcYUbhZsyRkV7ob3QXmgvtBdlRsvqnKOAVZ134ZNIQAISkEAPCOiQ6JDokOiQ6JAoYJUxJ9oL7YX2QnuhvSgzWlbnHAWs6rwLn0QCEpCABHpAQIdEh0SHRIdEh0QBq4w50V5oL7QX2gvtRZnRsjrnKGBV5134JBKQgAQk0AMCOiQ6JDokOiQ6JApYZcyJ9kJ7ob3QXmgvyoyW1TlHAas678InkYAEJCCBHhDQIdEh0SHRIdEhUcAqY060F9oL7YX2QntRZrSszjkKWNV5Fz6JBCQgAQn0gIAOiQ6JDokOiQ6JAlYZc6K90F5oL7QX2osyo2V1zlHAqs678EkkIAEJSKAHBHRIdEh0SHRIdEgUsMqYE+2F9kJ7ob3QXpQZLatzjgJWdd6FTyIBCUhAAj0goEOiQ6JDokOiQ6KAVcacaC+0F9oL7YX2osxoWZ1zFLCq8y58EglIQAIS6AEBHRIdEh0SHRIdEgWsMuZEe6G90F5oL7QXZUbL6pyjgFWdd+GTSEACEpBADwjokOiQ6JDokOiQKGCVMSfaC+2F9kJ7ob0oM1pW5xwFrOq8C59EAhKQgAR6QECHRIdEh0SHRIdEAauMOdFeaC+0F9oL7UWZ0bI65yhgVedd+CQSkIAEJNADAjokOiQ6JDokOiQKWGXMifZCe6G90F5oL8qMltU5RwGrOu/CJ5GABCQggR4Q0CHRIdEh0SHRIVHAKmNOtBfaC+2F9kJ7UWa0rM45CljVeRc+iQQkIAEJ9ICADokOiQ6JDokOiQJWGXOivdBeaC+0F9qLMqNldc5RwKrOuxj4k9xxxx3h2GOPDRdccEG49dZbw5QpU8KWW24Zdtxxx7DQQgsN/Hm8oQQkIIFeENAh0SHRIdEh0SFRwCpjT7QX2gvthfZCe1FmtKzOOQpY1XkXA32Sm266Key6667h17/+dXjd614XllxyyfDnP/853HnnnWH99dcPX//618Nyyy030GfyZhKQgAR6QUCHRIdEh0SHRIdEAauMPdFeaC+0F9oL7UWZ0bI65yhgVeddDOxJHnjggbDLLruEyy67LBx99NFhu+22C3PMMUd44oknwhFHHBEOOeSQsMcee4TDDz88zD333AN7Lm8kAQlIoBcEdEh0SHRIdEh0SBSwytgT7YX2QnuhvdBelBktq9yxT+oAACAASURBVHOOAlZ13sXAnuRHP/pR2GyzzcJee+2ViVQTJkwYu/djjz0W9txzz3DppZeGc845J0ydOnVgz+WNJCABCfSCgA6JDokOiQ6JDokCVhl7or3QXmgvtBfaizKjZXXOUcCqzrsYyJM8++yz4cADD8wir37yk5+E9dZbb6b7fu9738uiso466qiw7777DuS5xnOTk656Npx/w/Ph4SdeHM/P+/abBeaZLWzypjnDtmvN2bd7pBeWw0s05CCH+F3okOiQ6JDokOiQKGCVmYRpL7QX2gvthfaizGhZnXMUsKrzLgbyJA8//HDYdtttw1133RVOP/30sMIKK8x031/84hdhrbXWytIMEbqqmEb4nSueDaf98rmBMBvvTbZec86w49vnGu/PS/1ODi9hkoMcnIA6AXUCqmBRxnAqWChYaC+0F9oL7YX2ogyBap6jgFXN99K3p6JI+9Zbb51d/7TTTguvec1rZroXOxJ+4AMfCIssskg49dRTw+TJk/v2POO98ObHPFm5yKt8W4jEOnPvieNtYqnfyeElTHKQgw6JDokOiQ5JGcOpgKWApb3QXmgvtBfaizIEqnmOAlY130vfnqqMOFXmnL49YMkLOwF1AuoE1AmoE1AnoGVMhvZCe6G90F5oL7QX2osyBLQX2ovy/WRYZypgDYv8kO5bRpwqc86QHn/stjokGhgNjA6JDokOSRlbpL3QXmgvtBfaC+2F9qIMAe2F9qJ8PxnWmQpYwyI/pPuWEafKnDOkx1fAyoHXMdPQamh1zHTMdMzK2GTthfZCe6G90F5oL7QXZQhoL8pTGvyZCliDZz7UO/79738P22yzTfYM1LdabLHFZnqeKGAtscQS4eSTTw4LLLBAV8+8+uqrd3W+J0tAAhKQgAQkIAEJSEACEpCABCRQHQLXXXdddR7m/55EAatyr6S/DzSIXQgVsPr7Dr26BCQgAQlIQAISkIAEJCABCUignwQUsPpJ12uXIvDss8+GAw88MBx99NHhJz/5SVhvvfVm+t3xxx8fdt1113DUUUeFfffdt9R1PUkCEpCABCQgAQlIQAISkIAEJCABCfSLgBFY/SJb4ev+6Ec/CptttlnYa6+9wuGHHx4mTJgw9rSPPfZY2HPPPcOll14azjnnnDB16tQKt8RHk4AEJCABCUhAAhKQgAQkIAEJSGAUCChgjcJbzrXxgQceCLvssku47LLLskisadOmZSLWE088EY444ohwyCGHZH/nb3PPPfcIErLJEpCABCQgAQlIQAISkIAEJCABCVSJgAJWld7GAJ/lmmuuCbvttlu4+eabw+te97qw5JJLhj//+c/hzjvvDOuvv374+te/HpZbbrkBPpG3koAEJCABCUhAAhKQgAQkIAEJSEACxQQUsEa4Z9xxxx3h2GOPDRdccEFg58EpU6aELbfcMuy4445hoYUWGmEyNl0CEpCABCQgAQlIQAISkIAEJCCBKhFQwKrS2/BZJCABCUhAAhKQgAQkIAEJSEACEpCABGYioIBlp5CABCQgAQlIQAISkIAEJCABCUhAAhKoNAEFrEq/Hh9OAhKQgAQkIAEJSEACEpCABCQgAQlIQAHLPiABCUhAAhKQgAQkIAEJSEACEpCABCRQaQIKWJV+PT6cBCQgAQlIQAISkIAEJCABCUhAAhKQgAKWfUACEpCABCQgAQlIQAISkIAEJCABCUig0gQUsCr9eny4QRH4xz/+Ec4666yw/fbbh3nmmWdQt/U+EpCABCQgAQlIQAISkIAEJCABCZQgoIBVApKnNJvAn//857DHHnuEn/zkJ+Hkk08O06ZNa3aDbZ0EJCABCUhAAhKQgAQkIAEJSKBmBBSwavbCfNzeEnjqqafCvvvuG44//vjwpS99Key3335hjjnm6O1NvJoEJCABCUhAAhKQgARGgMAf//jHcNBBB4UvfvGLYcUVVxyBFttECUhgkAQUsAZJ23tVjsBf/vKXsNVWW4X55psvnHrqqWGxxRar3DP6QBKQgAQkIAEJSEACEqg6gaeffjoceOCB4ZhjjgkbbrhhOPHEE8OrXvWqqj+2zycBCdSIgAJWjV6Wj9p7An//+9/DNttsE2699dZwyimnhHe84x3hn//8Z7jgggvCBz/4wTD33HP3/qZeUQI1JPDoo4+G0047Lay22mrhLW95Sw1b0JtHlsNLHP/1r3+F5557Liy88MK9AetVJCABCUigEQSeeOKJ8IUvfCFsuumm4U1velMj2tSLRjz//PPhwgsvzOZQ2s5eEPUao0pAAWtU37ztzgi8+OKL4fvf/37Ydddds+ir//7v/w4/+MEPwk033ZT971vf+lZJSWDkCSDq7rLLLuHcc88Ne+21Vzj88MPDhAkTRo6LHP4jXrHCvt1224X/9//+38j1g9hgRLzTTz89bLnlluGVr3zlyHKw4RKQgARaEWCe/eMf/zgsv/zy4XWve91Ig4qL40cffXTYcccdR5qFjZfArBBQwJoVev62EQRYEfnKV76ShTxzvOY1rwknnXRSWHvttRvRvm4bQV2wG264Ifz1r38Na6yxRlhmmWXCbLPN1u1lan9+5PCnP/0prLXWWtnkaxQ58CJ/+MMfZqm266+/fjjssMOyKKyXvexltX/H3TZgVDgwJt5+++3Zt19UE5C6JvzHxhejKvK/8MILGYNPf/rT4SMf+UhWQ3EURax///vfgY1QrrnmmrDUUktlNmMUxW3GEr6bxx9/PBtWJk2aNJJjZOwPv/nNb7Lxg+ibUewPcviPdT3zzDPDDjvsEFZaaaUsnXCUa2L94Q9/CFtssUVYYYUVwne+852wwAILdDsNqf35cZzkG2FsmHfeeWvfpm4bgKiLb3H++eeHxx57LKy33nrhbW9720jajG7ZxfMVsMZLzt81igCphBjYSy65JFsh+p//+Z/wX//1X41qY5nGIFwRYfOLX/wiO53aYHvvvXcm7s0zzzxlLlGbczCid911V+Z05cWYUeLQ7oXB6Prrr88c1EMPPTQTsqZMmVKbd9yrBx0lDrQVAf+Tn/xklgJClFVexPrc5z4XzjrrrKw/jOKKOuL273//+3DfffeFo446Kvz85z9vtIh19913Z+Jc3gYQgYaA981vfnPsU9too40yJsstt1yvPr/KX4d0KeYM1Py58847s+dlIQzbufPOOzfOdrZ6IfaHl8jIYcYewvdxwAEHZOMEqXOjLGKx8HHIIYeEr371q9mu55tssknlx7dePeAzzzwTfvSjH2ULP7/73e/GfIzNN988fOYzn8nm4qNwMH8gaIJMhrjg8cY3vnFk51PjfecKWOMl5+8aQ4DJxu677x5+9atfBQaR8847byRFLHaN+fCHPxxuueWWsOqqq2ZO680335xNxuDDYNsUESt10jEkW2+99ZiIlXJYd911w8tf/vIs0gQOu+22W/jyl7+cCXtNP1gdY5JFWu0666wTnnzyyawG1kILLdT0ps/QvlHjwMrg2WefHT72sY9lfZ5Uh7yINcoCFnYCkf/aa6+d6TtoYiQWAvZHP/rRLOoyHfvyTik244orrsjqSeKkfvvb3w4rr7xy48cK0or33HPPcMYZZ2TiPqvot912W7YIhHPy/ve/P/uGELSafKT9AQ7YCcS82B9GRbQYNQ7YRwRuFv3o9wsuuGAWdUe01VxzzTXW5RWx/vP1X3fddQHRhnnV17/+9cbMq9uNb7z/gw8+OBP5GQtZ4EDMiz4G/3bccceFDTbYoNGZDimHD33oQ2HatGnZPItINMTMUc3yGI9tVMAaDzV/0zgCMeKIiXdMJxylSCxWRlgho8bRd7/73cywMpCmkUhNErHyTjorg4hYFKWGAxEV3/jGN8Kaa66ZcSDUl9V0hKxRErHuvffezHmlXyDakQpAGuGoHaPGoZOINaoCVhS32WWLlEE2/eBAuPnUpz6ViVpNE7GIvtxjjz1mGvtYSd9+++2zlGKijJiAI9gQtQebURCxsJs4ZURf5YVe+gpj5+WXX571CRYDJk6c2Nihk/6w2WabZe8f8Zv+kEYijUrkzahwwEbceOON4bOf/WxW3yp/FEUgKmK9RCnOtxF1WSxiobTJB0IVUbnMrekv+++//5ho98ADD2SL40ceeeRIlG9ht3tEq3ScTN99TK8kWCAVgJvcP8bbNgWs8ZLzd40lkNbEGhUR6y9/+UtW44hC3TvttNMMqwCsoFJsEpGv6SIWBakxLjhmeQ6tHLnGfgj/17BUvGGF6Pjjjx/J3XOazAFn5Gc/+1lYeumlw2tf+9rszbcTsUZRwEpFfoTc1VdffYZPH2edVOsTTjih8SIW7x/h6qGHHgrHHntsmH/++WeItGByzn9NF7Go8/S+970vi1wmLSim2vLtkF6LgEVEVtPHTATd/fbbL0yfPr2wP8TIi6aLWKPCgTkyjniM0uW9vvOd78wWuYi6Y5e9mErLghdRN9R84hgVEQtGzKuxqUU14OLYQT2spm+KE+t+UUsWoT+fyZH6XE0eIx5++OGxwv35+md8F8wrCKAgvRLfk1RL7ItRWcVelgJW071P21dIgMGC4nlEliy77LLZoJLmX4+KiIXTRVoIzhgRR1/72tfCG97whpmYjYqIxW6UpAgR1l3EQRHr3LDttttmRnbUUgn5KFIRq0kcWEEnyoZJE30/1i9qJWIxsaJmBXWRiFLESZ86dWp4/etfHyZPntzIQqQ4ZERpUpiasbIojTjdpbLJkViI/Ah6RA6w6JE/sK+jIGLhjOHEE7Eba2YWiVeMlUTmYD+IQph99tkbMTNjnkQdn2effTaQFsU8olV/aLKINUoc0p27Wew44ogjsnEgrSNKjR9qJH7+858vTCluuogVS1Tsu+++mXBHxBG1Aeeee+4ZhH5sLhGaRQsijRgg/q8RcfMbdnb/wAc+0NIni3XSqKtIpFZTxsnYYPwo2o8oRfsQpugr9AHGx3xZAqIYm943ZqWfK2DNCj1/W0sCqQgRG1AUaTUKIlZ0XHHOFl100XDOOedkjmjRMQoiFhxwTC+66KJANFbR0VQRq5Oo21Txpugd33///dnEm9B3dglCmInRFU3kEKOHHnnkkSyCYuGFFx7DUiRi3XHHHZlzUnTkRa03v/nNjajxESef7LqIcJE6IymHWN+EsaTJIhZtJhKLiXfRCvEoiFi0HyH36quvzuxFq8irGIGw+OKLN6qOIOMAiz5sfsPBwgZOe6v+0FQRa5Q4xPFtkUUW6ViMPS29QGQNYmdcHGmyiIW4f9lll2WLw1dddVX2beBjUCuPha8YsfrTn/40q5G3zz77NFKwiXaRBS82haEEB7vttTriOMn8gwi/xRZbrJY+ZquHfvDBB7P3z+YvROySUk7QQEzBReRE7KQWM4tkjJftbGyj4IyjMQpY44DmT+pLINYwQYSgphFizfe///3wve99rzD/uukiVuqc4nBhZNJUiPybHhURqxOHpolYZUXdJoo3aR9HyCGcn5pocXcY/o4IQ0QJNY9YaW4ih9heBFxW0EmHiVt850UsxBsE7//93//N0iN++ctfZhN1akHF1BG4tarzUEcLwk6122yzTSZqspnBEkssUdgMOJI6hrPG0aS0a9qTjhXUSqSdCDNFR9NFLFIDEXCogUUU9+mnn16YNvjoo49mKemwa9rOnd32h6aKWKPAIa3dVHYHvTjn/vWvf51F+WJfo/jfZBGL8ZAC97SbRSH8DA6iaqgZSNoxqXSIWhQyb9q4kNqDWPepncDN+WwUhF9GJFJTeFx55ZXZe2ZjA+ZRCFYIlumBuMlCCDUEY7pp2QWzOs6levXMCli9Iul1Kk+A/GPC28k9TwuVI1JRz4Pd1jAubCG/9tprj7UnFbGIxMAQrbLKKpVvb9kHbFXQPA0JT68VRaz3vOc9Y8Vay96ryud1yyFOWN/+9rfXmkO3om4TxRv6ZZr+xUrYGmuskYkVl156aSbOIOwgyOCwEo3VVA5RdGClvVU6ISJV0bbPfENEcbGTKVFsG264YWH9jyqPA62eLW5/zoooRcqp+ROj8tLfIP4RhXLPPfdkLKgd2O78OrLoRsCP/YnVdVaVW4lddeQQ69i8+tWvziILEL6Lal5FUfP222/PxM+m7UjYbX9AxCJqqWn9oekcolNN6mC+hk+775cUW3ayJdWUNLKYbstvoohFvajU3tRxPGj1zNjFv/3tb5l4gfDHQhmRytiJJZdcMhOx8D9aRS/WnUWMrKIoOf7TiiuuWNikKGAxf2jCOIl4hVjJtxIzOvAnSQukgD8H6YTsRpivCxZtCxFZ9AuPmQkoYNkrRoYAgwgDAaulFCyPB7tgIGyxGwhHKxGLXTQI+YwObJPAdSveMCHHGBUVp6wLF1bH+C91QkeNw3hF3aaJN+luYnFHyijg8jcmUx//+MezXSq/9a1vhQ9+8INZmkzTOPDtpsXIKcBbpiZWkZBTl3Ggm+f87W9/m9kOxKm0H6TX4G/UyiI1hC3BWWlnQl7n3aZwPPM7InXjrPMNcY2iumHd8K/auXHcILKAo9UmF7HfIHI1tWCz/eGl3tlkDizmYBOo3xNr+JT5JnHaOZ8FoKL6RvmI3zLXrNI5zCMR6Y477rhsx2pECUSpojqhLOwgYhGVxULQq171qizimfpx7aJZq9Tebp8lff/tNgJC5GNuteqqq7ZN0+/2/v06n0VPRHgirtOyC/F+LHbxThGsimrqtnou/CtqK7L4dcYZZ2QlLDwUsOwDI0ogKvus+uGMRsMSo6vYJYXIK6IOSB9DxEqjtJqADaEOEY+0n1e84hVZGOvmm28+w85JOFlxZ5m8I98EBrQBDmxpjgOKs87qBzn6Md++WxGrzlxmRdSN4g31HOpe1P36668PG2+88Uy7icV3mxauZeWUkPi4otYUDo899lgWuk+NJxzzuKPeqIlYtJ2aFN/+9rezsYKaFaR/sUKa9gP6BpG7rLBGIZ+JJ04atiTWE6R4N6kBBx10UFbPoi6FaeHAszM2sisSabSIL0ScxqMbZ72u4yQRIix6MUfgIMWFdx5XzNPITURLtoOPO3lyPk4qDs7vf//7Whfkjd8FTjrRMhTyZ67AeDhK/YExAJGaej7UtCGChqg7Uopj7a+mfhcxFezQQw/NhKhuDpzxd7/73eFd73pXNrZOmjSpm59X9lx8CGoiMranZQeo+YW4QepY0cG4wiZSzEVj8W64kIpcxyMV8RDs8S0YK6OvlY6T+Z0paS/sPvGJT2R2Mx+lV0Ue+JRER+EnsZNkvnYoz1xmt2bGE6KtiOKlrhwi3qc+9alsDtJqkayKPIbxTEZgDYO69xw4ASJNcET43zQ0la3jmYjFbbCZpBGlxVboiFgUKmZwqnOkEbAJ4SXKjElEeuRr1DRdvCniwPullkms9wOfpnOgjb0QdfmeiL6pe2RFnJgzoXzve99bOD6lqcR77bXXDJEUdecQ04KZeMZIoVGMxMKpiDV60k5AujTOCDaBfsDEkoUOJt2kk8c+c95552ViT5oyWMdaFrQLDkzK49FqR6SmOuu0O63Rk/aHvMOSMmAsJAWZFFucEVbQ+TciuBG46rglelF/gAfRFPk0wCb3BzjwbfNdpGIF75eIG0T/aAubyCFGYDFHhkM+KrPdxD6OgzjpCDXUFGS8ROhh8aiuB2ILgjZlR9i0g/pepIeRKtdJxKLN2BP8EHbg6zY1c9DMEKHwjfAl0uiysiJeFPMvuOCCTPhmHJ0yZUpW1JzFEgIM0jINg25ft/dLI/CLRKwyAlZaIy7eP1+uotvnGpXzFbBG5U2PeDtJX2BygeHEaLKKHAcODCoCRgwB5e9MzOKBYWHFqa4iVmznP/7xj6xQIGktGMy4xfGoiFhMKBExqUtDxBCrgTF0ffLkyTN9IU0XsUZJ1EW4veuuu7L0ryIHMu6S007AooPEEHeiaJpQo4E2xbGRVWQcb1b/mHhzdCNiUcCasaWuBzWuEBkY74nKZGGD8QEHnWiLVMRibLjxxhuztJi4gxDtZlKOrSBiK9qLuBpNWmE3aTfD4kibYUAUGSvMRNnglOFkEKVa9P000VmHPxGqvEscdorx8z0QeUJ/yKfCtNoAgugcnH1q6tVRvEpFvJQDzhl9f1RErJTDbrvtlm3oQCQ7fYH5IwJNO2GT37ArXZ0Xe+JYxjiHQLP00kt3HKYYTyhkjviFsMM4kh70I6JT6xKZmj47cygipog+Sn0I2ky0KnWtyohY2BPsL+dXNdU8jThiHp1G3aciHpkdRKcSqcnmWAj5/N+Mf3FOUbRRDoXM8Uk23XTTbKOcuhztRKwyAhZR3kT3nnLKKVm0LosczMEQ9upoLwb53hSwBknbew2VwE033ZSFfK+77rrZDltM0s8///yZirZTeI8BhCgLJiVxQB7qw4/z5qQFsTLIBII0iLR4JivDW265ZXblTiJWE5xTdlfEoOaL9NN+VpBgdM0112QGF044oHkRq+4caA//MUEYJVGXySXOeAzJRqwgDYZJE5MEdrxB3Oq0+2Qs0P2rX/2qNrvk8L7p33POOedMowjtwfFmokVaDAI/gn56lBGxEPbYYaquIn8qTpLywQQ7poil7U9FLH4DW/5O3ROiEVZaaaUZirHCHfGCNIM6pEXQpri1OxFY+UL1tJdJ9oUXXpjVgyRyIor/qYiFQ8p4W9TnxmnKBv6zGKHK+IBzmaYMYlOxn0X1XHBqqXlGvTx26lxmmWUKi/0PvEHjuCHvmzGBfoBwh4AV69399a9/zcZM0p86iVhN6A8xSje/IUOcI5AmnE+3BnmTvgtEPMZ5ylCU2ZiCXWmpGcs8Oh4xYhVBY80115wh8n0cXXRoP6GWFeIDQuYRRxyRbeKQHt2KWFEcJPWuqqnmRTU/sXuI/CxyUKQeUZeDbBYWhJhT5UUs/g4/opWJxFthhRXCyiuvPLY75dBe6jhv3ErEijWwKDVA0AS2sk7i3DhxDOxnClgDQ+2NBklg+vTp2QBJgcR55513pltHY0EUTlpUNa6EIHax8l7n1TIaHeuvUEgQQxsV/Vi8G0ecSQlOWCsRqy7OaSyiyWpGvqAiThcREBTKTN83K2dEoxE1wU5z8WC1PTqxcYJaFw6tvrOY+sREC+GGY1REXZxNJtI4laR/MGki6ioKkjGyiijFIoEzMo27id19991ZHaxYN22QY1s394p9F+GWSfZyyy039vOYLoeQxzhHn2gVIdROxOrmeap4LoxIjWCHOFLJiwquthOx0jalAjETeBYNEIKKxKAqsoii9i9/+cuZIixI72CchE9MnyK6gKiKuKsUzjrfF7VM6r7b4EMPPZTZTGxBPq2Y/tJOxKriux3PM8VxkQLEqYgXt4OnPyDsMR62ErGa0B8effTRzEknepuxFGGSAw6XX3552GGHHbLxM254gbDBvBOnnqNJ3wURZ4gsRGG1s5W0m2grbApFzZlr4tDXuc5T/IZY5GZcYPzDbrBAFudU6XfWjYjFIggLyoh6fGux74znu+3nb/IiFmmTjIVFIl4nEaufzznoaxeJWNh/sl7iwTfD+yUqd+rUqVlxdkWt8b8pBazxs/OXFSSQD+NnwGBVgIloepBStNZaa820m0pMt2NQrkMxxXaiDVEmrJqyWk6ESTSwsZYPqwI4I0RNsMUxIg8hzESmVdV4tupyOBvUIUCw491RGJMIgXjgpLNaTOFthClWjRAxCeknFJ4DPhSwZtUQFmeddVYWztyEI6ZHIbqkfSFtW5NFXRwN2k0xZcYIjnQFOTpkRFsyKWWSzYpg/oi7iRF5wmS8mxogg+5HafQg92aSTQHdeDAO4IAQVYEgQeh6u63RmyhixX7BuEcNE757vpGilOJOIlYUrBB0mKAS0cl/qRg+6D7Q7f2ITCbahk0NYooQzjh9B6cqbv9OFDNiL6J/vh5ct/es0vmxUDnpHIgURBnBIx9dwTOPgogVax7BI51DMe9gzsC/kRpHVA7p1/kIxSq921l5lqI6dkXi1bLLLpulgFGugrQpvpOmHenOm2U3O4r9hRpPTdhpLxUreL/t5oplRKz0nKJdGqvWh9L2k+rGPIioPCKp8scoi1iI+5dccknma+KDUHYgf+CjYl/wRfiePMoTUMAqz8ozK04gLRCIEIEIw4oyDkUaeUAz4q5j7PyA2EFkDv/GZJUQ2KJUmqo1v5Nok6aIXXTRRWO7psXJBKtoiFgYH9qLAMRB/RfSP5ZaaqmqNbnt8+BQYATY+SRvCNLQd+r0kAYBBxx3hCtWSUgBQMyLhf0RvLotVDpMYO3EzJj6xmphugtn+rxNEXURoUlZIcIqRobQTqKv+HdqNxBxlN/hJa1xQp+IddJiyDfOLM46/0s6WDfbIg+6X+TFK5wp+n2+pkJexMpHauafOxVxmpAWRPvYHY7oCsQmRIu4e2DRO2snYiH04Liyey0HE1NS0Yn8q9OCQKz7RKoPffzqq6/OhD2+GcQ4bCQFfBGw4JbfGGXQfb1X90vfbXpNFkTS6KP0b00XsWI9UMR6oggZP+JuYpRjQNhinhCFfcZedqskmvsd73hHY9JlooBF24jw5nsuiryib9BXqBtH+hSLA0080h3l2m12hB1iZ28idEirxb6k9WXrzCYVcYpSidO2pQLVO9/5zkzsiRGqZAEQIc7Yip+SRrRWmU83It6oili8P9In46IxmUGMJUQ4Y1eZc7z85S+fqbxLld97lZ5NAatKb8NnGTeBmBLHdqSEsiJGxDo/RVESsVAtId/pUabg4rgfsg8/bCfacDucESKqEKiIsIiFzBdccMEZRLoYfcPfORCBELdi3Y8+PHpfL4ljjtFgshDTCalvxWrxzTffPOZgMsHM76gSJ6tMwOsiYKViZtFkKgpYpAG1ijBpgqhLBAkiAk7GhhtumE0GSSPmwNmi+Ch94oYbbsgErbyIld9ti9VFIrFIOWRsQZRoJQb1H1Pd2QAAIABJREFUtUN3cfGy4lW8ZCpilWkfjj6Rjh/84AdrOz7kcaYiVqeIqVToIAoFGxLT1HFGEHaYqC655JK1Eq4iE4Q4RCqczXjwrkkLRNCKImgcU6hjUvcNDdIC/tgIUgapBUbkGUe7nbFSEaso+reLT7dyp7JrL4XJiaxCxGJsYT5BxAnjKTaSI6ZWxz5DpDNzj6K0qso1suCBGBOJTqcWJmniccMTxgnEBtqbTxuMlyG9jGhO0iuJpmnqkR8niO5lLoXIh8DHYhn9gShfDuoAUsahSTWAimpCpbvzpe+e8ZJ0WhbX01q0nMN3ddttt2Xzi1a/r2I/6kbES0Usvg9EvLotksd3wPuiZihCFLuXM96lvlLKhYUgSlUURacxX2DOmmaLVPE9V/WZFLCq+mZ8rq4ItKr1xEUYOFktw5DiaBDuzkScSUncDYPziEgiEqeug2qRaIOwQR0Ccq2JyGIVFWcjnXzSdgQsuBDBxMSE0Pe6ilcYBaLqcMLyYg48EC84WBmJ4kba2WKx1rqlEKarovl2lxGwmiLqEkmFw0n6JwW548H3gUi32mqrZQ4Y6YRFIhbjBeMJEVw45/FAAGZ8WHXVVbsamwZ5crfiVcomphOWEbEG2aZB3SsVsSg8y3+txkBELCL0iFatq5MOV76JWM9q0qRJY84l3wD18RhTaB+RAXnHMwr9OCNpXcFBva9e3geBmnQ4BGsWbnDA+ZYuvvjibNEj1ogkmi4WMU/vDycY8Pd8tHcvn3PQ10LYY8zEVhKdTJogiwCIWCwURBZRwKIvkCZGVA7/W9cDkYoSEnzjRBlyUIqCFHOEaWwMUfux5lXR/CGfdllXFu2emzkDi0DsHhdT8/PnI2ixELjOOuvUcle1KFZQ+wt7QLpXmmLejYhV5z6ArYiCPkJl/Pa7aT92BSGTeVlexKsLG/o84wLjfbSd9HHGB8TJeLTbnbAuba36cypgVf0N+XwdCcS6HYQop4WVY4FuHBF2yokHk6u0+CSTNI46bOPL4El7Uf3To51oE8+LhczZFSlfoJ7VUlYcWTEjOqvuRzsxp13bYpQWk2+MdZ1Ww2hXq3aXEbD4fVpDjv+/DqIuE0ycaeqP5J1L/sZW78svv/wMQkNaE6tIxKLtTNgQPBF0cVrmn3/+Sk/AuxGviMTjSMX6biOx6jhGxILtRJoiyLAqimAXo4q6EbHq2P74zDjgFJglUhG7wIFdJPKWVPJOixcx+oJoE2wuK9B1POgPcUGDBRwEiVT07kbEqmP70/5ArUycdL4JhNm87YslCRhP8xsdEKlFlB7RqXXtC+n7Y3ycNm1a9k8xTTK1raSmF6WRF6VX1rlflH127CSLQpSqII2UiBJET+YP7L7WaTwpe59Bn1ckVhTtqNeNiDPoNvTqfkTU8U3wrecjUkeh/XFOiHiFeM/CDjYTW0htq7xfyfmKWL3qfcXXUcDqL1+vPgACcWLFaimTDVZRGVBYFaKgJgdFdYnIIEyXSdb222+fTVbrZlhZDWWFmDoL+TpPnUSbuGJO9FkqYMXC9eyAQkpdvk7OAF5hX27RiQerQfQRHFiYUAMKh65OdQiKwBW1G/GFd4vDyYoyO6FggKn3VvS+6yLqRiGKmiO0L93mHTY4WqR6rLTSSjPVligjYvWlY/bhot2IV/F75zEQrNOIkSaLWOyURk0qdhFLD5x1xgFESo6mi1hpyhu2EtuIXWT8i8X88/aFWkik1G200UZZOi32g12z8im4fejafb1kHB9I82DMKypE3AQRizZQI5HFq9jPI1jEXMQ7xKt4YBt4t0RU5VNGqRGZClixdiCR3u02gejri+zxxeEV64ISzU3tQzjEsZPaNXwLRKKtscYamRjOuMFmEJdddlntv4se46zl5eIuvcwJGSNJl2UnRYpy832wAJBGETVVxGGezLwRoZ9dSVnYpR7iKIpYlJFgR03+I1sFDqnIWbQzpyJW/z5/Baz+sfXKAyQQUwgZUFg5pNAyR75AN9shkzrE5JsVNKI26nRQ14ni4nG3H9qLM4EThqDVTrRhgsl5TL5IJeQ6pA5Sp4GBtwm7w+TfZTseTNhZNU5D35mUUkOtKF+9Tv0k324cUgxuDAGPbaHPUPeNXVIIg24nalW1/XFTAt4jfTkVsdLC7LQzXyA1L2IR3k79PMLBEcYRxqouco9HvGIMYAJK+0gNSo8miljR8cRZp6YP6SyINqQKkSaaX1VvqogVdxDD+WJMoIZXjFqEEbaRdPu0lhMTcBZ8cMxTgQPRj0WhOte0SccH2gYXBP68qF93EYuoKUQq6vkxX4iLX9FOIEqRQsnCxvnnn599F5yT1vtD4GNzF2phYTeJQuAgPSxGZa2//vpVNRNdP9f999+ffQdEKKY79zJ3JFIxFfzixZlHUeeIuVWdv4uuYTXsB2lNvHRn7rSO0yiIWOliB+MB/hK76cVNPUZNxKKsBDuz5n0l5kzYU8bGdiIWYwcifxOiVKvwyStgVeEt+AyzTCAf6ssgwgSL6Is0X/3JJ5/MJh8Mwmm64Sw/wIAukN/KnrolrAqwSsiqAEcr0YZJOFujU6cj5m5zPo49q41Mbut44IS0S39oxwMnlsgCeFAbiRW1vENfRyb5fsBKOhNq+j+RdgiXV1xxxVj6UNpGHLgjjzwy0LfqcvRKxErFzE47C1WFDenR1KUhwpIC5AiwRUVB0+iBVuJVbFMqYlELhvPrtJNe+m4ee+yxbBcs+gg7BKa1WBgbqHFEpO7HP/7xbALKrkAcTRSx4gryhz/84UyMiOJVKuQSbYDQHTe/gAUpQkzccVz494033ngGu1qVb2E8z9FJ5I7XzItYfGcIHHUQKlrtnokzheh/wgknZJteINy1E7DTMSRyYRGtzgW6aS8CHLUN8/VPYz1Mxj+irWKZCfoMkZyUomAxgPkmCx8snrD41ZQo9vF8T034DTsnkv6IQB9r4tEu+gqCbSzO307EqrtYEcdFFvqZD1KAn7kxIh7pomxSQDRu00WsOO5TogY7yME8IV9yppOIxeYujMNkA3j0hoACVm84epUBEYgTB7Y652BlGCPDwMpA88gjjwQcFopzFzlc0TARifTZz362FnWv8mjz230TVcJKejppaiXaxLpghEUTjcakFQe1yrWeepH+0CmdcEDdd+C3SdvNzdkpKO5CCFf6EhEoOLZEXvDdMFmpcn9oBXFWRSxEDCKScNKJJCgq0DvwF1jihqn4wPtMV4zjz7sRr1IRC+cMx67qUWjtMCFQU4AfLmmKNBPOWM8i7rqK8Me/zznnnDOIWAg9pJfVLWI3z4VVYvo430pMfykSr/j+iWomYi113Et0x1qekopY7XbQi84MAh8CVp0KtudFLMZ5ooXo2/ki/O1ELOpDEc1LkX8WveKmOHUUbYi0IeqOHTb55kkxTmvAxd2t4+6DbIbjUX8C1C0iHfDd73534aYMRNowr87XeotzDPoIEdosAhSJWE0QK6LdPOiggwptQFzgQdhpJWLVXcSjpzMGYDOx/xykE7fatKSTiFX/L6daLVDAqtb78GnaECiq1YAQxSSMGj/5I1/Hh+KD7J7BIJNPJaoT+LyAFdMJu62JVZc29yL9gbY2VcRiMsZKOgaWmlbslMTqYYyuSNtNdAW7UC6xxBJ1ef1dPeesiFjciLQRJp+sos8111xd3XuYJ7cTsboRr0gXIzLvAx/4QOHEfphtbCdcUvuQSXSR8IozwkYeV1999VjofpF4RSQNgharrKyyx0hM0tH5W113p025sXLMTpqRRavIK2wlqZaLL754Nl7UUdDO9xfaijhNtC4Rt3zf7CjGijjvtxsRKxU5q/hNtHqmdO4Qo3JZBGQelT+amEpc1Cdirav4N1LpGUuoeUS/IFUQe0oUZxq1WKf37rP+h0AUJIgiygsvnBU3vMnXesM2EunMIgd9hshDxH2iD5l7k5qLIFaHiMwy/SHazXSxI/+7dL6VZ9kEES+2N25aQupgqw0c4rmKWGV6V2/OUcDqDUev0mcC0QljUKT2BpEk99xzT7YbX5FjEYtwMuAwScX4UNcBo5PuQNjnx+7L5RHy9t9//6wOFulDhP83WcTqVfpDE0WsKMpSgDk98iliTRXvYpvzuyCRTse33m1NrL58sAO6aJGIRaoXaYXtal7Fx4vFRpm4I+SQHlX1I51Akx6Io5k/8qJNkXhFhFnc5AKbUsf08jLvisghUsiJOiHy9vTTT8/qXuXTBonOJZUYW5PW/ylzjyqeg2CFKMliV5o+z7OmRfzLilhVbGP+mYiQ4D3m663kF8CIsChKieF6oyBixSgr0qGmTp2azQ9hRL9AsCJlNm6AUrTzYB36gs/4EgFKKCAwEW3OOyUql8WafPRgFG9YFCS7IY4LF1xwwQz+A/MuRKs4pjC28lsWEut+RLvZTsAiSIBoJBaIigq7151B+vypiEV5CQRLFniKjihiEcWMf1bX8ixVf38KWFV/Qz5flnNN0XHCeYvEJxw3xCxC2wnnJQ0KoYsVM34TDwp0MyiTElP347nnnssiJJh8Uetr1ESs8aY/8N6jmEPUHo56XaMLUlGXqIoNNtggID4g8OKMj4qIRVtxxqnrxbdN6nDc2njURaw4znWqeZXulIPgxaS06mmDqXjVbjc8atXghEQG1AtkzIxpg7GdOCGIOfSjJog2RTYu1sB69atfnS3sED1QVPMqsmDrdCKw8tG9dbKfqShF8XGKlfPO2akYQY/xI00bbIqIRb+nz8fd0pgnUV6B2oapiMUGBtTGJLKglTPGvAuHn1pPRPuuu+66deoCHZ81RlkxP3zve9+bCRvwo72kFTKvRNClDhA1kZpSJ7MjmAadEAuSk/aLaDt9+vRMnES8IvKadx2j1rEB5557bhbNPu+882YLGkRfYRdJJ4v1jxg7iGBkQZ3FZFJrmyJWtKr/lu8S7FBINCcH862670zbrst3K2JhS+pUS7Zun7sCVt3e2Ag+b0xnYHU9rVvFhAxDg9FgAsaBEUIZZ1WF1QEm4Oy+x6o69QuigaojRupX8V++Da0ilNI2NkG06WX6Q1wxw+DW8YiFqYmsyW/nTKQhhdo5mi5iMaEgLZg0L757dtFiQsp3Qg0HIhX52yhHYhFJwK6KrSZSTRav+Aai/WD1HWf9vPPOm0m84rwYdfTggw82IgKLVWD+i0XpaWNcDEK452i1UQF2lZ3UELla1fuow7gZI7GpWUME1n777TeD/WShizQgIrVTFk0QsajhxyIe4gtCHfMg7AE7CyLYlZk3xHccI7EQ/ZhvVV3cRlggujC/iyzt4PuOwkVsX0wboy4S4jUiB4tBRJYgTLAoyjnML1kUXX311evQ/X3G/yOQ7qbHph304Tj3u+aaa7KFCzZ8IoIqP7+mvyBe0XcQNRdddNExrmxsgdhZd5G/qKP87W9/y3YbZYxsl7WCgEUdPOpMch5HXbNcmDeyMMZ8ibk1QQ/MHZdccskxRN2IWH6A/SWggNVfvl69BwQI011rrbUyZR9nleOuu+7K0gGYmCFGYIyIpMFZZSURJ74pBTcZMIkaoP0xtJ0w5cUWW2yMbqvJKE4ZE69FFllkLMy5rqINjTX94aVXTmgyux7heBFREEPgYzoEE3GcMHi1ErHqHoEGB8QIHE9EPFbI86kA1Lxhcsokq5WIxY6kdSnYXnY4LVPYnWs1XbyijemW6Pz/rSLMcFinTZuW9aO6bvARx0gEqtRekAoVU+3TdGKcDqJZX/va1451rfjNkIJWd2c9Op9EZRI5xEJW/kh5IHDFCJsoYtV1fEhTZaMAQ/9OnfduRCzGFP6reo0f5kt8w9iGdGdRePBNEGXFLpy86zT6Ooq2bGwT+wBzJ2olxahm+g6LIvw9bvRQdkz2vOEQaCde5XcWLaqJFVPL3/rWtwY2wYibQzE+EJXI/19nkZ+3gnDz9NNPz7B7MWwQcohCa7VTeUwhJIKROpSIP4iA73znO1uOt8PpBZ3vyuIOm1vxrXfapV0RqzPPQZyhgDUIyt5jlggwoSZ0mzo3TDyIPomT8xjiTQoRxRXjrlKp2DVLNx/yj4tqHFFcF+EuPxlPJ6PsokYNG4SOG264IeP19re/fcit6c3tRz39gUkDYgzFiNNUp+iwMLnG8STNgdQpvp/8znR1iUC7/vrrs5V0doniW88f+fpGRT0splqyW05exMJBYeJW5Nj2prcO7yqdRKxREK8i/TSihigsHA6KNLPazuSdRRKiVYhWQhSu0+5yaQ/L7zoa/0abibxZY401sn9KN0RhQYOVZs5h1T3WijzqqKOyVfU67i4X280uWESjxvIB+a3P43mMEUQbsLNYuvhV9/GBUgOkSzEvQsQiUiSf/teNiDW80ay7OyO+YjNI/4t9nndJTSOcVEQJ0mJJI467DkZnnIVRal3FXTq5Mw4rDG+77bbsOyKCy6P6BNqJV/HpO4lYCNhEozK/wjasssoqmcCB2EXmB6l2+Tpz1Sfz0hPyTbD4hzDHPJFxksWOKVOmZON+ajeJ5OQbIF0Su4ngw3iCSMwiIYs+zKWIxrrkkkvC+eefH970pjfVAkUq9mMHKDHA/Jl3TNRdkYCniDX8V6uANfx3MJJPwODH4Fmm2CETCyYdOOGp401KIbV/0iLuMVqLgYeJW50PnAxClx955JHMcFAsMk6oJ0+eXNi0fIQSJ9Wlpk0376qbSXfd0h86ccDJwsCyE85FF100NnmKNYH4LhCx2GUr3WEpFqWty25qiFdMjBCeSA/kW8gfUcBiBZB0p1YH0ResyhfVxOrEu85/byVi8f3AljofdRkfyta8wmmhX8T0qfj+aDMCJnWfOJiQ48TGemlMUulndZl05/tlTA/EIcEu8r3gUCDW0ea8iAWP+Ld0xZmaWKTb4fjXWbyCD2MIGxkgxGFD03TKlB9zDBw3+g3iBSUImnCcffbZ2biHM0YKIX0+n3JOO7uxp3Xhgp3EBjIGsojHzrKkPrIQyoYP9HHane46SGQ/UWpEt+cXCesSgVaX99Pv5ywjXsVnaCdipWnXzB/e8IY3ZDV3Y3R7Udphv9vWi+un4lR6PWxiunjRym4ieCEE59PQyywq9uL5e3mNWAOPNFLmzjFFmrbzb8yTOolYZEIgbtc5w6WXTAdxLQWsQVD2HjMQQIRh4kx4KpNsJlhxK+tWqFglv+qqqwI556Q+MSllQpJOsGO9C0LDmbjVudBonFCj/hflkyPKkKNN/j6OCauFsbAozsgRRxyRRa6wcgSPOg+qFNukyCYryBTUTB3STgXs0wlKHdIfyg4VCDLUbkGgwjmLYueCCy6Y/RspoxykRSBo8XeOfOHqsvcb9HmpeFUU1h+fJ6YQklqchvfnn5dIDKI4iTpi/CEll4nJKBx5EQthh1RrdlRqonhF+4iiof4NfSctuIwzQlQqKdi/+93vstfP2EikIt9TWuuibn0j1vqiLWmtJ9qMQ0I9n7yIRRtJO0YkJlqH+i7LLLNMbWtF8m2fc845mQNCMe4YvY2z1qkwfyxaTCoMzkgTDuYCzAOwEWz0gr0cJRErHfuYa6bOab40Q4w+4Vvg3Cb1gyb05W7akIpX/K7TJiac007Eoq/w7SB8cvANEXFENkQd6+qm6YFEUBE1hbiPuI3vQLR7KmLhf5Fij+hLbVEOzkG8w9bE6HhsDXaUQAIWApZddtluXttQzsX+kcGD4J3OnXkYhCsiNPE7mDO1ErFIOyTjpSkF/IfyIsZxUwWscUDzJ7NGgDBuUgHTg1VfQr5J64g55t3eJTq97LBUlGLX7fX6fT4RBSj2RJflQ9LjxJtioWl+fTQkhx56aCboxaMujmg3TPMRAhhJRM/UuWjiynEZRqwis6JOnTcML7t0Es7NpJtvKB4IWExOqHvCJAxRt+oFeMuKV7QRBkSWIea22/0m1rGggCtiaL64bxnmdT4nL2LRlrqMGZ1SIeN7SZ0WJpNMtovSTjmfcZT6gPwvqefjtTlV6BMsZvDNEG2FQF0k1HQSsarQjll9hjSiAMEGkZ/FrhhZ1am/I4DjlKZRrbP6TFX6fZomU0bEIoIddnWv9UQ6IYuk2IiiBRx2ryY6LxagJuWUBQ8O7GldIpar1NeG+SypHaC2H/OemPKH3W+3g2Q7EQtbwbyLsZTFVKL76nrEedPyyy8/w47DtJF5JGNlXsSKbWWRgA1RWPjJM4hR0szRGTuqIO5hF4i8JkKfnbrzUcVxkRfRmvPiEUtPMFay4IX4TSRz3SO169pni55bAatJb7MmbYkrxVOnTs1WSYmGiGIM4auo4awiI0S1OhhEmaASeYT4Qz0gnHRSEk888cSWW0JXBRGGEGWfaACcLRjgSMUj5t2TW4+AhaHI77jIwEphySuuuCJbaabY6KabblqVJs7Sc8RCwkSJ0EYcTIQa3m2+Pk2TRSwmVLSP1R8m0qSO5ovoRrGTyAlSoNJoO74R6mFRu4HorKof3YhXsS2skjH5aDXh4jy+M4S8OtVl6PW7SoUgIjMZV6ouZkYGnUSsbsSrXnMd5vVwOLAdpNeT+ojDgAOSFqeOz9d0EYuNK6j9iNOa1jiL0akIGPlagJENO20hclAji0glHNQ6HvQHxPrLL788S4+l7mX6jZcVsRgvqQVTl/Gh07vqJGIxviBaIXoT9R4P5pREqFS9cH2n9o/K3/NpgwgPzCGJFOqFiFV3jjGdlnYQtc7ieb5+VxkRK3KgvAlzc0RuhH+isciMIYCgKnXimPtSLoH5IQEDeRErppnji8Yo/rgYQt+JG5kQvc88k7EV34s0fTZSaieI1r2/VP35FbCq/oYa+HxMoljppFgmg8t73vOeLBWOwYPUPw6ccFZREXlQvPNKPuGp/C2t3cFATITOaqutVgtqGFsmSKwKMtlMDwZQHG6i1RhwaT+rG7Q3P3jG3bNwSpmA1XllCAZxJ73f/OY3WTgzRoIJZKxpUfRy6ypi8S1QdwNxKj9Jvummm7IVoR//+MdjTSZSEcNJlFU8P0YXUZshFbDiChIryuyWU/V6NmXFq3wBehgydlB7gQM+jA1EX6QFukmfYszh30f1yNeDqROHViIWm3rEtMFOkVd1am/ZZ00Lt2M326XPN1HEin0aG4CtIAKNepHpESMDEPsRZkj5WHrppbNTKFxPsW/GWeYj1HSp45GvVUMbEPTyO6wWiVjYlTj3et/73tdIwaaTiAUv7AX1skg54/+ukiNexz45yGduVfOK8YFi64pYIRNjKJ1AIXrKlOBfIDjlj04iFkwp1M4OhfFgHooPxqIpPkpVjrj7KCn0RSJWjEZjgZexkiAI0idJhUx3+Y6bJyGKcrSKYq1Ku0fhORSwRuEtV7CNiBNMlNZaa62xdL+4CkaYJuHc0VGlyCYDJTUKovOJwIOIxaST2h2IYKQS1XXFkEGWiTfbz8aVC0Q9Up5uvvnm7A0y+CJEsHKSrrBHAQNRowkCFqu/OCKp8YhdGAeMFRD6B3npiHwIN4gzqYhVh/SHWFwew0oKAzWaoihFDQEiEf/+97+HVVddNVvlikUzYZFGEqRpdKQSImQSrYf4RZ+B4+KLL17BUeA/j1RWvIqTVH6JGBW/FVhSw4YUAfoBB5F7iKF8H4jgdYjMrPRLqsDDFdXzoqAuzvcoilfxlaQiVr6obv61pSIWtoSxp652k7ZFpwznie+9lVOWt6fU++Jg/GScZDxh7KxjtE3qvDNPIhqPqPRrr7220KlMRSzaTioRkfHUIq3zLpydhqgyIlYUsnDiq5AC1alN/v0lAnEcoAg/C8NpJPqsilgsCnN95pp1PvKF26n5xDyz6OgkYqULrLEeFn5aUfTvsJl1ErGYfzIG0meuu+66rG4s4j8Lo9E2RgGLaDMWSKgZxtzcY3gEFLCGx36k7xwjjEh7wzAwWKQHUSkUTWTlJB4MkoRwMunOF3CvM8yYBkL4bd75INWQFUEOIkiKUhti8dkmpBBSxwUOFFKlXewGFCeURJoh9jApjweRa2mRe8SLuqQ/pM44IizCLSIW6bEIc0RQMcGIhSFxPClOTbQAYhZiJaxIe0lXGCObooKTVfxOuhWvYNBKrKCeCVGY9AEY0T9Iq0X4rXOB7iq+t2E9U1E9r1EWr+J7SEUsigunAm/+XTGWkHq7zjrrVNLh6KZvsdBF/UzSQzgoREw6YFHEKfVwSBHkHMaHGOmN8B0XQrq5dxXOxV4QLYAdxOGi/ALCS8qlKDIijVyNkd1FOxRWoY3pM/DebrvttmyxbzxRxWVFrKq12+dpTwC7gPiAb1C0adF4RSyKlrOAmE+1q+v7SEWsTgt7qYjFAjl1RuMGQbH91MNCzKm68N9JxIrtYQzFHuR3to4Lxdtvv31jNvmoax+Oz62AVfc3WOPnj1uXEm1D6GZUujE0rKgziDBYUnia2jVx1yiazCojec1MwOucg0z6C+IFgyvCHE5FpxX09JXHVWXqfhDuXsXVj266KGmCCJcXX3xxVkB1ypQp4cYbb8xSPmKKA+kOiBJMYnFaMChp/+nmfsM+t0jEYvWcNBdS4YpqmsV3Tl2sWLic6yDwUdOA4tQbbrhhtrJW9f6QdyZYOS36nke1xtGw+2dV79+pJlZVn3tWnwvnA1uInWCHJ77xtMh0NyLWrD5LlX6fijWdnLK6OV6dOMcagBRNphxBdCTpKwj3CHYcRSIWDiq1wYhSpchx1SN1ibYkFezKK69su2lHJ2aKWJ0INfPv4xGxmkgiFbE6pf0xRjAfp/Zsvv5sFdkg6LPwzzwyXzO2jIhFKQrm3qmAFSNW8UFYLI7p51Vs/yg9kwLWKL3tirU1bl9K8VW2vqaoe168ihEoMXWMgrXkXrPCEiNWqq78F2FP24lgRdFZCiK2E7FggJBDJBqrxaSZIVhgVJqUHhVTCHnHCDAINRz52l8INYiYFF+ty5a9UWjCACI6cuRFLCboTBg3g5NaAAAgAElEQVQQ51qt+sW6Z+xCSNHZmA5TsU+84+OkqSytvmnFq44YR/KEUROxKEZOZCYT63gU1eFQxDqusPZTEz+SVhHL0VFHwGLOQNQyQlYnZ7XqjNL0V+xFu51nO7VFEasToWb+fZRELMQc+jmCFalv1L5Ky7AQuYkfVfdxgZ5KG4kgZbyLZSQoP4PPuMYaa4xFa3YSsajhRQQvWUGU5CALBEZEZrWL7m3m11LtVilgVfv9NP7p4mCx1157ZXnr1G2IkVdp+lQEwWoA6WX3339/tsNOHcUr2hJ3YoyFtkkHIz2wXS0THBcic+LgzHWIRKPQeVEhxrp2HowudVkQ9VhZR7AjKovik6yoxIPQZVac2bExTTescrup2YYTiuOZFtctSoui8DC7bBYdcSMEis2yAs8OKnU92olY3YhXTGAQM9nEYTypJXXlN8rPPSoiVrQTiFiMeSz2sBKMeJ1Po6Y/NFnEYuGLOQBzAXZeJUo7zgPSSKyiAuZN+1aINGDLeoSd1AZSA5F6XtQYxfGaPn362OIYEWqkl66++uq1HCf7IWKRckntNKIaPZpPoOkiFnMqSi0QlUl0ZTyYS1OCgk1uyHjpJhKryr2C1HDKaVC/D2GbhV0yNPCVsI9xJ8HYhnYiVmo70zYz18Y3rXPGT5Xf4XieTQFrPNT8Tc8IxK1J2caaXQeZhDEhLRKvenbTIV+IlEGK2DO5jHWM0mKhrUQsjC6DMjn5TNRx1BE46jqgpvWKmDhS34qUUMQH2kpEGimWCHvUIMgfsdgixfvZ1ZJaUFU/YqF52pavUZN3xuHBBKRVIdlLL700WyVixxRW2ut8FIlY1FygKGi7mlexzem2x6y4sUGEx2gQaLqIle7K+t3vfndsjOSbOeyww7INHUZBxGLsZFGD1fB092EWcUj7iAV1R0nEihFYOG7nnXdetqgX5w/MqdLI7Fgrk1EBJ2///ffPamfVcf7QSxGLCG8E0DQVdzRGztFuZd1FLERp5sr5DTjSuRQRVyxu8r2zGRQLqIyP1BJmkZgMh7qLWOkiJz7kkUcemWU3IGphG7EXbOqEjUh9hHYiFr9lfk6mA2nVZEWsvfbatQ2YaOqXroDV1Ddbk3ZhRFghRD3nqEvh6fHiZQWdiSMTTRxz0sSKdjbpZlep8T7LsH7HOye6CKOQrg61SwtlBxCOaICIYCPdEiNUt/TJ6HzRXqLNcEIWWGCBrH2pM87f0wL1+fdFHRCMKmkUsKj7kRexYvpopwLd6QSMdNxvfOMbla/lUvd3VbXnb7KIRZQyAjXpC0TVxINJNt99rA3YTsQibSQ6LFV7d2WeJ9pDHAoEK3aBIvqIdPOrrroqE/AQ8nFgcOpGScRiIQM7yjiJfWRRDKEv318oOUDK/cYbbxyYh9Afql7zql3fGK+IFYvXs6nHBz7wgVpGoZX5ZjynM4G8iMV3Q5RN1RdDGQ/ZuCJuPpG2NNbEy+/GSFvZMIdFQcaC3XffPRsn6hyJlYpX7Nie330yBkiQuUFQxKRJk2boFJ3SCTv3IM8YJgEFrGHS994ZgZhOFyekTdnto+j1plt5I1DgfFCkvuhoqoiFeMVOSa94xSuyVRGKlv/whz/MctfT3fhiWgiGF+PDKjOFZjFKiH+dBJ6qf14IL4QlE0nWKp2QSTYiJzn86RGFX1aY2vWhqjPIP18qYvE3UmbZVXDBBRcsbIriVd3ecP+eNy9i8d0gktf5iGnSRKuedtppY5syxO+EGoiI3IwhRGwi5KRRWrQ9FczryCKmS7Minq97CR8WhPh3xD3G0ZhmPkoiVnyvCFmIMmx+kt/YhE1eLrvsskJHro79gmfuVsRK7QvzTDaKMfKqrm+/N88dRSzmYowjrco29OZus34V+jxjPYJ9vnwEdWGp34QvxXy5SKCO6ehs3pAKdnEuRUmOdD4660/cnyt0Eq+4KwvEMTvh05/+dMCOcqS1wBSx+vN+BnFVBaxBUPYebQmk9XxYFWTAaXINm1TEIv2NiXksrJgH1TQRK66IsNsgkQXUguJgEkEtL1aV8pFYpELsueeeWR57PPJpI3X8xGI6IcV18/Va8pFYiHtbbLFFlu5B7ZeLLrooW00nAqtd/6kjlzKF3WmX4lUd325/nzl+N2z0weS86rtwdqJB+iDpHvwvAhYCFUfcxOHDH/5wlmaMUxN3nOOcdLzodI+q/z0ucLF4wTuNKW9p9MQGG2wwlpKNbZlrrrmyZkUR6/bbb6+FU9bqXfB+Sf9hIYfIO/oEjmo+fYjICkoTHHrooQGHLR7YUM4nLbtp86uyIlZqV5oe6V/1b7pqz8dYQrmKfIRO1Z4zPg9ZK0Rf5ctHRAGb75xIzDgO5tsRF5Ep15LuqpfPCKhq+8uIVzz73/72t2wRlP+lbXExBxuJv7HZZptlaYGKWFV90+2fSwGrnu+tcU9NTSjq1rz61a8eiW1KUxGrU3HAKGLVPQ0kRg2Ro87KJ0Y2HqyMEPJ83333ZRN0jnS1HQODE8LfSbejSGOr2lBV+ThoLyIVhcWZSFDni6izVJwtK2JxHmIfhpeJFjt3NrlIcScRS/GqKr28es/Bd8d/Vd/ggz5+4403hquvvjqQIk1RbRzrtN4fYgwbWCBcxBpHcQUd54OomoUXXjh7CfydFNp4UN8IIaPqNY4Y+4mkWmmllQo7E9G5RFdhMyhYzlEkXhF5RZ2nCy64IOMS07IZK0jTTjcAqV6vbf1EPD+7YRFtlx7vec97snTpKGryt2gXiCIhtXyJJZYIiFf0BepnEpXBrsVNOzqJWIpXTXvjo92eWP8UMToVquL3j1jdTsDie2FMILq9bpsAkaVB2z7zmc9k9XFZACYtOh/0kM4RWRQn04XaWNgHhD7+LU2zjiIWTLh+TEcf7Z5W7dYrYFX7/YzM0zHYsDsbO8E0batSBkYMRn61tBsRq+5pIHRk2kDUEDtI4mhEhyIamssvvzyLMmCHqZj6w0oT6YZVF6vSDxXnCseUwvKsmqcHkWOsnKUFIbsRsWJ6CIZ4ww03nKlPNWnAaCVisZIWt3+25lWT3vhotIUISiKoSAO59tprZ2g0IjXCAzUS43HTTTeFBx98MJuAI8TQ988///yZ6uNRE48dptjRlwk6tU7yNqdqhKMYx3MhxpBOnj9i8fEoYLWKvIIRkUksdBCtW1Rbsmrt7/Q8CJtEWfDOidZmkYfxD1bsSpwXsWLBf1Ls2XGMhR4i2HDW0hphne5bx7+3ErFgSGQ/QrCRV3V8sz5zngCLoltuuWW24I8oHcV60v8Q+1nsbpVCGK+VH1frRDkV9RHwKRdAFG4UsdK/kyrMxj7Ylnx9RH4Dp1iigjknDLHDTc4CqtO7bvesClhNeZMNaAcTss033zybZLA9+KKLLlrrViFMMHHCIeH/ZgJKukdac6EbEavWMEIIMT+fArKsqmMkUmeEelg4X0w4EX+ITGPiTbFJivzXIR0I5/QHP/hBlvLIO89v6RvfIZNpHFj+zlFWxIIBIu9b3/rWuneHUs+fF7EI+2Y3HSYsilelEHpShQjgZBNJQ4ofgj6CNvXtGPNYVY9RVdEhyT/6b3/728xGUsQ8n06H2I/YhbgRx5UKNb3wUdJUEOx+kYgVN6ugYD32lIgBFjjStEEuDkPS5r74xS9mUW1NqKUZU2BwvmLB5by9yItY2FcWSeLiyZvf/OYsoiDu8Fv1PjErz5cXsUiv//vf/57ZWsWrWSHrb6tEIKaWE13JfJPofo40sqpoh/O0DUSpMo7id5GeXbejlYhFNG+MWG2VpRDHVRbLaf+ozKfr9o47Pa8CVidC/n1gBBiUd9xxx6zQ6Omnn55NUKt+kEtOLScc65jKwTOntavSNrzxjW+cqSj3qIhYOBgIeLzbKMJQs4O0EAwNDliMGIgh0rDDGcMxIVy6ypFYiC0UVOY5Wf3GSSXHnpQghLo777wzc9CYOOC8UtOKCXbsN2VErLvuuivsvffelU8L6uV3my/szrUVr3pJ2GsNgkC+gHS6Ksz9Eb8R+dMdSfOpkLHGEQI//8VV4hjJxE502NA6HZ1ELNLGWfyh6PA73/nObH6QF69ob0y3RLipewQW7x0uRJNR56yoPam9yItY9LWYis+iR5XtZq/7aipixWsrXvWastcbJoE41jFnzov1bOjBIgfjQ37Ti/jMlKFgkZU5KcECRHLV8ciLWOxCiI1kXt2uxEbcHIXU/KYsdtTx/c3qMytgzSpBf99TAieeeGKYc845w9Zbb135Gibs9LHzzjtnW3mnYgQTKFYASIUkT3uHHXbIwv5xWKj/ROQRf0t3OxkVEeuee+7JHA1S4GK6A7U5KCS54oorjvUlBCxWnBEGWUHFGFV5Ep6KV7StaOdAGodjcvHFFwe2/GXy0I2I1dMPrWYXS51/xauavTwfNyMQI4wZ9/O1i/KIGCdIqWZcJBI1Rp+yDTr1PnA4sCfUzeLfiFClvh4TcqK46nZ0ErGIMsDWIvzz/ae1v2JbEfEo2Fu0A1+deMSNCNhhllRz7ESacp+2pZ2IVac29/pZUxFL8arXdL1eFQjECCoWTRH445FmNfBv7NJKRGZcHEb0YV7NYnITyrUU1QjsVB8Wn4KFc+wO6dakWnvUj4ACVv3eWaOfGEeV4rtVL8AbX0IaaRXFiEceeSTbypqVU1Li4ip56oS3E7H++te/1iYCrVVnjAXMaQspk9S7yr/T6Ixtv/32gfTB2WefPbtcjNSiVhYrTGlR4yp2/rLiVfrscRcYnBPaTkphFOjaRWJVsf2DeiY4k3pKfaCi7aEH9RzeRwLdEojRxTfccEMmRrRLb4viFQsfjA/UdSJ1DhEr1n9jm/P0aJV+1+1zDvP8diJWajvjLotpdCviFZGv1P7qxHeYbSx779///vfZroFEnVFK4ZxzzglTp04t/LkiVjFVRCyi4xGMV1555bLoPU8CQycQN54gGreVL0SkEankiFNpNC4Pny9lwZgZ6wsy78auIJBTW6/q8+syLyMvYrHgQY2wojpWqS1h4eewww4bqYyGMjzrco4CVl3elM9ZWQJ5EQshi0Ex1nlKH7yTiMUuIuS1s8pc5SKCtIN0NsSpvIGlDgspf2kB87e97W1ZNBo7D8bzYzrMQQcdNIOAFcUdis5uuummlX3vPNh4xCt+l66SzTvvvFkdgzQiL3VK4MNqGZGJHhKQQP0I/PSnP812NWJRI61dlW9JXryKf09FLMYGrkF6CAfpIoytaW3F+hF66YnbiViIdwh5tJ1ILJwydtSbPn16tvteUTHfunLguVMRizqQaQ2sfLtSe8GmJwic2BUPCUigXgTSMZBSFGuuuWZg/syiBzu1xp2sEaHIVOHfqKs4ceLEGRoaNxOilMXZZ5899rdVVlklqwmH3ahyVkO3b61TYff8fB1uZPykmR/d3tPzh0tAAWu4/L17QwikIhYrpkRYsRK82GKLzdTCTiJW1ZFE0QYjiEORpnsiSlGDhRDdVVddNVvdwdCyMs6RrvqwOxJiH/noOGCE/ZJmw9bvpE6Qx85uKlU9WOXiHbOzIg4V29iT3lP2gGMsVk+kXt6xxSkhPZW0mKrvJla2zZ4ngVEkQGFxxstOW5ZH8Z5vn80/EGioVUIkTipiwZBIVY4YudoUru1ErLiDIzbiqquuGmsyYyRCP85Zk45UxKL/8F8rWxA3jSGdiPmHhwQkUC8CRA0yD2ReGefM+RYg1LMDNaIWu3Yj4LfyNfgtQhY1r+6+++4sipdsiKoLV4zzLOB3u4jfTsRKF5vxy/JlXOrVU3xaCChg2Q8kUJIAAyDRUexgscQSS2RpTHPNNdfYr1MRi8LjrHqw9XnRUWcRK9boQLh57rnnxgpFskK+xx57BNI5qMUSw/YxyuSZs8U7YlbcHQUucXvrlFGdahzRHjhccMEF2QoZKQvdOA9RxGP1LN1NpmSX9DQJSKDiBJ5++umsRhURU+0KxubFK0QZJvCkfDDGIGIheBPd2jTRKv8KO9XEik4ZdnTChAm1jzaiLiSLIBzYgjStpxsRq+Kfgo8nAQmUJIAw9Ze//CUb/7Eb1MktErVYMD/hhBMyUatbwafkowz0NMb+U045Jdt9fDzpjUUiFpt/UKyeNHPFq4G+zr7eTAGrr3i9eBMIIMAQCcMq+u9+97uxJhHey4D48Y9/PLz85S/P/j0VsVoVm40XSEUs6l1Q4H3SpEm1QFYkYpFjj9NFNFVR6l8sVE9dLKILOJeJO2zZlZDjfe97X1aQsk4RR7MiYuG04JyefPLJ7oZSi57vQ0qgOwJESiE6YT8QqamPmD9i6iDbmhOlGsWreB518hhXSavG5ozCkRexmpjugbNFJAApQNgRDuYV9IN99tlnrHi/ItYo9HjbKIH2BFgkvuOOO8KNN96Y7bbHnJr/uynp00SKsQhO/dtWG1cUEWIc/dOf/hRWW221TMTLi1iIe4hiilfN+sIUsJr1Pm1NjwmktSW4NDsckYN+8803Z9vUIjywm0W68lFU2H3hhRcufDJELCK1KEwdd5rqcRP6drm8iMWkmx322IGvVZHin/3sZ2HatGnZrh+siLB61IRjvCIWExIcUnaUcTvfJvQE2yCBmQnEHaOKUoXj2YynbAASa5zEf09FblKs11tvvZFBnNpSFjaqnlbezYtJBTqidnFCsQfUkOSd5wvzK2J1Q9dzJdB8Agg1FGInurcJIhblRPbee+9MlCubkRAZ4IvFhfG8iEVPKNo4q/k9pNktVMBq9vu1dbNAIDUOrIhTDHHppZfOxCqEp1tuuSUss8wyhdFC3YhYs/CIQ/9pKmIh6HGQCpMWJE8fMq371KkezNAb1+UDjEfEevDBB7PaNrfffns488wzwxve8IYu7+rpEpBA1QnEVGGek4l5N9/5b37zmywytWmif9l3Rko6xe+xt+3S8sterwrnxd0kTzrppGynXRZ1SIXkIMKCWlff//73MxErjTxTxKrC2/MZJFAdAk0SsWK0MhkZ559//tjOia1op23Pj5X8JkZisbBuzavq9NlePYkCVq9Iep1GEUCYoY7TzjvvnOVit9sBqFXDR1XEYvLNrnmtCkVeeumlWcH2JqbDdCti4czSx9gSnp2j6pQ62agP3sZIoI8ESEM/+OCDs5p/H/nIRzLRosy3nv6O3xKt2YQ6J92gxhZjT/iPNBAinut+xF0piZ448MADZ7KVqWOWL0UQRSzsK47esssuW3ccPr8EJDALBJokYmEbP/axj3Xc8KSTeBVxch6+2Gtf+9pZIOxPq0hAAauKb8VnGjoBCrUTdUVBVUJTKdg+nmMURSwK2LOyzE6CRceVV16Z/Y1w31122WU8WCv9m7IiVowsYGMA8v1bpV1WurE+nAQkUIrAb3/727DVVltlm1x02lGOCyLcEIVDavbqq68+S3ao1ANW9CREPISer33tax2dmqo04aGHHsrqYrYSKamHxn+khL71rW8tfOx07sBiGrv7xoM6ki972cvCUkstVZUm+xwSkMAQCaSCzpvf/OZM7F9++eWH+ETju/UPf/jDzE628w/KilfjewJ/VRcCClh1eVM+50AJUFicqJjxrHqTAsA2sFHxH0URa8kll8xqYa2xxhozvDecMlZYKFTclHSQoo7ZScSK4hU7i8VdGau+tfFAP0BvJoGGEUgFKWocEdnLOFhU+xDRhi3S2SCk04JAkzAh5rP4QZQaxcxjcfsddtgh2/kXp6zqog07hSE2kSb65S9/OXt/6RF3pSQSuVPaeIzUIoX0G9/4xkzXatK7ty0SkMCsEUDYwaZsvPHGLct4zNod+v9ritOvtdZa2Y67/FcUcYx9JIODMiRN3Nyj/5SbcQcFrGa8R1vRYwJx16d29ZyKbsnkm/BXalqQdhjrWkQRa/75589EsboVbI9tpYYVBRYpOE6+OpN0VpBpF0daE4uJO3XDtthii4wDot5FF12U7bpHBFaTCvJ2I2Kl4tUXvvCFrL/EftLjbuzlJCCBChFg/MRGkAqIiEVh2f333z+8+93vDossskhgYn7ttdeGr371q5nAT2FeJurvf//7G586SNuJTKO9cGEBiUimM844Izz33HNZDRNW5qt+MGfYbrvtsl0Fd9ttt0IRK84vzjrrrMIde2MbH3jggbD11luH2WefvatduarOyOeTgAQkUESABQB26iWKjN1ZyYIpOrAX7GKeXyCQ6ugQUMAanXdtS0sSmJWd4WLB3Ve96lWBUFgm4vHAYeGo64DLNrU4Wz/+8Y9nIEkbEao23XTTLK0hX9g97rDEFrm/+tWvsvpX1HtabrnlSr6R+p6Wj8TCcT3iiCMCkVeKV/V9rz65BMZLIEYVUfsIsarVQUoxQtab3vSmxotXkQHjJWMk4l086ijidRKxYmQVm52QHoh4WXREAYudKTlv0qRJ4+12/k4CEpDA0AmwmP+pT30qzDXXXGG11VbLFsHJVllggQUy/0HRfuivqDYPoIBVm1flgw6SQFwhZbWc7bvLHk3d8jyt18Q2t4hQbPlOEXIYcXz605/OnA9S4fIiFisqU6ZMyQzVhhtuWKqAcVnmVT8vFbHisypeVf2t+XwS6C8B0j1Igfjud78bEDQ4WNxYd911s51Jicqae+65+/sQFbx6GuW76KKLhne84x2BBaG6He1ELBZz9txzz/C9732v7SYxcUGMdFM2ARi1Av51e+c+rwQk0JoA4hXjHlG1+QPbN3Xq1Ow/FrrZoZv0QPwGhC0PCeQJKGDZJyRQQICi2qQBkv52/PHHZ6sDZY4m7pgUI9LYijZfnJ2/EUlAgd18YeJUxCJlkh2TWhWsLcO2zuekIpbiVZ3fpM8ugd4TQLRB0GIS72S993yHdcV2IlaaSo5gScmBNBLr3nvvzdLtqamZj+YeVnu8rwQkIIHxEsDOkRb+l7/8JZDRccMNN2T/IVi1OrCJq666auY7kM2Rj9ga77P4u/oTUMCq/zu0BX0gEHchJNWLXQjZurvM6mcs0PrNb34z22FovfXW68PTDfaS119/fVYUcqeddsqKKlKPgyMWUozCFf9LxMB9990XFltssYxXFLHuuuuuQOTWKNd6QsS64oorsjouo8xhsL3Xu0lAAhIYHoF2Iha2FZGKeQapkiyYrbDCCplzF6MURqUG2vDekHeWgASGSSAKW7fddlv43e9+F9jg4pxzzmn7SFHYWmWVVbLNoqgT2WrX12G2zXv3j4ACVv/YeuUaE0B4Iapon332ySaW+cijVk275557sqKrFBdkC/Sll166xhReevQYjcYOUAh5rcQr/p3oItIeSI0g/cNDAhKQgAQkMMoE2olYd999d1YTBpuZHhQxpgYazlmZxbNR5mvbJSCB5hA477zzwiabbJJtgIE/RWH3m266KVx33XXZJlL8//EgKosNPqgn6DFaBBSwRut929ouCFBMcJdddskKyr7lLW/JtrGmoG6rg1UEdhgkpY56UGm0Uhe3rdypUcCK9cCKIq9Y+Xj00UezKC22wT3//PPbsqpcI30gCUhAAhKQQJ8ItBOxWDBj8eu3v/1tmD59ehaF9frXvz6rJ+khAQlIYJQIxM2eSK3Gp3r5y18+Q/MpXfKPf/wj3HLLLWHxxRfPUgw9Ro+AAtbovXNb3AWBP//5z2GPPfbI0gHzu+2ll0HUIUKJIuarr756lnbIwFrlA8Ht9ttvD1dffXV4+OGHw8orr5ztCpIvmBuNyQYbbBCOPfbYrOhwmjYYw3bT+l9ck120PCQgAQlIQAISCCEVsSjMTt0r017sGRKQgAT+Q4AIKzZ+WmKJJTJfqmwNYhmOFgEFrNF637Z2HATyW3tvtNFG4SMf+UgWlUXBXVZNic6KkVpsd40YVOWDcFyixH784x/P8JjklW+++ebhM5/5TFhqqaWyvyFuEYlGTY7lllsuIOrlC7ZzXiz2juBl0dkqv32fTQISkIAEhkEgFbFIEdxrr71MERzGi/CeEpBAJQlQ6J1yJexEyE7nyy67bCWf04caLgEFrOHy9+41IcAOUeRZf/7znw//+te/Cp+aIoJHH310VjOrqgdRUuwmuNtuuwWEOaLK2Lb9ySefDDfffHOWX87BvzO5fte73pVNrtNJ93bbbZdFYiF2pUc8BwHssMMOs1B5VTuBzyUBCUhAAkMhgA2mPuauu+4aVlpppcbUyhwKTG8qAQk0jkBcDD/ttNOy7JdR3b28cS+2xw1SwOoxUC/XbAL3339/OP3007MdMihWPuecc2YC0A477BDWWWedSos2TJyJEvvYxz4WHn/88XDkkUdmBRLjjnj//ve/sy1tDznkkCwyC4HqW9/6VvjgBz+YvdQ46eb/JiKL3ZMQ69h58aKLLsqisl7xileEE088May44orN7gi2TgISkIAEJDAOAthf7CfpMabbjwOgP5GABBpLIC1HQgQW6YQeEsgTUMCyT0hgBAik4hXNPe644wI1rYp2N2JyffDBB49FWUURi2ucddZZYf/998+it/IHNa+OP/74rPishwQkIAEJSEACMxOIAhYLYUYY2EMkIAEJzEiAXVnJ9mBn84MOOkg8EpiJgAKWnUICDSfQjXgVUZAyecABB4RvfvObWa2vNKrqjjvuCF/72tfCj370o7E0xJ133jkzNpMnT244TZsnAQlIQAISKEfgn//8Z1Ynk0htamZy/OxnPwvTpk3LFntw1BZddNFyF/MsCUhAAiNA4NJLLw3rr79+YLOLop0IRwCBTexAQAHLLiKBBhMYj3gVcTDxJlXw3HPPDfvtt591rRrcT2yaBCQgAQn0lkBcCCJVkNqQpOP//ve/D8ccc0xWS5N/32STTXp7U68mAQlIoOYErr/++rDxxhuHqVOnZgvo7kRY8xfah8dXwOoDVC8pgaoQ+PWvfx223XbbbOdARKgvfvGLWd2ussd1112XTbwnTpyY7UJoemBZcp4nAQlIQAKjTITZ+OgAABH0SURBVCBdQErT7l/5yldmKfpbbbXVWFTWKHOy7RKQgARSAoyXbHRB+uB//dd/CUcCMxFQwLJTSKDBBCjMzk4ehOFSd+NLX/pSJmTNMcccpVr9zDPPZKmEpAyedNJJ4UMf+lCp33mSBCQgAQlIQAIh3HXXXdl28FdeeWWYMmVKtnnKCiusUFiDUl4SkIAERp3AY489Fu6++24XzUe9I7RpvwKWnUMCDScwqyJWLKZ46KGHhk9/+tMNp2XzJCABCUhAAhKQgAQkIAEJSKCKBBSwqvhWfCYJ9JjArIhYp556alZwVgGrxy/Fy0lAAhKQgAQkIAEJSEACEpBAaQIKWKVReaIE6k1gPCLWCy+8kEVdUTvrlFNOCdtss029Ifj0EpCABCQgAQlIQAISkIAEJFBLAgpYtXxtPrQExkegWxErFnFfYoklMgFrqaWWGt+N/3979xZidRHHAfy3RpkY0cWHSsSIohuUFiSk4EPRBeuhqOyimVFGiYVCYWBGWlkLXTCElK50M8pUYnsIKpIKhSQMooIw7a6V2I2yImMGjpxdd9d/rtv8z+7nvOR25n/mN5+Zpy8z8/cUAQIECBAgQIAAAQIECBDog4AAqw94HiXQigJVQ6yvv/46Zs6cGatXr86v+067r9ra2lpxyGomQIAAAQIECBAgQIAAgRYXEGC1+AQqn8DeCOwpxGoOr9IbDNvb22P48OF705VnCBAgQIAAAQIECBAgQIBAnwUEWH0m9AMEWlOgpxBry5Ytu3ZeCa9ac25VTYAAAQIECBAgQIAAgYEmIMAaaDNqPAT+g0DXEGvWrFmxcePG6OjoCOHVf4DUlAABAgQIECBAgAABAgT6VUCA1a+8fpxA/QW6hlipYuFV/edNhQQIECBAgAABAgQIEBhMAgKswTTbxkqgB4HmEGvq1KnuvLJSCBAgQIAAAQIECBAgQKBWAgKsWk2HYgiUE0gh1vr16+Okk05yYXu5adAzAQIECBAgQIAAAQIECHQjIMCyLAgQIECAAAECBAgQIECAAAECBGotIMCq9fQojgABAgQIECBAgAABAgQIECBAQIBlDRAgQIAAAQIECBAgQIAAAQIECNRaQIBV6+lRHAECBAgQIECAAAECBAgQIECAgADLGiBAgAABAgQIECBAgAABAgQIEKi1gACr1tOjOAIECBAgQIAAAQIECBAgQIAAAQGWNUCAAAECBAgQIECAAAECBAgQIFBrAQFWradHcQQIECBAgAABAgQIECBAgAABAgIsa4AAAQIECBAgQIAAAQIECBAgQKDWAgKsWk+P4ggQIECAAAECBAgQIECAAAECBARY1gABAgQIECBAgAABAgQIECBAgECtBQRYtZ4exREgQIAAAQIECBAgQIAAAQIECAiwrAECBAgQIECAAAECBAgQIECAAIFaCwiwaj09iiNAgAABAgQIECBAgAABAgQIEBBgWQMECBAgQIAAAQIECBAgQIAAAQK1FhBg1Xp6FEeAAAECBAgQIECAAAECBAgQICDAsgYIECBAgAABAgQIECBAgAABAgRqLSDAqvX0KI4AAQIECBAgQIAAAQIECBAgQECAZQ0QIECAAAECBAgQIECAAAECBAjUWkCAVevpURwBAgQIECBAgAABAgQIECBAgIAAyxogQIAAAQIECBAgQIAAAQIECBCotYAAq9bTozgCBAgQIECAAAECBAgQIECAAAEBljVAgAABAgQIECBAgAABAgQIECBQawEBVq2nR3EECBAgQIAAAQIECBAgQIAAAQICLGuAAAECBAgQIECAAAECBAgQIECg1gICrFpPj+IIECBAgAABAgQIECBAgAABAgQEWNYAAQIECBAgQIAAAQIECBAgQIBArQUEWLWeHsURIECAAAECBAgQIECAAAECBAgIsKwBAgQIECBAgAABAgQIECBAgACBWgsIsGo9PYojQIAAAQIECBAgQIAAAQIECBAQYFkDBAgQIECAAAECBAgQIECAAAECtRYQYNV6ehRHgAABAgQIECBAgAABAgQIECAgwLIGCBAgQIAAAQIECBAgQIAAAQIEai0gwKr19CiOAAECBAgQIECAAAECBAgQIEBAgGUNECBAgAABAgRaUODTTz+NyZMnx8aNG+PRRx+NK664Itra2rodye+//x6zZ8+OpUuXxjvvvBPjx49vwRErmQABAgQIEBjMAgKswTz7xk6AAAECBAi0rEAjwNqwYUOMGzcunnzyyTjxxBMFWC07owonQIAAAQIEehMQYFkfBAgQIECAAIEWFGgOsFL5N910U7S3t8fw4cN3G40dWC04wUomQIAAAQIEOgkIsCwIAgQIECBAgEALCjQfIRw2bFhs3bo1nnnmmbjqqqt2O0oowGrBCVYyAQIECBAgIMCyBggQIECAAAECrS7QCLCOOOKImDJlSt6Bdcwxx8QLL7yw21HCPQVYX3zxRSxfvjxee+21ePvttzPN8ccfH5MmTYrrrrsuTjjhhE6h2MKFC2P+/Pn5Pq2RI0fGvffeGytWrIi//vorzjvvvJg7d26MHTs2/vjjj3j66afjqaeeinXr1uWjjjNmzMgh29ChQ3ebgk2bNsUjjzwSHR0dkcbXqGHWrFlx9NFHt/qUqZ8AAQIECBDog4AdWH3A8ygBAgQIECBAoJRAc4CVQqLFixfnIOn666+Phx56qNNRwt4CrBRYTZs2LTZv3pwDo9GjR+cgKt2ttW3btvx3+v2JEyfuGmojwJo3b17e9ZU+xx13XHz55Zc5eErPpNDqpZdeyt+PGTMm/+batWtz23TUcc6cObHffvvlv3fu3BkrV67M/6+5ju+//z4++OCD/HsPPvhgXHTRRT1eVF9qHvRLgAABAgQI/D8CAqz/x1kvBAgQIECAAIF9KtAcYD333HN5t9PUqVPjrbfeimXLluWdU423EvYUYH377bdx9dVXx0cffZTfZHjBBRfEkCFDcp2//PJL3HXXXfHAAw/k3V3pvwceeGD+rhFgpX/feeedceutt+bAbMeOHfmZRYsWxZFHHhmnnXZaDtbSzrAUUr3xxhu5vxSUpZqPOuqo/Hvvv/9+XHLJJfnfS5YsifPPPz/X8c8//+Rn0u//+eefeZfYKaecsk8d/RgBAgQIECDQGgICrNaYJ1USIECAAAECBDoJdA2wDj/88HjzzTfzccJDDjmkU9jTU4D17rvvxu233x6nn3563Hfffbsd6/vwww9zsJQCqBQ4pT6aA6y0I+rxxx+PQw89dFdtaZfVOeecEwcddFCsWrUqzjjjjF3f/fTTTzlYS/2++uqrud8UTKUjh2nXWE93eKW+07juuOOOHJg1dm5ZEgQIECBAgMDgERBgDZ65NlICBAgQIEBgAAl0F2D9/fffOYhKQU/a6ZTukzr44INjT3dg9cTSXR/NAdaCBQtyX82fnp5Jbbqr45tvvsl3YqUg6/nnn8/HBbt+Pvvss7j88ssj3feVQq7mwGwATamhECBAgAABAr0ICLAsDwIECBAgQIBACwr0FBR99913eZdTugj94YcfjptvvjkfL5w9e3YsXbo0X7w+fvz4bkf866+/xvbt2/M9Vu+9914+vpfuyDr33HO73YH17LPP5vCpLwFWY5fXjz/+GKeeemrsv//+u9XWuJNr1KhR8eKLL+YjiD4ECBAgQIDA4BIQYA2u+TZaAgQIECBAYIAI9LbTqXGU8IADDoiXX345Tj755B4DrHRRejoGmC5dT7/Z/ElHB9P3Z555Zr8FWOk44YQJEyrNSgq4BFiVqDQiQIAAAQIDTkCANeCm1IAIECBAgACBwSDQW4CVjhKmS9fT3VKXXnpp3omVjvt13YG1ZcuWuOGGG2L16tUxduzYOPvss/MbA9MbBY899tjYunVrTJ48OR/d6+4OrH2xA2v9+vVx4YUX5gvfHQ8cDCvXGAkQIECAwN4JCLD2zs1TBAgQIECAAIGiAr0FWKmw5nBq/vz58dVXX8UTTzzR6Qhhujh9zpw5+S2D7e3t+U2CzZ9PPvkkLrvssvy2wP4KsDZv3hxXXnll/Pbbb3ZXFV1ROidAgAABAvUWEGDVe35UR4AAAQIECBDoVmBPAVZ6KN1fNW3atNi2bVsMGzYs76hq3IHVfKF6dzupdu7cGY899ljMmDGjX+/A2rFjR9x2222xePHiWLZsWb6/q62trdOY16xZk0O2cePGxf333x8jRoywKggQIECAAIFBJiDAGmQTbrgECBAgQIDAwBCoEmA1HyVsjLoRYKWA6p577slvEbzmmmvykcPDDjssN0vh1ooVK2LevHmRdkj15yXuqb90D1bjMvi77747H3scOnRopBo//vjjfH/X66+/vutS+q4B18CYUaMgQIAAAQIEehMQYFkfBAgQIECAAIEWFKgSYKVhNR8lTH83v4UwhUPTp0+PdevW5fAqXZKePhs2bIj05r9rr7020jHCH374IZYvX57vxUqfhQsXRjqWuC/uwEq/l4KqdDn7zJkz826x9JbB0aNHx88//xxr167Nfd5yyy05cOt6zLEFp07JBAgQIECAwF4ICLD2As0jBAgQIECAAIHSAlUDrFRnY4dT2k3VHGCl7zZt2pSP773yyit5t1UKjyZNmpSP8qXL3FNQtWjRorwj6+KLL+6XAKsRYn3++eexZMmS6OjoyG9ETKHaWWedFTfeeGNMnDgxhgwZUppd/wQIECBAgEAhAQFWIXjdEiBAgAABAgQIECBAgAABAgQIVBMQYFVz0ooAAQIECBAgQIAAAQIECBAgQKCQgACrELxuCRAgQIAAAQIECBAgQIAAAQIEqgkIsKo5aUWAAAECBAgQIECAAAECBAgQIFBIQIBVCF63BAgQIECAAAECBAgQIECAAAEC1QQEWNWctCJAgAABAgQIECBAgAABAgQIECgkIMAqBK9bAgQIECBAgAABAgQIECBAgACBagICrGpOWhEgQIAAAQIECBAgQIAAAQIECBQSEGAVgtctAQIECBAgQIAAAQIECBAgQIBANQEBVjUnrQgQIECAAAECBAgQIECAAAECBAoJCLAKweuWAAECBAgQIECAAAECBAgQIECgmoAAq5qTVgQIECBAgAABAgQIECBAgAABAoUEBFiF4HVLgAABAgQIECBAgAABAgQIECBQTUCAVc1JKwIECBAgQIAAAQIECBAgQIAAgUICAqxC8LolQIAAAQIECBAgQIAAAQIECBCoJiDAquakFQECBAgQIECAAAECBAgQIECAQCEBAVYheN0SIECAAAECBAgQIECAAAECBAhUExBgVXPSigABAgQIECBAgAABAgQIECBAoJCAAKsQvG4JECBAgAABAgQIECBAgAABAgSqCQiwqjlpRYAAAQIECBAgQIAAAQIECBAgUEhAgFUIXrcECBAgQIAAAQIECBAgQIAAAQLVBARY1Zy0IkCAAAECBAgQIECAAAECBAgQKCQgwCoEr1sCBAgQIECAAAECBAgQIECAAIFqAgKsak5aESBAgAABAgQIECBAgAABAgQIFBIQYBWC1y0BAgQIECBAgAABAgQIECBAgEA1AQFWNSetCBAgQIAAAQIECBAgQIAAAQIECgkIsArB65YAAQIECBAgQIAAAQIECBAgQKCagACrmpNWBAgQIECAAAECBAgQIECAAAEChQQEWIXgdUuAAAECBAgQIECAAAECBAgQIFBNQIBVzUkrAgQIECBAgAABAgQIECBAgACBQgICrELwuiVAgAABAgQIECBAgAABAgQIEKgmIMCq5qQVAQIECBAgQIAAAQIECBAgQIBAIQEBViF43RIgQIAAAQIECBAgQIAAAQIECFQTEGBVc9KKAAECBAgQIECAAAECBAgQIECgkIAAqxC8bgkQIECAAAECBAgQIECAAAECBKoJCLCqOWlFgAABAgQIECBAgAABAgQIECBQSECAVQhetwQIECBAgAABAgQIECBAgAABAtUEBFjVnLQiQIAAAQIECBAgQIAAAQIECBAoJCDAKgSvWwIECBAgQIAAAQIECBAgQIAAgWoCAqxqTloRIECAAAECBAgQIECAAAECBAgUEhBgFYLXLQECBAgQIECAAAECBAgQIECAQDUBAVY1J60IECBAgAABAgQIECBAgAABAgQKCfwLrvmU7DeypxUAAAAASUVORK5CYII="/>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1" name="Picture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63552" y="2060848"/>
            <a:ext cx="7011144" cy="4335224"/>
          </a:xfrm>
          <a:prstGeom prst="rect">
            <a:avLst/>
          </a:prstGeom>
        </p:spPr>
      </p:pic>
    </p:spTree>
    <p:extLst>
      <p:ext uri="{BB962C8B-B14F-4D97-AF65-F5344CB8AC3E}">
        <p14:creationId xmlns:p14="http://schemas.microsoft.com/office/powerpoint/2010/main" val="3741381295"/>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438943"/>
          </a:xfrm>
        </p:spPr>
        <p:txBody>
          <a:bodyPr/>
          <a:lstStyle/>
          <a:p>
            <a:r>
              <a:rPr lang="en-US" dirty="0"/>
              <a:t>Comment Resolution Status</a:t>
            </a:r>
          </a:p>
        </p:txBody>
      </p:sp>
      <p:sp>
        <p:nvSpPr>
          <p:cNvPr id="3" name="Content Placeholder 2"/>
          <p:cNvSpPr>
            <a:spLocks noGrp="1"/>
          </p:cNvSpPr>
          <p:nvPr>
            <p:ph idx="1"/>
          </p:nvPr>
        </p:nvSpPr>
        <p:spPr>
          <a:xfrm>
            <a:off x="914401" y="1412777"/>
            <a:ext cx="10361084" cy="792087"/>
          </a:xfrm>
        </p:spPr>
        <p:txBody>
          <a:bodyPr/>
          <a:lstStyle/>
          <a:p>
            <a:pPr>
              <a:buFont typeface="Arial" panose="020B0604020202020204" pitchFamily="34" charset="0"/>
              <a:buChar char="•"/>
            </a:pPr>
            <a:r>
              <a:rPr lang="en-US" b="0" dirty="0"/>
              <a:t>Distribution of unresolved comments without resolution in the pipe:</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73</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4920" y="2708920"/>
            <a:ext cx="10220045" cy="3746677"/>
          </a:xfrm>
          <a:prstGeom prst="rect">
            <a:avLst/>
          </a:prstGeom>
        </p:spPr>
      </p:pic>
    </p:spTree>
    <p:extLst>
      <p:ext uri="{BB962C8B-B14F-4D97-AF65-F5344CB8AC3E}">
        <p14:creationId xmlns:p14="http://schemas.microsoft.com/office/powerpoint/2010/main" val="2587428598"/>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b="0" dirty="0"/>
              <a:t>Oct./Nov. ad hoc meeting</a:t>
            </a:r>
            <a:endParaRPr lang="en-US" dirty="0"/>
          </a:p>
        </p:txBody>
      </p:sp>
      <p:sp>
        <p:nvSpPr>
          <p:cNvPr id="3" name="Content Placeholder 2"/>
          <p:cNvSpPr>
            <a:spLocks noGrp="1"/>
          </p:cNvSpPr>
          <p:nvPr>
            <p:ph idx="1"/>
          </p:nvPr>
        </p:nvSpPr>
        <p:spPr/>
        <p:txBody>
          <a:bodyPr/>
          <a:lstStyle/>
          <a:p>
            <a:pPr>
              <a:buFont typeface="Arial" panose="020B0604020202020204" pitchFamily="34" charset="0"/>
              <a:buChar char="•"/>
            </a:pPr>
            <a:r>
              <a:rPr lang="en-US" b="0" dirty="0"/>
              <a:t>To enable sufficient discussion time to continue comment resolution review for comments received during LB240.</a:t>
            </a:r>
          </a:p>
          <a:p>
            <a:pPr>
              <a:buFont typeface="Arial" panose="020B0604020202020204" pitchFamily="34" charset="0"/>
              <a:buChar char="•"/>
            </a:pPr>
            <a:r>
              <a:rPr lang="en-US" dirty="0"/>
              <a:t>Have a 3 day ad-hoc prior to the upcoming IEEE week:</a:t>
            </a:r>
          </a:p>
          <a:p>
            <a:pPr lvl="1">
              <a:buFont typeface="Arial" panose="020B0604020202020204" pitchFamily="34" charset="0"/>
              <a:buChar char="•"/>
            </a:pPr>
            <a:r>
              <a:rPr lang="en-US" sz="2400" dirty="0"/>
              <a:t>Oct. 30 – Nov. 1</a:t>
            </a:r>
            <a:r>
              <a:rPr lang="en-US" sz="2400" baseline="30000" dirty="0"/>
              <a:t>st</a:t>
            </a:r>
            <a:r>
              <a:rPr lang="en-US" sz="2400" dirty="0"/>
              <a:t> or week of Nov. 4</a:t>
            </a:r>
            <a:r>
              <a:rPr lang="en-US" sz="2400" baseline="30000" dirty="0"/>
              <a:t>th</a:t>
            </a:r>
            <a:r>
              <a:rPr lang="en-US" sz="2400" dirty="0"/>
              <a:t>  with exact dates TBA in accordance with venue availability in SF bay area, Ca. </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74</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2627524350"/>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Ad Hoc</a:t>
            </a:r>
          </a:p>
        </p:txBody>
      </p:sp>
      <p:sp>
        <p:nvSpPr>
          <p:cNvPr id="3" name="Content Placeholder 2"/>
          <p:cNvSpPr>
            <a:spLocks noGrp="1"/>
          </p:cNvSpPr>
          <p:nvPr>
            <p:ph idx="1"/>
          </p:nvPr>
        </p:nvSpPr>
        <p:spPr/>
        <p:txBody>
          <a:bodyPr/>
          <a:lstStyle/>
          <a:p>
            <a:r>
              <a:rPr lang="en-US" dirty="0"/>
              <a:t>Motion</a:t>
            </a:r>
          </a:p>
          <a:p>
            <a:r>
              <a:rPr lang="en-US" b="0" dirty="0"/>
              <a:t>Authorize </a:t>
            </a:r>
            <a:r>
              <a:rPr lang="en-US" b="0" dirty="0" err="1"/>
              <a:t>TGaz</a:t>
            </a:r>
            <a:r>
              <a:rPr lang="en-US" b="0" dirty="0"/>
              <a:t> to hold a 3 day ad-hoc meeting on Oct. 30 – Nov. 1</a:t>
            </a:r>
            <a:r>
              <a:rPr lang="en-US" b="0" baseline="30000" dirty="0"/>
              <a:t>st</a:t>
            </a:r>
            <a:r>
              <a:rPr lang="en-US" b="0" dirty="0"/>
              <a:t> or week of Nov. 4</a:t>
            </a:r>
            <a:r>
              <a:rPr lang="en-US" b="0" baseline="30000" dirty="0"/>
              <a:t>th</a:t>
            </a:r>
            <a:r>
              <a:rPr lang="en-US" b="0" dirty="0"/>
              <a:t>, 2019 (exact days to be announced) in the bay area Ca., for the purpose of comment resolution.</a:t>
            </a:r>
          </a:p>
          <a:p>
            <a:endParaRPr lang="en-US" b="0" dirty="0"/>
          </a:p>
          <a:p>
            <a:r>
              <a:rPr lang="en-US" b="0" dirty="0"/>
              <a:t>Move: Qinghua Li</a:t>
            </a:r>
          </a:p>
          <a:p>
            <a:r>
              <a:rPr lang="en-US" b="0" dirty="0"/>
              <a:t>Second: Roy Want</a:t>
            </a:r>
          </a:p>
          <a:p>
            <a:r>
              <a:rPr lang="en-US" b="0" dirty="0"/>
              <a:t>Results (Y/N/A): 12/1/0</a:t>
            </a:r>
          </a:p>
          <a:p>
            <a:r>
              <a:rPr lang="en-US" b="0" dirty="0"/>
              <a:t>Motion passes</a:t>
            </a:r>
          </a:p>
          <a:p>
            <a:br>
              <a:rPr lang="en-US" dirty="0"/>
            </a:br>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75</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2768264574"/>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Reminder to do attendance</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1138214536"/>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Recess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268040543"/>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solidFill>
                  <a:schemeClr val="tx2"/>
                </a:solidFill>
              </a:rPr>
              <a:t>Meeting Slot # 6 discussion items</a:t>
            </a:r>
            <a:endParaRPr lang="en-US" dirty="0"/>
          </a:p>
        </p:txBody>
      </p:sp>
      <p:sp>
        <p:nvSpPr>
          <p:cNvPr id="3" name="Content Placeholder 2"/>
          <p:cNvSpPr>
            <a:spLocks noGrp="1"/>
          </p:cNvSpPr>
          <p:nvPr>
            <p:ph idx="1"/>
          </p:nvPr>
        </p:nvSpPr>
        <p:spPr>
          <a:xfrm>
            <a:off x="914401" y="1628801"/>
            <a:ext cx="10361084" cy="4465614"/>
          </a:xfrm>
        </p:spPr>
        <p:txBody>
          <a:bodyPr/>
          <a:lstStyle/>
          <a:p>
            <a:pPr algn="just">
              <a:spcBef>
                <a:spcPct val="20000"/>
              </a:spcBef>
              <a:buFontTx/>
              <a:buChar char="•"/>
            </a:pPr>
            <a:r>
              <a:rPr lang="en-US" altLang="en-US" sz="2000" b="0" dirty="0"/>
              <a:t>Review IEEE-SA patent policy, duty to inform, call for potential essential patents, guidelines for anti-trust and competition laws and participation on individual basis in IEEE 802 meeting (7min)</a:t>
            </a:r>
          </a:p>
          <a:p>
            <a:pPr algn="just">
              <a:spcBef>
                <a:spcPct val="20000"/>
              </a:spcBef>
              <a:buFontTx/>
              <a:buChar char="•"/>
            </a:pPr>
            <a:r>
              <a:rPr lang="en-US" altLang="en-US" sz="2000" b="0" dirty="0"/>
              <a:t>Agenda setting and review submissions ordering for the meeting slot (5 min)</a:t>
            </a:r>
          </a:p>
          <a:p>
            <a:pPr algn="just">
              <a:spcBef>
                <a:spcPct val="20000"/>
              </a:spcBef>
              <a:buFontTx/>
              <a:buChar char="•"/>
            </a:pPr>
            <a:r>
              <a:rPr lang="en-US" altLang="en-US" sz="2000" b="0" dirty="0"/>
              <a:t>CR assignment and current status of open call for CR volunteers (11-19-431) (15min) </a:t>
            </a:r>
          </a:p>
          <a:p>
            <a:pPr algn="just">
              <a:spcBef>
                <a:spcPct val="20000"/>
              </a:spcBef>
              <a:buFontTx/>
              <a:buChar char="•"/>
            </a:pPr>
            <a:r>
              <a:rPr lang="en-US" altLang="en-US" sz="2000" b="0" dirty="0"/>
              <a:t>Consider need for an ad hoc meeting (5min)</a:t>
            </a:r>
          </a:p>
          <a:p>
            <a:pPr algn="just">
              <a:spcBef>
                <a:spcPct val="20000"/>
              </a:spcBef>
              <a:buFontTx/>
              <a:buChar char="•"/>
            </a:pPr>
            <a:r>
              <a:rPr lang="en-US" altLang="en-US" sz="2000" b="0" dirty="0"/>
              <a:t>Consider comment resolution submission (as time permits).</a:t>
            </a:r>
          </a:p>
          <a:p>
            <a:pPr marL="457200" lvl="1" indent="0">
              <a:spcBef>
                <a:spcPct val="20000"/>
              </a:spcBef>
            </a:pPr>
            <a:endParaRPr lang="en-US" altLang="en-US" sz="1800" dirty="0"/>
          </a:p>
          <a:p>
            <a:endParaRPr lang="en-US" sz="2000" b="0" dirty="0"/>
          </a:p>
          <a:p>
            <a:endParaRPr 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3028134899"/>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solidFill>
                  <a:schemeClr val="tx2"/>
                </a:solidFill>
              </a:rPr>
              <a:t>Meeting Slot # 6 discussion items</a:t>
            </a:r>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79</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graphicFrame>
        <p:nvGraphicFramePr>
          <p:cNvPr id="7" name="Table 6"/>
          <p:cNvGraphicFramePr>
            <a:graphicFrameLocks noGrp="1"/>
          </p:cNvGraphicFramePr>
          <p:nvPr>
            <p:extLst>
              <p:ext uri="{D42A27DB-BD31-4B8C-83A1-F6EECF244321}">
                <p14:modId xmlns:p14="http://schemas.microsoft.com/office/powerpoint/2010/main" val="1895463747"/>
              </p:ext>
            </p:extLst>
          </p:nvPr>
        </p:nvGraphicFramePr>
        <p:xfrm>
          <a:off x="929215" y="1484786"/>
          <a:ext cx="10460568" cy="3807295"/>
        </p:xfrm>
        <a:graphic>
          <a:graphicData uri="http://schemas.openxmlformats.org/drawingml/2006/table">
            <a:tbl>
              <a:tblPr firstRow="1" bandRow="1">
                <a:tableStyleId>{21E4AEA4-8DFA-4A89-87EB-49C32662AFE0}</a:tableStyleId>
              </a:tblPr>
              <a:tblGrid>
                <a:gridCol w="1278353">
                  <a:extLst>
                    <a:ext uri="{9D8B030D-6E8A-4147-A177-3AD203B41FA5}">
                      <a16:colId xmlns:a16="http://schemas.microsoft.com/office/drawing/2014/main" val="20000"/>
                    </a:ext>
                  </a:extLst>
                </a:gridCol>
                <a:gridCol w="1656184">
                  <a:extLst>
                    <a:ext uri="{9D8B030D-6E8A-4147-A177-3AD203B41FA5}">
                      <a16:colId xmlns:a16="http://schemas.microsoft.com/office/drawing/2014/main" val="20001"/>
                    </a:ext>
                  </a:extLst>
                </a:gridCol>
                <a:gridCol w="4680520">
                  <a:extLst>
                    <a:ext uri="{9D8B030D-6E8A-4147-A177-3AD203B41FA5}">
                      <a16:colId xmlns:a16="http://schemas.microsoft.com/office/drawing/2014/main" val="20002"/>
                    </a:ext>
                  </a:extLst>
                </a:gridCol>
                <a:gridCol w="1593820">
                  <a:extLst>
                    <a:ext uri="{9D8B030D-6E8A-4147-A177-3AD203B41FA5}">
                      <a16:colId xmlns:a16="http://schemas.microsoft.com/office/drawing/2014/main" val="20003"/>
                    </a:ext>
                  </a:extLst>
                </a:gridCol>
                <a:gridCol w="1251691">
                  <a:extLst>
                    <a:ext uri="{9D8B030D-6E8A-4147-A177-3AD203B41FA5}">
                      <a16:colId xmlns:a16="http://schemas.microsoft.com/office/drawing/2014/main" val="20004"/>
                    </a:ext>
                  </a:extLst>
                </a:gridCol>
              </a:tblGrid>
              <a:tr h="596206">
                <a:tc>
                  <a:txBody>
                    <a:bodyPr/>
                    <a:lstStyle/>
                    <a:p>
                      <a:r>
                        <a:rPr lang="en-US" sz="1600" dirty="0"/>
                        <a:t>DCN</a:t>
                      </a:r>
                    </a:p>
                  </a:txBody>
                  <a:tcPr marT="45712" marB="45712"/>
                </a:tc>
                <a:tc>
                  <a:txBody>
                    <a:bodyPr/>
                    <a:lstStyle/>
                    <a:p>
                      <a:r>
                        <a:rPr lang="en-US" sz="1600" dirty="0"/>
                        <a:t>Presenter</a:t>
                      </a:r>
                    </a:p>
                  </a:txBody>
                  <a:tcPr marT="45712" marB="45712"/>
                </a:tc>
                <a:tc>
                  <a:txBody>
                    <a:bodyPr/>
                    <a:lstStyle/>
                    <a:p>
                      <a:r>
                        <a:rPr lang="en-US" sz="1600" dirty="0"/>
                        <a:t>Title</a:t>
                      </a:r>
                    </a:p>
                  </a:txBody>
                  <a:tcPr marT="45712" marB="45712"/>
                </a:tc>
                <a:tc>
                  <a:txBody>
                    <a:bodyPr/>
                    <a:lstStyle/>
                    <a:p>
                      <a:r>
                        <a:rPr lang="en-US" sz="1600" dirty="0"/>
                        <a:t>Topic</a:t>
                      </a:r>
                    </a:p>
                  </a:txBody>
                  <a:tcPr marT="45712" marB="45712"/>
                </a:tc>
                <a:tc>
                  <a:txBody>
                    <a:bodyPr/>
                    <a:lstStyle/>
                    <a:p>
                      <a:r>
                        <a:rPr lang="en-US" sz="1600" dirty="0"/>
                        <a:t>Time</a:t>
                      </a:r>
                      <a:r>
                        <a:rPr lang="en-US" sz="1600" baseline="0" dirty="0"/>
                        <a:t> allocation</a:t>
                      </a:r>
                      <a:endParaRPr lang="en-US" sz="1600" dirty="0"/>
                    </a:p>
                  </a:txBody>
                  <a:tcPr marT="45712" marB="45712"/>
                </a:tc>
                <a:extLst>
                  <a:ext uri="{0D108BD9-81ED-4DB2-BD59-A6C34878D82A}">
                    <a16:rowId xmlns:a16="http://schemas.microsoft.com/office/drawing/2014/main" val="10000"/>
                  </a:ext>
                </a:extLst>
              </a:tr>
              <a:tr h="37654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dk1"/>
                          </a:solidFill>
                          <a:latin typeface="+mn-lt"/>
                          <a:ea typeface="+mn-ea"/>
                          <a:cs typeface="+mn-cs"/>
                        </a:rPr>
                        <a:t>11-19-1360</a:t>
                      </a: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dk1"/>
                          </a:solidFill>
                          <a:latin typeface="+mn-lt"/>
                          <a:ea typeface="+mn-ea"/>
                          <a:cs typeface="+mn-cs"/>
                        </a:rPr>
                        <a:t>Jonathan Segev</a:t>
                      </a: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err="1">
                          <a:solidFill>
                            <a:schemeClr val="dk1"/>
                          </a:solidFill>
                          <a:latin typeface="+mn-lt"/>
                          <a:ea typeface="+mn-ea"/>
                          <a:cs typeface="+mn-cs"/>
                        </a:rPr>
                        <a:t>TGaz</a:t>
                      </a:r>
                      <a:r>
                        <a:rPr lang="en-US" sz="1600" kern="1200" dirty="0">
                          <a:solidFill>
                            <a:schemeClr val="dk1"/>
                          </a:solidFill>
                          <a:latin typeface="+mn-lt"/>
                          <a:ea typeface="+mn-ea"/>
                          <a:cs typeface="+mn-cs"/>
                        </a:rPr>
                        <a:t> July 2019 Agenda</a:t>
                      </a: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dk1"/>
                          </a:solidFill>
                          <a:latin typeface="+mn-lt"/>
                          <a:ea typeface="+mn-ea"/>
                          <a:cs typeface="+mn-cs"/>
                        </a:rPr>
                        <a:t>Agenda Deck</a:t>
                      </a: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dk1"/>
                          </a:solidFill>
                          <a:latin typeface="+mn-lt"/>
                          <a:ea typeface="+mn-ea"/>
                          <a:cs typeface="+mn-cs"/>
                        </a:rPr>
                        <a:t>As needed</a:t>
                      </a:r>
                    </a:p>
                  </a:txBody>
                  <a:tcPr marT="45712" marB="45712"/>
                </a:tc>
                <a:extLst>
                  <a:ext uri="{0D108BD9-81ED-4DB2-BD59-A6C34878D82A}">
                    <a16:rowId xmlns:a16="http://schemas.microsoft.com/office/drawing/2014/main" val="10001"/>
                  </a:ext>
                </a:extLst>
              </a:tr>
              <a:tr h="167632">
                <a:tc>
                  <a:txBody>
                    <a:bodyPr/>
                    <a:lstStyle/>
                    <a:p>
                      <a:r>
                        <a:rPr lang="en-US" sz="1400" dirty="0"/>
                        <a:t>11-19-1608</a:t>
                      </a:r>
                    </a:p>
                  </a:txBody>
                  <a:tcPr marT="45712" marB="45712"/>
                </a:tc>
                <a:tc>
                  <a:txBody>
                    <a:bodyPr/>
                    <a:lstStyle/>
                    <a:p>
                      <a:r>
                        <a:rPr lang="en-US" sz="1400" dirty="0"/>
                        <a:t>Jonathan Segev</a:t>
                      </a: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LB 240 CR for various unassigned</a:t>
                      </a:r>
                      <a:r>
                        <a:rPr lang="en-US" sz="1400" baseline="0" dirty="0"/>
                        <a:t> comments</a:t>
                      </a:r>
                      <a:endParaRPr lang="en-US" sz="1400" dirty="0"/>
                    </a:p>
                  </a:txBody>
                  <a:tcPr marT="45712" marB="45712"/>
                </a:tc>
                <a:tc>
                  <a:txBody>
                    <a:bodyPr/>
                    <a:lstStyle/>
                    <a:p>
                      <a:r>
                        <a:rPr lang="en-US" sz="1400" dirty="0"/>
                        <a:t>CR</a:t>
                      </a:r>
                    </a:p>
                  </a:txBody>
                  <a:tcPr marT="45712" marB="45712"/>
                </a:tc>
                <a:tc>
                  <a:txBody>
                    <a:bodyPr/>
                    <a:lstStyle/>
                    <a:p>
                      <a:r>
                        <a:rPr lang="en-US" sz="1400" kern="1200" dirty="0">
                          <a:solidFill>
                            <a:schemeClr val="dk1"/>
                          </a:solidFill>
                          <a:latin typeface="+mn-lt"/>
                          <a:ea typeface="+mn-ea"/>
                          <a:cs typeface="+mn-cs"/>
                        </a:rPr>
                        <a:t>100 min – as needed</a:t>
                      </a:r>
                    </a:p>
                  </a:txBody>
                  <a:tcPr marT="45712" marB="45712"/>
                </a:tc>
                <a:extLst>
                  <a:ext uri="{0D108BD9-81ED-4DB2-BD59-A6C34878D82A}">
                    <a16:rowId xmlns:a16="http://schemas.microsoft.com/office/drawing/2014/main" val="10002"/>
                  </a:ext>
                </a:extLst>
              </a:tr>
              <a:tr h="188277">
                <a:tc>
                  <a:txBody>
                    <a:bodyPr/>
                    <a:lstStyle/>
                    <a:p>
                      <a:r>
                        <a:rPr lang="en-US" sz="1400" dirty="0"/>
                        <a:t>11-19-1621</a:t>
                      </a:r>
                    </a:p>
                  </a:txBody>
                  <a:tcPr marT="45712" marB="45712"/>
                </a:tc>
                <a:tc>
                  <a:txBody>
                    <a:bodyPr/>
                    <a:lstStyle/>
                    <a:p>
                      <a:r>
                        <a:rPr lang="en-US" sz="1400" dirty="0"/>
                        <a:t>Erik Lindskog</a:t>
                      </a: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Addressing various LB 240 CIDs</a:t>
                      </a:r>
                    </a:p>
                  </a:txBody>
                  <a:tcPr marT="45712" marB="45712"/>
                </a:tc>
                <a:tc>
                  <a:txBody>
                    <a:bodyPr/>
                    <a:lstStyle/>
                    <a:p>
                      <a:r>
                        <a:rPr lang="en-US" sz="1400" dirty="0"/>
                        <a:t>CR</a:t>
                      </a:r>
                    </a:p>
                  </a:txBody>
                  <a:tcPr marT="45712" marB="45712"/>
                </a:tc>
                <a:tc>
                  <a:txBody>
                    <a:bodyPr/>
                    <a:lstStyle/>
                    <a:p>
                      <a:r>
                        <a:rPr lang="en-US" sz="1600" dirty="0"/>
                        <a:t>80min - As time</a:t>
                      </a:r>
                      <a:r>
                        <a:rPr lang="en-US" sz="1600" baseline="0" dirty="0"/>
                        <a:t> permits </a:t>
                      </a:r>
                      <a:endParaRPr lang="en-US" dirty="0"/>
                    </a:p>
                  </a:txBody>
                  <a:tcPr marT="45712" marB="45712"/>
                </a:tc>
                <a:extLst>
                  <a:ext uri="{0D108BD9-81ED-4DB2-BD59-A6C34878D82A}">
                    <a16:rowId xmlns:a16="http://schemas.microsoft.com/office/drawing/2014/main" val="10003"/>
                  </a:ext>
                </a:extLst>
              </a:tr>
              <a:tr h="188277">
                <a:tc>
                  <a:txBody>
                    <a:bodyPr/>
                    <a:lstStyle/>
                    <a:p>
                      <a:r>
                        <a:rPr lang="en-US" sz="1400" dirty="0"/>
                        <a:t>11-19-1587</a:t>
                      </a:r>
                    </a:p>
                  </a:txBody>
                  <a:tcPr marT="45712" marB="45712"/>
                </a:tc>
                <a:tc>
                  <a:txBody>
                    <a:bodyPr/>
                    <a:lstStyle/>
                    <a:p>
                      <a:r>
                        <a:rPr lang="en-US" sz="1400" dirty="0"/>
                        <a:t>Erik Lindskog</a:t>
                      </a: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CR of Annex C </a:t>
                      </a:r>
                    </a:p>
                  </a:txBody>
                  <a:tcPr marT="45712" marB="45712"/>
                </a:tc>
                <a:tc>
                  <a:txBody>
                    <a:bodyPr/>
                    <a:lstStyle/>
                    <a:p>
                      <a:r>
                        <a:rPr lang="en-US" sz="1400" dirty="0"/>
                        <a:t>CR</a:t>
                      </a:r>
                    </a:p>
                  </a:txBody>
                  <a:tcPr marT="45712" marB="45712"/>
                </a:tc>
                <a:tc>
                  <a:txBody>
                    <a:bodyPr/>
                    <a:lstStyle/>
                    <a:p>
                      <a:r>
                        <a:rPr lang="en-US" sz="1400" dirty="0"/>
                        <a:t>15min - as time permits</a:t>
                      </a:r>
                    </a:p>
                  </a:txBody>
                  <a:tcPr marT="45712" marB="45712"/>
                </a:tc>
                <a:extLst>
                  <a:ext uri="{0D108BD9-81ED-4DB2-BD59-A6C34878D82A}">
                    <a16:rowId xmlns:a16="http://schemas.microsoft.com/office/drawing/2014/main" val="10004"/>
                  </a:ext>
                </a:extLst>
              </a:tr>
              <a:tr h="188277">
                <a:tc>
                  <a:txBody>
                    <a:bodyPr/>
                    <a:lstStyle/>
                    <a:p>
                      <a:r>
                        <a:rPr lang="en-US" sz="1400" dirty="0"/>
                        <a:t>11-19-1422</a:t>
                      </a:r>
                    </a:p>
                  </a:txBody>
                  <a:tcPr marT="45712" marB="45712"/>
                </a:tc>
                <a:tc>
                  <a:txBody>
                    <a:bodyPr/>
                    <a:lstStyle/>
                    <a:p>
                      <a:r>
                        <a:rPr lang="en-US" sz="1400" dirty="0"/>
                        <a:t>Assaf Kasher</a:t>
                      </a: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Clause 11 PXDMG CIDs</a:t>
                      </a:r>
                    </a:p>
                  </a:txBody>
                  <a:tcPr marT="45712" marB="45712"/>
                </a:tc>
                <a:tc>
                  <a:txBody>
                    <a:bodyPr/>
                    <a:lstStyle/>
                    <a:p>
                      <a:r>
                        <a:rPr lang="en-US" sz="1400" dirty="0"/>
                        <a:t>CR</a:t>
                      </a:r>
                    </a:p>
                  </a:txBody>
                  <a:tcPr marT="45712" marB="45712"/>
                </a:tc>
                <a:tc>
                  <a:txBody>
                    <a:bodyPr/>
                    <a:lstStyle/>
                    <a:p>
                      <a:r>
                        <a:rPr lang="en-US" sz="1400" dirty="0"/>
                        <a:t>As time</a:t>
                      </a:r>
                      <a:r>
                        <a:rPr lang="en-US" sz="1400" baseline="0" dirty="0"/>
                        <a:t> permits</a:t>
                      </a:r>
                      <a:endParaRPr lang="en-US" dirty="0"/>
                    </a:p>
                  </a:txBody>
                  <a:tcPr marT="45712" marB="45712"/>
                </a:tc>
                <a:extLst>
                  <a:ext uri="{0D108BD9-81ED-4DB2-BD59-A6C34878D82A}">
                    <a16:rowId xmlns:a16="http://schemas.microsoft.com/office/drawing/2014/main" val="10005"/>
                  </a:ext>
                </a:extLst>
              </a:tr>
              <a:tr h="188277">
                <a:tc>
                  <a:txBody>
                    <a:bodyPr/>
                    <a:lstStyle/>
                    <a:p>
                      <a:endParaRPr lang="en-US" sz="1400" dirty="0"/>
                    </a:p>
                  </a:txBody>
                  <a:tcPr marT="45712" marB="45712"/>
                </a:tc>
                <a:tc>
                  <a:txBody>
                    <a:bodyPr/>
                    <a:lstStyle/>
                    <a:p>
                      <a:endParaRPr lang="en-US" sz="1400" dirty="0"/>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sz="1400" dirty="0"/>
                    </a:p>
                  </a:txBody>
                  <a:tcPr marT="45712" marB="45712"/>
                </a:tc>
                <a:tc>
                  <a:txBody>
                    <a:bodyPr/>
                    <a:lstStyle/>
                    <a:p>
                      <a:endParaRPr lang="en-US" sz="1400" dirty="0"/>
                    </a:p>
                  </a:txBody>
                  <a:tcPr marT="45712" marB="45712"/>
                </a:tc>
                <a:tc>
                  <a:txBody>
                    <a:bodyPr/>
                    <a:lstStyle/>
                    <a:p>
                      <a:endParaRPr lang="en-US" dirty="0"/>
                    </a:p>
                  </a:txBody>
                  <a:tcPr marT="45712" marB="45712"/>
                </a:tc>
                <a:extLst>
                  <a:ext uri="{0D108BD9-81ED-4DB2-BD59-A6C34878D82A}">
                    <a16:rowId xmlns:a16="http://schemas.microsoft.com/office/drawing/2014/main" val="10006"/>
                  </a:ext>
                </a:extLst>
              </a:tr>
              <a:tr h="188277">
                <a:tc>
                  <a:txBody>
                    <a:bodyPr/>
                    <a:lstStyle/>
                    <a:p>
                      <a:endParaRPr lang="en-US" sz="1400" dirty="0"/>
                    </a:p>
                  </a:txBody>
                  <a:tcPr marT="45712" marB="45712"/>
                </a:tc>
                <a:tc>
                  <a:txBody>
                    <a:bodyPr/>
                    <a:lstStyle/>
                    <a:p>
                      <a:endParaRPr lang="en-US" sz="1400" dirty="0"/>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400" dirty="0"/>
                    </a:p>
                  </a:txBody>
                  <a:tcPr marT="45712" marB="45712"/>
                </a:tc>
                <a:tc>
                  <a:txBody>
                    <a:bodyPr/>
                    <a:lstStyle/>
                    <a:p>
                      <a:endParaRPr lang="en-US" sz="1400" dirty="0"/>
                    </a:p>
                  </a:txBody>
                  <a:tcPr marT="45712" marB="45712"/>
                </a:tc>
                <a:tc>
                  <a:txBody>
                    <a:bodyPr/>
                    <a:lstStyle/>
                    <a:p>
                      <a:endParaRPr lang="en-US" sz="1600" dirty="0"/>
                    </a:p>
                  </a:txBody>
                  <a:tcPr marT="45712" marB="45712"/>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14244816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Ways to inform IEEE</a:t>
            </a:r>
            <a:endParaRPr lang="en-US" dirty="0"/>
          </a:p>
        </p:txBody>
      </p:sp>
      <p:sp>
        <p:nvSpPr>
          <p:cNvPr id="3" name="Content Placeholder 2"/>
          <p:cNvSpPr>
            <a:spLocks noGrp="1"/>
          </p:cNvSpPr>
          <p:nvPr>
            <p:ph idx="1"/>
          </p:nvPr>
        </p:nvSpPr>
        <p:spPr>
          <a:xfrm>
            <a:off x="551384" y="1751015"/>
            <a:ext cx="11305255" cy="4343400"/>
          </a:xfrm>
        </p:spPr>
        <p:txBody>
          <a:bodyPr/>
          <a:lstStyle/>
          <a:p>
            <a:pPr lvl="0" defTabSz="914400" eaLnBrk="0" hangingPunct="0">
              <a:spcBef>
                <a:spcPct val="20000"/>
              </a:spcBef>
              <a:buClr>
                <a:srgbClr val="CC3300"/>
              </a:buClr>
              <a:buSzPct val="150000"/>
              <a:buFont typeface="Arial" panose="020B0604020202020204" pitchFamily="34" charset="0"/>
              <a:buChar char="•"/>
              <a:defRPr/>
            </a:pPr>
            <a:r>
              <a:rPr lang="en-US" altLang="en-US" dirty="0">
                <a:latin typeface="Calibri" pitchFamily="34" charset="0"/>
                <a:cs typeface="Calibri" pitchFamily="34" charset="0"/>
              </a:rPr>
              <a:t>Cause an LOA to be submitted to the IEEE-SA (patcom@ieee.org); or</a:t>
            </a:r>
          </a:p>
          <a:p>
            <a:pPr marL="0" lvl="0" indent="0" defTabSz="914400" eaLnBrk="0" hangingPunct="0">
              <a:spcBef>
                <a:spcPct val="20000"/>
              </a:spcBef>
              <a:buClr>
                <a:srgbClr val="CC3300"/>
              </a:buClr>
              <a:buSzPct val="150000"/>
              <a:defRPr/>
            </a:pPr>
            <a:endParaRPr lang="en-US" altLang="en-US" dirty="0">
              <a:latin typeface="Calibri" pitchFamily="34" charset="0"/>
              <a:cs typeface="Calibri" pitchFamily="34" charset="0"/>
            </a:endParaRPr>
          </a:p>
          <a:p>
            <a:pPr lvl="0" defTabSz="914400" eaLnBrk="0" hangingPunct="0">
              <a:spcBef>
                <a:spcPct val="20000"/>
              </a:spcBef>
              <a:buClr>
                <a:srgbClr val="CC3300"/>
              </a:buClr>
              <a:buSzPct val="150000"/>
              <a:buFont typeface="Arial" panose="020B0604020202020204" pitchFamily="34" charset="0"/>
              <a:buChar char="•"/>
              <a:defRPr/>
            </a:pPr>
            <a:r>
              <a:rPr lang="en-US" altLang="en-US" dirty="0">
                <a:latin typeface="Calibri" pitchFamily="34" charset="0"/>
                <a:cs typeface="Calibri" pitchFamily="34" charset="0"/>
              </a:rPr>
              <a:t>Provide the chair of this group with the identity of the holder(s) of any and all such claims as soon as possible; or</a:t>
            </a:r>
          </a:p>
          <a:p>
            <a:pPr marL="0" lvl="0" indent="0" defTabSz="914400" eaLnBrk="0" hangingPunct="0">
              <a:spcBef>
                <a:spcPct val="20000"/>
              </a:spcBef>
              <a:buClr>
                <a:srgbClr val="CC3300"/>
              </a:buClr>
              <a:buSzPct val="150000"/>
              <a:defRPr/>
            </a:pPr>
            <a:endParaRPr lang="en-US" altLang="en-US" dirty="0">
              <a:latin typeface="Calibri" pitchFamily="34" charset="0"/>
              <a:cs typeface="Calibri" pitchFamily="34" charset="0"/>
            </a:endParaRPr>
          </a:p>
          <a:p>
            <a:pPr lvl="0" defTabSz="914400" eaLnBrk="0" hangingPunct="0">
              <a:spcBef>
                <a:spcPct val="20000"/>
              </a:spcBef>
              <a:buClr>
                <a:srgbClr val="CC3300"/>
              </a:buClr>
              <a:buSzPct val="150000"/>
              <a:buFont typeface="Arial" panose="020B0604020202020204" pitchFamily="34" charset="0"/>
              <a:buChar char="•"/>
              <a:defRPr/>
            </a:pPr>
            <a:r>
              <a:rPr lang="en-US" altLang="en-US" dirty="0">
                <a:latin typeface="Calibri" pitchFamily="34" charset="0"/>
                <a:cs typeface="Calibri" pitchFamily="34" charset="0"/>
              </a:rPr>
              <a:t>Speak up now and respond to this Call for Potentially Essential Patents</a:t>
            </a:r>
          </a:p>
          <a:p>
            <a:pPr marL="0" lvl="0" indent="0" defTabSz="914400" eaLnBrk="0" hangingPunct="0">
              <a:spcBef>
                <a:spcPct val="20000"/>
              </a:spcBef>
              <a:buClr>
                <a:srgbClr val="CC3300"/>
              </a:buClr>
              <a:buSzPct val="50000"/>
              <a:defRPr/>
            </a:pPr>
            <a:endParaRPr lang="en-US" altLang="en-US" b="0" dirty="0">
              <a:latin typeface="Calibri" pitchFamily="34" charset="0"/>
              <a:cs typeface="Calibri" pitchFamily="34" charset="0"/>
            </a:endParaRPr>
          </a:p>
          <a:p>
            <a:pPr marL="0" lvl="0" indent="0" defTabSz="914400" eaLnBrk="0" hangingPunct="0">
              <a:spcBef>
                <a:spcPct val="20000"/>
              </a:spcBef>
              <a:buClr>
                <a:srgbClr val="CC3300"/>
              </a:buClr>
              <a:buSzPct val="50000"/>
              <a:defRPr/>
            </a:pPr>
            <a:r>
              <a:rPr lang="en-US" altLang="en-US" b="0" dirty="0">
                <a:latin typeface="Calibri" pitchFamily="34" charset="0"/>
                <a:cs typeface="Calibri" pitchFamily="34" charset="0"/>
              </a:rPr>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Chair.</a:t>
            </a:r>
            <a:br>
              <a:rPr lang="en-US" altLang="en-US" b="0" dirty="0">
                <a:latin typeface="Calibri" pitchFamily="34" charset="0"/>
                <a:cs typeface="Calibri" pitchFamily="34" charset="0"/>
              </a:rPr>
            </a:br>
            <a:endParaRPr lang="en-US" altLang="en-US" dirty="0">
              <a:latin typeface="Calibri" pitchFamily="34" charset="0"/>
              <a:cs typeface="Calibri" pitchFamily="34" charset="0"/>
            </a:endParaRPr>
          </a:p>
          <a:p>
            <a:endParaRPr 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3652963495"/>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11-19-1608</a:t>
            </a:r>
          </a:p>
        </p:txBody>
      </p:sp>
      <p:sp>
        <p:nvSpPr>
          <p:cNvPr id="3" name="Content Placeholder 2"/>
          <p:cNvSpPr>
            <a:spLocks noGrp="1"/>
          </p:cNvSpPr>
          <p:nvPr>
            <p:ph idx="1"/>
          </p:nvPr>
        </p:nvSpPr>
        <p:spPr>
          <a:xfrm>
            <a:off x="914401" y="1556792"/>
            <a:ext cx="10361084" cy="4537623"/>
          </a:xfrm>
        </p:spPr>
        <p:txBody>
          <a:bodyPr/>
          <a:lstStyle/>
          <a:p>
            <a:pPr marL="0" indent="0"/>
            <a:r>
              <a:rPr lang="en-US" sz="2000" dirty="0"/>
              <a:t>Motion </a:t>
            </a:r>
            <a:r>
              <a:rPr lang="en-US" sz="2000" b="0" dirty="0"/>
              <a:t>201909-30:</a:t>
            </a:r>
            <a:endParaRPr lang="en-US" sz="2000" dirty="0"/>
          </a:p>
          <a:p>
            <a:pPr marL="0" indent="0"/>
            <a:r>
              <a:rPr lang="en-US" sz="2000" b="0" dirty="0"/>
              <a:t>Move to adopt the resolutions depicted by document 11-19-1608r1 for CIDs </a:t>
            </a:r>
            <a:r>
              <a:rPr lang="en-GB" sz="2000" b="0" dirty="0"/>
              <a:t>1003, 1130, 1244, 1413, 1448, 1452, 1453, 1463, 1682, 1713, 1714, 1721, 1812, 1815, 1848, 1855, 1885, 1889, 1896, 1920, 1938, 1988, 1991, 1998, 2000, 2001, 2002, 2003, 2005, 2014, 2015, 2020, 2022, 2030, 2031, 2036, 2037, 2060, 2062, 2075, 2080, 2084, 2086, 2087, 2089, 2097, 2098, 2111, 2119, 2122, 2131, 2137, 2138, 2142, 2143, 2144, 2154, 2155, 2211, 2224, 2314, 2316, 2317, 2326, 2386, 2398, 2400, 2402, 2411, 2443, 2458, 2459 and 2491, </a:t>
            </a:r>
            <a:r>
              <a:rPr lang="en-US" sz="2000" b="0" dirty="0"/>
              <a:t>instruct the technical editor to incorporate it in the P802.11az draft and grant the editor editorial license. </a:t>
            </a:r>
          </a:p>
          <a:p>
            <a:pPr marL="0" indent="0"/>
            <a:endParaRPr lang="en-US" sz="2000" b="0" dirty="0"/>
          </a:p>
          <a:p>
            <a:pPr marL="0" indent="0"/>
            <a:r>
              <a:rPr lang="en-US" sz="2000" b="0" dirty="0"/>
              <a:t>Moved: Jonathan Segev </a:t>
            </a:r>
          </a:p>
          <a:p>
            <a:pPr marL="0" indent="0"/>
            <a:r>
              <a:rPr lang="en-US" sz="2000" b="0" dirty="0"/>
              <a:t>Second: Roy Want</a:t>
            </a:r>
          </a:p>
          <a:p>
            <a:pPr marL="0" indent="0"/>
            <a:r>
              <a:rPr lang="en-US" sz="2000" b="0" dirty="0"/>
              <a:t>Results (Y/N/A): 11/0/0</a:t>
            </a:r>
          </a:p>
          <a:p>
            <a:pPr marL="0" indent="0"/>
            <a:r>
              <a:rPr lang="en-US" sz="2000" b="0" dirty="0"/>
              <a:t>Motion passes.</a:t>
            </a:r>
          </a:p>
          <a:p>
            <a:pPr marL="0" indent="0"/>
            <a:endParaRPr lang="en-US" sz="1800" b="0"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80</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3931467091"/>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Reminder to do attendance</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81</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2698178497"/>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Recess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82</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3466213939"/>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solidFill>
                  <a:schemeClr val="tx2"/>
                </a:solidFill>
              </a:rPr>
              <a:t>Meeting Slot # 7 discussion items</a:t>
            </a:r>
            <a:endParaRPr lang="en-US" dirty="0"/>
          </a:p>
        </p:txBody>
      </p:sp>
      <p:sp>
        <p:nvSpPr>
          <p:cNvPr id="3" name="Content Placeholder 2"/>
          <p:cNvSpPr>
            <a:spLocks noGrp="1"/>
          </p:cNvSpPr>
          <p:nvPr>
            <p:ph idx="1"/>
          </p:nvPr>
        </p:nvSpPr>
        <p:spPr>
          <a:xfrm>
            <a:off x="914401" y="1628801"/>
            <a:ext cx="10361084" cy="4465614"/>
          </a:xfrm>
        </p:spPr>
        <p:txBody>
          <a:bodyPr/>
          <a:lstStyle/>
          <a:p>
            <a:pPr algn="just">
              <a:spcBef>
                <a:spcPct val="20000"/>
              </a:spcBef>
              <a:buFontTx/>
              <a:buChar char="•"/>
            </a:pPr>
            <a:r>
              <a:rPr lang="en-US" altLang="en-US" sz="2000" b="0" dirty="0"/>
              <a:t>Review IEEE-SA patent policy, duty to inform, call for potential essential patents, guidelines for anti-trust and competition laws and participation on individual basis in IEEE 802 meeting (7min)</a:t>
            </a:r>
          </a:p>
          <a:p>
            <a:pPr algn="just">
              <a:spcBef>
                <a:spcPct val="20000"/>
              </a:spcBef>
              <a:buFontTx/>
              <a:buChar char="•"/>
            </a:pPr>
            <a:r>
              <a:rPr lang="en-US" altLang="en-US" sz="2000" b="0" dirty="0"/>
              <a:t>Agenda setting and review submissions ordering for the meeting slot (5 min)</a:t>
            </a:r>
          </a:p>
          <a:p>
            <a:pPr algn="just">
              <a:spcBef>
                <a:spcPct val="20000"/>
              </a:spcBef>
              <a:buFontTx/>
              <a:buChar char="•"/>
            </a:pPr>
            <a:r>
              <a:rPr lang="en-US" altLang="en-US" sz="2000" b="0" dirty="0"/>
              <a:t>Consider comment resolution submission (as time permits).</a:t>
            </a:r>
          </a:p>
          <a:p>
            <a:pPr marL="457200" lvl="1" indent="0">
              <a:spcBef>
                <a:spcPct val="20000"/>
              </a:spcBef>
            </a:pPr>
            <a:endParaRPr lang="en-US" altLang="en-US" sz="1800" dirty="0"/>
          </a:p>
          <a:p>
            <a:endParaRPr lang="en-US" sz="2000" b="0" dirty="0"/>
          </a:p>
          <a:p>
            <a:endParaRPr 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83</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2608893237"/>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solidFill>
                  <a:schemeClr val="tx2"/>
                </a:solidFill>
              </a:rPr>
              <a:t>Meeting Slot # 7 discussion items</a:t>
            </a:r>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84</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graphicFrame>
        <p:nvGraphicFramePr>
          <p:cNvPr id="7" name="Table 6"/>
          <p:cNvGraphicFramePr>
            <a:graphicFrameLocks noGrp="1"/>
          </p:cNvGraphicFramePr>
          <p:nvPr>
            <p:extLst>
              <p:ext uri="{D42A27DB-BD31-4B8C-83A1-F6EECF244321}">
                <p14:modId xmlns:p14="http://schemas.microsoft.com/office/powerpoint/2010/main" val="434649568"/>
              </p:ext>
            </p:extLst>
          </p:nvPr>
        </p:nvGraphicFramePr>
        <p:xfrm>
          <a:off x="929215" y="1484786"/>
          <a:ext cx="10460568" cy="3502479"/>
        </p:xfrm>
        <a:graphic>
          <a:graphicData uri="http://schemas.openxmlformats.org/drawingml/2006/table">
            <a:tbl>
              <a:tblPr firstRow="1" bandRow="1">
                <a:tableStyleId>{21E4AEA4-8DFA-4A89-87EB-49C32662AFE0}</a:tableStyleId>
              </a:tblPr>
              <a:tblGrid>
                <a:gridCol w="1278353">
                  <a:extLst>
                    <a:ext uri="{9D8B030D-6E8A-4147-A177-3AD203B41FA5}">
                      <a16:colId xmlns:a16="http://schemas.microsoft.com/office/drawing/2014/main" val="20000"/>
                    </a:ext>
                  </a:extLst>
                </a:gridCol>
                <a:gridCol w="1656184">
                  <a:extLst>
                    <a:ext uri="{9D8B030D-6E8A-4147-A177-3AD203B41FA5}">
                      <a16:colId xmlns:a16="http://schemas.microsoft.com/office/drawing/2014/main" val="20001"/>
                    </a:ext>
                  </a:extLst>
                </a:gridCol>
                <a:gridCol w="4680520">
                  <a:extLst>
                    <a:ext uri="{9D8B030D-6E8A-4147-A177-3AD203B41FA5}">
                      <a16:colId xmlns:a16="http://schemas.microsoft.com/office/drawing/2014/main" val="20002"/>
                    </a:ext>
                  </a:extLst>
                </a:gridCol>
                <a:gridCol w="1593820">
                  <a:extLst>
                    <a:ext uri="{9D8B030D-6E8A-4147-A177-3AD203B41FA5}">
                      <a16:colId xmlns:a16="http://schemas.microsoft.com/office/drawing/2014/main" val="20003"/>
                    </a:ext>
                  </a:extLst>
                </a:gridCol>
                <a:gridCol w="1251691">
                  <a:extLst>
                    <a:ext uri="{9D8B030D-6E8A-4147-A177-3AD203B41FA5}">
                      <a16:colId xmlns:a16="http://schemas.microsoft.com/office/drawing/2014/main" val="20004"/>
                    </a:ext>
                  </a:extLst>
                </a:gridCol>
              </a:tblGrid>
              <a:tr h="596206">
                <a:tc>
                  <a:txBody>
                    <a:bodyPr/>
                    <a:lstStyle/>
                    <a:p>
                      <a:r>
                        <a:rPr lang="en-US" sz="1600" dirty="0"/>
                        <a:t>DCN</a:t>
                      </a:r>
                    </a:p>
                  </a:txBody>
                  <a:tcPr marT="45712" marB="45712"/>
                </a:tc>
                <a:tc>
                  <a:txBody>
                    <a:bodyPr/>
                    <a:lstStyle/>
                    <a:p>
                      <a:r>
                        <a:rPr lang="en-US" sz="1600" dirty="0"/>
                        <a:t>Presenter</a:t>
                      </a:r>
                    </a:p>
                  </a:txBody>
                  <a:tcPr marT="45712" marB="45712"/>
                </a:tc>
                <a:tc>
                  <a:txBody>
                    <a:bodyPr/>
                    <a:lstStyle/>
                    <a:p>
                      <a:r>
                        <a:rPr lang="en-US" sz="1600" dirty="0"/>
                        <a:t>Title</a:t>
                      </a:r>
                    </a:p>
                  </a:txBody>
                  <a:tcPr marT="45712" marB="45712"/>
                </a:tc>
                <a:tc>
                  <a:txBody>
                    <a:bodyPr/>
                    <a:lstStyle/>
                    <a:p>
                      <a:r>
                        <a:rPr lang="en-US" sz="1600" dirty="0"/>
                        <a:t>Topic</a:t>
                      </a:r>
                    </a:p>
                  </a:txBody>
                  <a:tcPr marT="45712" marB="45712"/>
                </a:tc>
                <a:tc>
                  <a:txBody>
                    <a:bodyPr/>
                    <a:lstStyle/>
                    <a:p>
                      <a:r>
                        <a:rPr lang="en-US" sz="1600" dirty="0"/>
                        <a:t>Time</a:t>
                      </a:r>
                      <a:r>
                        <a:rPr lang="en-US" sz="1600" baseline="0" dirty="0"/>
                        <a:t> allocation</a:t>
                      </a:r>
                      <a:endParaRPr lang="en-US" sz="1600" dirty="0"/>
                    </a:p>
                  </a:txBody>
                  <a:tcPr marT="45712" marB="45712"/>
                </a:tc>
                <a:extLst>
                  <a:ext uri="{0D108BD9-81ED-4DB2-BD59-A6C34878D82A}">
                    <a16:rowId xmlns:a16="http://schemas.microsoft.com/office/drawing/2014/main" val="10000"/>
                  </a:ext>
                </a:extLst>
              </a:tr>
              <a:tr h="37654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dk1"/>
                          </a:solidFill>
                          <a:latin typeface="+mn-lt"/>
                          <a:ea typeface="+mn-ea"/>
                          <a:cs typeface="+mn-cs"/>
                        </a:rPr>
                        <a:t>11-19-1713</a:t>
                      </a: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dk1"/>
                          </a:solidFill>
                          <a:latin typeface="+mn-lt"/>
                          <a:ea typeface="+mn-ea"/>
                          <a:cs typeface="+mn-cs"/>
                        </a:rPr>
                        <a:t>Jonathan Segev</a:t>
                      </a: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err="1">
                          <a:solidFill>
                            <a:schemeClr val="dk1"/>
                          </a:solidFill>
                          <a:latin typeface="+mn-lt"/>
                          <a:ea typeface="+mn-ea"/>
                          <a:cs typeface="+mn-cs"/>
                        </a:rPr>
                        <a:t>TGaz</a:t>
                      </a:r>
                      <a:r>
                        <a:rPr lang="en-US" sz="1600" kern="1200" dirty="0">
                          <a:solidFill>
                            <a:schemeClr val="dk1"/>
                          </a:solidFill>
                          <a:latin typeface="+mn-lt"/>
                          <a:ea typeface="+mn-ea"/>
                          <a:cs typeface="+mn-cs"/>
                        </a:rPr>
                        <a:t> Nov 2019 Agenda</a:t>
                      </a: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dk1"/>
                          </a:solidFill>
                          <a:latin typeface="+mn-lt"/>
                          <a:ea typeface="+mn-ea"/>
                          <a:cs typeface="+mn-cs"/>
                        </a:rPr>
                        <a:t>Agenda Deck</a:t>
                      </a: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dk1"/>
                          </a:solidFill>
                          <a:latin typeface="+mn-lt"/>
                          <a:ea typeface="+mn-ea"/>
                          <a:cs typeface="+mn-cs"/>
                        </a:rPr>
                        <a:t>As needed</a:t>
                      </a:r>
                    </a:p>
                  </a:txBody>
                  <a:tcPr marT="45712" marB="45712"/>
                </a:tc>
                <a:extLst>
                  <a:ext uri="{0D108BD9-81ED-4DB2-BD59-A6C34878D82A}">
                    <a16:rowId xmlns:a16="http://schemas.microsoft.com/office/drawing/2014/main" val="10001"/>
                  </a:ext>
                </a:extLst>
              </a:tr>
              <a:tr h="167632">
                <a:tc>
                  <a:txBody>
                    <a:bodyPr/>
                    <a:lstStyle/>
                    <a:p>
                      <a:r>
                        <a:rPr lang="en-US" sz="1400" dirty="0"/>
                        <a:t>11-19-1572</a:t>
                      </a:r>
                    </a:p>
                  </a:txBody>
                  <a:tcPr marT="45712" marB="45712"/>
                </a:tc>
                <a:tc>
                  <a:txBody>
                    <a:bodyPr/>
                    <a:lstStyle/>
                    <a:p>
                      <a:r>
                        <a:rPr lang="fi-FI" sz="1400" dirty="0"/>
                        <a:t>Rethna Pulikkoonattu</a:t>
                      </a:r>
                      <a:endParaRPr lang="en-US" sz="1400" dirty="0"/>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dk1"/>
                          </a:solidFill>
                          <a:effectLst/>
                          <a:latin typeface="+mn-lt"/>
                          <a:ea typeface="+mn-ea"/>
                          <a:cs typeface="+mn-cs"/>
                        </a:rPr>
                        <a:t>Secure-LTF topic</a:t>
                      </a:r>
                      <a:endParaRPr lang="en-US" sz="1400" dirty="0"/>
                    </a:p>
                  </a:txBody>
                  <a:tcPr marT="45712" marB="45712"/>
                </a:tc>
                <a:tc>
                  <a:txBody>
                    <a:bodyPr/>
                    <a:lstStyle/>
                    <a:p>
                      <a:r>
                        <a:rPr lang="en-US" sz="1400" dirty="0"/>
                        <a:t>Technical</a:t>
                      </a:r>
                    </a:p>
                  </a:txBody>
                  <a:tcPr marT="45712" marB="45712"/>
                </a:tc>
                <a:tc>
                  <a:txBody>
                    <a:bodyPr/>
                    <a:lstStyle/>
                    <a:p>
                      <a:r>
                        <a:rPr lang="en-US" dirty="0"/>
                        <a:t>As needed.</a:t>
                      </a:r>
                    </a:p>
                  </a:txBody>
                  <a:tcPr marT="45712" marB="45712"/>
                </a:tc>
                <a:extLst>
                  <a:ext uri="{0D108BD9-81ED-4DB2-BD59-A6C34878D82A}">
                    <a16:rowId xmlns:a16="http://schemas.microsoft.com/office/drawing/2014/main" val="10002"/>
                  </a:ext>
                </a:extLst>
              </a:tr>
              <a:tr h="167632">
                <a:tc>
                  <a:txBody>
                    <a:bodyPr/>
                    <a:lstStyle/>
                    <a:p>
                      <a:endParaRPr lang="en-US" sz="1400" dirty="0"/>
                    </a:p>
                  </a:txBody>
                  <a:tcPr marT="45712" marB="45712"/>
                </a:tc>
                <a:tc>
                  <a:txBody>
                    <a:bodyPr/>
                    <a:lstStyle/>
                    <a:p>
                      <a:endParaRPr lang="en-US" sz="1400" dirty="0"/>
                    </a:p>
                  </a:txBody>
                  <a:tcPr marT="45712" marB="45712"/>
                </a:tc>
                <a:tc>
                  <a:txBody>
                    <a:bodyPr/>
                    <a:lstStyle/>
                    <a:p>
                      <a:endParaRPr lang="en-US" sz="1400" dirty="0"/>
                    </a:p>
                  </a:txBody>
                  <a:tcPr marT="45712" marB="45712"/>
                </a:tc>
                <a:tc>
                  <a:txBody>
                    <a:bodyPr/>
                    <a:lstStyle/>
                    <a:p>
                      <a:endParaRPr lang="en-US" sz="1400" dirty="0"/>
                    </a:p>
                  </a:txBody>
                  <a:tcPr marT="45712" marB="45712"/>
                </a:tc>
                <a:tc>
                  <a:txBody>
                    <a:bodyPr/>
                    <a:lstStyle/>
                    <a:p>
                      <a:endParaRPr lang="en-US" sz="1400" dirty="0"/>
                    </a:p>
                  </a:txBody>
                  <a:tcPr marT="45712" marB="45712"/>
                </a:tc>
                <a:extLst>
                  <a:ext uri="{0D108BD9-81ED-4DB2-BD59-A6C34878D82A}">
                    <a16:rowId xmlns:a16="http://schemas.microsoft.com/office/drawing/2014/main" val="10003"/>
                  </a:ext>
                </a:extLst>
              </a:tr>
              <a:tr h="188277">
                <a:tc>
                  <a:txBody>
                    <a:bodyPr/>
                    <a:lstStyle/>
                    <a:p>
                      <a:endParaRPr lang="en-US" sz="1400" dirty="0"/>
                    </a:p>
                  </a:txBody>
                  <a:tcPr marT="45712" marB="45712"/>
                </a:tc>
                <a:tc>
                  <a:txBody>
                    <a:bodyPr/>
                    <a:lstStyle/>
                    <a:p>
                      <a:endParaRPr lang="en-US" sz="1400" dirty="0"/>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400" dirty="0"/>
                    </a:p>
                  </a:txBody>
                  <a:tcPr marT="45712" marB="45712"/>
                </a:tc>
                <a:tc>
                  <a:txBody>
                    <a:bodyPr/>
                    <a:lstStyle/>
                    <a:p>
                      <a:endParaRPr lang="en-US" sz="1400" dirty="0"/>
                    </a:p>
                  </a:txBody>
                  <a:tcPr marT="45712" marB="45712"/>
                </a:tc>
                <a:tc>
                  <a:txBody>
                    <a:bodyPr/>
                    <a:lstStyle/>
                    <a:p>
                      <a:endParaRPr lang="en-US" sz="1400" kern="1200" dirty="0">
                        <a:solidFill>
                          <a:schemeClr val="dk1"/>
                        </a:solidFill>
                        <a:latin typeface="+mn-lt"/>
                        <a:ea typeface="+mn-ea"/>
                        <a:cs typeface="+mn-cs"/>
                      </a:endParaRPr>
                    </a:p>
                  </a:txBody>
                  <a:tcPr marT="45712" marB="45712"/>
                </a:tc>
                <a:extLst>
                  <a:ext uri="{0D108BD9-81ED-4DB2-BD59-A6C34878D82A}">
                    <a16:rowId xmlns:a16="http://schemas.microsoft.com/office/drawing/2014/main" val="10004"/>
                  </a:ext>
                </a:extLst>
              </a:tr>
              <a:tr h="188277">
                <a:tc>
                  <a:txBody>
                    <a:bodyPr/>
                    <a:lstStyle/>
                    <a:p>
                      <a:endParaRPr lang="en-US" sz="1400" dirty="0"/>
                    </a:p>
                  </a:txBody>
                  <a:tcPr marT="45712" marB="45712"/>
                </a:tc>
                <a:tc>
                  <a:txBody>
                    <a:bodyPr/>
                    <a:lstStyle/>
                    <a:p>
                      <a:endParaRPr lang="en-US" sz="1400" dirty="0"/>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400" dirty="0"/>
                    </a:p>
                  </a:txBody>
                  <a:tcPr marT="45712" marB="45712"/>
                </a:tc>
                <a:tc>
                  <a:txBody>
                    <a:bodyPr/>
                    <a:lstStyle/>
                    <a:p>
                      <a:endParaRPr lang="en-US" sz="1400" dirty="0"/>
                    </a:p>
                  </a:txBody>
                  <a:tcPr marT="45712" marB="45712"/>
                </a:tc>
                <a:tc>
                  <a:txBody>
                    <a:bodyPr/>
                    <a:lstStyle/>
                    <a:p>
                      <a:endParaRPr lang="en-US" sz="1600" kern="1200" dirty="0">
                        <a:solidFill>
                          <a:schemeClr val="dk1"/>
                        </a:solidFill>
                        <a:latin typeface="+mn-lt"/>
                        <a:ea typeface="+mn-ea"/>
                        <a:cs typeface="+mn-cs"/>
                      </a:endParaRPr>
                    </a:p>
                  </a:txBody>
                  <a:tcPr marT="45712" marB="45712"/>
                </a:tc>
                <a:extLst>
                  <a:ext uri="{0D108BD9-81ED-4DB2-BD59-A6C34878D82A}">
                    <a16:rowId xmlns:a16="http://schemas.microsoft.com/office/drawing/2014/main" val="10005"/>
                  </a:ext>
                </a:extLst>
              </a:tr>
              <a:tr h="188277">
                <a:tc>
                  <a:txBody>
                    <a:bodyPr/>
                    <a:lstStyle/>
                    <a:p>
                      <a:endParaRPr lang="en-US" dirty="0"/>
                    </a:p>
                  </a:txBody>
                  <a:tcPr marT="45712" marB="45712"/>
                </a:tc>
                <a:tc>
                  <a:txBody>
                    <a:bodyPr/>
                    <a:lstStyle/>
                    <a:p>
                      <a:endParaRPr lang="en-US"/>
                    </a:p>
                  </a:txBody>
                  <a:tcPr marT="45712" marB="45712"/>
                </a:tc>
                <a:tc>
                  <a:txBody>
                    <a:bodyPr/>
                    <a:lstStyle/>
                    <a:p>
                      <a:endParaRPr lang="en-US"/>
                    </a:p>
                  </a:txBody>
                  <a:tcPr marT="45712" marB="45712"/>
                </a:tc>
                <a:tc>
                  <a:txBody>
                    <a:bodyPr/>
                    <a:lstStyle/>
                    <a:p>
                      <a:endParaRPr lang="en-US" dirty="0"/>
                    </a:p>
                  </a:txBody>
                  <a:tcPr marT="45712" marB="45712"/>
                </a:tc>
                <a:tc>
                  <a:txBody>
                    <a:bodyPr/>
                    <a:lstStyle/>
                    <a:p>
                      <a:endParaRPr lang="en-US" dirty="0"/>
                    </a:p>
                  </a:txBody>
                  <a:tcPr marT="45712" marB="45712"/>
                </a:tc>
                <a:extLst>
                  <a:ext uri="{0D108BD9-81ED-4DB2-BD59-A6C34878D82A}">
                    <a16:rowId xmlns:a16="http://schemas.microsoft.com/office/drawing/2014/main" val="10006"/>
                  </a:ext>
                </a:extLst>
              </a:tr>
              <a:tr h="188277">
                <a:tc>
                  <a:txBody>
                    <a:bodyPr/>
                    <a:lstStyle/>
                    <a:p>
                      <a:endParaRPr lang="en-US" sz="1400" dirty="0"/>
                    </a:p>
                  </a:txBody>
                  <a:tcPr marT="45712" marB="45712"/>
                </a:tc>
                <a:tc>
                  <a:txBody>
                    <a:bodyPr/>
                    <a:lstStyle/>
                    <a:p>
                      <a:endParaRPr lang="en-US" sz="1400" dirty="0"/>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400" dirty="0"/>
                    </a:p>
                  </a:txBody>
                  <a:tcPr marT="45712" marB="45712"/>
                </a:tc>
                <a:tc>
                  <a:txBody>
                    <a:bodyPr/>
                    <a:lstStyle/>
                    <a:p>
                      <a:endParaRPr lang="en-US" sz="1400" dirty="0"/>
                    </a:p>
                  </a:txBody>
                  <a:tcPr marT="45712" marB="45712"/>
                </a:tc>
                <a:tc>
                  <a:txBody>
                    <a:bodyPr/>
                    <a:lstStyle/>
                    <a:p>
                      <a:endParaRPr lang="en-US" dirty="0"/>
                    </a:p>
                  </a:txBody>
                  <a:tcPr marT="45712" marB="45712"/>
                </a:tc>
                <a:extLst>
                  <a:ext uri="{0D108BD9-81ED-4DB2-BD59-A6C34878D82A}">
                    <a16:rowId xmlns:a16="http://schemas.microsoft.com/office/drawing/2014/main" val="10007"/>
                  </a:ext>
                </a:extLst>
              </a:tr>
              <a:tr h="188277">
                <a:tc>
                  <a:txBody>
                    <a:bodyPr/>
                    <a:lstStyle/>
                    <a:p>
                      <a:endParaRPr lang="en-US" sz="1400" dirty="0"/>
                    </a:p>
                  </a:txBody>
                  <a:tcPr marT="45712" marB="45712"/>
                </a:tc>
                <a:tc>
                  <a:txBody>
                    <a:bodyPr/>
                    <a:lstStyle/>
                    <a:p>
                      <a:endParaRPr lang="en-US" sz="1400" dirty="0"/>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400" dirty="0"/>
                    </a:p>
                  </a:txBody>
                  <a:tcPr marT="45712" marB="45712"/>
                </a:tc>
                <a:tc>
                  <a:txBody>
                    <a:bodyPr/>
                    <a:lstStyle/>
                    <a:p>
                      <a:endParaRPr lang="en-US" sz="1400" dirty="0"/>
                    </a:p>
                  </a:txBody>
                  <a:tcPr marT="45712" marB="45712"/>
                </a:tc>
                <a:tc>
                  <a:txBody>
                    <a:bodyPr/>
                    <a:lstStyle/>
                    <a:p>
                      <a:endParaRPr lang="en-US" sz="1600" dirty="0"/>
                    </a:p>
                  </a:txBody>
                  <a:tcPr marT="45712" marB="45712"/>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4229118324"/>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11-19-1621</a:t>
            </a:r>
          </a:p>
        </p:txBody>
      </p:sp>
      <p:sp>
        <p:nvSpPr>
          <p:cNvPr id="3" name="Content Placeholder 2"/>
          <p:cNvSpPr>
            <a:spLocks noGrp="1"/>
          </p:cNvSpPr>
          <p:nvPr>
            <p:ph idx="1"/>
          </p:nvPr>
        </p:nvSpPr>
        <p:spPr>
          <a:xfrm>
            <a:off x="914401" y="1556792"/>
            <a:ext cx="10361084" cy="4537623"/>
          </a:xfrm>
        </p:spPr>
        <p:txBody>
          <a:bodyPr/>
          <a:lstStyle/>
          <a:p>
            <a:pPr marL="0" indent="0"/>
            <a:r>
              <a:rPr lang="en-US" sz="2000" dirty="0"/>
              <a:t>Motion </a:t>
            </a:r>
            <a:r>
              <a:rPr lang="en-US" sz="2000" b="0" dirty="0"/>
              <a:t>201909-31:</a:t>
            </a:r>
            <a:endParaRPr lang="en-US" sz="2000" dirty="0"/>
          </a:p>
          <a:p>
            <a:pPr marL="0" indent="0"/>
            <a:r>
              <a:rPr lang="en-US" sz="2000" b="0" dirty="0"/>
              <a:t>Move to adopt the resolutions depicted by document 11-19-1621r2 for CIDs </a:t>
            </a:r>
            <a:r>
              <a:rPr lang="en-GB" sz="2000" b="0" dirty="0"/>
              <a:t>1503, 1375, 1287, 1679, 1754, 2438, 1168, 1169, 1483, 1980, 1523, 1524, 1528, and 1530, </a:t>
            </a:r>
            <a:r>
              <a:rPr lang="en-US" sz="2000" b="0" dirty="0"/>
              <a:t>instruct the technical editor to incorporate it in the P802.11az draft and grant the editor editorial license. </a:t>
            </a:r>
          </a:p>
          <a:p>
            <a:pPr marL="0" indent="0"/>
            <a:endParaRPr lang="en-US" sz="2000" b="0" dirty="0"/>
          </a:p>
          <a:p>
            <a:pPr marL="0" indent="0"/>
            <a:r>
              <a:rPr lang="en-US" sz="2000" b="0" dirty="0"/>
              <a:t>Moved: Erik Lindskog</a:t>
            </a:r>
          </a:p>
          <a:p>
            <a:pPr marL="0" indent="0"/>
            <a:r>
              <a:rPr lang="en-US" sz="2000" b="0" dirty="0"/>
              <a:t>Second: Dibakar Das</a:t>
            </a:r>
          </a:p>
          <a:p>
            <a:pPr marL="0" indent="0"/>
            <a:r>
              <a:rPr lang="en-US" sz="2000" b="0" dirty="0"/>
              <a:t>Results (Y/N/A): 10/0/0</a:t>
            </a:r>
          </a:p>
          <a:p>
            <a:pPr marL="0" indent="0"/>
            <a:r>
              <a:rPr lang="en-US" sz="2000" b="0" dirty="0"/>
              <a:t>Motion passes.</a:t>
            </a:r>
            <a:endParaRPr lang="en-US" sz="1800" b="0"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85</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1910993455"/>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11-19-1437</a:t>
            </a:r>
          </a:p>
        </p:txBody>
      </p:sp>
      <p:sp>
        <p:nvSpPr>
          <p:cNvPr id="3" name="Content Placeholder 2"/>
          <p:cNvSpPr>
            <a:spLocks noGrp="1"/>
          </p:cNvSpPr>
          <p:nvPr>
            <p:ph idx="1"/>
          </p:nvPr>
        </p:nvSpPr>
        <p:spPr>
          <a:xfrm>
            <a:off x="914401" y="1556792"/>
            <a:ext cx="10361084" cy="4537623"/>
          </a:xfrm>
        </p:spPr>
        <p:txBody>
          <a:bodyPr/>
          <a:lstStyle/>
          <a:p>
            <a:pPr marL="0" indent="0"/>
            <a:r>
              <a:rPr lang="en-US" sz="2000" dirty="0"/>
              <a:t>Motion </a:t>
            </a:r>
            <a:r>
              <a:rPr lang="en-US" sz="2000" b="0" dirty="0"/>
              <a:t>201909-32:</a:t>
            </a:r>
            <a:endParaRPr lang="en-US" sz="2000" dirty="0"/>
          </a:p>
          <a:p>
            <a:pPr marL="0" indent="0"/>
            <a:r>
              <a:rPr lang="en-US" sz="2000" b="0" dirty="0"/>
              <a:t>Move to adopt the resolutions depicted by document 11-19-1437r3 for CIDs </a:t>
            </a:r>
            <a:r>
              <a:rPr lang="en-GB" sz="2000" b="0" dirty="0"/>
              <a:t>1325 and 1461, </a:t>
            </a:r>
            <a:r>
              <a:rPr lang="en-US" sz="2000" b="0" dirty="0"/>
              <a:t>instruct the technical editor to incorporate it in the P802.11az draft and grant the editor editorial license. </a:t>
            </a:r>
          </a:p>
          <a:p>
            <a:pPr marL="0" indent="0"/>
            <a:endParaRPr lang="en-US" sz="2000" b="0" dirty="0"/>
          </a:p>
          <a:p>
            <a:pPr marL="0" indent="0"/>
            <a:r>
              <a:rPr lang="en-US" sz="2000" b="0" dirty="0"/>
              <a:t>Moved: Girish Madpuwar </a:t>
            </a:r>
          </a:p>
          <a:p>
            <a:pPr marL="0" indent="0"/>
            <a:r>
              <a:rPr lang="en-US" sz="2000" b="0" dirty="0"/>
              <a:t>Second: Ganesh </a:t>
            </a:r>
            <a:r>
              <a:rPr lang="en-US" sz="2000" b="0" dirty="0" err="1"/>
              <a:t>Venkatesan</a:t>
            </a:r>
            <a:r>
              <a:rPr lang="en-US" sz="2000" b="0" dirty="0"/>
              <a:t> </a:t>
            </a:r>
          </a:p>
          <a:p>
            <a:pPr marL="0" indent="0"/>
            <a:r>
              <a:rPr lang="en-US" sz="2000" b="0" dirty="0"/>
              <a:t>Results (Y/N/A): 11/0/0</a:t>
            </a:r>
          </a:p>
          <a:p>
            <a:pPr marL="0" indent="0"/>
            <a:r>
              <a:rPr lang="en-US" sz="2000" b="0" dirty="0"/>
              <a:t>Motion passes</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2669329989"/>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11-19-1659</a:t>
            </a:r>
          </a:p>
        </p:txBody>
      </p:sp>
      <p:sp>
        <p:nvSpPr>
          <p:cNvPr id="3" name="Content Placeholder 2"/>
          <p:cNvSpPr>
            <a:spLocks noGrp="1"/>
          </p:cNvSpPr>
          <p:nvPr>
            <p:ph idx="1"/>
          </p:nvPr>
        </p:nvSpPr>
        <p:spPr>
          <a:xfrm>
            <a:off x="914401" y="1556792"/>
            <a:ext cx="10361084" cy="4537623"/>
          </a:xfrm>
        </p:spPr>
        <p:txBody>
          <a:bodyPr/>
          <a:lstStyle/>
          <a:p>
            <a:pPr marL="0" indent="0"/>
            <a:r>
              <a:rPr lang="en-US" dirty="0"/>
              <a:t>Motion </a:t>
            </a:r>
            <a:r>
              <a:rPr lang="en-US" b="0" dirty="0"/>
              <a:t>201909-33:</a:t>
            </a:r>
            <a:endParaRPr lang="en-US" dirty="0"/>
          </a:p>
          <a:p>
            <a:pPr marL="0" indent="0"/>
            <a:r>
              <a:rPr lang="en-US" b="0" dirty="0"/>
              <a:t>Move to adopt the resolutions depicted by document 11-19-1659r2 for CIDs </a:t>
            </a:r>
            <a:r>
              <a:rPr lang="en-GB" b="0" dirty="0"/>
              <a:t>2051, 2061, 2064, 2065, 2105, 2108, 2113, 2114, 2115, 2116, 2118, 2121, 2123, 2133 and 2135, </a:t>
            </a:r>
            <a:r>
              <a:rPr lang="en-US" b="0" dirty="0"/>
              <a:t>instruct the technical editor to incorporate it in the P802.11az draft and grant the editor editorial license. </a:t>
            </a:r>
          </a:p>
          <a:p>
            <a:pPr marL="0" indent="0"/>
            <a:endParaRPr lang="en-US" b="0" dirty="0"/>
          </a:p>
          <a:p>
            <a:pPr marL="0" indent="0"/>
            <a:r>
              <a:rPr lang="en-US" sz="2000" b="0" dirty="0"/>
              <a:t>Moved: Ganesh </a:t>
            </a:r>
            <a:r>
              <a:rPr lang="en-US" sz="2000" b="0" dirty="0" err="1"/>
              <a:t>Venkatesan</a:t>
            </a:r>
            <a:endParaRPr lang="en-US" sz="2000" b="0" dirty="0"/>
          </a:p>
          <a:p>
            <a:pPr marL="0" indent="0"/>
            <a:r>
              <a:rPr lang="en-US" sz="2000" b="0" dirty="0"/>
              <a:t>Second: Qinghua Li</a:t>
            </a:r>
          </a:p>
          <a:p>
            <a:pPr marL="0" indent="0"/>
            <a:r>
              <a:rPr lang="en-US" sz="2000" b="0" dirty="0"/>
              <a:t>Results (Y/N/A): 11/0/0</a:t>
            </a:r>
          </a:p>
          <a:p>
            <a:pPr marL="0" indent="0"/>
            <a:r>
              <a:rPr lang="en-US" sz="2000" b="0" dirty="0"/>
              <a:t>Motion passes.</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559153398"/>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Reminder to do attendance</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2274185478"/>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Recess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89</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30782971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Other guidelines for IEEE WG meetings</a:t>
            </a:r>
            <a:endParaRPr lang="en-US" dirty="0"/>
          </a:p>
        </p:txBody>
      </p:sp>
      <p:sp>
        <p:nvSpPr>
          <p:cNvPr id="3" name="Content Placeholder 2"/>
          <p:cNvSpPr>
            <a:spLocks noGrp="1"/>
          </p:cNvSpPr>
          <p:nvPr>
            <p:ph idx="1"/>
          </p:nvPr>
        </p:nvSpPr>
        <p:spPr>
          <a:xfrm>
            <a:off x="914401" y="1751015"/>
            <a:ext cx="10361084" cy="4343400"/>
          </a:xfrm>
        </p:spPr>
        <p:txBody>
          <a:bodyPr/>
          <a:lstStyle/>
          <a:p>
            <a:pPr lvl="0"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2000" dirty="0">
                <a:latin typeface="Calibri" panose="020F0502020204030204" pitchFamily="34" charset="0"/>
                <a:cs typeface="Calibri" panose="020F0502020204030204" pitchFamily="34" charset="0"/>
              </a:rPr>
              <a:t>All IEEE-SA standards meetings shall be conducted in compliance with all applicable laws, including antitrust and competition laws. </a:t>
            </a: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the interpretation, validity, or essentiality of patents/patent claims. </a:t>
            </a: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specific license rates, terms, or conditions.</a:t>
            </a:r>
          </a:p>
          <a:p>
            <a:pPr lvl="2"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600" dirty="0">
                <a:latin typeface="Calibri" panose="020F0502020204030204" pitchFamily="34" charset="0"/>
                <a:cs typeface="Calibri" panose="020F0502020204030204" pitchFamily="34" charset="0"/>
              </a:rPr>
              <a:t>Relative costs of different technical approaches that include relative costs of patent licensing terms may be discussed in standards development meetings. </a:t>
            </a:r>
          </a:p>
          <a:p>
            <a:pPr lvl="3"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GB" altLang="en-US" b="1" dirty="0">
                <a:latin typeface="Calibri" panose="020F0502020204030204" pitchFamily="34" charset="0"/>
                <a:cs typeface="Calibri" panose="020F0502020204030204" pitchFamily="34" charset="0"/>
              </a:rPr>
              <a:t>Technical considerations remain the primary focus</a:t>
            </a:r>
            <a:endParaRPr lang="en-US" altLang="en-US" b="1" dirty="0">
              <a:latin typeface="Calibri" panose="020F0502020204030204" pitchFamily="34" charset="0"/>
              <a:cs typeface="Calibri" panose="020F0502020204030204" pitchFamily="34" charset="0"/>
            </a:endParaRP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or engage in the fixing of product prices, allocation of customers, or division of sales markets.</a:t>
            </a: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the status or substance of ongoing or threatened litigation.</a:t>
            </a: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be silent if inappropriate topics are discussed … do formally object.</a:t>
            </a:r>
          </a:p>
          <a:p>
            <a:pPr lvl="0" algn="ctr" defTabSz="914400" eaLnBrk="0" hangingPunct="0">
              <a:lnSpc>
                <a:spcPct val="80000"/>
              </a:lnSpc>
              <a:spcBef>
                <a:spcPct val="20000"/>
              </a:spcBef>
              <a:buClr>
                <a:srgbClr val="CC3300"/>
              </a:buClr>
              <a:buSzPct val="50000"/>
              <a:defRPr/>
            </a:pPr>
            <a:r>
              <a:rPr lang="en-US" altLang="en-US" sz="1050" dirty="0">
                <a:latin typeface="Calibri" panose="020F0502020204030204" pitchFamily="34" charset="0"/>
                <a:cs typeface="Calibri" panose="020F0502020204030204" pitchFamily="34" charset="0"/>
              </a:rPr>
              <a:t>---------------------------------------------------------------   </a:t>
            </a:r>
            <a:endParaRPr lang="en-US" altLang="en-US" sz="1400" dirty="0">
              <a:latin typeface="Calibri" panose="020F0502020204030204" pitchFamily="34" charset="0"/>
              <a:cs typeface="Calibri" panose="020F0502020204030204" pitchFamily="34" charset="0"/>
            </a:endParaRPr>
          </a:p>
          <a:p>
            <a:pPr lvl="0" algn="ctr" defTabSz="914400" eaLnBrk="0" hangingPunct="0">
              <a:lnSpc>
                <a:spcPct val="80000"/>
              </a:lnSpc>
              <a:spcBef>
                <a:spcPct val="20000"/>
              </a:spcBef>
              <a:buClr>
                <a:srgbClr val="CC3300"/>
              </a:buClr>
              <a:buSzPct val="50000"/>
              <a:defRPr/>
            </a:pPr>
            <a:r>
              <a:rPr lang="en-US" altLang="en-US" sz="1400" dirty="0">
                <a:latin typeface="Calibri" panose="020F0502020204030204" pitchFamily="34" charset="0"/>
                <a:cs typeface="Calibri" panose="020F0502020204030204" pitchFamily="34" charset="0"/>
              </a:rPr>
              <a:t>For more details, see </a:t>
            </a:r>
            <a:r>
              <a:rPr lang="en-US" altLang="en-US" sz="1400" i="1" dirty="0">
                <a:latin typeface="Calibri" panose="020F0502020204030204" pitchFamily="34" charset="0"/>
                <a:cs typeface="Calibri" panose="020F0502020204030204" pitchFamily="34" charset="0"/>
              </a:rPr>
              <a:t>IEEE-SA Standards Board Operations Manual</a:t>
            </a:r>
            <a:r>
              <a:rPr lang="en-US" altLang="en-US" sz="1400" dirty="0">
                <a:latin typeface="Calibri" panose="020F0502020204030204" pitchFamily="34" charset="0"/>
                <a:cs typeface="Calibri" panose="020F0502020204030204" pitchFamily="34" charset="0"/>
              </a:rPr>
              <a:t>, clause 5.3.10 and </a:t>
            </a:r>
            <a:br>
              <a:rPr lang="en-US" altLang="en-US" sz="1400" dirty="0">
                <a:latin typeface="Calibri" panose="020F0502020204030204" pitchFamily="34" charset="0"/>
                <a:cs typeface="Calibri" panose="020F0502020204030204" pitchFamily="34" charset="0"/>
              </a:rPr>
            </a:br>
            <a:r>
              <a:rPr lang="en-US" altLang="en-US" sz="1400" i="1" dirty="0">
                <a:latin typeface="Calibri" panose="020F0502020204030204" pitchFamily="34" charset="0"/>
                <a:cs typeface="Calibri" panose="020F0502020204030204" pitchFamily="34" charset="0"/>
              </a:rPr>
              <a:t>Antitrust and Competition Policy: What You Need to Know </a:t>
            </a:r>
            <a:r>
              <a:rPr lang="en-US" altLang="en-US" sz="1400" dirty="0">
                <a:latin typeface="Calibri" panose="020F0502020204030204" pitchFamily="34" charset="0"/>
                <a:cs typeface="Calibri" panose="020F0502020204030204" pitchFamily="34" charset="0"/>
              </a:rPr>
              <a:t>at </a:t>
            </a:r>
            <a:r>
              <a:rPr lang="en-US" altLang="en-US" sz="1400" dirty="0">
                <a:latin typeface="Calibri" panose="020F0502020204030204" pitchFamily="34" charset="0"/>
                <a:cs typeface="Calibri" panose="020F0502020204030204" pitchFamily="34" charset="0"/>
                <a:hlinkClick r:id="rId2"/>
              </a:rPr>
              <a:t>http://standards.ieee.org/develop/policies/antitrust.pdf</a:t>
            </a:r>
            <a:r>
              <a:rPr lang="en-US" altLang="en-US" sz="1400" dirty="0">
                <a:latin typeface="Calibri" panose="020F0502020204030204" pitchFamily="34" charset="0"/>
                <a:cs typeface="Calibri" panose="020F0502020204030204" pitchFamily="34" charset="0"/>
              </a:rPr>
              <a:t> </a:t>
            </a:r>
          </a:p>
          <a:p>
            <a:endParaRPr 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9</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649380078"/>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solidFill>
                  <a:schemeClr val="tx2"/>
                </a:solidFill>
              </a:rPr>
              <a:t>Meeting Slot # 8 discussion items</a:t>
            </a:r>
            <a:endParaRPr lang="en-US" dirty="0"/>
          </a:p>
        </p:txBody>
      </p:sp>
      <p:sp>
        <p:nvSpPr>
          <p:cNvPr id="3" name="Content Placeholder 2"/>
          <p:cNvSpPr>
            <a:spLocks noGrp="1"/>
          </p:cNvSpPr>
          <p:nvPr>
            <p:ph idx="1"/>
          </p:nvPr>
        </p:nvSpPr>
        <p:spPr>
          <a:xfrm>
            <a:off x="914401" y="1628801"/>
            <a:ext cx="10361084" cy="4465614"/>
          </a:xfrm>
        </p:spPr>
        <p:txBody>
          <a:bodyPr/>
          <a:lstStyle/>
          <a:p>
            <a:pPr algn="just">
              <a:spcBef>
                <a:spcPct val="20000"/>
              </a:spcBef>
              <a:buFontTx/>
              <a:buChar char="•"/>
            </a:pPr>
            <a:r>
              <a:rPr lang="en-US" altLang="en-US" sz="2000" b="0" dirty="0"/>
              <a:t>Review IEEE-SA patent policy, duty to inform, call for potential essential patents, guidelines for anti-trust and competition laws and participation on individual basis in IEEE 802 meeting (7min)</a:t>
            </a:r>
          </a:p>
          <a:p>
            <a:pPr algn="just">
              <a:spcBef>
                <a:spcPct val="20000"/>
              </a:spcBef>
              <a:buFontTx/>
              <a:buChar char="•"/>
            </a:pPr>
            <a:r>
              <a:rPr lang="en-US" altLang="en-US" sz="2000" b="0" dirty="0"/>
              <a:t>Agenda setting and review submissions ordering for the meeting slot (8 min)</a:t>
            </a:r>
          </a:p>
          <a:p>
            <a:pPr algn="just">
              <a:spcBef>
                <a:spcPct val="20000"/>
              </a:spcBef>
              <a:buFontTx/>
              <a:buChar char="•"/>
            </a:pPr>
            <a:r>
              <a:rPr lang="en-US" altLang="en-US" sz="2000" b="0" dirty="0"/>
              <a:t>Review TG timelines and consider progress towards Nov. recirculation ballot (10 min)</a:t>
            </a:r>
          </a:p>
          <a:p>
            <a:pPr algn="just">
              <a:spcBef>
                <a:spcPct val="20000"/>
              </a:spcBef>
              <a:buFontTx/>
              <a:buChar char="•"/>
            </a:pPr>
            <a:r>
              <a:rPr lang="en-US" altLang="en-US" sz="2000" b="0" dirty="0"/>
              <a:t>Set conference calls till the Nov. meeting. (5min)</a:t>
            </a:r>
          </a:p>
          <a:p>
            <a:pPr algn="just">
              <a:spcBef>
                <a:spcPct val="20000"/>
              </a:spcBef>
              <a:buFontTx/>
              <a:buChar char="•"/>
            </a:pPr>
            <a:r>
              <a:rPr lang="en-US" altLang="en-US" sz="2000" b="0" dirty="0"/>
              <a:t>Set targets for the Nov. meeting. (5min)</a:t>
            </a:r>
          </a:p>
          <a:p>
            <a:pPr algn="just">
              <a:spcBef>
                <a:spcPct val="20000"/>
              </a:spcBef>
              <a:buFontTx/>
              <a:buChar char="•"/>
            </a:pPr>
            <a:r>
              <a:rPr lang="en-US" altLang="en-US" sz="2000" b="0" dirty="0"/>
              <a:t>Consider comment resolution submission (as time permits).</a:t>
            </a:r>
          </a:p>
          <a:p>
            <a:pPr algn="just">
              <a:spcBef>
                <a:spcPct val="20000"/>
              </a:spcBef>
              <a:buFontTx/>
              <a:buChar char="•"/>
            </a:pPr>
            <a:r>
              <a:rPr lang="en-US" altLang="en-US" sz="2000" b="0" dirty="0"/>
              <a:t>Technical submissions (as time permits).</a:t>
            </a:r>
          </a:p>
          <a:p>
            <a:pPr marL="457200" lvl="1" indent="0">
              <a:spcBef>
                <a:spcPct val="20000"/>
              </a:spcBef>
            </a:pPr>
            <a:endParaRPr lang="en-US" altLang="en-US" sz="1800" dirty="0"/>
          </a:p>
          <a:p>
            <a:endParaRPr lang="en-US" sz="2000" b="0" dirty="0"/>
          </a:p>
          <a:p>
            <a:endParaRPr 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90</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543369010"/>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solidFill>
                  <a:schemeClr val="tx2"/>
                </a:solidFill>
              </a:rPr>
              <a:t>Meeting Slot # 8 discussion items</a:t>
            </a:r>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91</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graphicFrame>
        <p:nvGraphicFramePr>
          <p:cNvPr id="7" name="Table 6"/>
          <p:cNvGraphicFramePr>
            <a:graphicFrameLocks noGrp="1"/>
          </p:cNvGraphicFramePr>
          <p:nvPr>
            <p:extLst>
              <p:ext uri="{D42A27DB-BD31-4B8C-83A1-F6EECF244321}">
                <p14:modId xmlns:p14="http://schemas.microsoft.com/office/powerpoint/2010/main" val="2613319196"/>
              </p:ext>
            </p:extLst>
          </p:nvPr>
        </p:nvGraphicFramePr>
        <p:xfrm>
          <a:off x="929215" y="1484786"/>
          <a:ext cx="10460568" cy="3837743"/>
        </p:xfrm>
        <a:graphic>
          <a:graphicData uri="http://schemas.openxmlformats.org/drawingml/2006/table">
            <a:tbl>
              <a:tblPr firstRow="1" bandRow="1">
                <a:tableStyleId>{21E4AEA4-8DFA-4A89-87EB-49C32662AFE0}</a:tableStyleId>
              </a:tblPr>
              <a:tblGrid>
                <a:gridCol w="1278353">
                  <a:extLst>
                    <a:ext uri="{9D8B030D-6E8A-4147-A177-3AD203B41FA5}">
                      <a16:colId xmlns:a16="http://schemas.microsoft.com/office/drawing/2014/main" val="20000"/>
                    </a:ext>
                  </a:extLst>
                </a:gridCol>
                <a:gridCol w="1656184">
                  <a:extLst>
                    <a:ext uri="{9D8B030D-6E8A-4147-A177-3AD203B41FA5}">
                      <a16:colId xmlns:a16="http://schemas.microsoft.com/office/drawing/2014/main" val="20001"/>
                    </a:ext>
                  </a:extLst>
                </a:gridCol>
                <a:gridCol w="4680520">
                  <a:extLst>
                    <a:ext uri="{9D8B030D-6E8A-4147-A177-3AD203B41FA5}">
                      <a16:colId xmlns:a16="http://schemas.microsoft.com/office/drawing/2014/main" val="20002"/>
                    </a:ext>
                  </a:extLst>
                </a:gridCol>
                <a:gridCol w="1593820">
                  <a:extLst>
                    <a:ext uri="{9D8B030D-6E8A-4147-A177-3AD203B41FA5}">
                      <a16:colId xmlns:a16="http://schemas.microsoft.com/office/drawing/2014/main" val="20003"/>
                    </a:ext>
                  </a:extLst>
                </a:gridCol>
                <a:gridCol w="1251691">
                  <a:extLst>
                    <a:ext uri="{9D8B030D-6E8A-4147-A177-3AD203B41FA5}">
                      <a16:colId xmlns:a16="http://schemas.microsoft.com/office/drawing/2014/main" val="20004"/>
                    </a:ext>
                  </a:extLst>
                </a:gridCol>
              </a:tblGrid>
              <a:tr h="596206">
                <a:tc>
                  <a:txBody>
                    <a:bodyPr/>
                    <a:lstStyle/>
                    <a:p>
                      <a:r>
                        <a:rPr lang="en-US" sz="1600" dirty="0"/>
                        <a:t>DCN</a:t>
                      </a:r>
                    </a:p>
                  </a:txBody>
                  <a:tcPr marT="45712" marB="45712"/>
                </a:tc>
                <a:tc>
                  <a:txBody>
                    <a:bodyPr/>
                    <a:lstStyle/>
                    <a:p>
                      <a:r>
                        <a:rPr lang="en-US" sz="1600" dirty="0"/>
                        <a:t>Presenter</a:t>
                      </a:r>
                    </a:p>
                  </a:txBody>
                  <a:tcPr marT="45712" marB="45712"/>
                </a:tc>
                <a:tc>
                  <a:txBody>
                    <a:bodyPr/>
                    <a:lstStyle/>
                    <a:p>
                      <a:r>
                        <a:rPr lang="en-US" sz="1600" dirty="0"/>
                        <a:t>Title</a:t>
                      </a:r>
                    </a:p>
                  </a:txBody>
                  <a:tcPr marT="45712" marB="45712"/>
                </a:tc>
                <a:tc>
                  <a:txBody>
                    <a:bodyPr/>
                    <a:lstStyle/>
                    <a:p>
                      <a:r>
                        <a:rPr lang="en-US" sz="1600" dirty="0"/>
                        <a:t>Topic</a:t>
                      </a:r>
                    </a:p>
                  </a:txBody>
                  <a:tcPr marT="45712" marB="45712"/>
                </a:tc>
                <a:tc>
                  <a:txBody>
                    <a:bodyPr/>
                    <a:lstStyle/>
                    <a:p>
                      <a:r>
                        <a:rPr lang="en-US" sz="1600" dirty="0"/>
                        <a:t>Time</a:t>
                      </a:r>
                      <a:r>
                        <a:rPr lang="en-US" sz="1600" baseline="0" dirty="0"/>
                        <a:t> allocation</a:t>
                      </a:r>
                      <a:endParaRPr lang="en-US" sz="1600" dirty="0"/>
                    </a:p>
                  </a:txBody>
                  <a:tcPr marT="45712" marB="45712"/>
                </a:tc>
                <a:extLst>
                  <a:ext uri="{0D108BD9-81ED-4DB2-BD59-A6C34878D82A}">
                    <a16:rowId xmlns:a16="http://schemas.microsoft.com/office/drawing/2014/main" val="10000"/>
                  </a:ext>
                </a:extLst>
              </a:tr>
              <a:tr h="37654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kern="1200" dirty="0">
                          <a:solidFill>
                            <a:schemeClr val="dk1"/>
                          </a:solidFill>
                          <a:latin typeface="+mn-lt"/>
                          <a:ea typeface="+mn-ea"/>
                          <a:cs typeface="+mn-cs"/>
                        </a:rPr>
                        <a:t>11-19-1360</a:t>
                      </a: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kern="1200" dirty="0">
                          <a:solidFill>
                            <a:schemeClr val="dk1"/>
                          </a:solidFill>
                          <a:latin typeface="+mn-lt"/>
                          <a:ea typeface="+mn-ea"/>
                          <a:cs typeface="+mn-cs"/>
                        </a:rPr>
                        <a:t>Jonathan Segev</a:t>
                      </a: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kern="1200" dirty="0" err="1">
                          <a:solidFill>
                            <a:schemeClr val="dk1"/>
                          </a:solidFill>
                          <a:latin typeface="+mn-lt"/>
                          <a:ea typeface="+mn-ea"/>
                          <a:cs typeface="+mn-cs"/>
                        </a:rPr>
                        <a:t>TGaz</a:t>
                      </a:r>
                      <a:r>
                        <a:rPr lang="en-US" sz="1400" kern="1200" dirty="0">
                          <a:solidFill>
                            <a:schemeClr val="dk1"/>
                          </a:solidFill>
                          <a:latin typeface="+mn-lt"/>
                          <a:ea typeface="+mn-ea"/>
                          <a:cs typeface="+mn-cs"/>
                        </a:rPr>
                        <a:t> July 2019 Agenda</a:t>
                      </a: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kern="1200" dirty="0">
                          <a:solidFill>
                            <a:schemeClr val="dk1"/>
                          </a:solidFill>
                          <a:latin typeface="+mn-lt"/>
                          <a:ea typeface="+mn-ea"/>
                          <a:cs typeface="+mn-cs"/>
                        </a:rPr>
                        <a:t>Agenda Deck</a:t>
                      </a: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kern="1200" dirty="0">
                          <a:solidFill>
                            <a:schemeClr val="dk1"/>
                          </a:solidFill>
                          <a:latin typeface="+mn-lt"/>
                          <a:ea typeface="+mn-ea"/>
                          <a:cs typeface="+mn-cs"/>
                        </a:rPr>
                        <a:t>20min</a:t>
                      </a:r>
                    </a:p>
                  </a:txBody>
                  <a:tcPr marT="45712" marB="45712"/>
                </a:tc>
                <a:extLst>
                  <a:ext uri="{0D108BD9-81ED-4DB2-BD59-A6C34878D82A}">
                    <a16:rowId xmlns:a16="http://schemas.microsoft.com/office/drawing/2014/main" val="10001"/>
                  </a:ext>
                </a:extLst>
              </a:tr>
              <a:tr h="152392">
                <a:tc>
                  <a:txBody>
                    <a:bodyPr/>
                    <a:lstStyle/>
                    <a:p>
                      <a:r>
                        <a:rPr lang="en-US" sz="1400" dirty="0"/>
                        <a:t>11-19-1422</a:t>
                      </a:r>
                    </a:p>
                  </a:txBody>
                  <a:tcPr marT="45712" marB="45712"/>
                </a:tc>
                <a:tc>
                  <a:txBody>
                    <a:bodyPr/>
                    <a:lstStyle/>
                    <a:p>
                      <a:r>
                        <a:rPr lang="en-US" sz="1400" dirty="0"/>
                        <a:t>Assaf Kasher</a:t>
                      </a: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Clause 11 PXDMG CIDs</a:t>
                      </a:r>
                    </a:p>
                  </a:txBody>
                  <a:tcPr marT="45712" marB="45712"/>
                </a:tc>
                <a:tc>
                  <a:txBody>
                    <a:bodyPr/>
                    <a:lstStyle/>
                    <a:p>
                      <a:r>
                        <a:rPr lang="en-US" sz="1400" dirty="0"/>
                        <a:t>CR</a:t>
                      </a:r>
                    </a:p>
                  </a:txBody>
                  <a:tcPr marT="45712" marB="45712"/>
                </a:tc>
                <a:tc>
                  <a:txBody>
                    <a:bodyPr/>
                    <a:lstStyle/>
                    <a:p>
                      <a:r>
                        <a:rPr lang="en-US" sz="1400" dirty="0"/>
                        <a:t>5min</a:t>
                      </a:r>
                      <a:endParaRPr lang="en-US" dirty="0"/>
                    </a:p>
                  </a:txBody>
                  <a:tcPr marT="45712" marB="45712"/>
                </a:tc>
                <a:extLst>
                  <a:ext uri="{0D108BD9-81ED-4DB2-BD59-A6C34878D82A}">
                    <a16:rowId xmlns:a16="http://schemas.microsoft.com/office/drawing/2014/main" val="10002"/>
                  </a:ext>
                </a:extLst>
              </a:tr>
              <a:tr h="152392">
                <a:tc>
                  <a:txBody>
                    <a:bodyPr/>
                    <a:lstStyle/>
                    <a:p>
                      <a:r>
                        <a:rPr lang="en-US" sz="1400" dirty="0"/>
                        <a:t>11-19-1365</a:t>
                      </a:r>
                    </a:p>
                  </a:txBody>
                  <a:tcPr marT="45712" marB="45712"/>
                </a:tc>
                <a:tc>
                  <a:txBody>
                    <a:bodyPr/>
                    <a:lstStyle/>
                    <a:p>
                      <a:r>
                        <a:rPr lang="en-US" sz="1400" dirty="0"/>
                        <a:t>Girish </a:t>
                      </a:r>
                      <a:r>
                        <a:rPr lang="en-US" sz="1400" dirty="0" err="1"/>
                        <a:t>Madpuar</a:t>
                      </a:r>
                      <a:endParaRPr lang="en-US" sz="1400" dirty="0"/>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err="1"/>
                        <a:t>misc</a:t>
                      </a:r>
                      <a:r>
                        <a:rPr lang="en-US" sz="1400" dirty="0"/>
                        <a:t>-comment-resolution</a:t>
                      </a:r>
                    </a:p>
                  </a:txBody>
                  <a:tcPr marT="45712" marB="45712"/>
                </a:tc>
                <a:tc>
                  <a:txBody>
                    <a:bodyPr/>
                    <a:lstStyle/>
                    <a:p>
                      <a:r>
                        <a:rPr lang="en-US" sz="1400" dirty="0"/>
                        <a:t>CR</a:t>
                      </a:r>
                    </a:p>
                  </a:txBody>
                  <a:tcPr marT="45712" marB="45712"/>
                </a:tc>
                <a:tc>
                  <a:txBody>
                    <a:bodyPr/>
                    <a:lstStyle/>
                    <a:p>
                      <a:r>
                        <a:rPr lang="en-US" sz="1400" kern="1200" dirty="0">
                          <a:solidFill>
                            <a:schemeClr val="dk1"/>
                          </a:solidFill>
                          <a:latin typeface="+mn-lt"/>
                          <a:ea typeface="+mn-ea"/>
                          <a:cs typeface="+mn-cs"/>
                        </a:rPr>
                        <a:t>25min </a:t>
                      </a:r>
                    </a:p>
                  </a:txBody>
                  <a:tcPr marT="45712" marB="45712"/>
                </a:tc>
                <a:extLst>
                  <a:ext uri="{0D108BD9-81ED-4DB2-BD59-A6C34878D82A}">
                    <a16:rowId xmlns:a16="http://schemas.microsoft.com/office/drawing/2014/main" val="10003"/>
                  </a:ext>
                </a:extLst>
              </a:tr>
              <a:tr h="152392">
                <a:tc>
                  <a:txBody>
                    <a:bodyPr/>
                    <a:lstStyle/>
                    <a:p>
                      <a:pPr marL="0" algn="l" defTabSz="914400" rtl="0" eaLnBrk="1" latinLnBrk="0" hangingPunct="1"/>
                      <a:r>
                        <a:rPr lang="en-US" sz="1400" kern="1200" dirty="0">
                          <a:solidFill>
                            <a:schemeClr val="dk1"/>
                          </a:solidFill>
                          <a:latin typeface="+mn-lt"/>
                          <a:ea typeface="+mn-ea"/>
                          <a:cs typeface="+mn-cs"/>
                        </a:rPr>
                        <a:t>11-19-1563</a:t>
                      </a:r>
                    </a:p>
                  </a:txBody>
                  <a:tcPr marT="45712" marB="45712"/>
                </a:tc>
                <a:tc>
                  <a:txBody>
                    <a:bodyPr/>
                    <a:lstStyle/>
                    <a:p>
                      <a:pPr marL="0" algn="l" defTabSz="914400" rtl="0" eaLnBrk="1" latinLnBrk="0" hangingPunct="1"/>
                      <a:r>
                        <a:rPr lang="en-US" sz="1400" kern="1200" dirty="0">
                          <a:solidFill>
                            <a:schemeClr val="dk1"/>
                          </a:solidFill>
                          <a:latin typeface="+mn-lt"/>
                          <a:ea typeface="+mn-ea"/>
                          <a:cs typeface="+mn-cs"/>
                        </a:rPr>
                        <a:t>Qinghua Li</a:t>
                      </a: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kern="1200" dirty="0">
                          <a:solidFill>
                            <a:schemeClr val="dk1"/>
                          </a:solidFill>
                          <a:latin typeface="+mn-lt"/>
                          <a:ea typeface="+mn-ea"/>
                          <a:cs typeface="+mn-cs"/>
                        </a:rPr>
                        <a:t>CR for Miscellaneous CIDs in LB240_part 2</a:t>
                      </a:r>
                    </a:p>
                  </a:txBody>
                  <a:tcPr marT="45712" marB="45712"/>
                </a:tc>
                <a:tc>
                  <a:txBody>
                    <a:bodyPr/>
                    <a:lstStyle/>
                    <a:p>
                      <a:pPr marL="0" algn="l" defTabSz="914400" rtl="0" eaLnBrk="1" latinLnBrk="0" hangingPunct="1"/>
                      <a:r>
                        <a:rPr lang="en-US" sz="1400" kern="1200" dirty="0">
                          <a:solidFill>
                            <a:schemeClr val="dk1"/>
                          </a:solidFill>
                          <a:latin typeface="+mn-lt"/>
                          <a:ea typeface="+mn-ea"/>
                          <a:cs typeface="+mn-cs"/>
                        </a:rPr>
                        <a:t>CR</a:t>
                      </a:r>
                    </a:p>
                  </a:txBody>
                  <a:tcPr marT="45712" marB="45712"/>
                </a:tc>
                <a:tc>
                  <a:txBody>
                    <a:bodyPr/>
                    <a:lstStyle/>
                    <a:p>
                      <a:pPr marL="0" algn="l" defTabSz="914400" rtl="0" eaLnBrk="1" latinLnBrk="0" hangingPunct="1"/>
                      <a:r>
                        <a:rPr lang="en-US" sz="1400" kern="1200" dirty="0">
                          <a:solidFill>
                            <a:schemeClr val="dk1"/>
                          </a:solidFill>
                          <a:latin typeface="+mn-lt"/>
                          <a:ea typeface="+mn-ea"/>
                          <a:cs typeface="+mn-cs"/>
                        </a:rPr>
                        <a:t>60min</a:t>
                      </a:r>
                    </a:p>
                  </a:txBody>
                  <a:tcPr marT="45712" marB="45712"/>
                </a:tc>
                <a:extLst>
                  <a:ext uri="{0D108BD9-81ED-4DB2-BD59-A6C34878D82A}">
                    <a16:rowId xmlns:a16="http://schemas.microsoft.com/office/drawing/2014/main" val="10004"/>
                  </a:ext>
                </a:extLst>
              </a:tr>
              <a:tr h="167632">
                <a:tc>
                  <a:txBody>
                    <a:bodyPr/>
                    <a:lstStyle/>
                    <a:p>
                      <a:pPr marL="0" algn="l" defTabSz="914400" rtl="0" eaLnBrk="1" latinLnBrk="0" hangingPunct="1"/>
                      <a:r>
                        <a:rPr lang="en-US" sz="1400" kern="1200" dirty="0">
                          <a:solidFill>
                            <a:schemeClr val="dk1"/>
                          </a:solidFill>
                          <a:latin typeface="+mn-lt"/>
                          <a:ea typeface="+mn-ea"/>
                          <a:cs typeface="+mn-cs"/>
                        </a:rPr>
                        <a:t>11-19-1587</a:t>
                      </a:r>
                    </a:p>
                  </a:txBody>
                  <a:tcPr marT="45712" marB="45712"/>
                </a:tc>
                <a:tc>
                  <a:txBody>
                    <a:bodyPr/>
                    <a:lstStyle/>
                    <a:p>
                      <a:pPr marL="0" algn="l" defTabSz="914400" rtl="0" eaLnBrk="1" latinLnBrk="0" hangingPunct="1"/>
                      <a:r>
                        <a:rPr lang="en-US" sz="1400" kern="1200" dirty="0">
                          <a:solidFill>
                            <a:schemeClr val="dk1"/>
                          </a:solidFill>
                          <a:latin typeface="+mn-lt"/>
                          <a:ea typeface="+mn-ea"/>
                          <a:cs typeface="+mn-cs"/>
                        </a:rPr>
                        <a:t>Erik Lindskog</a:t>
                      </a: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kern="1200" dirty="0">
                          <a:solidFill>
                            <a:schemeClr val="dk1"/>
                          </a:solidFill>
                          <a:latin typeface="+mn-lt"/>
                          <a:ea typeface="+mn-ea"/>
                          <a:cs typeface="+mn-cs"/>
                        </a:rPr>
                        <a:t>CR of Annex C </a:t>
                      </a:r>
                    </a:p>
                  </a:txBody>
                  <a:tcPr marT="45712" marB="45712"/>
                </a:tc>
                <a:tc>
                  <a:txBody>
                    <a:bodyPr/>
                    <a:lstStyle/>
                    <a:p>
                      <a:pPr marL="0" algn="l" defTabSz="914400" rtl="0" eaLnBrk="1" latinLnBrk="0" hangingPunct="1"/>
                      <a:r>
                        <a:rPr lang="en-US" sz="1400" kern="1200" dirty="0">
                          <a:solidFill>
                            <a:schemeClr val="dk1"/>
                          </a:solidFill>
                          <a:latin typeface="+mn-lt"/>
                          <a:ea typeface="+mn-ea"/>
                          <a:cs typeface="+mn-cs"/>
                        </a:rPr>
                        <a:t>CR</a:t>
                      </a:r>
                    </a:p>
                  </a:txBody>
                  <a:tcPr marT="45712" marB="45712"/>
                </a:tc>
                <a:tc>
                  <a:txBody>
                    <a:bodyPr/>
                    <a:lstStyle/>
                    <a:p>
                      <a:pPr marL="0" algn="l" defTabSz="914400" rtl="0" eaLnBrk="1" latinLnBrk="0" hangingPunct="1"/>
                      <a:r>
                        <a:rPr lang="en-US" sz="1400" kern="1200" dirty="0">
                          <a:solidFill>
                            <a:schemeClr val="dk1"/>
                          </a:solidFill>
                          <a:latin typeface="+mn-lt"/>
                          <a:ea typeface="+mn-ea"/>
                          <a:cs typeface="+mn-cs"/>
                        </a:rPr>
                        <a:t>15min</a:t>
                      </a:r>
                    </a:p>
                  </a:txBody>
                  <a:tcPr marT="45712" marB="45712"/>
                </a:tc>
                <a:extLst>
                  <a:ext uri="{0D108BD9-81ED-4DB2-BD59-A6C34878D82A}">
                    <a16:rowId xmlns:a16="http://schemas.microsoft.com/office/drawing/2014/main" val="10005"/>
                  </a:ext>
                </a:extLst>
              </a:tr>
              <a:tr h="188277">
                <a:tc>
                  <a:txBody>
                    <a:bodyPr/>
                    <a:lstStyle/>
                    <a:p>
                      <a:pPr marL="0" algn="l" defTabSz="914400" rtl="0" eaLnBrk="1" latinLnBrk="0" hangingPunct="1"/>
                      <a:r>
                        <a:rPr lang="en-US" sz="1400" kern="1200" dirty="0">
                          <a:solidFill>
                            <a:schemeClr val="dk1"/>
                          </a:solidFill>
                          <a:latin typeface="+mn-lt"/>
                          <a:ea typeface="+mn-ea"/>
                          <a:cs typeface="+mn-cs"/>
                        </a:rPr>
                        <a:t>11-19-1584</a:t>
                      </a:r>
                    </a:p>
                  </a:txBody>
                  <a:tcPr marT="45712" marB="45712"/>
                </a:tc>
                <a:tc>
                  <a:txBody>
                    <a:bodyPr/>
                    <a:lstStyle/>
                    <a:p>
                      <a:pPr marL="0" algn="l" defTabSz="914400" rtl="0" eaLnBrk="1" latinLnBrk="0" hangingPunct="1"/>
                      <a:r>
                        <a:rPr lang="en-US" sz="1400" kern="1200" dirty="0">
                          <a:solidFill>
                            <a:schemeClr val="dk1"/>
                          </a:solidFill>
                          <a:latin typeface="+mn-lt"/>
                          <a:ea typeface="+mn-ea"/>
                          <a:cs typeface="+mn-cs"/>
                        </a:rPr>
                        <a:t>Dibakar Das</a:t>
                      </a: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kern="1200" dirty="0">
                          <a:solidFill>
                            <a:schemeClr val="dk1"/>
                          </a:solidFill>
                          <a:latin typeface="+mn-lt"/>
                          <a:ea typeface="+mn-ea"/>
                          <a:cs typeface="+mn-cs"/>
                        </a:rPr>
                        <a:t>Comment resolution for Ranging Parameters</a:t>
                      </a:r>
                    </a:p>
                  </a:txBody>
                  <a:tcPr marT="45712" marB="45712"/>
                </a:tc>
                <a:tc>
                  <a:txBody>
                    <a:bodyPr/>
                    <a:lstStyle/>
                    <a:p>
                      <a:pPr marL="0" algn="l" defTabSz="914400" rtl="0" eaLnBrk="1" latinLnBrk="0" hangingPunct="1"/>
                      <a:r>
                        <a:rPr lang="en-US" sz="1400" kern="1200" dirty="0">
                          <a:solidFill>
                            <a:schemeClr val="dk1"/>
                          </a:solidFill>
                          <a:latin typeface="+mn-lt"/>
                          <a:ea typeface="+mn-ea"/>
                          <a:cs typeface="+mn-cs"/>
                        </a:rPr>
                        <a:t>CR</a:t>
                      </a:r>
                    </a:p>
                  </a:txBody>
                  <a:tcPr marT="45712" marB="45712"/>
                </a:tc>
                <a:tc>
                  <a:txBody>
                    <a:bodyPr/>
                    <a:lstStyle/>
                    <a:p>
                      <a:pPr marL="0" algn="l" defTabSz="914400" rtl="0" eaLnBrk="1" latinLnBrk="0" hangingPunct="1"/>
                      <a:r>
                        <a:rPr lang="en-US" sz="1400" kern="1200" dirty="0">
                          <a:solidFill>
                            <a:schemeClr val="dk1"/>
                          </a:solidFill>
                          <a:latin typeface="+mn-lt"/>
                          <a:ea typeface="+mn-ea"/>
                          <a:cs typeface="+mn-cs"/>
                        </a:rPr>
                        <a:t>60min</a:t>
                      </a:r>
                    </a:p>
                  </a:txBody>
                  <a:tcPr marT="45712" marB="45712"/>
                </a:tc>
                <a:extLst>
                  <a:ext uri="{0D108BD9-81ED-4DB2-BD59-A6C34878D82A}">
                    <a16:rowId xmlns:a16="http://schemas.microsoft.com/office/drawing/2014/main" val="10006"/>
                  </a:ext>
                </a:extLst>
              </a:tr>
              <a:tr h="188277">
                <a:tc>
                  <a:txBody>
                    <a:bodyPr/>
                    <a:lstStyle/>
                    <a:p>
                      <a:pPr marL="0" algn="l" defTabSz="914400" rtl="0" eaLnBrk="1" latinLnBrk="0" hangingPunct="1"/>
                      <a:r>
                        <a:rPr lang="en-US" sz="1400" kern="1200" dirty="0">
                          <a:solidFill>
                            <a:schemeClr val="dk1"/>
                          </a:solidFill>
                          <a:latin typeface="+mn-lt"/>
                          <a:ea typeface="+mn-ea"/>
                          <a:cs typeface="+mn-cs"/>
                        </a:rPr>
                        <a:t>11-19-1572</a:t>
                      </a:r>
                    </a:p>
                  </a:txBody>
                  <a:tcPr marT="45712" marB="45712"/>
                </a:tc>
                <a:tc>
                  <a:txBody>
                    <a:bodyPr/>
                    <a:lstStyle/>
                    <a:p>
                      <a:pPr marL="0" algn="l" defTabSz="914400" rtl="0" eaLnBrk="1" latinLnBrk="0" hangingPunct="1"/>
                      <a:r>
                        <a:rPr lang="en-US" sz="1400" kern="1200" dirty="0" err="1">
                          <a:solidFill>
                            <a:schemeClr val="dk1"/>
                          </a:solidFill>
                          <a:latin typeface="+mn-lt"/>
                          <a:ea typeface="+mn-ea"/>
                          <a:cs typeface="+mn-cs"/>
                        </a:rPr>
                        <a:t>Rethna</a:t>
                      </a:r>
                      <a:r>
                        <a:rPr lang="en-US" sz="1400" kern="1200" dirty="0">
                          <a:solidFill>
                            <a:schemeClr val="dk1"/>
                          </a:solidFill>
                          <a:latin typeface="+mn-lt"/>
                          <a:ea typeface="+mn-ea"/>
                          <a:cs typeface="+mn-cs"/>
                        </a:rPr>
                        <a:t> </a:t>
                      </a:r>
                      <a:r>
                        <a:rPr lang="en-US" sz="1400" kern="1200" dirty="0" err="1">
                          <a:solidFill>
                            <a:schemeClr val="dk1"/>
                          </a:solidFill>
                          <a:latin typeface="+mn-lt"/>
                          <a:ea typeface="+mn-ea"/>
                          <a:cs typeface="+mn-cs"/>
                        </a:rPr>
                        <a:t>Pulikkoonattu</a:t>
                      </a:r>
                      <a:r>
                        <a:rPr lang="en-US" sz="1400" kern="1200" dirty="0">
                          <a:solidFill>
                            <a:schemeClr val="dk1"/>
                          </a:solidFill>
                          <a:latin typeface="+mn-lt"/>
                          <a:ea typeface="+mn-ea"/>
                          <a:cs typeface="+mn-cs"/>
                        </a:rPr>
                        <a:t> </a:t>
                      </a: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kern="1200" dirty="0">
                          <a:solidFill>
                            <a:schemeClr val="dk1"/>
                          </a:solidFill>
                          <a:latin typeface="+mn-lt"/>
                          <a:ea typeface="+mn-ea"/>
                          <a:cs typeface="+mn-cs"/>
                        </a:rPr>
                        <a:t>Secure-LTF: Unintentional Beamforming </a:t>
                      </a:r>
                    </a:p>
                  </a:txBody>
                  <a:tcPr marT="45712" marB="45712"/>
                </a:tc>
                <a:tc>
                  <a:txBody>
                    <a:bodyPr/>
                    <a:lstStyle/>
                    <a:p>
                      <a:pPr marL="0" algn="l" defTabSz="914400" rtl="0" eaLnBrk="1" latinLnBrk="0" hangingPunct="1"/>
                      <a:r>
                        <a:rPr lang="en-US" sz="1400" kern="1200" dirty="0">
                          <a:solidFill>
                            <a:schemeClr val="dk1"/>
                          </a:solidFill>
                          <a:latin typeface="+mn-lt"/>
                          <a:ea typeface="+mn-ea"/>
                          <a:cs typeface="+mn-cs"/>
                        </a:rPr>
                        <a:t>Technical</a:t>
                      </a:r>
                    </a:p>
                  </a:txBody>
                  <a:tcPr marT="45712" marB="45712"/>
                </a:tc>
                <a:tc>
                  <a:txBody>
                    <a:bodyPr/>
                    <a:lstStyle/>
                    <a:p>
                      <a:pPr marL="0" algn="l" defTabSz="914400" rtl="0" eaLnBrk="1" latinLnBrk="0" hangingPunct="1"/>
                      <a:r>
                        <a:rPr lang="en-US" sz="1400" kern="1200" dirty="0">
                          <a:solidFill>
                            <a:schemeClr val="dk1"/>
                          </a:solidFill>
                          <a:latin typeface="+mn-lt"/>
                          <a:ea typeface="+mn-ea"/>
                          <a:cs typeface="+mn-cs"/>
                        </a:rPr>
                        <a:t>40min – as time permits </a:t>
                      </a:r>
                    </a:p>
                  </a:txBody>
                  <a:tcPr marT="45712" marB="45712"/>
                </a:tc>
                <a:extLst>
                  <a:ext uri="{0D108BD9-81ED-4DB2-BD59-A6C34878D82A}">
                    <a16:rowId xmlns:a16="http://schemas.microsoft.com/office/drawing/2014/main" val="10007"/>
                  </a:ext>
                </a:extLst>
              </a:tr>
              <a:tr h="188277">
                <a:tc>
                  <a:txBody>
                    <a:bodyPr/>
                    <a:lstStyle/>
                    <a:p>
                      <a:pPr marL="0" algn="l" defTabSz="914400" rtl="0" eaLnBrk="1" latinLnBrk="0" hangingPunct="1"/>
                      <a:r>
                        <a:rPr lang="en-US" sz="1400" kern="1200" dirty="0">
                          <a:solidFill>
                            <a:schemeClr val="dk1"/>
                          </a:solidFill>
                          <a:latin typeface="+mn-lt"/>
                          <a:ea typeface="+mn-ea"/>
                          <a:cs typeface="+mn-cs"/>
                        </a:rPr>
                        <a:t>11-19-1691</a:t>
                      </a:r>
                    </a:p>
                  </a:txBody>
                  <a:tcPr marT="45712" marB="45712"/>
                </a:tc>
                <a:tc>
                  <a:txBody>
                    <a:bodyPr/>
                    <a:lstStyle/>
                    <a:p>
                      <a:pPr marL="0" algn="l" defTabSz="914400" rtl="0" eaLnBrk="1" latinLnBrk="0" hangingPunct="1"/>
                      <a:r>
                        <a:rPr lang="en-US" sz="1400" kern="1200" dirty="0">
                          <a:solidFill>
                            <a:schemeClr val="dk1"/>
                          </a:solidFill>
                          <a:latin typeface="+mn-lt"/>
                          <a:ea typeface="+mn-ea"/>
                          <a:cs typeface="+mn-cs"/>
                        </a:rPr>
                        <a:t>Assaf Kasher</a:t>
                      </a: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kern="1200" dirty="0">
                          <a:solidFill>
                            <a:schemeClr val="dk1"/>
                          </a:solidFill>
                          <a:latin typeface="+mn-lt"/>
                          <a:ea typeface="+mn-ea"/>
                          <a:cs typeface="+mn-cs"/>
                        </a:rPr>
                        <a:t>LB</a:t>
                      </a:r>
                      <a:r>
                        <a:rPr lang="en-US" sz="1400" kern="1200" baseline="0" dirty="0">
                          <a:solidFill>
                            <a:schemeClr val="dk1"/>
                          </a:solidFill>
                          <a:latin typeface="+mn-lt"/>
                          <a:ea typeface="+mn-ea"/>
                          <a:cs typeface="+mn-cs"/>
                        </a:rPr>
                        <a:t> 240 resolution for miscellaneous CIDs</a:t>
                      </a:r>
                      <a:endParaRPr lang="en-US" sz="14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400" kern="1200" dirty="0">
                          <a:solidFill>
                            <a:schemeClr val="dk1"/>
                          </a:solidFill>
                          <a:latin typeface="+mn-lt"/>
                          <a:ea typeface="+mn-ea"/>
                          <a:cs typeface="+mn-cs"/>
                        </a:rPr>
                        <a:t>CR </a:t>
                      </a:r>
                    </a:p>
                  </a:txBody>
                  <a:tcPr marT="45712" marB="45712"/>
                </a:tc>
                <a:tc>
                  <a:txBody>
                    <a:bodyPr/>
                    <a:lstStyle/>
                    <a:p>
                      <a:pPr marL="0" algn="l" defTabSz="914400" rtl="0" eaLnBrk="1" latinLnBrk="0" hangingPunct="1"/>
                      <a:r>
                        <a:rPr lang="en-US" sz="1400" kern="1200" dirty="0">
                          <a:solidFill>
                            <a:schemeClr val="dk1"/>
                          </a:solidFill>
                          <a:latin typeface="+mn-lt"/>
                          <a:ea typeface="+mn-ea"/>
                          <a:cs typeface="+mn-cs"/>
                        </a:rPr>
                        <a:t>As time permits.</a:t>
                      </a:r>
                    </a:p>
                  </a:txBody>
                  <a:tcPr marT="45712" marB="45712"/>
                </a:tc>
                <a:extLst>
                  <a:ext uri="{0D108BD9-81ED-4DB2-BD59-A6C34878D82A}">
                    <a16:rowId xmlns:a16="http://schemas.microsoft.com/office/drawing/2014/main" val="10008"/>
                  </a:ext>
                </a:extLst>
              </a:tr>
              <a:tr h="188277">
                <a:tc>
                  <a:txBody>
                    <a:bodyPr/>
                    <a:lstStyle/>
                    <a:p>
                      <a:pPr marL="0" algn="l" defTabSz="914400" rtl="0" eaLnBrk="1" latinLnBrk="0" hangingPunct="1"/>
                      <a:endParaRPr lang="en-US" sz="1400"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400" kern="1200" dirty="0">
                        <a:solidFill>
                          <a:schemeClr val="dk1"/>
                        </a:solidFill>
                        <a:latin typeface="+mn-lt"/>
                        <a:ea typeface="+mn-ea"/>
                        <a:cs typeface="+mn-cs"/>
                      </a:endParaRP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400"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400"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400" kern="1200" dirty="0">
                        <a:solidFill>
                          <a:schemeClr val="dk1"/>
                        </a:solidFill>
                        <a:latin typeface="+mn-lt"/>
                        <a:ea typeface="+mn-ea"/>
                        <a:cs typeface="+mn-cs"/>
                      </a:endParaRPr>
                    </a:p>
                  </a:txBody>
                  <a:tcPr marT="45712" marB="45712"/>
                </a:tc>
                <a:extLst>
                  <a:ext uri="{0D108BD9-81ED-4DB2-BD59-A6C34878D82A}">
                    <a16:rowId xmlns:a16="http://schemas.microsoft.com/office/drawing/2014/main" val="10009"/>
                  </a:ext>
                </a:extLst>
              </a:tr>
            </a:tbl>
          </a:graphicData>
        </a:graphic>
      </p:graphicFrame>
    </p:spTree>
    <p:extLst>
      <p:ext uri="{BB962C8B-B14F-4D97-AF65-F5344CB8AC3E}">
        <p14:creationId xmlns:p14="http://schemas.microsoft.com/office/powerpoint/2010/main" val="1255620163"/>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z="3600" dirty="0"/>
              <a:t>TG Status And Work Completed</a:t>
            </a:r>
            <a:endParaRPr lang="en-US" sz="3600" dirty="0"/>
          </a:p>
        </p:txBody>
      </p:sp>
      <p:sp>
        <p:nvSpPr>
          <p:cNvPr id="3" name="Content Placeholder 2"/>
          <p:cNvSpPr>
            <a:spLocks noGrp="1"/>
          </p:cNvSpPr>
          <p:nvPr>
            <p:ph idx="1"/>
          </p:nvPr>
        </p:nvSpPr>
        <p:spPr/>
        <p:txBody>
          <a:bodyPr/>
          <a:lstStyle/>
          <a:p>
            <a:pPr>
              <a:buFont typeface="Arial" panose="020B0604020202020204" pitchFamily="34" charset="0"/>
              <a:buChar char="•"/>
            </a:pPr>
            <a:r>
              <a:rPr lang="en-US" b="0" dirty="0"/>
              <a:t>Adopted roughly ~230 technical comments.</a:t>
            </a:r>
          </a:p>
          <a:p>
            <a:pPr>
              <a:buFont typeface="Arial" panose="020B0604020202020204" pitchFamily="34" charset="0"/>
              <a:buChar char="•"/>
            </a:pPr>
            <a:r>
              <a:rPr lang="en-US" b="0" dirty="0"/>
              <a:t>Evaluated current status and plans for re-circulation ballot.</a:t>
            </a:r>
          </a:p>
          <a:p>
            <a:pPr>
              <a:buFont typeface="Arial" panose="020B0604020202020204" pitchFamily="34" charset="0"/>
              <a:buChar char="•"/>
            </a:pPr>
            <a:r>
              <a:rPr lang="en-US" b="0" dirty="0"/>
              <a:t>Group met for 8 meeting slots and reviewed a total of 29 submissions.</a:t>
            </a:r>
          </a:p>
          <a:p>
            <a:pPr>
              <a:buFont typeface="Arial" panose="020B0604020202020204" pitchFamily="34" charset="0"/>
              <a:buChar char="•"/>
            </a:pPr>
            <a:endParaRPr lang="en-US" b="0" dirty="0"/>
          </a:p>
          <a:p>
            <a:pPr marL="457200" lvl="1" indent="0"/>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92</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2365539669"/>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Meeting Goals towards November meeting </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b="0" dirty="0"/>
              <a:t>Complete LB240 comment resolution and initiate a recirculation ballot coming out of the Nov. meeting. </a:t>
            </a:r>
          </a:p>
          <a:p>
            <a:pPr>
              <a:buFont typeface="Arial" panose="020B0604020202020204" pitchFamily="34" charset="0"/>
              <a:buChar char="•"/>
            </a:pPr>
            <a:r>
              <a:rPr lang="en-US" b="0" dirty="0"/>
              <a:t>Publish a new baseline minor draft D1.5 coming out of the Sep. meeting for use by CRC, which includes all adopted CR from Sep. meeting.</a:t>
            </a:r>
          </a:p>
          <a:p>
            <a:pPr>
              <a:buFont typeface="Arial" panose="020B0604020202020204" pitchFamily="34" charset="0"/>
              <a:buChar char="•"/>
            </a:pPr>
            <a:r>
              <a:rPr lang="en-US" b="0" dirty="0"/>
              <a:t>Have a 3 day ad hoc for the purpose of comment resolution.</a:t>
            </a:r>
          </a:p>
          <a:p>
            <a:pPr>
              <a:buFont typeface="Arial" panose="020B0604020202020204" pitchFamily="34" charset="0"/>
              <a:buChar char="•"/>
            </a:pPr>
            <a:endParaRPr lang="en-US" b="0" dirty="0"/>
          </a:p>
          <a:p>
            <a:pPr marL="0" indent="0"/>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93</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18194015"/>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November Meeting Goals</a:t>
            </a:r>
          </a:p>
        </p:txBody>
      </p:sp>
      <p:sp>
        <p:nvSpPr>
          <p:cNvPr id="3" name="Content Placeholder 2"/>
          <p:cNvSpPr>
            <a:spLocks noGrp="1"/>
          </p:cNvSpPr>
          <p:nvPr>
            <p:ph idx="1"/>
          </p:nvPr>
        </p:nvSpPr>
        <p:spPr/>
        <p:txBody>
          <a:bodyPr/>
          <a:lstStyle/>
          <a:p>
            <a:pPr marL="0" indent="0"/>
            <a:r>
              <a:rPr lang="en-US" dirty="0"/>
              <a:t>Motion </a:t>
            </a:r>
            <a:r>
              <a:rPr lang="en-US" b="0" dirty="0"/>
              <a:t>201909-34</a:t>
            </a:r>
            <a:endParaRPr lang="en-US" dirty="0"/>
          </a:p>
          <a:p>
            <a:pPr marL="0" indent="0"/>
            <a:r>
              <a:rPr lang="en-US" b="0" dirty="0"/>
              <a:t>We commit to the </a:t>
            </a:r>
            <a:r>
              <a:rPr lang="en-US" b="0" dirty="0" err="1"/>
              <a:t>TGaz</a:t>
            </a:r>
            <a:r>
              <a:rPr lang="en-US" b="0" dirty="0"/>
              <a:t> meeting goals depicted in slide 90 of submission 11-19-1360r12.</a:t>
            </a:r>
          </a:p>
          <a:p>
            <a:pPr marL="0" indent="0"/>
            <a:endParaRPr lang="en-US" b="0" dirty="0"/>
          </a:p>
          <a:p>
            <a:pPr marL="0" indent="0"/>
            <a:r>
              <a:rPr lang="en-US" b="0" dirty="0"/>
              <a:t>Moved: Roy Want</a:t>
            </a:r>
          </a:p>
          <a:p>
            <a:pPr marL="0" indent="0"/>
            <a:r>
              <a:rPr lang="en-US" b="0" dirty="0"/>
              <a:t>Second: Erik Lindskog</a:t>
            </a:r>
          </a:p>
          <a:p>
            <a:pPr marL="0" indent="0"/>
            <a:r>
              <a:rPr lang="en-US" b="0" dirty="0"/>
              <a:t>Results (Y/N/A): 11/0/0</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94</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2783846028"/>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2"/>
            <a:ext cx="10361084" cy="485992"/>
          </a:xfrm>
        </p:spPr>
        <p:txBody>
          <a:bodyPr/>
          <a:lstStyle/>
          <a:p>
            <a:r>
              <a:rPr lang="en-US" dirty="0"/>
              <a:t>Current Approved Timelines </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95</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
        <p:nvSpPr>
          <p:cNvPr id="7" name="Text Box 24"/>
          <p:cNvSpPr txBox="1">
            <a:spLocks noChangeArrowheads="1"/>
          </p:cNvSpPr>
          <p:nvPr/>
        </p:nvSpPr>
        <p:spPr bwMode="auto">
          <a:xfrm>
            <a:off x="4132288" y="2365538"/>
            <a:ext cx="955610" cy="452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600" dirty="0">
                <a:latin typeface="Arial" panose="020B0604020202020204" pitchFamily="34" charset="0"/>
                <a:cs typeface="Arial" panose="020B0604020202020204" pitchFamily="34" charset="0"/>
              </a:rPr>
              <a:t>.11az requirement freeze</a:t>
            </a:r>
          </a:p>
          <a:p>
            <a:pPr algn="ctr"/>
            <a:r>
              <a:rPr lang="en-US" altLang="en-US" sz="600" dirty="0">
                <a:latin typeface="Arial" panose="020B0604020202020204" pitchFamily="34" charset="0"/>
                <a:cs typeface="Arial" panose="020B0604020202020204" pitchFamily="34" charset="0"/>
              </a:rPr>
              <a:t>5-2017</a:t>
            </a:r>
          </a:p>
        </p:txBody>
      </p:sp>
      <p:sp>
        <p:nvSpPr>
          <p:cNvPr id="9" name="Rectangle 8"/>
          <p:cNvSpPr>
            <a:spLocks noChangeArrowheads="1"/>
          </p:cNvSpPr>
          <p:nvPr/>
        </p:nvSpPr>
        <p:spPr bwMode="auto">
          <a:xfrm>
            <a:off x="178973" y="1988840"/>
            <a:ext cx="11749675" cy="4176464"/>
          </a:xfrm>
          <a:prstGeom prst="rect">
            <a:avLst/>
          </a:prstGeom>
          <a:noFill/>
          <a:ln w="2540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endParaRPr lang="en-US" altLang="en-US" sz="1800">
              <a:latin typeface="Arial" panose="020B0604020202020204" pitchFamily="34" charset="0"/>
              <a:cs typeface="Arial" panose="020B0604020202020204" pitchFamily="34" charset="0"/>
            </a:endParaRPr>
          </a:p>
        </p:txBody>
      </p:sp>
      <p:sp>
        <p:nvSpPr>
          <p:cNvPr id="10" name="Rectangle 9"/>
          <p:cNvSpPr>
            <a:spLocks noChangeArrowheads="1"/>
          </p:cNvSpPr>
          <p:nvPr/>
        </p:nvSpPr>
        <p:spPr bwMode="auto">
          <a:xfrm>
            <a:off x="8533215" y="1995507"/>
            <a:ext cx="1705281" cy="373352"/>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3" tIns="45711" rIns="91423" bIns="45711"/>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spcBef>
                <a:spcPct val="25000"/>
              </a:spcBef>
              <a:buClr>
                <a:schemeClr val="bg1"/>
              </a:buClr>
              <a:buFont typeface="Times" panose="02020603050405020304" pitchFamily="18" charset="0"/>
              <a:buNone/>
            </a:pPr>
            <a:r>
              <a:rPr lang="en-US" altLang="en-US" b="1" dirty="0">
                <a:solidFill>
                  <a:schemeClr val="bg1"/>
                </a:solidFill>
                <a:latin typeface="Arial" panose="020B0604020202020204" pitchFamily="34" charset="0"/>
                <a:cs typeface="Arial" panose="020B0604020202020204" pitchFamily="34" charset="0"/>
              </a:rPr>
              <a:t>2020</a:t>
            </a:r>
          </a:p>
        </p:txBody>
      </p:sp>
      <p:sp>
        <p:nvSpPr>
          <p:cNvPr id="11" name="Rectangle 10"/>
          <p:cNvSpPr>
            <a:spLocks noChangeArrowheads="1"/>
          </p:cNvSpPr>
          <p:nvPr/>
        </p:nvSpPr>
        <p:spPr bwMode="auto">
          <a:xfrm>
            <a:off x="6879117" y="1988840"/>
            <a:ext cx="1654098" cy="379767"/>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3" tIns="45711" rIns="91423" bIns="45711"/>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spcBef>
                <a:spcPct val="25000"/>
              </a:spcBef>
              <a:buClr>
                <a:schemeClr val="bg1"/>
              </a:buClr>
              <a:buFont typeface="Times" panose="02020603050405020304" pitchFamily="18" charset="0"/>
              <a:buNone/>
            </a:pPr>
            <a:r>
              <a:rPr lang="en-US" altLang="en-US" b="1" dirty="0">
                <a:solidFill>
                  <a:schemeClr val="bg1"/>
                </a:solidFill>
                <a:latin typeface="Arial" panose="020B0604020202020204" pitchFamily="34" charset="0"/>
                <a:cs typeface="Arial" panose="020B0604020202020204" pitchFamily="34" charset="0"/>
              </a:rPr>
              <a:t>2019</a:t>
            </a:r>
          </a:p>
        </p:txBody>
      </p:sp>
      <p:sp>
        <p:nvSpPr>
          <p:cNvPr id="12" name="Rectangle 11"/>
          <p:cNvSpPr>
            <a:spLocks noChangeArrowheads="1"/>
          </p:cNvSpPr>
          <p:nvPr/>
        </p:nvSpPr>
        <p:spPr bwMode="auto">
          <a:xfrm>
            <a:off x="3561616" y="1988840"/>
            <a:ext cx="1663403" cy="378995"/>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3" tIns="45711" rIns="91423" bIns="45711"/>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spcBef>
                <a:spcPct val="25000"/>
              </a:spcBef>
              <a:buClr>
                <a:schemeClr val="bg1"/>
              </a:buClr>
              <a:buFont typeface="Times" panose="02020603050405020304" pitchFamily="18" charset="0"/>
              <a:buNone/>
            </a:pPr>
            <a:r>
              <a:rPr lang="en-US" altLang="en-US" b="1" dirty="0">
                <a:solidFill>
                  <a:schemeClr val="bg1"/>
                </a:solidFill>
                <a:latin typeface="Arial" panose="020B0604020202020204" pitchFamily="34" charset="0"/>
                <a:cs typeface="Arial" panose="020B0604020202020204" pitchFamily="34" charset="0"/>
              </a:rPr>
              <a:t>2017</a:t>
            </a:r>
          </a:p>
        </p:txBody>
      </p:sp>
      <p:sp>
        <p:nvSpPr>
          <p:cNvPr id="13" name="Rectangle 12"/>
          <p:cNvSpPr>
            <a:spLocks noChangeArrowheads="1"/>
          </p:cNvSpPr>
          <p:nvPr/>
        </p:nvSpPr>
        <p:spPr bwMode="auto">
          <a:xfrm>
            <a:off x="1842374" y="1988839"/>
            <a:ext cx="1719240" cy="380020"/>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3" tIns="45711" rIns="91423" bIns="45711"/>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spcBef>
                <a:spcPct val="25000"/>
              </a:spcBef>
              <a:buClr>
                <a:schemeClr val="bg1"/>
              </a:buClr>
              <a:buFont typeface="Times" panose="02020603050405020304" pitchFamily="18" charset="0"/>
              <a:buNone/>
            </a:pPr>
            <a:r>
              <a:rPr lang="en-US" altLang="en-US" b="1" dirty="0">
                <a:solidFill>
                  <a:schemeClr val="bg1"/>
                </a:solidFill>
                <a:latin typeface="Arial" panose="020B0604020202020204" pitchFamily="34" charset="0"/>
                <a:cs typeface="Arial" panose="020B0604020202020204" pitchFamily="34" charset="0"/>
              </a:rPr>
              <a:t>2016</a:t>
            </a:r>
          </a:p>
        </p:txBody>
      </p:sp>
      <p:sp>
        <p:nvSpPr>
          <p:cNvPr id="14" name="Rectangle 13"/>
          <p:cNvSpPr>
            <a:spLocks noChangeArrowheads="1"/>
          </p:cNvSpPr>
          <p:nvPr/>
        </p:nvSpPr>
        <p:spPr bwMode="auto">
          <a:xfrm>
            <a:off x="178973" y="1988839"/>
            <a:ext cx="1663403" cy="380020"/>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3" tIns="45711" rIns="91423" bIns="45711"/>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spcBef>
                <a:spcPct val="25000"/>
              </a:spcBef>
              <a:buClr>
                <a:schemeClr val="bg1"/>
              </a:buClr>
              <a:buFont typeface="Times" panose="02020603050405020304" pitchFamily="18" charset="0"/>
              <a:buNone/>
            </a:pPr>
            <a:r>
              <a:rPr lang="en-US" altLang="en-US" b="1" dirty="0">
                <a:solidFill>
                  <a:schemeClr val="bg1"/>
                </a:solidFill>
                <a:latin typeface="Arial" panose="020B0604020202020204" pitchFamily="34" charset="0"/>
                <a:cs typeface="Arial" panose="020B0604020202020204" pitchFamily="34" charset="0"/>
              </a:rPr>
              <a:t>2015</a:t>
            </a:r>
          </a:p>
        </p:txBody>
      </p:sp>
      <p:sp>
        <p:nvSpPr>
          <p:cNvPr id="15" name="Rectangle 14"/>
          <p:cNvSpPr>
            <a:spLocks noChangeArrowheads="1"/>
          </p:cNvSpPr>
          <p:nvPr/>
        </p:nvSpPr>
        <p:spPr bwMode="auto">
          <a:xfrm>
            <a:off x="5213387" y="1988839"/>
            <a:ext cx="1684342" cy="380020"/>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3" tIns="45711" rIns="91423" bIns="45711"/>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spcBef>
                <a:spcPct val="25000"/>
              </a:spcBef>
              <a:buClr>
                <a:schemeClr val="bg1"/>
              </a:buClr>
              <a:buFont typeface="Times" panose="02020603050405020304" pitchFamily="18" charset="0"/>
              <a:buNone/>
            </a:pPr>
            <a:r>
              <a:rPr lang="en-US" altLang="en-US" b="1" dirty="0">
                <a:solidFill>
                  <a:schemeClr val="bg1"/>
                </a:solidFill>
                <a:latin typeface="Arial" panose="020B0604020202020204" pitchFamily="34" charset="0"/>
                <a:cs typeface="Arial" panose="020B0604020202020204" pitchFamily="34" charset="0"/>
              </a:rPr>
              <a:t>2018</a:t>
            </a:r>
          </a:p>
        </p:txBody>
      </p:sp>
      <p:sp>
        <p:nvSpPr>
          <p:cNvPr id="16" name="Text Box 29"/>
          <p:cNvSpPr txBox="1">
            <a:spLocks noChangeArrowheads="1"/>
          </p:cNvSpPr>
          <p:nvPr/>
        </p:nvSpPr>
        <p:spPr bwMode="auto">
          <a:xfrm flipH="1">
            <a:off x="10547177" y="2365538"/>
            <a:ext cx="1022967" cy="452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052" tIns="41026" rIns="82052" bIns="41026">
            <a:spAutoFit/>
          </a:bodyPr>
          <a:lstStyle>
            <a:defPPr>
              <a:defRPr lang="en-GB"/>
            </a:defPPr>
            <a:lvl1pPr algn="ctr">
              <a:defRPr sz="800" b="1">
                <a:solidFill>
                  <a:schemeClr val="tx1"/>
                </a:solidFill>
                <a:latin typeface="Arial" panose="020B0604020202020204" pitchFamily="34" charset="0"/>
                <a:ea typeface="MS PGothic" panose="020B0600070205080204" pitchFamily="34" charset="-128"/>
                <a:cs typeface="Arial" panose="020B0604020202020204" pitchFamily="34" charset="0"/>
              </a:defRPr>
            </a:lvl1pPr>
            <a:lvl2pPr>
              <a:defRPr sz="1200">
                <a:solidFill>
                  <a:schemeClr val="tx1"/>
                </a:solidFill>
                <a:latin typeface="Times New Roman" panose="02020603050405020304" pitchFamily="18" charset="0"/>
                <a:ea typeface="MS PGothic" panose="020B0600070205080204" pitchFamily="34" charset="-128"/>
              </a:defRPr>
            </a:lvl2pPr>
            <a:lvl3pPr>
              <a:defRPr sz="1200">
                <a:solidFill>
                  <a:schemeClr val="tx1"/>
                </a:solidFill>
                <a:latin typeface="Times New Roman" panose="02020603050405020304" pitchFamily="18" charset="0"/>
                <a:ea typeface="MS PGothic" panose="020B0600070205080204" pitchFamily="34" charset="-128"/>
              </a:defRPr>
            </a:lvl3pPr>
            <a:lvl4pPr>
              <a:defRPr sz="1200">
                <a:solidFill>
                  <a:schemeClr val="tx1"/>
                </a:solidFill>
                <a:latin typeface="Times New Roman" panose="02020603050405020304" pitchFamily="18" charset="0"/>
                <a:ea typeface="MS PGothic" panose="020B0600070205080204" pitchFamily="34" charset="-128"/>
              </a:defRPr>
            </a:lvl4pPr>
            <a:lvl5pPr>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en-US" b="0" dirty="0"/>
              <a:t>.11az</a:t>
            </a:r>
            <a:br>
              <a:rPr lang="en-US" altLang="en-US" b="0" dirty="0"/>
            </a:br>
            <a:r>
              <a:rPr lang="en-US" altLang="en-US" b="0" dirty="0"/>
              <a:t> WG approval</a:t>
            </a:r>
          </a:p>
          <a:p>
            <a:r>
              <a:rPr lang="en-US" altLang="en-US" b="0" dirty="0"/>
              <a:t>3-2021</a:t>
            </a:r>
          </a:p>
        </p:txBody>
      </p:sp>
      <p:sp>
        <p:nvSpPr>
          <p:cNvPr id="17" name="Isosceles Triangle 16"/>
          <p:cNvSpPr>
            <a:spLocks noChangeArrowheads="1"/>
          </p:cNvSpPr>
          <p:nvPr/>
        </p:nvSpPr>
        <p:spPr bwMode="auto">
          <a:xfrm>
            <a:off x="240452" y="2391027"/>
            <a:ext cx="265598" cy="227013"/>
          </a:xfrm>
          <a:prstGeom prst="triangle">
            <a:avLst>
              <a:gd name="adj" fmla="val 50000"/>
            </a:avLst>
          </a:prstGeom>
          <a:solidFill>
            <a:schemeClr val="accent1"/>
          </a:solidFill>
          <a:ln w="9525" algn="ctr">
            <a:solidFill>
              <a:schemeClr val="tx1"/>
            </a:solidFill>
            <a:round/>
            <a:headEnd/>
            <a:tailEnd/>
          </a:ln>
        </p:spPr>
        <p:txBody>
          <a:bodyPr lIns="91434" tIns="45716" rIns="91434" bIns="45716"/>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endParaRPr lang="en-US" altLang="en-US">
              <a:latin typeface="Arial" panose="020B0604020202020204" pitchFamily="34" charset="0"/>
              <a:cs typeface="Arial" panose="020B0604020202020204" pitchFamily="34" charset="0"/>
            </a:endParaRPr>
          </a:p>
        </p:txBody>
      </p:sp>
      <p:sp>
        <p:nvSpPr>
          <p:cNvPr id="18" name="Isosceles Triangle 17"/>
          <p:cNvSpPr>
            <a:spLocks noChangeArrowheads="1"/>
          </p:cNvSpPr>
          <p:nvPr/>
        </p:nvSpPr>
        <p:spPr bwMode="auto">
          <a:xfrm>
            <a:off x="10516887" y="2405958"/>
            <a:ext cx="228472" cy="222250"/>
          </a:xfrm>
          <a:prstGeom prst="triangle">
            <a:avLst>
              <a:gd name="adj" fmla="val 50000"/>
            </a:avLst>
          </a:prstGeom>
          <a:solidFill>
            <a:srgbClr val="FFFF00"/>
          </a:solidFill>
          <a:ln w="9525" algn="ctr">
            <a:solidFill>
              <a:schemeClr val="tx1"/>
            </a:solidFill>
            <a:round/>
            <a:headEnd/>
            <a:tailEnd/>
          </a:ln>
        </p:spPr>
        <p:txBody>
          <a:bodyPr lIns="91434" tIns="45716" rIns="91434" bIns="45716"/>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endParaRPr lang="en-US" altLang="en-US">
              <a:latin typeface="Arial" panose="020B0604020202020204" pitchFamily="34" charset="0"/>
              <a:cs typeface="Arial" panose="020B0604020202020204" pitchFamily="34" charset="0"/>
            </a:endParaRPr>
          </a:p>
        </p:txBody>
      </p:sp>
      <p:sp>
        <p:nvSpPr>
          <p:cNvPr id="19" name="Isosceles Triangle 18"/>
          <p:cNvSpPr>
            <a:spLocks noChangeArrowheads="1"/>
          </p:cNvSpPr>
          <p:nvPr/>
        </p:nvSpPr>
        <p:spPr bwMode="auto">
          <a:xfrm>
            <a:off x="1154588" y="2396753"/>
            <a:ext cx="263522" cy="227013"/>
          </a:xfrm>
          <a:prstGeom prst="triangle">
            <a:avLst>
              <a:gd name="adj" fmla="val 50000"/>
            </a:avLst>
          </a:prstGeom>
          <a:solidFill>
            <a:schemeClr val="accent1"/>
          </a:solidFill>
          <a:ln w="9525" algn="ctr">
            <a:solidFill>
              <a:schemeClr val="tx1"/>
            </a:solidFill>
            <a:round/>
            <a:headEnd/>
            <a:tailEnd/>
          </a:ln>
        </p:spPr>
        <p:txBody>
          <a:bodyPr lIns="91434" tIns="45716" rIns="91434" bIns="45716"/>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endParaRPr lang="en-US" altLang="en-US">
              <a:latin typeface="Arial" panose="020B0604020202020204" pitchFamily="34" charset="0"/>
              <a:cs typeface="Arial" panose="020B0604020202020204" pitchFamily="34" charset="0"/>
            </a:endParaRPr>
          </a:p>
        </p:txBody>
      </p:sp>
      <p:sp>
        <p:nvSpPr>
          <p:cNvPr id="20" name="Rectangle 19"/>
          <p:cNvSpPr/>
          <p:nvPr/>
        </p:nvSpPr>
        <p:spPr>
          <a:xfrm>
            <a:off x="3307682" y="3007466"/>
            <a:ext cx="3084657" cy="164000"/>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a:solidFill>
                  <a:schemeClr val="tx1"/>
                </a:solidFill>
              </a:rPr>
              <a:t>11az SFD</a:t>
            </a:r>
          </a:p>
        </p:txBody>
      </p:sp>
      <p:sp>
        <p:nvSpPr>
          <p:cNvPr id="21" name="Rectangle 20"/>
          <p:cNvSpPr/>
          <p:nvPr/>
        </p:nvSpPr>
        <p:spPr>
          <a:xfrm>
            <a:off x="643252" y="2827678"/>
            <a:ext cx="928976" cy="186926"/>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p>
            <a:pPr algn="ctr">
              <a:defRPr/>
            </a:pPr>
            <a:r>
              <a:rPr lang="en-US" sz="1100" dirty="0">
                <a:solidFill>
                  <a:schemeClr val="tx1"/>
                </a:solidFill>
              </a:rPr>
              <a:t>UCD</a:t>
            </a:r>
          </a:p>
        </p:txBody>
      </p:sp>
      <p:sp>
        <p:nvSpPr>
          <p:cNvPr id="22" name="Rectangle 21"/>
          <p:cNvSpPr/>
          <p:nvPr/>
        </p:nvSpPr>
        <p:spPr>
          <a:xfrm>
            <a:off x="4188372" y="3174287"/>
            <a:ext cx="6394352" cy="186286"/>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defRPr/>
            </a:pPr>
            <a:r>
              <a:rPr lang="en-US" sz="1100" dirty="0">
                <a:solidFill>
                  <a:schemeClr val="tx1"/>
                </a:solidFill>
              </a:rPr>
              <a:t>        Amendment text</a:t>
            </a:r>
          </a:p>
        </p:txBody>
      </p:sp>
      <p:sp>
        <p:nvSpPr>
          <p:cNvPr id="23" name="Rectangle 22"/>
          <p:cNvSpPr/>
          <p:nvPr/>
        </p:nvSpPr>
        <p:spPr>
          <a:xfrm>
            <a:off x="1572227" y="2827679"/>
            <a:ext cx="2656682" cy="186926"/>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a:solidFill>
                  <a:schemeClr val="tx1"/>
                </a:solidFill>
              </a:rPr>
              <a:t>FRD</a:t>
            </a:r>
          </a:p>
        </p:txBody>
      </p:sp>
      <p:sp>
        <p:nvSpPr>
          <p:cNvPr id="24" name="Text Box 24"/>
          <p:cNvSpPr txBox="1">
            <a:spLocks noChangeArrowheads="1"/>
          </p:cNvSpPr>
          <p:nvPr/>
        </p:nvSpPr>
        <p:spPr bwMode="auto">
          <a:xfrm>
            <a:off x="150425" y="2825853"/>
            <a:ext cx="862056" cy="1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700" dirty="0">
                <a:latin typeface="Arial" panose="020B0604020202020204" pitchFamily="34" charset="0"/>
                <a:cs typeface="Arial" panose="020B0604020202020204" pitchFamily="34" charset="0"/>
              </a:rPr>
              <a:t>5/15-11/15</a:t>
            </a:r>
          </a:p>
        </p:txBody>
      </p:sp>
      <p:sp>
        <p:nvSpPr>
          <p:cNvPr id="25" name="Rectangle 24"/>
          <p:cNvSpPr>
            <a:spLocks noChangeArrowheads="1"/>
          </p:cNvSpPr>
          <p:nvPr/>
        </p:nvSpPr>
        <p:spPr bwMode="auto">
          <a:xfrm>
            <a:off x="10223367" y="1995507"/>
            <a:ext cx="1705281" cy="373352"/>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3" tIns="45711" rIns="91423" bIns="45711"/>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spcBef>
                <a:spcPct val="25000"/>
              </a:spcBef>
              <a:buClr>
                <a:schemeClr val="bg1"/>
              </a:buClr>
              <a:buFont typeface="Times" panose="02020603050405020304" pitchFamily="18" charset="0"/>
              <a:buNone/>
            </a:pPr>
            <a:r>
              <a:rPr lang="en-US" altLang="en-US" b="1" dirty="0">
                <a:solidFill>
                  <a:schemeClr val="bg1"/>
                </a:solidFill>
                <a:latin typeface="Arial" panose="020B0604020202020204" pitchFamily="34" charset="0"/>
                <a:cs typeface="Arial" panose="020B0604020202020204" pitchFamily="34" charset="0"/>
              </a:rPr>
              <a:t>2021</a:t>
            </a:r>
          </a:p>
        </p:txBody>
      </p:sp>
      <p:grpSp>
        <p:nvGrpSpPr>
          <p:cNvPr id="26" name="Group 25"/>
          <p:cNvGrpSpPr/>
          <p:nvPr/>
        </p:nvGrpSpPr>
        <p:grpSpPr>
          <a:xfrm>
            <a:off x="1772692" y="1988840"/>
            <a:ext cx="8500127" cy="4176464"/>
            <a:chOff x="1339290" y="1268760"/>
            <a:chExt cx="6503157" cy="3782041"/>
          </a:xfrm>
        </p:grpSpPr>
        <p:sp>
          <p:nvSpPr>
            <p:cNvPr id="27" name="Line 15"/>
            <p:cNvSpPr>
              <a:spLocks noChangeShapeType="1"/>
            </p:cNvSpPr>
            <p:nvPr/>
          </p:nvSpPr>
          <p:spPr bwMode="auto">
            <a:xfrm flipH="1">
              <a:off x="6603112" y="1299562"/>
              <a:ext cx="3175" cy="3751239"/>
            </a:xfrm>
            <a:prstGeom prst="line">
              <a:avLst/>
            </a:prstGeom>
            <a:noFill/>
            <a:ln w="12700">
              <a:solidFill>
                <a:srgbClr val="C0C0C0"/>
              </a:solidFill>
              <a:round/>
              <a:headEnd/>
              <a:tailEnd/>
            </a:ln>
            <a:extLst>
              <a:ext uri="{909E8E84-426E-40DD-AFC4-6F175D3DCCD1}">
                <a14:hiddenFill xmlns:a14="http://schemas.microsoft.com/office/drawing/2010/main">
                  <a:noFill/>
                </a14:hiddenFill>
              </a:ext>
            </a:extLst>
          </p:spPr>
          <p:txBody>
            <a:bodyPr lIns="91434" tIns="45716" rIns="91434" bIns="45716"/>
            <a:lstStyle/>
            <a:p>
              <a:endParaRPr lang="en-US"/>
            </a:p>
          </p:txBody>
        </p:sp>
        <p:sp>
          <p:nvSpPr>
            <p:cNvPr id="28" name="Line 14"/>
            <p:cNvSpPr>
              <a:spLocks noChangeShapeType="1"/>
            </p:cNvSpPr>
            <p:nvPr/>
          </p:nvSpPr>
          <p:spPr bwMode="auto">
            <a:xfrm flipH="1">
              <a:off x="4012657" y="1299562"/>
              <a:ext cx="7937" cy="3751239"/>
            </a:xfrm>
            <a:prstGeom prst="line">
              <a:avLst/>
            </a:prstGeom>
            <a:noFill/>
            <a:ln w="12700">
              <a:solidFill>
                <a:srgbClr val="C0C0C0"/>
              </a:solidFill>
              <a:round/>
              <a:headEnd/>
              <a:tailEnd/>
            </a:ln>
            <a:extLst>
              <a:ext uri="{909E8E84-426E-40DD-AFC4-6F175D3DCCD1}">
                <a14:hiddenFill xmlns:a14="http://schemas.microsoft.com/office/drawing/2010/main">
                  <a:noFill/>
                </a14:hiddenFill>
              </a:ext>
            </a:extLst>
          </p:spPr>
          <p:txBody>
            <a:bodyPr lIns="91434" tIns="45716" rIns="91434" bIns="45716"/>
            <a:lstStyle/>
            <a:p>
              <a:endParaRPr lang="en-US"/>
            </a:p>
          </p:txBody>
        </p:sp>
        <p:sp>
          <p:nvSpPr>
            <p:cNvPr id="29" name="Line 10"/>
            <p:cNvSpPr>
              <a:spLocks noChangeShapeType="1"/>
            </p:cNvSpPr>
            <p:nvPr/>
          </p:nvSpPr>
          <p:spPr bwMode="auto">
            <a:xfrm>
              <a:off x="1339290" y="1299562"/>
              <a:ext cx="0" cy="3751239"/>
            </a:xfrm>
            <a:prstGeom prst="line">
              <a:avLst/>
            </a:prstGeom>
            <a:noFill/>
            <a:ln w="12700">
              <a:solidFill>
                <a:srgbClr val="C0C0C0"/>
              </a:solidFill>
              <a:round/>
              <a:headEnd/>
              <a:tailEnd/>
            </a:ln>
            <a:extLst>
              <a:ext uri="{909E8E84-426E-40DD-AFC4-6F175D3DCCD1}">
                <a14:hiddenFill xmlns:a14="http://schemas.microsoft.com/office/drawing/2010/main">
                  <a:noFill/>
                </a14:hiddenFill>
              </a:ext>
            </a:extLst>
          </p:spPr>
          <p:txBody>
            <a:bodyPr lIns="91434" tIns="45716" rIns="91434" bIns="45716"/>
            <a:lstStyle/>
            <a:p>
              <a:endParaRPr lang="en-US"/>
            </a:p>
          </p:txBody>
        </p:sp>
        <p:sp>
          <p:nvSpPr>
            <p:cNvPr id="30" name="Line 11"/>
            <p:cNvSpPr>
              <a:spLocks noChangeShapeType="1"/>
            </p:cNvSpPr>
            <p:nvPr/>
          </p:nvSpPr>
          <p:spPr bwMode="auto">
            <a:xfrm>
              <a:off x="2707604" y="1299562"/>
              <a:ext cx="0" cy="3751239"/>
            </a:xfrm>
            <a:prstGeom prst="line">
              <a:avLst/>
            </a:prstGeom>
            <a:noFill/>
            <a:ln w="12700">
              <a:solidFill>
                <a:srgbClr val="C0C0C0"/>
              </a:solidFill>
              <a:round/>
              <a:headEnd/>
              <a:tailEnd/>
            </a:ln>
            <a:extLst>
              <a:ext uri="{909E8E84-426E-40DD-AFC4-6F175D3DCCD1}">
                <a14:hiddenFill xmlns:a14="http://schemas.microsoft.com/office/drawing/2010/main">
                  <a:noFill/>
                </a14:hiddenFill>
              </a:ext>
            </a:extLst>
          </p:spPr>
          <p:txBody>
            <a:bodyPr lIns="91434" tIns="45716" rIns="91434" bIns="45716"/>
            <a:lstStyle/>
            <a:p>
              <a:endParaRPr lang="en-US"/>
            </a:p>
          </p:txBody>
        </p:sp>
        <p:sp>
          <p:nvSpPr>
            <p:cNvPr id="31" name="Line 15"/>
            <p:cNvSpPr>
              <a:spLocks noChangeShapeType="1"/>
            </p:cNvSpPr>
            <p:nvPr/>
          </p:nvSpPr>
          <p:spPr bwMode="auto">
            <a:xfrm>
              <a:off x="5271395" y="1299562"/>
              <a:ext cx="0" cy="3751239"/>
            </a:xfrm>
            <a:prstGeom prst="line">
              <a:avLst/>
            </a:prstGeom>
            <a:noFill/>
            <a:ln w="12700">
              <a:solidFill>
                <a:srgbClr val="C0C0C0"/>
              </a:solidFill>
              <a:round/>
              <a:headEnd/>
              <a:tailEnd/>
            </a:ln>
            <a:extLst>
              <a:ext uri="{909E8E84-426E-40DD-AFC4-6F175D3DCCD1}">
                <a14:hiddenFill xmlns:a14="http://schemas.microsoft.com/office/drawing/2010/main">
                  <a:noFill/>
                </a14:hiddenFill>
              </a:ext>
            </a:extLst>
          </p:spPr>
          <p:txBody>
            <a:bodyPr lIns="91434" tIns="45716" rIns="91434" bIns="45716"/>
            <a:lstStyle/>
            <a:p>
              <a:endParaRPr lang="en-US"/>
            </a:p>
          </p:txBody>
        </p:sp>
        <p:sp>
          <p:nvSpPr>
            <p:cNvPr id="32" name="Line 15"/>
            <p:cNvSpPr>
              <a:spLocks noChangeShapeType="1"/>
            </p:cNvSpPr>
            <p:nvPr/>
          </p:nvSpPr>
          <p:spPr bwMode="auto">
            <a:xfrm flipH="1">
              <a:off x="7839272" y="1268760"/>
              <a:ext cx="3175" cy="3751239"/>
            </a:xfrm>
            <a:prstGeom prst="line">
              <a:avLst/>
            </a:prstGeom>
            <a:noFill/>
            <a:ln w="12700">
              <a:solidFill>
                <a:srgbClr val="C0C0C0"/>
              </a:solidFill>
              <a:round/>
              <a:headEnd/>
              <a:tailEnd/>
            </a:ln>
            <a:extLst>
              <a:ext uri="{909E8E84-426E-40DD-AFC4-6F175D3DCCD1}">
                <a14:hiddenFill xmlns:a14="http://schemas.microsoft.com/office/drawing/2010/main">
                  <a:noFill/>
                </a14:hiddenFill>
              </a:ext>
            </a:extLst>
          </p:spPr>
          <p:txBody>
            <a:bodyPr lIns="91434" tIns="45716" rIns="91434" bIns="45716"/>
            <a:lstStyle/>
            <a:p>
              <a:endParaRPr lang="en-US"/>
            </a:p>
          </p:txBody>
        </p:sp>
      </p:grpSp>
      <p:sp>
        <p:nvSpPr>
          <p:cNvPr id="33" name="Text Box 26"/>
          <p:cNvSpPr txBox="1">
            <a:spLocks noChangeArrowheads="1"/>
          </p:cNvSpPr>
          <p:nvPr/>
        </p:nvSpPr>
        <p:spPr bwMode="auto">
          <a:xfrm flipH="1">
            <a:off x="7896200" y="2619491"/>
            <a:ext cx="634408" cy="452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600" dirty="0">
                <a:latin typeface="Arial" panose="020B0604020202020204" pitchFamily="34" charset="0"/>
                <a:cs typeface="Arial" panose="020B0604020202020204" pitchFamily="34" charset="0"/>
              </a:rPr>
              <a:t>.11az</a:t>
            </a:r>
            <a:br>
              <a:rPr lang="en-US" altLang="en-US" sz="600" dirty="0">
                <a:latin typeface="Arial" panose="020B0604020202020204" pitchFamily="34" charset="0"/>
                <a:cs typeface="Arial" panose="020B0604020202020204" pitchFamily="34" charset="0"/>
              </a:rPr>
            </a:br>
            <a:r>
              <a:rPr lang="en-US" altLang="en-US" sz="600" dirty="0">
                <a:latin typeface="Arial" panose="020B0604020202020204" pitchFamily="34" charset="0"/>
                <a:cs typeface="Arial" panose="020B0604020202020204" pitchFamily="34" charset="0"/>
              </a:rPr>
              <a:t>Draft 2.0</a:t>
            </a:r>
            <a:br>
              <a:rPr lang="en-US" altLang="en-US" sz="600" dirty="0">
                <a:latin typeface="Arial" panose="020B0604020202020204" pitchFamily="34" charset="0"/>
                <a:cs typeface="Arial" panose="020B0604020202020204" pitchFamily="34" charset="0"/>
              </a:rPr>
            </a:br>
            <a:r>
              <a:rPr lang="en-US" altLang="en-US" sz="600" dirty="0">
                <a:latin typeface="Arial" panose="020B0604020202020204" pitchFamily="34" charset="0"/>
                <a:cs typeface="Arial" panose="020B0604020202020204" pitchFamily="34" charset="0"/>
              </a:rPr>
              <a:t>9-2019</a:t>
            </a:r>
          </a:p>
          <a:p>
            <a:pPr algn="ctr"/>
            <a:r>
              <a:rPr lang="en-US" altLang="en-US" sz="600" dirty="0">
                <a:latin typeface="Arial" panose="020B0604020202020204" pitchFamily="34" charset="0"/>
                <a:cs typeface="Arial" panose="020B0604020202020204" pitchFamily="34" charset="0"/>
              </a:rPr>
              <a:t>Recirculation</a:t>
            </a:r>
          </a:p>
        </p:txBody>
      </p:sp>
      <p:sp>
        <p:nvSpPr>
          <p:cNvPr id="34" name="Isosceles Triangle 33"/>
          <p:cNvSpPr>
            <a:spLocks noChangeArrowheads="1"/>
          </p:cNvSpPr>
          <p:nvPr/>
        </p:nvSpPr>
        <p:spPr bwMode="auto">
          <a:xfrm flipH="1">
            <a:off x="8079250" y="2408340"/>
            <a:ext cx="248998" cy="217487"/>
          </a:xfrm>
          <a:prstGeom prst="triangle">
            <a:avLst>
              <a:gd name="adj" fmla="val 50000"/>
            </a:avLst>
          </a:prstGeom>
          <a:solidFill>
            <a:srgbClr val="FFFF00"/>
          </a:solidFill>
          <a:ln w="9525" algn="ctr">
            <a:solidFill>
              <a:schemeClr val="tx1"/>
            </a:solidFill>
            <a:round/>
            <a:headEnd/>
            <a:tailEnd/>
          </a:ln>
        </p:spPr>
        <p:txBody>
          <a:bodyPr lIns="91434" tIns="45716" rIns="91434" bIns="45716"/>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endParaRPr lang="en-US" altLang="en-US">
              <a:latin typeface="Arial" panose="020B0604020202020204" pitchFamily="34" charset="0"/>
              <a:cs typeface="Arial" panose="020B0604020202020204" pitchFamily="34" charset="0"/>
            </a:endParaRPr>
          </a:p>
        </p:txBody>
      </p:sp>
      <p:sp>
        <p:nvSpPr>
          <p:cNvPr id="35" name="Text Box 24"/>
          <p:cNvSpPr txBox="1">
            <a:spLocks noChangeArrowheads="1"/>
          </p:cNvSpPr>
          <p:nvPr/>
        </p:nvSpPr>
        <p:spPr bwMode="auto">
          <a:xfrm>
            <a:off x="6816783" y="2648906"/>
            <a:ext cx="418981" cy="26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600" dirty="0">
                <a:latin typeface="Arial" panose="020B0604020202020204" pitchFamily="34" charset="0"/>
                <a:cs typeface="Arial" panose="020B0604020202020204" pitchFamily="34" charset="0"/>
              </a:rPr>
              <a:t>D1.0</a:t>
            </a:r>
          </a:p>
          <a:p>
            <a:pPr algn="ctr"/>
            <a:r>
              <a:rPr lang="en-US" altLang="en-US" sz="600" dirty="0">
                <a:latin typeface="Arial" panose="020B0604020202020204" pitchFamily="34" charset="0"/>
                <a:cs typeface="Arial" panose="020B0604020202020204" pitchFamily="34" charset="0"/>
              </a:rPr>
              <a:t>Jan. 19</a:t>
            </a:r>
          </a:p>
        </p:txBody>
      </p:sp>
      <p:sp>
        <p:nvSpPr>
          <p:cNvPr id="36" name="Isosceles Triangle 35"/>
          <p:cNvSpPr>
            <a:spLocks noChangeArrowheads="1"/>
          </p:cNvSpPr>
          <p:nvPr/>
        </p:nvSpPr>
        <p:spPr bwMode="auto">
          <a:xfrm>
            <a:off x="6919585" y="2450205"/>
            <a:ext cx="173999" cy="180386"/>
          </a:xfrm>
          <a:prstGeom prst="triangle">
            <a:avLst>
              <a:gd name="adj" fmla="val 50000"/>
            </a:avLst>
          </a:prstGeom>
          <a:solidFill>
            <a:schemeClr val="accent1"/>
          </a:solidFill>
          <a:ln w="9525" algn="ctr">
            <a:solidFill>
              <a:schemeClr val="tx1"/>
            </a:solidFill>
            <a:round/>
            <a:headEnd/>
            <a:tailEnd/>
          </a:ln>
        </p:spPr>
        <p:txBody>
          <a:bodyPr lIns="91434" tIns="45716" rIns="91434" bIns="45716"/>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endParaRPr lang="en-US" altLang="en-US">
              <a:latin typeface="Arial" panose="020B0604020202020204" pitchFamily="34" charset="0"/>
              <a:cs typeface="Arial" panose="020B0604020202020204" pitchFamily="34" charset="0"/>
            </a:endParaRPr>
          </a:p>
        </p:txBody>
      </p:sp>
      <p:sp>
        <p:nvSpPr>
          <p:cNvPr id="37" name="Isosceles Triangle 36"/>
          <p:cNvSpPr>
            <a:spLocks noChangeArrowheads="1"/>
          </p:cNvSpPr>
          <p:nvPr/>
        </p:nvSpPr>
        <p:spPr bwMode="auto">
          <a:xfrm>
            <a:off x="3213604" y="2419906"/>
            <a:ext cx="263522" cy="227013"/>
          </a:xfrm>
          <a:prstGeom prst="triangle">
            <a:avLst>
              <a:gd name="adj" fmla="val 50000"/>
            </a:avLst>
          </a:prstGeom>
          <a:solidFill>
            <a:schemeClr val="accent1"/>
          </a:solidFill>
          <a:ln w="9525" algn="ctr">
            <a:solidFill>
              <a:schemeClr val="tx1"/>
            </a:solidFill>
            <a:round/>
            <a:headEnd/>
            <a:tailEnd/>
          </a:ln>
        </p:spPr>
        <p:txBody>
          <a:bodyPr lIns="91434" tIns="45716" rIns="91434" bIns="45716"/>
          <a:lstStyle/>
          <a:p>
            <a:endParaRPr lang="en-US" altLang="en-US" sz="1200">
              <a:solidFill>
                <a:schemeClr val="tx1"/>
              </a:solidFill>
              <a:latin typeface="Arial" panose="020B0604020202020204" pitchFamily="34" charset="0"/>
              <a:ea typeface="MS PGothic" panose="020B0600070205080204" pitchFamily="34" charset="-128"/>
              <a:cs typeface="Arial" panose="020B0604020202020204" pitchFamily="34" charset="0"/>
            </a:endParaRPr>
          </a:p>
        </p:txBody>
      </p:sp>
      <p:sp>
        <p:nvSpPr>
          <p:cNvPr id="38" name="Text Box 24"/>
          <p:cNvSpPr txBox="1">
            <a:spLocks noChangeArrowheads="1"/>
          </p:cNvSpPr>
          <p:nvPr/>
        </p:nvSpPr>
        <p:spPr bwMode="auto">
          <a:xfrm>
            <a:off x="2439154" y="2374846"/>
            <a:ext cx="955610" cy="329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800" dirty="0">
                <a:latin typeface="Arial" panose="020B0604020202020204" pitchFamily="34" charset="0"/>
                <a:cs typeface="Arial" panose="020B0604020202020204" pitchFamily="34" charset="0"/>
              </a:rPr>
              <a:t>.11az SFD </a:t>
            </a:r>
          </a:p>
          <a:p>
            <a:pPr algn="ctr"/>
            <a:r>
              <a:rPr lang="en-US" altLang="en-US" sz="800" dirty="0">
                <a:latin typeface="Arial" panose="020B0604020202020204" pitchFamily="34" charset="0"/>
                <a:cs typeface="Arial" panose="020B0604020202020204" pitchFamily="34" charset="0"/>
              </a:rPr>
              <a:t>11-2016</a:t>
            </a:r>
          </a:p>
        </p:txBody>
      </p:sp>
      <p:sp>
        <p:nvSpPr>
          <p:cNvPr id="39" name="Text Box 24"/>
          <p:cNvSpPr txBox="1">
            <a:spLocks noChangeArrowheads="1"/>
          </p:cNvSpPr>
          <p:nvPr/>
        </p:nvSpPr>
        <p:spPr bwMode="auto">
          <a:xfrm>
            <a:off x="5245132" y="2607742"/>
            <a:ext cx="558118" cy="3598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600" dirty="0">
                <a:latin typeface="Arial" panose="020B0604020202020204" pitchFamily="34" charset="0"/>
                <a:cs typeface="Arial" panose="020B0604020202020204" pitchFamily="34" charset="0"/>
              </a:rPr>
              <a:t>.11az</a:t>
            </a:r>
            <a:br>
              <a:rPr lang="en-US" altLang="en-US" sz="600" dirty="0">
                <a:latin typeface="Arial" panose="020B0604020202020204" pitchFamily="34" charset="0"/>
                <a:cs typeface="Arial" panose="020B0604020202020204" pitchFamily="34" charset="0"/>
              </a:rPr>
            </a:br>
            <a:r>
              <a:rPr lang="en-US" altLang="en-US" sz="600" dirty="0">
                <a:latin typeface="Arial" panose="020B0604020202020204" pitchFamily="34" charset="0"/>
                <a:cs typeface="Arial" panose="020B0604020202020204" pitchFamily="34" charset="0"/>
              </a:rPr>
              <a:t>D0.1</a:t>
            </a:r>
            <a:br>
              <a:rPr lang="en-US" altLang="en-US" sz="600" dirty="0">
                <a:latin typeface="Arial" panose="020B0604020202020204" pitchFamily="34" charset="0"/>
                <a:cs typeface="Arial" panose="020B0604020202020204" pitchFamily="34" charset="0"/>
              </a:rPr>
            </a:br>
            <a:r>
              <a:rPr lang="en-US" altLang="en-US" sz="600" dirty="0">
                <a:latin typeface="Arial" panose="020B0604020202020204" pitchFamily="34" charset="0"/>
                <a:cs typeface="Arial" panose="020B0604020202020204" pitchFamily="34" charset="0"/>
              </a:rPr>
              <a:t>Mar. 18</a:t>
            </a:r>
          </a:p>
        </p:txBody>
      </p:sp>
      <p:sp>
        <p:nvSpPr>
          <p:cNvPr id="40" name="Isosceles Triangle 39"/>
          <p:cNvSpPr>
            <a:spLocks noChangeArrowheads="1"/>
          </p:cNvSpPr>
          <p:nvPr/>
        </p:nvSpPr>
        <p:spPr bwMode="auto">
          <a:xfrm>
            <a:off x="5397901" y="2404527"/>
            <a:ext cx="175700" cy="227013"/>
          </a:xfrm>
          <a:prstGeom prst="triangle">
            <a:avLst>
              <a:gd name="adj" fmla="val 50000"/>
            </a:avLst>
          </a:prstGeom>
          <a:solidFill>
            <a:schemeClr val="accent1"/>
          </a:solidFill>
          <a:ln w="9525" algn="ctr">
            <a:solidFill>
              <a:schemeClr val="tx1"/>
            </a:solidFill>
            <a:round/>
            <a:headEnd/>
            <a:tailEnd/>
          </a:ln>
        </p:spPr>
        <p:txBody>
          <a:bodyPr lIns="91434" tIns="45716" rIns="91434" bIns="45716"/>
          <a:lstStyle/>
          <a:p>
            <a:endParaRPr lang="en-US" altLang="en-US" sz="1200">
              <a:solidFill>
                <a:schemeClr val="tx1"/>
              </a:solidFill>
              <a:latin typeface="Arial" panose="020B0604020202020204" pitchFamily="34" charset="0"/>
              <a:ea typeface="MS PGothic" panose="020B0600070205080204" pitchFamily="34" charset="-128"/>
              <a:cs typeface="Arial" panose="020B0604020202020204" pitchFamily="34" charset="0"/>
            </a:endParaRPr>
          </a:p>
        </p:txBody>
      </p:sp>
      <p:sp>
        <p:nvSpPr>
          <p:cNvPr id="41" name="Text Box 24"/>
          <p:cNvSpPr txBox="1">
            <a:spLocks noChangeArrowheads="1"/>
          </p:cNvSpPr>
          <p:nvPr/>
        </p:nvSpPr>
        <p:spPr bwMode="auto">
          <a:xfrm>
            <a:off x="5355324" y="3171466"/>
            <a:ext cx="1441267" cy="1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700" dirty="0">
                <a:latin typeface="Arial" panose="020B0604020202020204" pitchFamily="34" charset="0"/>
                <a:cs typeface="Arial" panose="020B0604020202020204" pitchFamily="34" charset="0"/>
              </a:rPr>
              <a:t>5/17-3/21</a:t>
            </a:r>
          </a:p>
        </p:txBody>
      </p:sp>
      <p:sp>
        <p:nvSpPr>
          <p:cNvPr id="42" name="Text Box 24"/>
          <p:cNvSpPr txBox="1">
            <a:spLocks noChangeArrowheads="1"/>
          </p:cNvSpPr>
          <p:nvPr/>
        </p:nvSpPr>
        <p:spPr bwMode="auto">
          <a:xfrm>
            <a:off x="1455640" y="2819488"/>
            <a:ext cx="1318774" cy="1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41026" rIns="0"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700" dirty="0">
                <a:latin typeface="Arial" panose="020B0604020202020204" pitchFamily="34" charset="0"/>
                <a:cs typeface="Arial" panose="020B0604020202020204" pitchFamily="34" charset="0"/>
              </a:rPr>
              <a:t>11/15-5/17</a:t>
            </a:r>
          </a:p>
        </p:txBody>
      </p:sp>
      <p:sp>
        <p:nvSpPr>
          <p:cNvPr id="43" name="Text Box 24"/>
          <p:cNvSpPr txBox="1">
            <a:spLocks noChangeArrowheads="1"/>
          </p:cNvSpPr>
          <p:nvPr/>
        </p:nvSpPr>
        <p:spPr bwMode="auto">
          <a:xfrm>
            <a:off x="3080372" y="3004734"/>
            <a:ext cx="1318774" cy="1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41026" rIns="0"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700" dirty="0">
                <a:latin typeface="Arial" panose="020B0604020202020204" pitchFamily="34" charset="0"/>
                <a:cs typeface="Arial" panose="020B0604020202020204" pitchFamily="34" charset="0"/>
              </a:rPr>
              <a:t>9/16-5/18</a:t>
            </a:r>
          </a:p>
        </p:txBody>
      </p:sp>
      <p:sp>
        <p:nvSpPr>
          <p:cNvPr id="44" name="TextBox 43"/>
          <p:cNvSpPr txBox="1"/>
          <p:nvPr/>
        </p:nvSpPr>
        <p:spPr>
          <a:xfrm>
            <a:off x="295521" y="3284984"/>
            <a:ext cx="1273761" cy="351026"/>
          </a:xfrm>
          <a:prstGeom prst="rect">
            <a:avLst/>
          </a:prstGeom>
          <a:noFill/>
        </p:spPr>
        <p:txBody>
          <a:bodyPr wrap="square" lIns="0" tIns="0" rIns="0" bIns="0" rtlCol="0">
            <a:noAutofit/>
          </a:bodyPr>
          <a:lstStyle/>
          <a:p>
            <a:r>
              <a:rPr lang="en-US" sz="1100" dirty="0">
                <a:solidFill>
                  <a:schemeClr val="tx1"/>
                </a:solidFill>
              </a:rPr>
              <a:t>Range Accuracy</a:t>
            </a:r>
          </a:p>
          <a:p>
            <a:r>
              <a:rPr lang="en-US" sz="1100" dirty="0">
                <a:solidFill>
                  <a:schemeClr val="tx1"/>
                </a:solidFill>
              </a:rPr>
              <a:t>Coverage in &lt;6Ghz</a:t>
            </a:r>
          </a:p>
        </p:txBody>
      </p:sp>
      <p:sp>
        <p:nvSpPr>
          <p:cNvPr id="45" name="Rectangle 44"/>
          <p:cNvSpPr/>
          <p:nvPr/>
        </p:nvSpPr>
        <p:spPr>
          <a:xfrm>
            <a:off x="1572227" y="3360789"/>
            <a:ext cx="2656682" cy="186926"/>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a:solidFill>
                  <a:schemeClr val="tx1"/>
                </a:solidFill>
              </a:rPr>
              <a:t>FRD</a:t>
            </a:r>
          </a:p>
        </p:txBody>
      </p:sp>
      <p:sp>
        <p:nvSpPr>
          <p:cNvPr id="46" name="TextBox 45"/>
          <p:cNvSpPr txBox="1"/>
          <p:nvPr/>
        </p:nvSpPr>
        <p:spPr>
          <a:xfrm>
            <a:off x="307822" y="3907940"/>
            <a:ext cx="1210931" cy="169132"/>
          </a:xfrm>
          <a:prstGeom prst="rect">
            <a:avLst/>
          </a:prstGeom>
          <a:noFill/>
        </p:spPr>
        <p:txBody>
          <a:bodyPr wrap="square" lIns="0" tIns="0" rIns="0" bIns="0" rtlCol="0">
            <a:noAutofit/>
          </a:bodyPr>
          <a:lstStyle/>
          <a:p>
            <a:r>
              <a:rPr lang="en-US" sz="1100" dirty="0">
                <a:solidFill>
                  <a:schemeClr val="tx1"/>
                </a:solidFill>
              </a:rPr>
              <a:t>Security</a:t>
            </a:r>
          </a:p>
        </p:txBody>
      </p:sp>
      <p:sp>
        <p:nvSpPr>
          <p:cNvPr id="47" name="TextBox 46"/>
          <p:cNvSpPr txBox="1"/>
          <p:nvPr/>
        </p:nvSpPr>
        <p:spPr>
          <a:xfrm>
            <a:off x="294378" y="4382360"/>
            <a:ext cx="1210931" cy="169132"/>
          </a:xfrm>
          <a:prstGeom prst="rect">
            <a:avLst/>
          </a:prstGeom>
          <a:noFill/>
        </p:spPr>
        <p:txBody>
          <a:bodyPr wrap="square" lIns="0" tIns="0" rIns="0" bIns="0" rtlCol="0">
            <a:noAutofit/>
          </a:bodyPr>
          <a:lstStyle/>
          <a:p>
            <a:r>
              <a:rPr lang="en-US" sz="1100" dirty="0">
                <a:solidFill>
                  <a:schemeClr val="tx1"/>
                </a:solidFill>
              </a:rPr>
              <a:t>60Ghz</a:t>
            </a:r>
          </a:p>
        </p:txBody>
      </p:sp>
      <p:sp>
        <p:nvSpPr>
          <p:cNvPr id="48" name="TextBox 47"/>
          <p:cNvSpPr txBox="1"/>
          <p:nvPr/>
        </p:nvSpPr>
        <p:spPr>
          <a:xfrm>
            <a:off x="289597" y="4938964"/>
            <a:ext cx="1210931" cy="169132"/>
          </a:xfrm>
          <a:prstGeom prst="rect">
            <a:avLst/>
          </a:prstGeom>
          <a:noFill/>
        </p:spPr>
        <p:txBody>
          <a:bodyPr wrap="square" lIns="0" tIns="0" rIns="0" bIns="0" rtlCol="0">
            <a:noAutofit/>
          </a:bodyPr>
          <a:lstStyle/>
          <a:p>
            <a:r>
              <a:rPr lang="en-US" sz="1100" dirty="0">
                <a:solidFill>
                  <a:schemeClr val="tx1"/>
                </a:solidFill>
              </a:rPr>
              <a:t>Scalability</a:t>
            </a:r>
          </a:p>
        </p:txBody>
      </p:sp>
      <p:sp>
        <p:nvSpPr>
          <p:cNvPr id="49" name="Rectangle 48"/>
          <p:cNvSpPr/>
          <p:nvPr/>
        </p:nvSpPr>
        <p:spPr>
          <a:xfrm>
            <a:off x="2643319" y="3898398"/>
            <a:ext cx="1583766" cy="186926"/>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a:solidFill>
                  <a:schemeClr val="tx1"/>
                </a:solidFill>
              </a:rPr>
              <a:t>     FRD</a:t>
            </a:r>
          </a:p>
        </p:txBody>
      </p:sp>
      <p:sp>
        <p:nvSpPr>
          <p:cNvPr id="50" name="Rectangle 49"/>
          <p:cNvSpPr/>
          <p:nvPr/>
        </p:nvSpPr>
        <p:spPr>
          <a:xfrm>
            <a:off x="2644626" y="3897765"/>
            <a:ext cx="842360" cy="187855"/>
          </a:xfrm>
          <a:prstGeom prst="rect">
            <a:avLst/>
          </a:prstGeom>
          <a:noFill/>
          <a:ln w="3175">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600" dirty="0">
                <a:solidFill>
                  <a:schemeClr val="tx1"/>
                </a:solidFill>
              </a:rPr>
              <a:t>Threat model</a:t>
            </a:r>
          </a:p>
        </p:txBody>
      </p:sp>
      <p:sp>
        <p:nvSpPr>
          <p:cNvPr id="51" name="Rectangle 50"/>
          <p:cNvSpPr/>
          <p:nvPr/>
        </p:nvSpPr>
        <p:spPr>
          <a:xfrm>
            <a:off x="3307682" y="4551491"/>
            <a:ext cx="3246489" cy="195625"/>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a:solidFill>
                  <a:schemeClr val="tx1"/>
                </a:solidFill>
              </a:rPr>
              <a:t>SFD</a:t>
            </a:r>
          </a:p>
        </p:txBody>
      </p:sp>
      <p:sp>
        <p:nvSpPr>
          <p:cNvPr id="52" name="Rectangle 51"/>
          <p:cNvSpPr/>
          <p:nvPr/>
        </p:nvSpPr>
        <p:spPr>
          <a:xfrm>
            <a:off x="1572227" y="4364043"/>
            <a:ext cx="2657371" cy="186926"/>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a:solidFill>
                  <a:schemeClr val="tx1"/>
                </a:solidFill>
              </a:rPr>
              <a:t>FRD</a:t>
            </a:r>
          </a:p>
        </p:txBody>
      </p:sp>
      <p:sp>
        <p:nvSpPr>
          <p:cNvPr id="53" name="Rectangle 52"/>
          <p:cNvSpPr/>
          <p:nvPr/>
        </p:nvSpPr>
        <p:spPr>
          <a:xfrm>
            <a:off x="3307682" y="5126412"/>
            <a:ext cx="3246489" cy="191325"/>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a:solidFill>
                  <a:schemeClr val="tx1"/>
                </a:solidFill>
              </a:rPr>
              <a:t>SFD</a:t>
            </a:r>
          </a:p>
        </p:txBody>
      </p:sp>
      <p:sp>
        <p:nvSpPr>
          <p:cNvPr id="54" name="Rectangle 53"/>
          <p:cNvSpPr/>
          <p:nvPr/>
        </p:nvSpPr>
        <p:spPr>
          <a:xfrm>
            <a:off x="1570402" y="4938964"/>
            <a:ext cx="2656682" cy="186926"/>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a:solidFill>
                  <a:schemeClr val="tx1"/>
                </a:solidFill>
              </a:rPr>
              <a:t>FRD</a:t>
            </a:r>
          </a:p>
        </p:txBody>
      </p:sp>
      <p:sp>
        <p:nvSpPr>
          <p:cNvPr id="55" name="Rectangle 54"/>
          <p:cNvSpPr/>
          <p:nvPr/>
        </p:nvSpPr>
        <p:spPr>
          <a:xfrm>
            <a:off x="4188374" y="4087111"/>
            <a:ext cx="2365797" cy="166793"/>
          </a:xfrm>
          <a:prstGeom prst="rect">
            <a:avLst/>
          </a:prstGeom>
          <a:solidFill>
            <a:schemeClr val="accent1">
              <a:alpha val="5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a:solidFill>
                  <a:schemeClr val="tx1">
                    <a:alpha val="60000"/>
                  </a:schemeClr>
                </a:solidFill>
              </a:rPr>
              <a:t>SFD</a:t>
            </a:r>
          </a:p>
        </p:txBody>
      </p:sp>
      <p:cxnSp>
        <p:nvCxnSpPr>
          <p:cNvPr id="56" name="Straight Connector 55"/>
          <p:cNvCxnSpPr/>
          <p:nvPr/>
        </p:nvCxnSpPr>
        <p:spPr bwMode="auto">
          <a:xfrm>
            <a:off x="633126" y="3043560"/>
            <a:ext cx="941095"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7" name="Straight Connector 56"/>
          <p:cNvCxnSpPr/>
          <p:nvPr/>
        </p:nvCxnSpPr>
        <p:spPr bwMode="auto">
          <a:xfrm>
            <a:off x="1570401" y="4578279"/>
            <a:ext cx="2682122" cy="2849"/>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8" name="Straight Connector 57"/>
          <p:cNvCxnSpPr/>
          <p:nvPr/>
        </p:nvCxnSpPr>
        <p:spPr bwMode="auto">
          <a:xfrm>
            <a:off x="1590322" y="3573016"/>
            <a:ext cx="2635067"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9" name="Straight Connector 58"/>
          <p:cNvCxnSpPr/>
          <p:nvPr/>
        </p:nvCxnSpPr>
        <p:spPr bwMode="auto">
          <a:xfrm>
            <a:off x="1591051" y="3043560"/>
            <a:ext cx="2635067"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0" name="Straight Connector 59"/>
          <p:cNvCxnSpPr/>
          <p:nvPr/>
        </p:nvCxnSpPr>
        <p:spPr bwMode="auto">
          <a:xfrm>
            <a:off x="1552091" y="5140510"/>
            <a:ext cx="2682122"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1" name="Oval Callout 60"/>
          <p:cNvSpPr/>
          <p:nvPr/>
        </p:nvSpPr>
        <p:spPr bwMode="auto">
          <a:xfrm>
            <a:off x="4697766" y="3784355"/>
            <a:ext cx="953900" cy="324478"/>
          </a:xfrm>
          <a:prstGeom prst="wedgeEllipseCallout">
            <a:avLst>
              <a:gd name="adj1" fmla="val -98508"/>
              <a:gd name="adj2" fmla="val -290678"/>
            </a:avLst>
          </a:prstGeom>
          <a:solidFill>
            <a:srgbClr val="00B8FF">
              <a:alpha val="37000"/>
            </a:srgbClr>
          </a:solidFill>
          <a:ln w="9525" cap="flat" cmpd="sng" algn="ctr">
            <a:solidFill>
              <a:schemeClr val="tx1"/>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900" b="1" i="0" u="none" strike="noStrike" cap="none" normalizeH="0" baseline="0" dirty="0">
                <a:ln>
                  <a:noFill/>
                </a:ln>
                <a:solidFill>
                  <a:schemeClr val="tx1"/>
                </a:solidFill>
                <a:effectLst/>
                <a:latin typeface="Times New Roman" pitchFamily="16" charset="0"/>
                <a:ea typeface="MS Gothic" charset="-128"/>
              </a:rPr>
              <a:t>FRD Freeze</a:t>
            </a:r>
          </a:p>
        </p:txBody>
      </p:sp>
      <p:sp>
        <p:nvSpPr>
          <p:cNvPr id="63" name="Isosceles Triangle 62"/>
          <p:cNvSpPr>
            <a:spLocks noChangeArrowheads="1"/>
          </p:cNvSpPr>
          <p:nvPr/>
        </p:nvSpPr>
        <p:spPr bwMode="auto">
          <a:xfrm>
            <a:off x="4076339" y="2428738"/>
            <a:ext cx="263522" cy="227013"/>
          </a:xfrm>
          <a:prstGeom prst="triangle">
            <a:avLst>
              <a:gd name="adj" fmla="val 50000"/>
            </a:avLst>
          </a:prstGeom>
          <a:solidFill>
            <a:schemeClr val="accent1"/>
          </a:solidFill>
          <a:ln w="9525" algn="ctr">
            <a:solidFill>
              <a:schemeClr val="tx1"/>
            </a:solidFill>
            <a:round/>
            <a:headEnd/>
            <a:tailEnd/>
          </a:ln>
        </p:spPr>
        <p:txBody>
          <a:bodyPr lIns="91434" tIns="45716" rIns="91434" bIns="45716"/>
          <a:lstStyle/>
          <a:p>
            <a:endParaRPr lang="en-US" altLang="en-US" sz="1200">
              <a:solidFill>
                <a:schemeClr val="tx1"/>
              </a:solidFill>
              <a:latin typeface="Arial" panose="020B0604020202020204" pitchFamily="34" charset="0"/>
              <a:ea typeface="MS PGothic" panose="020B0600070205080204" pitchFamily="34" charset="-128"/>
              <a:cs typeface="Arial" panose="020B0604020202020204" pitchFamily="34" charset="0"/>
            </a:endParaRPr>
          </a:p>
        </p:txBody>
      </p:sp>
      <p:sp>
        <p:nvSpPr>
          <p:cNvPr id="64" name="Text Box 24"/>
          <p:cNvSpPr txBox="1">
            <a:spLocks noChangeArrowheads="1"/>
          </p:cNvSpPr>
          <p:nvPr/>
        </p:nvSpPr>
        <p:spPr bwMode="auto">
          <a:xfrm>
            <a:off x="1346254" y="2378111"/>
            <a:ext cx="1058881" cy="329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800" dirty="0">
                <a:latin typeface="Arial" panose="020B0604020202020204" pitchFamily="34" charset="0"/>
                <a:cs typeface="Arial" panose="020B0604020202020204" pitchFamily="34" charset="0"/>
              </a:rPr>
              <a:t>TG formation </a:t>
            </a:r>
          </a:p>
          <a:p>
            <a:pPr algn="ctr"/>
            <a:r>
              <a:rPr lang="en-US" altLang="en-US" sz="800" dirty="0">
                <a:latin typeface="Arial" panose="020B0604020202020204" pitchFamily="34" charset="0"/>
                <a:cs typeface="Arial" panose="020B0604020202020204" pitchFamily="34" charset="0"/>
              </a:rPr>
              <a:t>9-15</a:t>
            </a:r>
          </a:p>
        </p:txBody>
      </p:sp>
      <p:cxnSp>
        <p:nvCxnSpPr>
          <p:cNvPr id="65" name="Straight Connector 64"/>
          <p:cNvCxnSpPr/>
          <p:nvPr/>
        </p:nvCxnSpPr>
        <p:spPr bwMode="auto">
          <a:xfrm>
            <a:off x="2640534" y="4121825"/>
            <a:ext cx="1599862"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6" name="Straight Connector 65"/>
          <p:cNvCxnSpPr/>
          <p:nvPr/>
        </p:nvCxnSpPr>
        <p:spPr bwMode="auto">
          <a:xfrm flipV="1">
            <a:off x="3253324" y="4747116"/>
            <a:ext cx="3244318" cy="15612"/>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7" name="Straight Connector 66"/>
          <p:cNvCxnSpPr/>
          <p:nvPr/>
        </p:nvCxnSpPr>
        <p:spPr bwMode="auto">
          <a:xfrm>
            <a:off x="3373598" y="3203311"/>
            <a:ext cx="3000974"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8" name="Rectangle 67"/>
          <p:cNvSpPr/>
          <p:nvPr/>
        </p:nvSpPr>
        <p:spPr>
          <a:xfrm>
            <a:off x="4987788" y="4084054"/>
            <a:ext cx="805464" cy="176992"/>
          </a:xfrm>
          <a:prstGeom prst="rect">
            <a:avLst/>
          </a:prstGeom>
          <a:solidFill>
            <a:schemeClr val="accent1">
              <a:alpha val="14000"/>
            </a:schemeClr>
          </a:solidFill>
          <a:ln w="0">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tIns="0" bIns="0" anchor="ctr"/>
          <a:lstStyle/>
          <a:p>
            <a:pPr algn="ctr">
              <a:defRPr/>
            </a:pPr>
            <a:r>
              <a:rPr lang="en-US" sz="600" dirty="0">
                <a:solidFill>
                  <a:schemeClr val="tx1"/>
                </a:solidFill>
              </a:rPr>
              <a:t>Unassociated neg.</a:t>
            </a:r>
          </a:p>
        </p:txBody>
      </p:sp>
      <p:sp>
        <p:nvSpPr>
          <p:cNvPr id="69" name="Rectangle 68"/>
          <p:cNvSpPr/>
          <p:nvPr/>
        </p:nvSpPr>
        <p:spPr>
          <a:xfrm>
            <a:off x="5809854" y="4077072"/>
            <a:ext cx="736938" cy="176992"/>
          </a:xfrm>
          <a:prstGeom prst="rect">
            <a:avLst/>
          </a:prstGeom>
          <a:solidFill>
            <a:schemeClr val="accent1">
              <a:alpha val="14000"/>
            </a:schemeClr>
          </a:solidFill>
          <a:ln w="0">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lIns="0" tIns="0" rIns="0" bIns="0" anchor="ctr"/>
          <a:lstStyle/>
          <a:p>
            <a:pPr algn="ctr">
              <a:defRPr/>
            </a:pPr>
            <a:r>
              <a:rPr lang="en-US" sz="600" dirty="0">
                <a:solidFill>
                  <a:schemeClr val="tx1"/>
                </a:solidFill>
              </a:rPr>
              <a:t>associated </a:t>
            </a:r>
          </a:p>
          <a:p>
            <a:pPr algn="ctr">
              <a:defRPr/>
            </a:pPr>
            <a:r>
              <a:rPr lang="en-US" sz="600" dirty="0">
                <a:solidFill>
                  <a:schemeClr val="tx1"/>
                </a:solidFill>
              </a:rPr>
              <a:t>neg.</a:t>
            </a:r>
          </a:p>
        </p:txBody>
      </p:sp>
      <p:cxnSp>
        <p:nvCxnSpPr>
          <p:cNvPr id="70" name="Straight Connector 69"/>
          <p:cNvCxnSpPr/>
          <p:nvPr/>
        </p:nvCxnSpPr>
        <p:spPr bwMode="auto">
          <a:xfrm>
            <a:off x="5809852" y="4278494"/>
            <a:ext cx="752876"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1" name="Rectangle 70"/>
          <p:cNvSpPr/>
          <p:nvPr/>
        </p:nvSpPr>
        <p:spPr>
          <a:xfrm>
            <a:off x="4197539" y="4084054"/>
            <a:ext cx="791793" cy="176992"/>
          </a:xfrm>
          <a:prstGeom prst="rect">
            <a:avLst/>
          </a:prstGeom>
          <a:solidFill>
            <a:schemeClr val="accent1">
              <a:alpha val="14000"/>
            </a:schemeClr>
          </a:solidFill>
          <a:ln w="0">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tIns="0" bIns="0" anchor="ctr"/>
          <a:lstStyle/>
          <a:p>
            <a:pPr algn="ctr">
              <a:defRPr/>
            </a:pPr>
            <a:r>
              <a:rPr lang="en-US" sz="600" dirty="0">
                <a:solidFill>
                  <a:schemeClr val="tx1"/>
                </a:solidFill>
              </a:rPr>
              <a:t>PHY waveform</a:t>
            </a:r>
          </a:p>
        </p:txBody>
      </p:sp>
      <p:cxnSp>
        <p:nvCxnSpPr>
          <p:cNvPr id="72" name="Straight Connector 71"/>
          <p:cNvCxnSpPr/>
          <p:nvPr/>
        </p:nvCxnSpPr>
        <p:spPr bwMode="auto">
          <a:xfrm>
            <a:off x="4238118" y="4285476"/>
            <a:ext cx="639945"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3" name="Straight Connector 72"/>
          <p:cNvCxnSpPr/>
          <p:nvPr/>
        </p:nvCxnSpPr>
        <p:spPr bwMode="auto">
          <a:xfrm>
            <a:off x="4962793" y="4285476"/>
            <a:ext cx="799931"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4" name="Rectangle 73"/>
          <p:cNvSpPr/>
          <p:nvPr/>
        </p:nvSpPr>
        <p:spPr>
          <a:xfrm>
            <a:off x="3299618" y="3550410"/>
            <a:ext cx="3254554" cy="252610"/>
          </a:xfrm>
          <a:prstGeom prst="rect">
            <a:avLst/>
          </a:prstGeom>
          <a:solidFill>
            <a:schemeClr val="accent1">
              <a:alpha val="6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a:solidFill>
                  <a:schemeClr val="tx1">
                    <a:alpha val="60000"/>
                  </a:schemeClr>
                </a:solidFill>
              </a:rPr>
              <a:t>SFD</a:t>
            </a:r>
          </a:p>
        </p:txBody>
      </p:sp>
      <p:cxnSp>
        <p:nvCxnSpPr>
          <p:cNvPr id="75" name="Straight Connector 74"/>
          <p:cNvCxnSpPr/>
          <p:nvPr/>
        </p:nvCxnSpPr>
        <p:spPr bwMode="auto">
          <a:xfrm>
            <a:off x="3298718" y="3829298"/>
            <a:ext cx="894041"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6" name="Straight Connector 75"/>
          <p:cNvCxnSpPr/>
          <p:nvPr/>
        </p:nvCxnSpPr>
        <p:spPr bwMode="auto">
          <a:xfrm>
            <a:off x="5776673" y="3824858"/>
            <a:ext cx="692019"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7" name="Straight Connector 76"/>
          <p:cNvCxnSpPr/>
          <p:nvPr/>
        </p:nvCxnSpPr>
        <p:spPr bwMode="auto">
          <a:xfrm>
            <a:off x="4989332" y="3824858"/>
            <a:ext cx="705822"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8" name="Straight Connector 77"/>
          <p:cNvCxnSpPr/>
          <p:nvPr/>
        </p:nvCxnSpPr>
        <p:spPr bwMode="auto">
          <a:xfrm>
            <a:off x="4209812" y="3824858"/>
            <a:ext cx="658767"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79" name="Group 78"/>
          <p:cNvGrpSpPr/>
          <p:nvPr/>
        </p:nvGrpSpPr>
        <p:grpSpPr>
          <a:xfrm>
            <a:off x="3309937" y="3547871"/>
            <a:ext cx="3244236" cy="257760"/>
            <a:chOff x="2515383" y="2827791"/>
            <a:chExt cx="2920713" cy="187855"/>
          </a:xfrm>
        </p:grpSpPr>
        <p:sp>
          <p:nvSpPr>
            <p:cNvPr id="80" name="Rectangle 79"/>
            <p:cNvSpPr/>
            <p:nvPr/>
          </p:nvSpPr>
          <p:spPr>
            <a:xfrm>
              <a:off x="2515383" y="2827791"/>
              <a:ext cx="810734" cy="187855"/>
            </a:xfrm>
            <a:prstGeom prst="rect">
              <a:avLst/>
            </a:prstGeom>
            <a:solidFill>
              <a:schemeClr val="accent1">
                <a:alpha val="14000"/>
              </a:schemeClr>
            </a:solidFill>
            <a:ln w="0">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600" dirty="0">
                  <a:solidFill>
                    <a:schemeClr val="tx1"/>
                  </a:solidFill>
                </a:rPr>
                <a:t>MU mode sequence</a:t>
              </a:r>
            </a:p>
          </p:txBody>
        </p:sp>
        <p:sp>
          <p:nvSpPr>
            <p:cNvPr id="81" name="Rectangle 80"/>
            <p:cNvSpPr/>
            <p:nvPr/>
          </p:nvSpPr>
          <p:spPr>
            <a:xfrm>
              <a:off x="3323979" y="2827791"/>
              <a:ext cx="705464" cy="185952"/>
            </a:xfrm>
            <a:prstGeom prst="rect">
              <a:avLst/>
            </a:prstGeom>
            <a:solidFill>
              <a:schemeClr val="accent1">
                <a:alpha val="14000"/>
              </a:schemeClr>
            </a:solidFill>
            <a:ln w="0">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600" dirty="0">
                  <a:solidFill>
                    <a:schemeClr val="tx1"/>
                  </a:solidFill>
                </a:rPr>
                <a:t>MU mode</a:t>
              </a:r>
            </a:p>
            <a:p>
              <a:pPr algn="ctr">
                <a:defRPr/>
              </a:pPr>
              <a:r>
                <a:rPr lang="en-US" sz="600" dirty="0">
                  <a:solidFill>
                    <a:schemeClr val="tx1"/>
                  </a:solidFill>
                </a:rPr>
                <a:t>Resource all.</a:t>
              </a:r>
            </a:p>
          </p:txBody>
        </p:sp>
        <p:sp>
          <p:nvSpPr>
            <p:cNvPr id="82" name="Rectangle 81"/>
            <p:cNvSpPr/>
            <p:nvPr/>
          </p:nvSpPr>
          <p:spPr>
            <a:xfrm>
              <a:off x="4027305" y="2827791"/>
              <a:ext cx="705464" cy="185952"/>
            </a:xfrm>
            <a:prstGeom prst="rect">
              <a:avLst/>
            </a:prstGeom>
            <a:solidFill>
              <a:schemeClr val="accent1">
                <a:alpha val="14000"/>
              </a:schemeClr>
            </a:solidFill>
            <a:ln w="0">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600" dirty="0">
                  <a:solidFill>
                    <a:schemeClr val="tx1"/>
                  </a:solidFill>
                </a:rPr>
                <a:t>SU sequence</a:t>
              </a:r>
            </a:p>
          </p:txBody>
        </p:sp>
        <p:sp>
          <p:nvSpPr>
            <p:cNvPr id="83" name="Rectangle 82"/>
            <p:cNvSpPr/>
            <p:nvPr/>
          </p:nvSpPr>
          <p:spPr>
            <a:xfrm>
              <a:off x="4730632" y="2827791"/>
              <a:ext cx="705464" cy="185952"/>
            </a:xfrm>
            <a:prstGeom prst="rect">
              <a:avLst/>
            </a:prstGeom>
            <a:solidFill>
              <a:schemeClr val="accent1">
                <a:alpha val="14000"/>
              </a:schemeClr>
            </a:solidFill>
            <a:ln w="0">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600" dirty="0">
                  <a:solidFill>
                    <a:schemeClr val="tx1"/>
                  </a:solidFill>
                </a:rPr>
                <a:t>Capability ex. and negotiation</a:t>
              </a:r>
            </a:p>
          </p:txBody>
        </p:sp>
      </p:grpSp>
      <p:sp>
        <p:nvSpPr>
          <p:cNvPr id="84" name="Text Box 24"/>
          <p:cNvSpPr txBox="1">
            <a:spLocks noChangeArrowheads="1"/>
          </p:cNvSpPr>
          <p:nvPr/>
        </p:nvSpPr>
        <p:spPr bwMode="auto">
          <a:xfrm>
            <a:off x="5914537" y="2595995"/>
            <a:ext cx="714755" cy="452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600" dirty="0">
                <a:latin typeface="Arial" panose="020B0604020202020204" pitchFamily="34" charset="0"/>
                <a:cs typeface="Arial" panose="020B0604020202020204" pitchFamily="34" charset="0"/>
              </a:rPr>
              <a:t>July 18</a:t>
            </a:r>
          </a:p>
          <a:p>
            <a:pPr algn="ctr"/>
            <a:r>
              <a:rPr lang="en-US" altLang="en-US" sz="600" dirty="0">
                <a:latin typeface="Arial" panose="020B0604020202020204" pitchFamily="34" charset="0"/>
                <a:cs typeface="Arial" panose="020B0604020202020204" pitchFamily="34" charset="0"/>
              </a:rPr>
              <a:t>Inter.</a:t>
            </a:r>
          </a:p>
          <a:p>
            <a:pPr algn="ctr"/>
            <a:r>
              <a:rPr lang="en-US" altLang="en-US" sz="600" dirty="0">
                <a:latin typeface="Arial" panose="020B0604020202020204" pitchFamily="34" charset="0"/>
                <a:cs typeface="Arial" panose="020B0604020202020204" pitchFamily="34" charset="0"/>
              </a:rPr>
              <a:t>comment</a:t>
            </a:r>
          </a:p>
          <a:p>
            <a:pPr algn="ctr"/>
            <a:r>
              <a:rPr lang="en-US" altLang="en-US" sz="600" dirty="0">
                <a:latin typeface="Arial" panose="020B0604020202020204" pitchFamily="34" charset="0"/>
                <a:cs typeface="Arial" panose="020B0604020202020204" pitchFamily="34" charset="0"/>
              </a:rPr>
              <a:t>collection</a:t>
            </a:r>
          </a:p>
        </p:txBody>
      </p:sp>
      <p:sp>
        <p:nvSpPr>
          <p:cNvPr id="85" name="Isosceles Triangle 84"/>
          <p:cNvSpPr>
            <a:spLocks noChangeArrowheads="1"/>
          </p:cNvSpPr>
          <p:nvPr/>
        </p:nvSpPr>
        <p:spPr bwMode="auto">
          <a:xfrm>
            <a:off x="6180138" y="2411146"/>
            <a:ext cx="170954" cy="227013"/>
          </a:xfrm>
          <a:prstGeom prst="triangle">
            <a:avLst>
              <a:gd name="adj" fmla="val 50000"/>
            </a:avLst>
          </a:prstGeom>
          <a:solidFill>
            <a:schemeClr val="accent1"/>
          </a:solidFill>
          <a:ln w="9525" algn="ctr">
            <a:solidFill>
              <a:schemeClr val="tx1"/>
            </a:solidFill>
            <a:round/>
            <a:headEnd/>
            <a:tailEnd/>
          </a:ln>
        </p:spPr>
        <p:txBody>
          <a:bodyPr lIns="91434" tIns="45716" rIns="91434" bIns="45716"/>
          <a:lstStyle/>
          <a:p>
            <a:endParaRPr lang="en-US" altLang="en-US" sz="1200">
              <a:solidFill>
                <a:schemeClr val="tx1"/>
              </a:solidFill>
              <a:latin typeface="Arial" panose="020B0604020202020204" pitchFamily="34" charset="0"/>
              <a:ea typeface="MS PGothic" panose="020B0600070205080204" pitchFamily="34" charset="-128"/>
              <a:cs typeface="Arial" panose="020B0604020202020204" pitchFamily="34" charset="0"/>
            </a:endParaRPr>
          </a:p>
        </p:txBody>
      </p:sp>
      <p:sp>
        <p:nvSpPr>
          <p:cNvPr id="86" name="Isosceles Triangle 85"/>
          <p:cNvSpPr>
            <a:spLocks noChangeArrowheads="1"/>
          </p:cNvSpPr>
          <p:nvPr/>
        </p:nvSpPr>
        <p:spPr bwMode="auto">
          <a:xfrm>
            <a:off x="6233413" y="2409899"/>
            <a:ext cx="170954" cy="227013"/>
          </a:xfrm>
          <a:prstGeom prst="triangle">
            <a:avLst>
              <a:gd name="adj" fmla="val 50000"/>
            </a:avLst>
          </a:prstGeom>
          <a:solidFill>
            <a:schemeClr val="accent1"/>
          </a:solidFill>
          <a:ln w="9525" algn="ctr">
            <a:solidFill>
              <a:schemeClr val="tx1"/>
            </a:solidFill>
            <a:round/>
            <a:headEnd/>
            <a:tailEnd/>
          </a:ln>
        </p:spPr>
        <p:txBody>
          <a:bodyPr lIns="91434" tIns="45716" rIns="91434" bIns="45716"/>
          <a:lstStyle/>
          <a:p>
            <a:endParaRPr lang="en-US" altLang="en-US" sz="1200">
              <a:solidFill>
                <a:schemeClr val="tx1"/>
              </a:solidFill>
              <a:latin typeface="Arial" panose="020B0604020202020204" pitchFamily="34" charset="0"/>
              <a:ea typeface="MS PGothic" panose="020B0600070205080204" pitchFamily="34" charset="-128"/>
              <a:cs typeface="Arial" panose="020B0604020202020204" pitchFamily="34" charset="0"/>
            </a:endParaRPr>
          </a:p>
        </p:txBody>
      </p:sp>
      <p:sp>
        <p:nvSpPr>
          <p:cNvPr id="87" name="Text Box 24"/>
          <p:cNvSpPr txBox="1">
            <a:spLocks noChangeArrowheads="1"/>
          </p:cNvSpPr>
          <p:nvPr/>
        </p:nvSpPr>
        <p:spPr bwMode="auto">
          <a:xfrm>
            <a:off x="5828183" y="2363863"/>
            <a:ext cx="436592" cy="26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600" dirty="0">
                <a:latin typeface="Arial" panose="020B0604020202020204" pitchFamily="34" charset="0"/>
                <a:cs typeface="Arial" panose="020B0604020202020204" pitchFamily="34" charset="0"/>
              </a:rPr>
              <a:t>SFD</a:t>
            </a:r>
          </a:p>
          <a:p>
            <a:pPr algn="ctr"/>
            <a:r>
              <a:rPr lang="en-US" altLang="en-US" sz="600" dirty="0">
                <a:latin typeface="Arial" panose="020B0604020202020204" pitchFamily="34" charset="0"/>
                <a:cs typeface="Arial" panose="020B0604020202020204" pitchFamily="34" charset="0"/>
              </a:rPr>
              <a:t>Final</a:t>
            </a:r>
          </a:p>
        </p:txBody>
      </p:sp>
      <p:cxnSp>
        <p:nvCxnSpPr>
          <p:cNvPr id="88" name="Straight Connector 87"/>
          <p:cNvCxnSpPr/>
          <p:nvPr/>
        </p:nvCxnSpPr>
        <p:spPr bwMode="auto">
          <a:xfrm>
            <a:off x="4180947" y="3377312"/>
            <a:ext cx="2988000"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9" name="Straight Connector 88"/>
          <p:cNvCxnSpPr/>
          <p:nvPr/>
        </p:nvCxnSpPr>
        <p:spPr bwMode="auto">
          <a:xfrm>
            <a:off x="3331502" y="5341589"/>
            <a:ext cx="3159585"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0" name="Isosceles Triangle 89"/>
          <p:cNvSpPr>
            <a:spLocks noChangeArrowheads="1"/>
          </p:cNvSpPr>
          <p:nvPr/>
        </p:nvSpPr>
        <p:spPr bwMode="auto">
          <a:xfrm>
            <a:off x="6976580" y="2445796"/>
            <a:ext cx="173999" cy="180386"/>
          </a:xfrm>
          <a:prstGeom prst="triangle">
            <a:avLst>
              <a:gd name="adj" fmla="val 50000"/>
            </a:avLst>
          </a:prstGeom>
          <a:solidFill>
            <a:schemeClr val="accent1"/>
          </a:solidFill>
          <a:ln w="9525" algn="ctr">
            <a:solidFill>
              <a:schemeClr val="tx1"/>
            </a:solidFill>
            <a:round/>
            <a:headEnd/>
            <a:tailEnd/>
          </a:ln>
        </p:spPr>
        <p:txBody>
          <a:bodyPr lIns="91434" tIns="45716" rIns="91434" bIns="45716"/>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endParaRPr lang="en-US" altLang="en-US">
              <a:latin typeface="Arial" panose="020B0604020202020204" pitchFamily="34" charset="0"/>
              <a:cs typeface="Arial" panose="020B0604020202020204" pitchFamily="34" charset="0"/>
            </a:endParaRPr>
          </a:p>
        </p:txBody>
      </p:sp>
      <p:sp>
        <p:nvSpPr>
          <p:cNvPr id="91" name="Text Box 24"/>
          <p:cNvSpPr txBox="1">
            <a:spLocks noChangeArrowheads="1"/>
          </p:cNvSpPr>
          <p:nvPr/>
        </p:nvSpPr>
        <p:spPr bwMode="auto">
          <a:xfrm>
            <a:off x="7072307" y="2379400"/>
            <a:ext cx="658690" cy="26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600" dirty="0">
                <a:latin typeface="Arial" panose="020B0604020202020204" pitchFamily="34" charset="0"/>
                <a:cs typeface="Arial" panose="020B0604020202020204" pitchFamily="34" charset="0"/>
              </a:rPr>
              <a:t>Initial</a:t>
            </a:r>
          </a:p>
          <a:p>
            <a:pPr algn="ctr"/>
            <a:r>
              <a:rPr lang="en-US" altLang="en-US" sz="600" dirty="0">
                <a:latin typeface="Arial" panose="020B0604020202020204" pitchFamily="34" charset="0"/>
                <a:cs typeface="Arial" panose="020B0604020202020204" pitchFamily="34" charset="0"/>
              </a:rPr>
              <a:t>WG ballot</a:t>
            </a:r>
          </a:p>
        </p:txBody>
      </p:sp>
      <p:sp>
        <p:nvSpPr>
          <p:cNvPr id="93" name="Rectangle 92"/>
          <p:cNvSpPr/>
          <p:nvPr/>
        </p:nvSpPr>
        <p:spPr>
          <a:xfrm>
            <a:off x="6384032" y="3174004"/>
            <a:ext cx="777310" cy="182987"/>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p>
            <a:pPr algn="ctr">
              <a:defRPr/>
            </a:pPr>
            <a:r>
              <a:rPr lang="en-US" sz="1100" dirty="0">
                <a:solidFill>
                  <a:schemeClr val="tx1"/>
                </a:solidFill>
              </a:rPr>
              <a:t>CC28</a:t>
            </a:r>
          </a:p>
        </p:txBody>
      </p:sp>
      <p:sp>
        <p:nvSpPr>
          <p:cNvPr id="92" name="Rectangle 91"/>
          <p:cNvSpPr/>
          <p:nvPr/>
        </p:nvSpPr>
        <p:spPr>
          <a:xfrm>
            <a:off x="7150789" y="3176546"/>
            <a:ext cx="1039262" cy="185525"/>
          </a:xfrm>
          <a:prstGeom prst="rect">
            <a:avLst/>
          </a:prstGeom>
          <a:solidFill>
            <a:srgbClr val="FFFF0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p>
            <a:pPr algn="ctr">
              <a:defRPr/>
            </a:pPr>
            <a:r>
              <a:rPr lang="en-US" sz="1100" dirty="0">
                <a:solidFill>
                  <a:schemeClr val="tx1"/>
                </a:solidFill>
              </a:rPr>
              <a:t>LB240 CR </a:t>
            </a:r>
          </a:p>
        </p:txBody>
      </p:sp>
      <p:sp>
        <p:nvSpPr>
          <p:cNvPr id="94" name="Oval Callout 93"/>
          <p:cNvSpPr/>
          <p:nvPr/>
        </p:nvSpPr>
        <p:spPr bwMode="auto">
          <a:xfrm>
            <a:off x="6907587" y="3763293"/>
            <a:ext cx="953900" cy="350050"/>
          </a:xfrm>
          <a:prstGeom prst="wedgeEllipseCallout">
            <a:avLst>
              <a:gd name="adj1" fmla="val -23881"/>
              <a:gd name="adj2" fmla="val -165010"/>
            </a:avLst>
          </a:prstGeom>
          <a:solidFill>
            <a:srgbClr val="00B8FF">
              <a:alpha val="37000"/>
            </a:srgbClr>
          </a:solidFill>
          <a:ln w="9525" cap="flat" cmpd="sng" algn="ctr">
            <a:solidFill>
              <a:schemeClr val="tx1"/>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lang="en-US" sz="900" b="1" dirty="0">
                <a:solidFill>
                  <a:schemeClr val="tx1"/>
                </a:solidFill>
              </a:rPr>
              <a:t>Initial WG ballot LB240</a:t>
            </a:r>
            <a:endParaRPr kumimoji="0" lang="en-US" sz="900" b="1" i="0" u="none" strike="noStrike" cap="none" normalizeH="0" baseline="0" dirty="0">
              <a:ln>
                <a:noFill/>
              </a:ln>
              <a:solidFill>
                <a:schemeClr val="tx1"/>
              </a:solidFill>
              <a:effectLst/>
            </a:endParaRPr>
          </a:p>
        </p:txBody>
      </p:sp>
      <p:sp>
        <p:nvSpPr>
          <p:cNvPr id="62" name="Oval Callout 61"/>
          <p:cNvSpPr/>
          <p:nvPr/>
        </p:nvSpPr>
        <p:spPr bwMode="auto">
          <a:xfrm>
            <a:off x="5823938" y="3763293"/>
            <a:ext cx="953900" cy="350050"/>
          </a:xfrm>
          <a:prstGeom prst="wedgeEllipseCallout">
            <a:avLst>
              <a:gd name="adj1" fmla="val 9137"/>
              <a:gd name="adj2" fmla="val -215803"/>
            </a:avLst>
          </a:prstGeom>
          <a:solidFill>
            <a:srgbClr val="00B8FF">
              <a:alpha val="37000"/>
            </a:srgbClr>
          </a:solidFill>
          <a:ln w="9525" cap="flat" cmpd="sng" algn="ctr">
            <a:solidFill>
              <a:schemeClr val="tx1"/>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lang="en-US" sz="900" b="1" dirty="0">
                <a:solidFill>
                  <a:schemeClr val="tx1"/>
                </a:solidFill>
              </a:rPr>
              <a:t>SF</a:t>
            </a:r>
            <a:r>
              <a:rPr kumimoji="0" lang="en-US" sz="900" b="1" i="0" u="none" strike="noStrike" cap="none" normalizeH="0" baseline="0" dirty="0">
                <a:ln>
                  <a:noFill/>
                </a:ln>
                <a:solidFill>
                  <a:schemeClr val="tx1"/>
                </a:solidFill>
                <a:effectLst/>
                <a:latin typeface="Times New Roman" pitchFamily="16" charset="0"/>
                <a:ea typeface="MS Gothic" charset="-128"/>
              </a:rPr>
              <a:t>D Freeze</a:t>
            </a:r>
          </a:p>
        </p:txBody>
      </p:sp>
      <p:sp>
        <p:nvSpPr>
          <p:cNvPr id="8" name="Text Box 24"/>
          <p:cNvSpPr txBox="1">
            <a:spLocks noChangeArrowheads="1"/>
          </p:cNvSpPr>
          <p:nvPr/>
        </p:nvSpPr>
        <p:spPr bwMode="auto">
          <a:xfrm>
            <a:off x="119336" y="2376129"/>
            <a:ext cx="1118591" cy="452185"/>
          </a:xfrm>
          <a:prstGeom prst="rect">
            <a:avLst/>
          </a:prstGeom>
          <a:noFill/>
          <a:ln>
            <a:noFill/>
          </a:ln>
        </p:spPr>
        <p:txBody>
          <a:bodyPr wrap="squar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800" dirty="0">
                <a:latin typeface="Arial" panose="020B0604020202020204" pitchFamily="34" charset="0"/>
                <a:cs typeface="Arial" panose="020B0604020202020204" pitchFamily="34" charset="0"/>
              </a:rPr>
              <a:t>SG </a:t>
            </a:r>
          </a:p>
          <a:p>
            <a:pPr algn="ctr"/>
            <a:r>
              <a:rPr lang="en-US" altLang="en-US" sz="800" dirty="0">
                <a:latin typeface="Arial" panose="020B0604020202020204" pitchFamily="34" charset="0"/>
                <a:cs typeface="Arial" panose="020B0604020202020204" pitchFamily="34" charset="0"/>
              </a:rPr>
              <a:t>Formation</a:t>
            </a:r>
          </a:p>
          <a:p>
            <a:pPr algn="ctr"/>
            <a:r>
              <a:rPr lang="en-US" altLang="en-US" sz="800" dirty="0">
                <a:latin typeface="Arial" panose="020B0604020202020204" pitchFamily="34" charset="0"/>
                <a:cs typeface="Arial" panose="020B0604020202020204" pitchFamily="34" charset="0"/>
              </a:rPr>
              <a:t>1-15</a:t>
            </a:r>
          </a:p>
        </p:txBody>
      </p:sp>
      <p:sp>
        <p:nvSpPr>
          <p:cNvPr id="95" name="Text Box 26"/>
          <p:cNvSpPr txBox="1">
            <a:spLocks noChangeArrowheads="1"/>
          </p:cNvSpPr>
          <p:nvPr/>
        </p:nvSpPr>
        <p:spPr bwMode="auto">
          <a:xfrm flipH="1">
            <a:off x="8648114" y="2625827"/>
            <a:ext cx="650149" cy="452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600" dirty="0">
                <a:latin typeface="Arial" panose="020B0604020202020204" pitchFamily="34" charset="0"/>
                <a:cs typeface="Arial" panose="020B0604020202020204" pitchFamily="34" charset="0"/>
              </a:rPr>
              <a:t>.11az</a:t>
            </a:r>
            <a:br>
              <a:rPr lang="en-US" altLang="en-US" sz="600" dirty="0">
                <a:latin typeface="Arial" panose="020B0604020202020204" pitchFamily="34" charset="0"/>
                <a:cs typeface="Arial" panose="020B0604020202020204" pitchFamily="34" charset="0"/>
              </a:rPr>
            </a:br>
            <a:r>
              <a:rPr lang="en-US" altLang="en-US" sz="600" dirty="0">
                <a:latin typeface="Arial" panose="020B0604020202020204" pitchFamily="34" charset="0"/>
                <a:cs typeface="Arial" panose="020B0604020202020204" pitchFamily="34" charset="0"/>
              </a:rPr>
              <a:t>Draft 3.0</a:t>
            </a:r>
            <a:br>
              <a:rPr lang="en-US" altLang="en-US" sz="600" dirty="0">
                <a:latin typeface="Arial" panose="020B0604020202020204" pitchFamily="34" charset="0"/>
                <a:cs typeface="Arial" panose="020B0604020202020204" pitchFamily="34" charset="0"/>
              </a:rPr>
            </a:br>
            <a:r>
              <a:rPr lang="en-US" altLang="en-US" sz="600" dirty="0">
                <a:latin typeface="Arial" panose="020B0604020202020204" pitchFamily="34" charset="0"/>
                <a:cs typeface="Arial" panose="020B0604020202020204" pitchFamily="34" charset="0"/>
              </a:rPr>
              <a:t>1-2020</a:t>
            </a:r>
          </a:p>
          <a:p>
            <a:pPr algn="ctr"/>
            <a:r>
              <a:rPr lang="en-US" altLang="en-US" sz="600" dirty="0">
                <a:latin typeface="Arial" panose="020B0604020202020204" pitchFamily="34" charset="0"/>
                <a:cs typeface="Arial" panose="020B0604020202020204" pitchFamily="34" charset="0"/>
              </a:rPr>
              <a:t>Recirculation</a:t>
            </a:r>
          </a:p>
        </p:txBody>
      </p:sp>
      <p:sp>
        <p:nvSpPr>
          <p:cNvPr id="96" name="Isosceles Triangle 95"/>
          <p:cNvSpPr>
            <a:spLocks noChangeArrowheads="1"/>
          </p:cNvSpPr>
          <p:nvPr/>
        </p:nvSpPr>
        <p:spPr bwMode="auto">
          <a:xfrm flipH="1">
            <a:off x="8847370" y="2406437"/>
            <a:ext cx="248998" cy="217487"/>
          </a:xfrm>
          <a:prstGeom prst="triangle">
            <a:avLst>
              <a:gd name="adj" fmla="val 50000"/>
            </a:avLst>
          </a:prstGeom>
          <a:solidFill>
            <a:srgbClr val="FFFF00"/>
          </a:solidFill>
          <a:ln w="9525" algn="ctr">
            <a:solidFill>
              <a:schemeClr val="tx1"/>
            </a:solidFill>
            <a:round/>
            <a:headEnd/>
            <a:tailEnd/>
          </a:ln>
        </p:spPr>
        <p:txBody>
          <a:bodyPr lIns="91434" tIns="45716" rIns="91434" bIns="45716"/>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endParaRPr lang="en-US" altLang="en-US">
              <a:latin typeface="Arial" panose="020B0604020202020204" pitchFamily="34" charset="0"/>
              <a:cs typeface="Arial" panose="020B0604020202020204" pitchFamily="34" charset="0"/>
            </a:endParaRPr>
          </a:p>
        </p:txBody>
      </p:sp>
      <p:sp>
        <p:nvSpPr>
          <p:cNvPr id="101" name="Text Box 26"/>
          <p:cNvSpPr txBox="1">
            <a:spLocks noChangeArrowheads="1"/>
          </p:cNvSpPr>
          <p:nvPr/>
        </p:nvSpPr>
        <p:spPr bwMode="auto">
          <a:xfrm flipH="1">
            <a:off x="9258986" y="2619943"/>
            <a:ext cx="650149" cy="452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600" dirty="0">
                <a:latin typeface="Arial" panose="020B0604020202020204" pitchFamily="34" charset="0"/>
                <a:cs typeface="Arial" panose="020B0604020202020204" pitchFamily="34" charset="0"/>
              </a:rPr>
              <a:t>.11az</a:t>
            </a:r>
            <a:br>
              <a:rPr lang="en-US" altLang="en-US" sz="600" dirty="0">
                <a:latin typeface="Arial" panose="020B0604020202020204" pitchFamily="34" charset="0"/>
                <a:cs typeface="Arial" panose="020B0604020202020204" pitchFamily="34" charset="0"/>
              </a:rPr>
            </a:br>
            <a:r>
              <a:rPr lang="en-US" altLang="en-US" sz="600" dirty="0">
                <a:latin typeface="Arial" panose="020B0604020202020204" pitchFamily="34" charset="0"/>
                <a:cs typeface="Arial" panose="020B0604020202020204" pitchFamily="34" charset="0"/>
              </a:rPr>
              <a:t>Draft 4.0</a:t>
            </a:r>
            <a:br>
              <a:rPr lang="en-US" altLang="en-US" sz="600" dirty="0">
                <a:latin typeface="Arial" panose="020B0604020202020204" pitchFamily="34" charset="0"/>
                <a:cs typeface="Arial" panose="020B0604020202020204" pitchFamily="34" charset="0"/>
              </a:rPr>
            </a:br>
            <a:r>
              <a:rPr lang="en-US" altLang="en-US" sz="600" dirty="0">
                <a:latin typeface="Arial" panose="020B0604020202020204" pitchFamily="34" charset="0"/>
                <a:cs typeface="Arial" panose="020B0604020202020204" pitchFamily="34" charset="0"/>
              </a:rPr>
              <a:t>7-2020</a:t>
            </a:r>
          </a:p>
          <a:p>
            <a:pPr algn="ctr"/>
            <a:r>
              <a:rPr lang="en-US" altLang="en-US" sz="600" dirty="0">
                <a:latin typeface="Arial" panose="020B0604020202020204" pitchFamily="34" charset="0"/>
                <a:cs typeface="Arial" panose="020B0604020202020204" pitchFamily="34" charset="0"/>
              </a:rPr>
              <a:t>Recirculation</a:t>
            </a:r>
          </a:p>
        </p:txBody>
      </p:sp>
      <p:sp>
        <p:nvSpPr>
          <p:cNvPr id="102" name="Isosceles Triangle 101"/>
          <p:cNvSpPr>
            <a:spLocks noChangeArrowheads="1"/>
          </p:cNvSpPr>
          <p:nvPr/>
        </p:nvSpPr>
        <p:spPr bwMode="auto">
          <a:xfrm flipH="1">
            <a:off x="9458242" y="2400553"/>
            <a:ext cx="248998" cy="217487"/>
          </a:xfrm>
          <a:prstGeom prst="triangle">
            <a:avLst>
              <a:gd name="adj" fmla="val 50000"/>
            </a:avLst>
          </a:prstGeom>
          <a:solidFill>
            <a:srgbClr val="FFFF00"/>
          </a:solidFill>
          <a:ln w="9525" algn="ctr">
            <a:solidFill>
              <a:schemeClr val="tx1"/>
            </a:solidFill>
            <a:round/>
            <a:headEnd/>
            <a:tailEnd/>
          </a:ln>
        </p:spPr>
        <p:txBody>
          <a:bodyPr lIns="91434" tIns="45716" rIns="91434" bIns="45716"/>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endParaRPr lang="en-US" altLang="en-US">
              <a:latin typeface="Arial" panose="020B0604020202020204" pitchFamily="34" charset="0"/>
              <a:cs typeface="Arial" panose="020B0604020202020204" pitchFamily="34" charset="0"/>
            </a:endParaRPr>
          </a:p>
        </p:txBody>
      </p:sp>
      <p:sp>
        <p:nvSpPr>
          <p:cNvPr id="98" name="Rectangle 97"/>
          <p:cNvSpPr/>
          <p:nvPr/>
        </p:nvSpPr>
        <p:spPr>
          <a:xfrm>
            <a:off x="7157238" y="3179852"/>
            <a:ext cx="648000" cy="171871"/>
          </a:xfrm>
          <a:prstGeom prst="rect">
            <a:avLst/>
          </a:prstGeom>
          <a:solidFill>
            <a:schemeClr val="accent1">
              <a:alpha val="63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p>
            <a:pPr algn="ctr">
              <a:defRPr/>
            </a:pPr>
            <a:endParaRPr lang="en-US" sz="1100" dirty="0">
              <a:solidFill>
                <a:schemeClr val="tx1"/>
              </a:solidFill>
            </a:endParaRPr>
          </a:p>
        </p:txBody>
      </p:sp>
    </p:spTree>
    <p:extLst>
      <p:ext uri="{BB962C8B-B14F-4D97-AF65-F5344CB8AC3E}">
        <p14:creationId xmlns:p14="http://schemas.microsoft.com/office/powerpoint/2010/main" val="1986558143"/>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2"/>
            <a:ext cx="10361084" cy="485992"/>
          </a:xfrm>
        </p:spPr>
        <p:txBody>
          <a:bodyPr/>
          <a:lstStyle/>
          <a:p>
            <a:r>
              <a:rPr lang="en-US" dirty="0"/>
              <a:t>Timelines - Revised</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96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
        <p:nvSpPr>
          <p:cNvPr id="7" name="Text Box 24"/>
          <p:cNvSpPr txBox="1">
            <a:spLocks noChangeArrowheads="1"/>
          </p:cNvSpPr>
          <p:nvPr/>
        </p:nvSpPr>
        <p:spPr bwMode="auto">
          <a:xfrm>
            <a:off x="4132288" y="2365538"/>
            <a:ext cx="955610" cy="452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600" dirty="0">
                <a:latin typeface="Arial" panose="020B0604020202020204" pitchFamily="34" charset="0"/>
                <a:cs typeface="Arial" panose="020B0604020202020204" pitchFamily="34" charset="0"/>
              </a:rPr>
              <a:t>.11az requirement freeze</a:t>
            </a:r>
          </a:p>
          <a:p>
            <a:pPr algn="ctr"/>
            <a:r>
              <a:rPr lang="en-US" altLang="en-US" sz="600" dirty="0">
                <a:latin typeface="Arial" panose="020B0604020202020204" pitchFamily="34" charset="0"/>
                <a:cs typeface="Arial" panose="020B0604020202020204" pitchFamily="34" charset="0"/>
              </a:rPr>
              <a:t>5-2017</a:t>
            </a:r>
          </a:p>
        </p:txBody>
      </p:sp>
      <p:sp>
        <p:nvSpPr>
          <p:cNvPr id="9" name="Rectangle 8"/>
          <p:cNvSpPr>
            <a:spLocks noChangeArrowheads="1"/>
          </p:cNvSpPr>
          <p:nvPr/>
        </p:nvSpPr>
        <p:spPr bwMode="auto">
          <a:xfrm>
            <a:off x="178973" y="1988840"/>
            <a:ext cx="11749675" cy="4176464"/>
          </a:xfrm>
          <a:prstGeom prst="rect">
            <a:avLst/>
          </a:prstGeom>
          <a:noFill/>
          <a:ln w="2540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endParaRPr lang="en-US" altLang="en-US" sz="1800">
              <a:latin typeface="Arial" panose="020B0604020202020204" pitchFamily="34" charset="0"/>
              <a:cs typeface="Arial" panose="020B0604020202020204" pitchFamily="34" charset="0"/>
            </a:endParaRPr>
          </a:p>
        </p:txBody>
      </p:sp>
      <p:sp>
        <p:nvSpPr>
          <p:cNvPr id="10" name="Rectangle 9"/>
          <p:cNvSpPr>
            <a:spLocks noChangeArrowheads="1"/>
          </p:cNvSpPr>
          <p:nvPr/>
        </p:nvSpPr>
        <p:spPr bwMode="auto">
          <a:xfrm>
            <a:off x="8533215" y="1995507"/>
            <a:ext cx="1705281" cy="373352"/>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3" tIns="45711" rIns="91423" bIns="45711"/>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spcBef>
                <a:spcPct val="25000"/>
              </a:spcBef>
              <a:buClr>
                <a:schemeClr val="bg1"/>
              </a:buClr>
              <a:buFont typeface="Times" panose="02020603050405020304" pitchFamily="18" charset="0"/>
              <a:buNone/>
            </a:pPr>
            <a:r>
              <a:rPr lang="en-US" altLang="en-US" b="1" dirty="0">
                <a:solidFill>
                  <a:schemeClr val="bg1"/>
                </a:solidFill>
                <a:latin typeface="Arial" panose="020B0604020202020204" pitchFamily="34" charset="0"/>
                <a:cs typeface="Arial" panose="020B0604020202020204" pitchFamily="34" charset="0"/>
              </a:rPr>
              <a:t>2020</a:t>
            </a:r>
          </a:p>
        </p:txBody>
      </p:sp>
      <p:sp>
        <p:nvSpPr>
          <p:cNvPr id="11" name="Rectangle 10"/>
          <p:cNvSpPr>
            <a:spLocks noChangeArrowheads="1"/>
          </p:cNvSpPr>
          <p:nvPr/>
        </p:nvSpPr>
        <p:spPr bwMode="auto">
          <a:xfrm>
            <a:off x="6879117" y="1988840"/>
            <a:ext cx="1654098" cy="379767"/>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3" tIns="45711" rIns="91423" bIns="45711"/>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spcBef>
                <a:spcPct val="25000"/>
              </a:spcBef>
              <a:buClr>
                <a:schemeClr val="bg1"/>
              </a:buClr>
              <a:buFont typeface="Times" panose="02020603050405020304" pitchFamily="18" charset="0"/>
              <a:buNone/>
            </a:pPr>
            <a:r>
              <a:rPr lang="en-US" altLang="en-US" b="1" dirty="0">
                <a:solidFill>
                  <a:schemeClr val="bg1"/>
                </a:solidFill>
                <a:latin typeface="Arial" panose="020B0604020202020204" pitchFamily="34" charset="0"/>
                <a:cs typeface="Arial" panose="020B0604020202020204" pitchFamily="34" charset="0"/>
              </a:rPr>
              <a:t>2019</a:t>
            </a:r>
          </a:p>
        </p:txBody>
      </p:sp>
      <p:sp>
        <p:nvSpPr>
          <p:cNvPr id="12" name="Rectangle 11"/>
          <p:cNvSpPr>
            <a:spLocks noChangeArrowheads="1"/>
          </p:cNvSpPr>
          <p:nvPr/>
        </p:nvSpPr>
        <p:spPr bwMode="auto">
          <a:xfrm>
            <a:off x="3561616" y="1988840"/>
            <a:ext cx="1663403" cy="378995"/>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3" tIns="45711" rIns="91423" bIns="45711"/>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spcBef>
                <a:spcPct val="25000"/>
              </a:spcBef>
              <a:buClr>
                <a:schemeClr val="bg1"/>
              </a:buClr>
              <a:buFont typeface="Times" panose="02020603050405020304" pitchFamily="18" charset="0"/>
              <a:buNone/>
            </a:pPr>
            <a:r>
              <a:rPr lang="en-US" altLang="en-US" b="1" dirty="0">
                <a:solidFill>
                  <a:schemeClr val="bg1"/>
                </a:solidFill>
                <a:latin typeface="Arial" panose="020B0604020202020204" pitchFamily="34" charset="0"/>
                <a:cs typeface="Arial" panose="020B0604020202020204" pitchFamily="34" charset="0"/>
              </a:rPr>
              <a:t>2017</a:t>
            </a:r>
          </a:p>
        </p:txBody>
      </p:sp>
      <p:sp>
        <p:nvSpPr>
          <p:cNvPr id="13" name="Rectangle 12"/>
          <p:cNvSpPr>
            <a:spLocks noChangeArrowheads="1"/>
          </p:cNvSpPr>
          <p:nvPr/>
        </p:nvSpPr>
        <p:spPr bwMode="auto">
          <a:xfrm>
            <a:off x="1842374" y="1988839"/>
            <a:ext cx="1719240" cy="380020"/>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3" tIns="45711" rIns="91423" bIns="45711"/>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spcBef>
                <a:spcPct val="25000"/>
              </a:spcBef>
              <a:buClr>
                <a:schemeClr val="bg1"/>
              </a:buClr>
              <a:buFont typeface="Times" panose="02020603050405020304" pitchFamily="18" charset="0"/>
              <a:buNone/>
            </a:pPr>
            <a:r>
              <a:rPr lang="en-US" altLang="en-US" b="1" dirty="0">
                <a:solidFill>
                  <a:schemeClr val="bg1"/>
                </a:solidFill>
                <a:latin typeface="Arial" panose="020B0604020202020204" pitchFamily="34" charset="0"/>
                <a:cs typeface="Arial" panose="020B0604020202020204" pitchFamily="34" charset="0"/>
              </a:rPr>
              <a:t>2016</a:t>
            </a:r>
          </a:p>
        </p:txBody>
      </p:sp>
      <p:sp>
        <p:nvSpPr>
          <p:cNvPr id="14" name="Rectangle 13"/>
          <p:cNvSpPr>
            <a:spLocks noChangeArrowheads="1"/>
          </p:cNvSpPr>
          <p:nvPr/>
        </p:nvSpPr>
        <p:spPr bwMode="auto">
          <a:xfrm>
            <a:off x="178973" y="1988839"/>
            <a:ext cx="1663403" cy="380020"/>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3" tIns="45711" rIns="91423" bIns="45711"/>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spcBef>
                <a:spcPct val="25000"/>
              </a:spcBef>
              <a:buClr>
                <a:schemeClr val="bg1"/>
              </a:buClr>
              <a:buFont typeface="Times" panose="02020603050405020304" pitchFamily="18" charset="0"/>
              <a:buNone/>
            </a:pPr>
            <a:r>
              <a:rPr lang="en-US" altLang="en-US" b="1" dirty="0">
                <a:solidFill>
                  <a:schemeClr val="bg1"/>
                </a:solidFill>
                <a:latin typeface="Arial" panose="020B0604020202020204" pitchFamily="34" charset="0"/>
                <a:cs typeface="Arial" panose="020B0604020202020204" pitchFamily="34" charset="0"/>
              </a:rPr>
              <a:t>2015</a:t>
            </a:r>
          </a:p>
        </p:txBody>
      </p:sp>
      <p:sp>
        <p:nvSpPr>
          <p:cNvPr id="15" name="Rectangle 14"/>
          <p:cNvSpPr>
            <a:spLocks noChangeArrowheads="1"/>
          </p:cNvSpPr>
          <p:nvPr/>
        </p:nvSpPr>
        <p:spPr bwMode="auto">
          <a:xfrm>
            <a:off x="5213387" y="1988839"/>
            <a:ext cx="1684342" cy="380020"/>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3" tIns="45711" rIns="91423" bIns="45711"/>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spcBef>
                <a:spcPct val="25000"/>
              </a:spcBef>
              <a:buClr>
                <a:schemeClr val="bg1"/>
              </a:buClr>
              <a:buFont typeface="Times" panose="02020603050405020304" pitchFamily="18" charset="0"/>
              <a:buNone/>
            </a:pPr>
            <a:r>
              <a:rPr lang="en-US" altLang="en-US" b="1" dirty="0">
                <a:solidFill>
                  <a:schemeClr val="bg1"/>
                </a:solidFill>
                <a:latin typeface="Arial" panose="020B0604020202020204" pitchFamily="34" charset="0"/>
                <a:cs typeface="Arial" panose="020B0604020202020204" pitchFamily="34" charset="0"/>
              </a:rPr>
              <a:t>2018</a:t>
            </a:r>
          </a:p>
        </p:txBody>
      </p:sp>
      <p:sp>
        <p:nvSpPr>
          <p:cNvPr id="16" name="Text Box 29"/>
          <p:cNvSpPr txBox="1">
            <a:spLocks noChangeArrowheads="1"/>
          </p:cNvSpPr>
          <p:nvPr/>
        </p:nvSpPr>
        <p:spPr bwMode="auto">
          <a:xfrm flipH="1">
            <a:off x="10547177" y="2365538"/>
            <a:ext cx="1022967" cy="452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052" tIns="41026" rIns="82052" bIns="41026">
            <a:spAutoFit/>
          </a:bodyPr>
          <a:lstStyle>
            <a:defPPr>
              <a:defRPr lang="en-GB"/>
            </a:defPPr>
            <a:lvl1pPr algn="ctr">
              <a:defRPr sz="800" b="1">
                <a:solidFill>
                  <a:schemeClr val="tx1"/>
                </a:solidFill>
                <a:latin typeface="Arial" panose="020B0604020202020204" pitchFamily="34" charset="0"/>
                <a:ea typeface="MS PGothic" panose="020B0600070205080204" pitchFamily="34" charset="-128"/>
                <a:cs typeface="Arial" panose="020B0604020202020204" pitchFamily="34" charset="0"/>
              </a:defRPr>
            </a:lvl1pPr>
            <a:lvl2pPr>
              <a:defRPr sz="1200">
                <a:solidFill>
                  <a:schemeClr val="tx1"/>
                </a:solidFill>
                <a:latin typeface="Times New Roman" panose="02020603050405020304" pitchFamily="18" charset="0"/>
                <a:ea typeface="MS PGothic" panose="020B0600070205080204" pitchFamily="34" charset="-128"/>
              </a:defRPr>
            </a:lvl2pPr>
            <a:lvl3pPr>
              <a:defRPr sz="1200">
                <a:solidFill>
                  <a:schemeClr val="tx1"/>
                </a:solidFill>
                <a:latin typeface="Times New Roman" panose="02020603050405020304" pitchFamily="18" charset="0"/>
                <a:ea typeface="MS PGothic" panose="020B0600070205080204" pitchFamily="34" charset="-128"/>
              </a:defRPr>
            </a:lvl3pPr>
            <a:lvl4pPr>
              <a:defRPr sz="1200">
                <a:solidFill>
                  <a:schemeClr val="tx1"/>
                </a:solidFill>
                <a:latin typeface="Times New Roman" panose="02020603050405020304" pitchFamily="18" charset="0"/>
                <a:ea typeface="MS PGothic" panose="020B0600070205080204" pitchFamily="34" charset="-128"/>
              </a:defRPr>
            </a:lvl4pPr>
            <a:lvl5pPr>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en-US" b="0" dirty="0"/>
              <a:t>.11az</a:t>
            </a:r>
            <a:br>
              <a:rPr lang="en-US" altLang="en-US" b="0" dirty="0"/>
            </a:br>
            <a:r>
              <a:rPr lang="en-US" altLang="en-US" b="0" dirty="0"/>
              <a:t> MDR and SA ballot 3-2021</a:t>
            </a:r>
          </a:p>
        </p:txBody>
      </p:sp>
      <p:sp>
        <p:nvSpPr>
          <p:cNvPr id="17" name="Isosceles Triangle 16"/>
          <p:cNvSpPr>
            <a:spLocks noChangeArrowheads="1"/>
          </p:cNvSpPr>
          <p:nvPr/>
        </p:nvSpPr>
        <p:spPr bwMode="auto">
          <a:xfrm>
            <a:off x="240452" y="2391027"/>
            <a:ext cx="265598" cy="227013"/>
          </a:xfrm>
          <a:prstGeom prst="triangle">
            <a:avLst>
              <a:gd name="adj" fmla="val 50000"/>
            </a:avLst>
          </a:prstGeom>
          <a:solidFill>
            <a:schemeClr val="accent1"/>
          </a:solidFill>
          <a:ln w="9525" algn="ctr">
            <a:solidFill>
              <a:schemeClr val="tx1"/>
            </a:solidFill>
            <a:round/>
            <a:headEnd/>
            <a:tailEnd/>
          </a:ln>
        </p:spPr>
        <p:txBody>
          <a:bodyPr lIns="91434" tIns="45716" rIns="91434" bIns="45716"/>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endParaRPr lang="en-US" altLang="en-US">
              <a:latin typeface="Arial" panose="020B0604020202020204" pitchFamily="34" charset="0"/>
              <a:cs typeface="Arial" panose="020B0604020202020204" pitchFamily="34" charset="0"/>
            </a:endParaRPr>
          </a:p>
        </p:txBody>
      </p:sp>
      <p:sp>
        <p:nvSpPr>
          <p:cNvPr id="18" name="Isosceles Triangle 17"/>
          <p:cNvSpPr>
            <a:spLocks noChangeArrowheads="1"/>
          </p:cNvSpPr>
          <p:nvPr/>
        </p:nvSpPr>
        <p:spPr bwMode="auto">
          <a:xfrm>
            <a:off x="10516887" y="2405958"/>
            <a:ext cx="228472" cy="222250"/>
          </a:xfrm>
          <a:prstGeom prst="triangle">
            <a:avLst>
              <a:gd name="adj" fmla="val 50000"/>
            </a:avLst>
          </a:prstGeom>
          <a:solidFill>
            <a:srgbClr val="FFFF00"/>
          </a:solidFill>
          <a:ln w="9525" algn="ctr">
            <a:solidFill>
              <a:schemeClr val="tx1"/>
            </a:solidFill>
            <a:round/>
            <a:headEnd/>
            <a:tailEnd/>
          </a:ln>
        </p:spPr>
        <p:txBody>
          <a:bodyPr lIns="91434" tIns="45716" rIns="91434" bIns="45716"/>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endParaRPr lang="en-US" altLang="en-US">
              <a:latin typeface="Arial" panose="020B0604020202020204" pitchFamily="34" charset="0"/>
              <a:cs typeface="Arial" panose="020B0604020202020204" pitchFamily="34" charset="0"/>
            </a:endParaRPr>
          </a:p>
        </p:txBody>
      </p:sp>
      <p:sp>
        <p:nvSpPr>
          <p:cNvPr id="19" name="Isosceles Triangle 18"/>
          <p:cNvSpPr>
            <a:spLocks noChangeArrowheads="1"/>
          </p:cNvSpPr>
          <p:nvPr/>
        </p:nvSpPr>
        <p:spPr bwMode="auto">
          <a:xfrm>
            <a:off x="1154588" y="2396753"/>
            <a:ext cx="263522" cy="227013"/>
          </a:xfrm>
          <a:prstGeom prst="triangle">
            <a:avLst>
              <a:gd name="adj" fmla="val 50000"/>
            </a:avLst>
          </a:prstGeom>
          <a:solidFill>
            <a:schemeClr val="accent1"/>
          </a:solidFill>
          <a:ln w="9525" algn="ctr">
            <a:solidFill>
              <a:schemeClr val="tx1"/>
            </a:solidFill>
            <a:round/>
            <a:headEnd/>
            <a:tailEnd/>
          </a:ln>
        </p:spPr>
        <p:txBody>
          <a:bodyPr lIns="91434" tIns="45716" rIns="91434" bIns="45716"/>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endParaRPr lang="en-US" altLang="en-US">
              <a:latin typeface="Arial" panose="020B0604020202020204" pitchFamily="34" charset="0"/>
              <a:cs typeface="Arial" panose="020B0604020202020204" pitchFamily="34" charset="0"/>
            </a:endParaRPr>
          </a:p>
        </p:txBody>
      </p:sp>
      <p:sp>
        <p:nvSpPr>
          <p:cNvPr id="20" name="Rectangle 19"/>
          <p:cNvSpPr/>
          <p:nvPr/>
        </p:nvSpPr>
        <p:spPr>
          <a:xfrm>
            <a:off x="3307682" y="3007466"/>
            <a:ext cx="3084657" cy="164000"/>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a:solidFill>
                  <a:schemeClr val="tx1"/>
                </a:solidFill>
              </a:rPr>
              <a:t>11az SFD</a:t>
            </a:r>
          </a:p>
        </p:txBody>
      </p:sp>
      <p:sp>
        <p:nvSpPr>
          <p:cNvPr id="21" name="Rectangle 20"/>
          <p:cNvSpPr/>
          <p:nvPr/>
        </p:nvSpPr>
        <p:spPr>
          <a:xfrm>
            <a:off x="643252" y="2827678"/>
            <a:ext cx="928976" cy="186926"/>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p>
            <a:pPr algn="ctr">
              <a:defRPr/>
            </a:pPr>
            <a:r>
              <a:rPr lang="en-US" sz="1100" dirty="0">
                <a:solidFill>
                  <a:schemeClr val="tx1"/>
                </a:solidFill>
              </a:rPr>
              <a:t>UCD</a:t>
            </a:r>
          </a:p>
        </p:txBody>
      </p:sp>
      <p:sp>
        <p:nvSpPr>
          <p:cNvPr id="22" name="Rectangle 21"/>
          <p:cNvSpPr/>
          <p:nvPr/>
        </p:nvSpPr>
        <p:spPr>
          <a:xfrm>
            <a:off x="4188372" y="3171306"/>
            <a:ext cx="7668268" cy="195785"/>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defRPr/>
            </a:pPr>
            <a:r>
              <a:rPr lang="en-US" sz="1100" dirty="0">
                <a:solidFill>
                  <a:schemeClr val="tx1"/>
                </a:solidFill>
              </a:rPr>
              <a:t>        Amendment text</a:t>
            </a:r>
          </a:p>
        </p:txBody>
      </p:sp>
      <p:sp>
        <p:nvSpPr>
          <p:cNvPr id="23" name="Rectangle 22"/>
          <p:cNvSpPr/>
          <p:nvPr/>
        </p:nvSpPr>
        <p:spPr>
          <a:xfrm>
            <a:off x="1572227" y="2827679"/>
            <a:ext cx="2656682" cy="186926"/>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a:solidFill>
                  <a:schemeClr val="tx1"/>
                </a:solidFill>
              </a:rPr>
              <a:t>FRD</a:t>
            </a:r>
          </a:p>
        </p:txBody>
      </p:sp>
      <p:sp>
        <p:nvSpPr>
          <p:cNvPr id="24" name="Text Box 24"/>
          <p:cNvSpPr txBox="1">
            <a:spLocks noChangeArrowheads="1"/>
          </p:cNvSpPr>
          <p:nvPr/>
        </p:nvSpPr>
        <p:spPr bwMode="auto">
          <a:xfrm>
            <a:off x="150425" y="2825853"/>
            <a:ext cx="862056" cy="1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700" dirty="0">
                <a:latin typeface="Arial" panose="020B0604020202020204" pitchFamily="34" charset="0"/>
                <a:cs typeface="Arial" panose="020B0604020202020204" pitchFamily="34" charset="0"/>
              </a:rPr>
              <a:t>5/15-11/15</a:t>
            </a:r>
          </a:p>
        </p:txBody>
      </p:sp>
      <p:sp>
        <p:nvSpPr>
          <p:cNvPr id="25" name="Rectangle 24"/>
          <p:cNvSpPr>
            <a:spLocks noChangeArrowheads="1"/>
          </p:cNvSpPr>
          <p:nvPr/>
        </p:nvSpPr>
        <p:spPr bwMode="auto">
          <a:xfrm>
            <a:off x="10223367" y="1995507"/>
            <a:ext cx="1705281" cy="373352"/>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3" tIns="45711" rIns="91423" bIns="45711"/>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spcBef>
                <a:spcPct val="25000"/>
              </a:spcBef>
              <a:buClr>
                <a:schemeClr val="bg1"/>
              </a:buClr>
              <a:buFont typeface="Times" panose="02020603050405020304" pitchFamily="18" charset="0"/>
              <a:buNone/>
            </a:pPr>
            <a:r>
              <a:rPr lang="en-US" altLang="en-US" b="1" dirty="0">
                <a:solidFill>
                  <a:schemeClr val="bg1"/>
                </a:solidFill>
                <a:latin typeface="Arial" panose="020B0604020202020204" pitchFamily="34" charset="0"/>
                <a:cs typeface="Arial" panose="020B0604020202020204" pitchFamily="34" charset="0"/>
              </a:rPr>
              <a:t>2021</a:t>
            </a:r>
          </a:p>
        </p:txBody>
      </p:sp>
      <p:grpSp>
        <p:nvGrpSpPr>
          <p:cNvPr id="26" name="Group 25"/>
          <p:cNvGrpSpPr/>
          <p:nvPr/>
        </p:nvGrpSpPr>
        <p:grpSpPr>
          <a:xfrm>
            <a:off x="1772692" y="1988840"/>
            <a:ext cx="8500127" cy="4176464"/>
            <a:chOff x="1339290" y="1268760"/>
            <a:chExt cx="6503157" cy="3782041"/>
          </a:xfrm>
        </p:grpSpPr>
        <p:sp>
          <p:nvSpPr>
            <p:cNvPr id="27" name="Line 15"/>
            <p:cNvSpPr>
              <a:spLocks noChangeShapeType="1"/>
            </p:cNvSpPr>
            <p:nvPr/>
          </p:nvSpPr>
          <p:spPr bwMode="auto">
            <a:xfrm flipH="1">
              <a:off x="6603112" y="1299562"/>
              <a:ext cx="3175" cy="3751239"/>
            </a:xfrm>
            <a:prstGeom prst="line">
              <a:avLst/>
            </a:prstGeom>
            <a:noFill/>
            <a:ln w="12700">
              <a:solidFill>
                <a:srgbClr val="C0C0C0"/>
              </a:solidFill>
              <a:round/>
              <a:headEnd/>
              <a:tailEnd/>
            </a:ln>
            <a:extLst>
              <a:ext uri="{909E8E84-426E-40DD-AFC4-6F175D3DCCD1}">
                <a14:hiddenFill xmlns:a14="http://schemas.microsoft.com/office/drawing/2010/main">
                  <a:noFill/>
                </a14:hiddenFill>
              </a:ext>
            </a:extLst>
          </p:spPr>
          <p:txBody>
            <a:bodyPr lIns="91434" tIns="45716" rIns="91434" bIns="45716"/>
            <a:lstStyle/>
            <a:p>
              <a:endParaRPr lang="en-US"/>
            </a:p>
          </p:txBody>
        </p:sp>
        <p:sp>
          <p:nvSpPr>
            <p:cNvPr id="28" name="Line 14"/>
            <p:cNvSpPr>
              <a:spLocks noChangeShapeType="1"/>
            </p:cNvSpPr>
            <p:nvPr/>
          </p:nvSpPr>
          <p:spPr bwMode="auto">
            <a:xfrm flipH="1">
              <a:off x="4012657" y="1299562"/>
              <a:ext cx="7937" cy="3751239"/>
            </a:xfrm>
            <a:prstGeom prst="line">
              <a:avLst/>
            </a:prstGeom>
            <a:noFill/>
            <a:ln w="12700">
              <a:solidFill>
                <a:srgbClr val="C0C0C0"/>
              </a:solidFill>
              <a:round/>
              <a:headEnd/>
              <a:tailEnd/>
            </a:ln>
            <a:extLst>
              <a:ext uri="{909E8E84-426E-40DD-AFC4-6F175D3DCCD1}">
                <a14:hiddenFill xmlns:a14="http://schemas.microsoft.com/office/drawing/2010/main">
                  <a:noFill/>
                </a14:hiddenFill>
              </a:ext>
            </a:extLst>
          </p:spPr>
          <p:txBody>
            <a:bodyPr lIns="91434" tIns="45716" rIns="91434" bIns="45716"/>
            <a:lstStyle/>
            <a:p>
              <a:endParaRPr lang="en-US"/>
            </a:p>
          </p:txBody>
        </p:sp>
        <p:sp>
          <p:nvSpPr>
            <p:cNvPr id="29" name="Line 10"/>
            <p:cNvSpPr>
              <a:spLocks noChangeShapeType="1"/>
            </p:cNvSpPr>
            <p:nvPr/>
          </p:nvSpPr>
          <p:spPr bwMode="auto">
            <a:xfrm>
              <a:off x="1339290" y="1299562"/>
              <a:ext cx="0" cy="3751239"/>
            </a:xfrm>
            <a:prstGeom prst="line">
              <a:avLst/>
            </a:prstGeom>
            <a:noFill/>
            <a:ln w="12700">
              <a:solidFill>
                <a:srgbClr val="C0C0C0"/>
              </a:solidFill>
              <a:round/>
              <a:headEnd/>
              <a:tailEnd/>
            </a:ln>
            <a:extLst>
              <a:ext uri="{909E8E84-426E-40DD-AFC4-6F175D3DCCD1}">
                <a14:hiddenFill xmlns:a14="http://schemas.microsoft.com/office/drawing/2010/main">
                  <a:noFill/>
                </a14:hiddenFill>
              </a:ext>
            </a:extLst>
          </p:spPr>
          <p:txBody>
            <a:bodyPr lIns="91434" tIns="45716" rIns="91434" bIns="45716"/>
            <a:lstStyle/>
            <a:p>
              <a:endParaRPr lang="en-US"/>
            </a:p>
          </p:txBody>
        </p:sp>
        <p:sp>
          <p:nvSpPr>
            <p:cNvPr id="30" name="Line 11"/>
            <p:cNvSpPr>
              <a:spLocks noChangeShapeType="1"/>
            </p:cNvSpPr>
            <p:nvPr/>
          </p:nvSpPr>
          <p:spPr bwMode="auto">
            <a:xfrm>
              <a:off x="2707604" y="1299562"/>
              <a:ext cx="0" cy="3751239"/>
            </a:xfrm>
            <a:prstGeom prst="line">
              <a:avLst/>
            </a:prstGeom>
            <a:noFill/>
            <a:ln w="12700">
              <a:solidFill>
                <a:srgbClr val="C0C0C0"/>
              </a:solidFill>
              <a:round/>
              <a:headEnd/>
              <a:tailEnd/>
            </a:ln>
            <a:extLst>
              <a:ext uri="{909E8E84-426E-40DD-AFC4-6F175D3DCCD1}">
                <a14:hiddenFill xmlns:a14="http://schemas.microsoft.com/office/drawing/2010/main">
                  <a:noFill/>
                </a14:hiddenFill>
              </a:ext>
            </a:extLst>
          </p:spPr>
          <p:txBody>
            <a:bodyPr lIns="91434" tIns="45716" rIns="91434" bIns="45716"/>
            <a:lstStyle/>
            <a:p>
              <a:endParaRPr lang="en-US"/>
            </a:p>
          </p:txBody>
        </p:sp>
        <p:sp>
          <p:nvSpPr>
            <p:cNvPr id="31" name="Line 15"/>
            <p:cNvSpPr>
              <a:spLocks noChangeShapeType="1"/>
            </p:cNvSpPr>
            <p:nvPr/>
          </p:nvSpPr>
          <p:spPr bwMode="auto">
            <a:xfrm>
              <a:off x="5271395" y="1299562"/>
              <a:ext cx="0" cy="3751239"/>
            </a:xfrm>
            <a:prstGeom prst="line">
              <a:avLst/>
            </a:prstGeom>
            <a:noFill/>
            <a:ln w="12700">
              <a:solidFill>
                <a:srgbClr val="C0C0C0"/>
              </a:solidFill>
              <a:round/>
              <a:headEnd/>
              <a:tailEnd/>
            </a:ln>
            <a:extLst>
              <a:ext uri="{909E8E84-426E-40DD-AFC4-6F175D3DCCD1}">
                <a14:hiddenFill xmlns:a14="http://schemas.microsoft.com/office/drawing/2010/main">
                  <a:noFill/>
                </a14:hiddenFill>
              </a:ext>
            </a:extLst>
          </p:spPr>
          <p:txBody>
            <a:bodyPr lIns="91434" tIns="45716" rIns="91434" bIns="45716"/>
            <a:lstStyle/>
            <a:p>
              <a:endParaRPr lang="en-US"/>
            </a:p>
          </p:txBody>
        </p:sp>
        <p:sp>
          <p:nvSpPr>
            <p:cNvPr id="32" name="Line 15"/>
            <p:cNvSpPr>
              <a:spLocks noChangeShapeType="1"/>
            </p:cNvSpPr>
            <p:nvPr/>
          </p:nvSpPr>
          <p:spPr bwMode="auto">
            <a:xfrm flipH="1">
              <a:off x="7839272" y="1268760"/>
              <a:ext cx="3175" cy="3751239"/>
            </a:xfrm>
            <a:prstGeom prst="line">
              <a:avLst/>
            </a:prstGeom>
            <a:noFill/>
            <a:ln w="12700">
              <a:solidFill>
                <a:srgbClr val="C0C0C0"/>
              </a:solidFill>
              <a:round/>
              <a:headEnd/>
              <a:tailEnd/>
            </a:ln>
            <a:extLst>
              <a:ext uri="{909E8E84-426E-40DD-AFC4-6F175D3DCCD1}">
                <a14:hiddenFill xmlns:a14="http://schemas.microsoft.com/office/drawing/2010/main">
                  <a:noFill/>
                </a14:hiddenFill>
              </a:ext>
            </a:extLst>
          </p:spPr>
          <p:txBody>
            <a:bodyPr lIns="91434" tIns="45716" rIns="91434" bIns="45716"/>
            <a:lstStyle/>
            <a:p>
              <a:endParaRPr lang="en-US"/>
            </a:p>
          </p:txBody>
        </p:sp>
      </p:grpSp>
      <p:sp>
        <p:nvSpPr>
          <p:cNvPr id="33" name="Text Box 26"/>
          <p:cNvSpPr txBox="1">
            <a:spLocks noChangeArrowheads="1"/>
          </p:cNvSpPr>
          <p:nvPr/>
        </p:nvSpPr>
        <p:spPr bwMode="auto">
          <a:xfrm flipH="1">
            <a:off x="8259529" y="2619491"/>
            <a:ext cx="634408" cy="452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600" dirty="0">
                <a:latin typeface="Arial" panose="020B0604020202020204" pitchFamily="34" charset="0"/>
                <a:cs typeface="Arial" panose="020B0604020202020204" pitchFamily="34" charset="0"/>
              </a:rPr>
              <a:t>.11az</a:t>
            </a:r>
            <a:br>
              <a:rPr lang="en-US" altLang="en-US" sz="600" dirty="0">
                <a:latin typeface="Arial" panose="020B0604020202020204" pitchFamily="34" charset="0"/>
                <a:cs typeface="Arial" panose="020B0604020202020204" pitchFamily="34" charset="0"/>
              </a:rPr>
            </a:br>
            <a:r>
              <a:rPr lang="en-US" altLang="en-US" sz="600" dirty="0">
                <a:latin typeface="Arial" panose="020B0604020202020204" pitchFamily="34" charset="0"/>
                <a:cs typeface="Arial" panose="020B0604020202020204" pitchFamily="34" charset="0"/>
              </a:rPr>
              <a:t>Draft 2.0</a:t>
            </a:r>
            <a:br>
              <a:rPr lang="en-US" altLang="en-US" sz="600" dirty="0">
                <a:latin typeface="Arial" panose="020B0604020202020204" pitchFamily="34" charset="0"/>
                <a:cs typeface="Arial" panose="020B0604020202020204" pitchFamily="34" charset="0"/>
              </a:rPr>
            </a:br>
            <a:r>
              <a:rPr lang="en-US" altLang="en-US" sz="600" dirty="0">
                <a:latin typeface="Arial" panose="020B0604020202020204" pitchFamily="34" charset="0"/>
                <a:cs typeface="Arial" panose="020B0604020202020204" pitchFamily="34" charset="0"/>
              </a:rPr>
              <a:t>11-2019</a:t>
            </a:r>
          </a:p>
          <a:p>
            <a:pPr algn="ctr"/>
            <a:r>
              <a:rPr lang="en-US" altLang="en-US" sz="600" dirty="0">
                <a:latin typeface="Arial" panose="020B0604020202020204" pitchFamily="34" charset="0"/>
                <a:cs typeface="Arial" panose="020B0604020202020204" pitchFamily="34" charset="0"/>
              </a:rPr>
              <a:t>Recirculation</a:t>
            </a:r>
          </a:p>
        </p:txBody>
      </p:sp>
      <p:sp>
        <p:nvSpPr>
          <p:cNvPr id="34" name="Isosceles Triangle 33"/>
          <p:cNvSpPr>
            <a:spLocks noChangeArrowheads="1"/>
          </p:cNvSpPr>
          <p:nvPr/>
        </p:nvSpPr>
        <p:spPr bwMode="auto">
          <a:xfrm flipH="1">
            <a:off x="8442579" y="2408340"/>
            <a:ext cx="248998" cy="217487"/>
          </a:xfrm>
          <a:prstGeom prst="triangle">
            <a:avLst>
              <a:gd name="adj" fmla="val 50000"/>
            </a:avLst>
          </a:prstGeom>
          <a:solidFill>
            <a:srgbClr val="FFFF00"/>
          </a:solidFill>
          <a:ln w="9525" algn="ctr">
            <a:solidFill>
              <a:schemeClr val="tx1"/>
            </a:solidFill>
            <a:round/>
            <a:headEnd/>
            <a:tailEnd/>
          </a:ln>
        </p:spPr>
        <p:txBody>
          <a:bodyPr lIns="91434" tIns="45716" rIns="91434" bIns="45716"/>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endParaRPr lang="en-US" altLang="en-US">
              <a:latin typeface="Arial" panose="020B0604020202020204" pitchFamily="34" charset="0"/>
              <a:cs typeface="Arial" panose="020B0604020202020204" pitchFamily="34" charset="0"/>
            </a:endParaRPr>
          </a:p>
        </p:txBody>
      </p:sp>
      <p:sp>
        <p:nvSpPr>
          <p:cNvPr id="35" name="Text Box 24"/>
          <p:cNvSpPr txBox="1">
            <a:spLocks noChangeArrowheads="1"/>
          </p:cNvSpPr>
          <p:nvPr/>
        </p:nvSpPr>
        <p:spPr bwMode="auto">
          <a:xfrm>
            <a:off x="6816783" y="2648906"/>
            <a:ext cx="418981" cy="26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600" dirty="0">
                <a:latin typeface="Arial" panose="020B0604020202020204" pitchFamily="34" charset="0"/>
                <a:cs typeface="Arial" panose="020B0604020202020204" pitchFamily="34" charset="0"/>
              </a:rPr>
              <a:t>D1.0</a:t>
            </a:r>
          </a:p>
          <a:p>
            <a:pPr algn="ctr"/>
            <a:r>
              <a:rPr lang="en-US" altLang="en-US" sz="600" dirty="0">
                <a:latin typeface="Arial" panose="020B0604020202020204" pitchFamily="34" charset="0"/>
                <a:cs typeface="Arial" panose="020B0604020202020204" pitchFamily="34" charset="0"/>
              </a:rPr>
              <a:t>Jan. 19</a:t>
            </a:r>
          </a:p>
        </p:txBody>
      </p:sp>
      <p:sp>
        <p:nvSpPr>
          <p:cNvPr id="36" name="Isosceles Triangle 35"/>
          <p:cNvSpPr>
            <a:spLocks noChangeArrowheads="1"/>
          </p:cNvSpPr>
          <p:nvPr/>
        </p:nvSpPr>
        <p:spPr bwMode="auto">
          <a:xfrm>
            <a:off x="6919585" y="2450205"/>
            <a:ext cx="173999" cy="180386"/>
          </a:xfrm>
          <a:prstGeom prst="triangle">
            <a:avLst>
              <a:gd name="adj" fmla="val 50000"/>
            </a:avLst>
          </a:prstGeom>
          <a:solidFill>
            <a:schemeClr val="accent1"/>
          </a:solidFill>
          <a:ln w="9525" algn="ctr">
            <a:solidFill>
              <a:schemeClr val="tx1"/>
            </a:solidFill>
            <a:round/>
            <a:headEnd/>
            <a:tailEnd/>
          </a:ln>
        </p:spPr>
        <p:txBody>
          <a:bodyPr lIns="91434" tIns="45716" rIns="91434" bIns="45716"/>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endParaRPr lang="en-US" altLang="en-US">
              <a:latin typeface="Arial" panose="020B0604020202020204" pitchFamily="34" charset="0"/>
              <a:cs typeface="Arial" panose="020B0604020202020204" pitchFamily="34" charset="0"/>
            </a:endParaRPr>
          </a:p>
        </p:txBody>
      </p:sp>
      <p:sp>
        <p:nvSpPr>
          <p:cNvPr id="37" name="Isosceles Triangle 36"/>
          <p:cNvSpPr>
            <a:spLocks noChangeArrowheads="1"/>
          </p:cNvSpPr>
          <p:nvPr/>
        </p:nvSpPr>
        <p:spPr bwMode="auto">
          <a:xfrm>
            <a:off x="3213604" y="2419906"/>
            <a:ext cx="263522" cy="227013"/>
          </a:xfrm>
          <a:prstGeom prst="triangle">
            <a:avLst>
              <a:gd name="adj" fmla="val 50000"/>
            </a:avLst>
          </a:prstGeom>
          <a:solidFill>
            <a:schemeClr val="accent1"/>
          </a:solidFill>
          <a:ln w="9525" algn="ctr">
            <a:solidFill>
              <a:schemeClr val="tx1"/>
            </a:solidFill>
            <a:round/>
            <a:headEnd/>
            <a:tailEnd/>
          </a:ln>
        </p:spPr>
        <p:txBody>
          <a:bodyPr lIns="91434" tIns="45716" rIns="91434" bIns="45716"/>
          <a:lstStyle/>
          <a:p>
            <a:endParaRPr lang="en-US" altLang="en-US" sz="1200">
              <a:solidFill>
                <a:schemeClr val="tx1"/>
              </a:solidFill>
              <a:latin typeface="Arial" panose="020B0604020202020204" pitchFamily="34" charset="0"/>
              <a:ea typeface="MS PGothic" panose="020B0600070205080204" pitchFamily="34" charset="-128"/>
              <a:cs typeface="Arial" panose="020B0604020202020204" pitchFamily="34" charset="0"/>
            </a:endParaRPr>
          </a:p>
        </p:txBody>
      </p:sp>
      <p:sp>
        <p:nvSpPr>
          <p:cNvPr id="38" name="Text Box 24"/>
          <p:cNvSpPr txBox="1">
            <a:spLocks noChangeArrowheads="1"/>
          </p:cNvSpPr>
          <p:nvPr/>
        </p:nvSpPr>
        <p:spPr bwMode="auto">
          <a:xfrm>
            <a:off x="2439154" y="2374846"/>
            <a:ext cx="955610" cy="329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800" dirty="0">
                <a:latin typeface="Arial" panose="020B0604020202020204" pitchFamily="34" charset="0"/>
                <a:cs typeface="Arial" panose="020B0604020202020204" pitchFamily="34" charset="0"/>
              </a:rPr>
              <a:t>.11az SFD </a:t>
            </a:r>
          </a:p>
          <a:p>
            <a:pPr algn="ctr"/>
            <a:r>
              <a:rPr lang="en-US" altLang="en-US" sz="800" dirty="0">
                <a:latin typeface="Arial" panose="020B0604020202020204" pitchFamily="34" charset="0"/>
                <a:cs typeface="Arial" panose="020B0604020202020204" pitchFamily="34" charset="0"/>
              </a:rPr>
              <a:t>11-2016</a:t>
            </a:r>
          </a:p>
        </p:txBody>
      </p:sp>
      <p:sp>
        <p:nvSpPr>
          <p:cNvPr id="39" name="Text Box 24"/>
          <p:cNvSpPr txBox="1">
            <a:spLocks noChangeArrowheads="1"/>
          </p:cNvSpPr>
          <p:nvPr/>
        </p:nvSpPr>
        <p:spPr bwMode="auto">
          <a:xfrm>
            <a:off x="5245132" y="2607742"/>
            <a:ext cx="558118" cy="3598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600" dirty="0">
                <a:latin typeface="Arial" panose="020B0604020202020204" pitchFamily="34" charset="0"/>
                <a:cs typeface="Arial" panose="020B0604020202020204" pitchFamily="34" charset="0"/>
              </a:rPr>
              <a:t>.11az</a:t>
            </a:r>
            <a:br>
              <a:rPr lang="en-US" altLang="en-US" sz="600" dirty="0">
                <a:latin typeface="Arial" panose="020B0604020202020204" pitchFamily="34" charset="0"/>
                <a:cs typeface="Arial" panose="020B0604020202020204" pitchFamily="34" charset="0"/>
              </a:rPr>
            </a:br>
            <a:r>
              <a:rPr lang="en-US" altLang="en-US" sz="600" dirty="0">
                <a:latin typeface="Arial" panose="020B0604020202020204" pitchFamily="34" charset="0"/>
                <a:cs typeface="Arial" panose="020B0604020202020204" pitchFamily="34" charset="0"/>
              </a:rPr>
              <a:t>D0.1</a:t>
            </a:r>
            <a:br>
              <a:rPr lang="en-US" altLang="en-US" sz="600" dirty="0">
                <a:latin typeface="Arial" panose="020B0604020202020204" pitchFamily="34" charset="0"/>
                <a:cs typeface="Arial" panose="020B0604020202020204" pitchFamily="34" charset="0"/>
              </a:rPr>
            </a:br>
            <a:r>
              <a:rPr lang="en-US" altLang="en-US" sz="600" dirty="0">
                <a:latin typeface="Arial" panose="020B0604020202020204" pitchFamily="34" charset="0"/>
                <a:cs typeface="Arial" panose="020B0604020202020204" pitchFamily="34" charset="0"/>
              </a:rPr>
              <a:t>Mar. 18</a:t>
            </a:r>
          </a:p>
        </p:txBody>
      </p:sp>
      <p:sp>
        <p:nvSpPr>
          <p:cNvPr id="40" name="Isosceles Triangle 39"/>
          <p:cNvSpPr>
            <a:spLocks noChangeArrowheads="1"/>
          </p:cNvSpPr>
          <p:nvPr/>
        </p:nvSpPr>
        <p:spPr bwMode="auto">
          <a:xfrm>
            <a:off x="5397901" y="2404527"/>
            <a:ext cx="175700" cy="227013"/>
          </a:xfrm>
          <a:prstGeom prst="triangle">
            <a:avLst>
              <a:gd name="adj" fmla="val 50000"/>
            </a:avLst>
          </a:prstGeom>
          <a:solidFill>
            <a:schemeClr val="accent1"/>
          </a:solidFill>
          <a:ln w="9525" algn="ctr">
            <a:solidFill>
              <a:schemeClr val="tx1"/>
            </a:solidFill>
            <a:round/>
            <a:headEnd/>
            <a:tailEnd/>
          </a:ln>
        </p:spPr>
        <p:txBody>
          <a:bodyPr lIns="91434" tIns="45716" rIns="91434" bIns="45716"/>
          <a:lstStyle/>
          <a:p>
            <a:endParaRPr lang="en-US" altLang="en-US" sz="1200">
              <a:solidFill>
                <a:schemeClr val="tx1"/>
              </a:solidFill>
              <a:latin typeface="Arial" panose="020B0604020202020204" pitchFamily="34" charset="0"/>
              <a:ea typeface="MS PGothic" panose="020B0600070205080204" pitchFamily="34" charset="-128"/>
              <a:cs typeface="Arial" panose="020B0604020202020204" pitchFamily="34" charset="0"/>
            </a:endParaRPr>
          </a:p>
        </p:txBody>
      </p:sp>
      <p:sp>
        <p:nvSpPr>
          <p:cNvPr id="41" name="Text Box 24"/>
          <p:cNvSpPr txBox="1">
            <a:spLocks noChangeArrowheads="1"/>
          </p:cNvSpPr>
          <p:nvPr/>
        </p:nvSpPr>
        <p:spPr bwMode="auto">
          <a:xfrm>
            <a:off x="5355324" y="3171466"/>
            <a:ext cx="1441267" cy="1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700" dirty="0">
                <a:latin typeface="Arial" panose="020B0604020202020204" pitchFamily="34" charset="0"/>
                <a:cs typeface="Arial" panose="020B0604020202020204" pitchFamily="34" charset="0"/>
              </a:rPr>
              <a:t>5/17-3/21</a:t>
            </a:r>
          </a:p>
        </p:txBody>
      </p:sp>
      <p:sp>
        <p:nvSpPr>
          <p:cNvPr id="42" name="Text Box 24"/>
          <p:cNvSpPr txBox="1">
            <a:spLocks noChangeArrowheads="1"/>
          </p:cNvSpPr>
          <p:nvPr/>
        </p:nvSpPr>
        <p:spPr bwMode="auto">
          <a:xfrm>
            <a:off x="1455640" y="2819488"/>
            <a:ext cx="1318774" cy="1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41026" rIns="0"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700" dirty="0">
                <a:latin typeface="Arial" panose="020B0604020202020204" pitchFamily="34" charset="0"/>
                <a:cs typeface="Arial" panose="020B0604020202020204" pitchFamily="34" charset="0"/>
              </a:rPr>
              <a:t>11/15-5/17</a:t>
            </a:r>
          </a:p>
        </p:txBody>
      </p:sp>
      <p:sp>
        <p:nvSpPr>
          <p:cNvPr id="43" name="Text Box 24"/>
          <p:cNvSpPr txBox="1">
            <a:spLocks noChangeArrowheads="1"/>
          </p:cNvSpPr>
          <p:nvPr/>
        </p:nvSpPr>
        <p:spPr bwMode="auto">
          <a:xfrm>
            <a:off x="3080372" y="3004734"/>
            <a:ext cx="1318774" cy="1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41026" rIns="0"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700" dirty="0">
                <a:latin typeface="Arial" panose="020B0604020202020204" pitchFamily="34" charset="0"/>
                <a:cs typeface="Arial" panose="020B0604020202020204" pitchFamily="34" charset="0"/>
              </a:rPr>
              <a:t>9/16-5/18</a:t>
            </a:r>
          </a:p>
        </p:txBody>
      </p:sp>
      <p:sp>
        <p:nvSpPr>
          <p:cNvPr id="44" name="TextBox 43"/>
          <p:cNvSpPr txBox="1"/>
          <p:nvPr/>
        </p:nvSpPr>
        <p:spPr>
          <a:xfrm>
            <a:off x="295521" y="3284984"/>
            <a:ext cx="1273761" cy="351026"/>
          </a:xfrm>
          <a:prstGeom prst="rect">
            <a:avLst/>
          </a:prstGeom>
          <a:noFill/>
        </p:spPr>
        <p:txBody>
          <a:bodyPr wrap="square" lIns="0" tIns="0" rIns="0" bIns="0" rtlCol="0">
            <a:noAutofit/>
          </a:bodyPr>
          <a:lstStyle/>
          <a:p>
            <a:r>
              <a:rPr lang="en-US" sz="1100" dirty="0">
                <a:solidFill>
                  <a:schemeClr val="tx1"/>
                </a:solidFill>
              </a:rPr>
              <a:t>Range Accuracy</a:t>
            </a:r>
          </a:p>
          <a:p>
            <a:r>
              <a:rPr lang="en-US" sz="1100" dirty="0">
                <a:solidFill>
                  <a:schemeClr val="tx1"/>
                </a:solidFill>
              </a:rPr>
              <a:t>Coverage in &lt;6Ghz</a:t>
            </a:r>
          </a:p>
        </p:txBody>
      </p:sp>
      <p:sp>
        <p:nvSpPr>
          <p:cNvPr id="45" name="Rectangle 44"/>
          <p:cNvSpPr/>
          <p:nvPr/>
        </p:nvSpPr>
        <p:spPr>
          <a:xfrm>
            <a:off x="1572227" y="3360789"/>
            <a:ext cx="2656682" cy="186926"/>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a:solidFill>
                  <a:schemeClr val="tx1"/>
                </a:solidFill>
              </a:rPr>
              <a:t>FRD</a:t>
            </a:r>
          </a:p>
        </p:txBody>
      </p:sp>
      <p:sp>
        <p:nvSpPr>
          <p:cNvPr id="46" name="TextBox 45"/>
          <p:cNvSpPr txBox="1"/>
          <p:nvPr/>
        </p:nvSpPr>
        <p:spPr>
          <a:xfrm>
            <a:off x="307822" y="3907940"/>
            <a:ext cx="1210931" cy="169132"/>
          </a:xfrm>
          <a:prstGeom prst="rect">
            <a:avLst/>
          </a:prstGeom>
          <a:noFill/>
        </p:spPr>
        <p:txBody>
          <a:bodyPr wrap="square" lIns="0" tIns="0" rIns="0" bIns="0" rtlCol="0">
            <a:noAutofit/>
          </a:bodyPr>
          <a:lstStyle/>
          <a:p>
            <a:r>
              <a:rPr lang="en-US" sz="1100" dirty="0">
                <a:solidFill>
                  <a:schemeClr val="tx1"/>
                </a:solidFill>
              </a:rPr>
              <a:t>Security</a:t>
            </a:r>
          </a:p>
        </p:txBody>
      </p:sp>
      <p:sp>
        <p:nvSpPr>
          <p:cNvPr id="47" name="TextBox 46"/>
          <p:cNvSpPr txBox="1"/>
          <p:nvPr/>
        </p:nvSpPr>
        <p:spPr>
          <a:xfrm>
            <a:off x="294378" y="4382360"/>
            <a:ext cx="1210931" cy="169132"/>
          </a:xfrm>
          <a:prstGeom prst="rect">
            <a:avLst/>
          </a:prstGeom>
          <a:noFill/>
        </p:spPr>
        <p:txBody>
          <a:bodyPr wrap="square" lIns="0" tIns="0" rIns="0" bIns="0" rtlCol="0">
            <a:noAutofit/>
          </a:bodyPr>
          <a:lstStyle/>
          <a:p>
            <a:r>
              <a:rPr lang="en-US" sz="1100" dirty="0">
                <a:solidFill>
                  <a:schemeClr val="tx1"/>
                </a:solidFill>
              </a:rPr>
              <a:t>60Ghz</a:t>
            </a:r>
          </a:p>
        </p:txBody>
      </p:sp>
      <p:sp>
        <p:nvSpPr>
          <p:cNvPr id="48" name="TextBox 47"/>
          <p:cNvSpPr txBox="1"/>
          <p:nvPr/>
        </p:nvSpPr>
        <p:spPr>
          <a:xfrm>
            <a:off x="289597" y="4938964"/>
            <a:ext cx="1210931" cy="169132"/>
          </a:xfrm>
          <a:prstGeom prst="rect">
            <a:avLst/>
          </a:prstGeom>
          <a:noFill/>
        </p:spPr>
        <p:txBody>
          <a:bodyPr wrap="square" lIns="0" tIns="0" rIns="0" bIns="0" rtlCol="0">
            <a:noAutofit/>
          </a:bodyPr>
          <a:lstStyle/>
          <a:p>
            <a:r>
              <a:rPr lang="en-US" sz="1100" dirty="0">
                <a:solidFill>
                  <a:schemeClr val="tx1"/>
                </a:solidFill>
              </a:rPr>
              <a:t>Scalability</a:t>
            </a:r>
          </a:p>
        </p:txBody>
      </p:sp>
      <p:sp>
        <p:nvSpPr>
          <p:cNvPr id="49" name="Rectangle 48"/>
          <p:cNvSpPr/>
          <p:nvPr/>
        </p:nvSpPr>
        <p:spPr>
          <a:xfrm>
            <a:off x="2643319" y="3898398"/>
            <a:ext cx="1583766" cy="186926"/>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a:solidFill>
                  <a:schemeClr val="tx1"/>
                </a:solidFill>
              </a:rPr>
              <a:t>     FRD</a:t>
            </a:r>
          </a:p>
        </p:txBody>
      </p:sp>
      <p:sp>
        <p:nvSpPr>
          <p:cNvPr id="50" name="Rectangle 49"/>
          <p:cNvSpPr/>
          <p:nvPr/>
        </p:nvSpPr>
        <p:spPr>
          <a:xfrm>
            <a:off x="2644626" y="3897765"/>
            <a:ext cx="842360" cy="187855"/>
          </a:xfrm>
          <a:prstGeom prst="rect">
            <a:avLst/>
          </a:prstGeom>
          <a:noFill/>
          <a:ln w="3175">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600" dirty="0">
                <a:solidFill>
                  <a:schemeClr val="tx1"/>
                </a:solidFill>
              </a:rPr>
              <a:t>Threat model</a:t>
            </a:r>
          </a:p>
        </p:txBody>
      </p:sp>
      <p:sp>
        <p:nvSpPr>
          <p:cNvPr id="51" name="Rectangle 50"/>
          <p:cNvSpPr/>
          <p:nvPr/>
        </p:nvSpPr>
        <p:spPr>
          <a:xfrm>
            <a:off x="3307682" y="4551491"/>
            <a:ext cx="3246489" cy="195625"/>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a:solidFill>
                  <a:schemeClr val="tx1"/>
                </a:solidFill>
              </a:rPr>
              <a:t>SFD</a:t>
            </a:r>
          </a:p>
        </p:txBody>
      </p:sp>
      <p:sp>
        <p:nvSpPr>
          <p:cNvPr id="52" name="Rectangle 51"/>
          <p:cNvSpPr/>
          <p:nvPr/>
        </p:nvSpPr>
        <p:spPr>
          <a:xfrm>
            <a:off x="1572227" y="4364043"/>
            <a:ext cx="2657371" cy="186926"/>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a:solidFill>
                  <a:schemeClr val="tx1"/>
                </a:solidFill>
              </a:rPr>
              <a:t>FRD</a:t>
            </a:r>
          </a:p>
        </p:txBody>
      </p:sp>
      <p:sp>
        <p:nvSpPr>
          <p:cNvPr id="53" name="Rectangle 52"/>
          <p:cNvSpPr/>
          <p:nvPr/>
        </p:nvSpPr>
        <p:spPr>
          <a:xfrm>
            <a:off x="3307682" y="5126412"/>
            <a:ext cx="3246489" cy="191325"/>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a:solidFill>
                  <a:schemeClr val="tx1"/>
                </a:solidFill>
              </a:rPr>
              <a:t>SFD</a:t>
            </a:r>
          </a:p>
        </p:txBody>
      </p:sp>
      <p:sp>
        <p:nvSpPr>
          <p:cNvPr id="54" name="Rectangle 53"/>
          <p:cNvSpPr/>
          <p:nvPr/>
        </p:nvSpPr>
        <p:spPr>
          <a:xfrm>
            <a:off x="1570402" y="4938964"/>
            <a:ext cx="2656682" cy="186926"/>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a:solidFill>
                  <a:schemeClr val="tx1"/>
                </a:solidFill>
              </a:rPr>
              <a:t>FRD</a:t>
            </a:r>
          </a:p>
        </p:txBody>
      </p:sp>
      <p:sp>
        <p:nvSpPr>
          <p:cNvPr id="55" name="Rectangle 54"/>
          <p:cNvSpPr/>
          <p:nvPr/>
        </p:nvSpPr>
        <p:spPr>
          <a:xfrm>
            <a:off x="4188374" y="4087111"/>
            <a:ext cx="2365797" cy="166793"/>
          </a:xfrm>
          <a:prstGeom prst="rect">
            <a:avLst/>
          </a:prstGeom>
          <a:solidFill>
            <a:schemeClr val="accent1">
              <a:alpha val="5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a:solidFill>
                  <a:schemeClr val="tx1">
                    <a:alpha val="60000"/>
                  </a:schemeClr>
                </a:solidFill>
              </a:rPr>
              <a:t>SFD</a:t>
            </a:r>
          </a:p>
        </p:txBody>
      </p:sp>
      <p:cxnSp>
        <p:nvCxnSpPr>
          <p:cNvPr id="56" name="Straight Connector 55"/>
          <p:cNvCxnSpPr/>
          <p:nvPr/>
        </p:nvCxnSpPr>
        <p:spPr bwMode="auto">
          <a:xfrm>
            <a:off x="633126" y="3043560"/>
            <a:ext cx="941095"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7" name="Straight Connector 56"/>
          <p:cNvCxnSpPr/>
          <p:nvPr/>
        </p:nvCxnSpPr>
        <p:spPr bwMode="auto">
          <a:xfrm>
            <a:off x="1570401" y="4578279"/>
            <a:ext cx="2682122" cy="2849"/>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8" name="Straight Connector 57"/>
          <p:cNvCxnSpPr/>
          <p:nvPr/>
        </p:nvCxnSpPr>
        <p:spPr bwMode="auto">
          <a:xfrm>
            <a:off x="1590322" y="3573016"/>
            <a:ext cx="2635067"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9" name="Straight Connector 58"/>
          <p:cNvCxnSpPr/>
          <p:nvPr/>
        </p:nvCxnSpPr>
        <p:spPr bwMode="auto">
          <a:xfrm>
            <a:off x="1591051" y="3043560"/>
            <a:ext cx="2635067"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0" name="Straight Connector 59"/>
          <p:cNvCxnSpPr/>
          <p:nvPr/>
        </p:nvCxnSpPr>
        <p:spPr bwMode="auto">
          <a:xfrm>
            <a:off x="1552091" y="5140510"/>
            <a:ext cx="2682122"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1" name="Oval Callout 60"/>
          <p:cNvSpPr/>
          <p:nvPr/>
        </p:nvSpPr>
        <p:spPr bwMode="auto">
          <a:xfrm>
            <a:off x="4697766" y="3784355"/>
            <a:ext cx="953900" cy="324478"/>
          </a:xfrm>
          <a:prstGeom prst="wedgeEllipseCallout">
            <a:avLst>
              <a:gd name="adj1" fmla="val -98508"/>
              <a:gd name="adj2" fmla="val -290678"/>
            </a:avLst>
          </a:prstGeom>
          <a:solidFill>
            <a:srgbClr val="00B8FF">
              <a:alpha val="37000"/>
            </a:srgbClr>
          </a:solidFill>
          <a:ln w="9525" cap="flat" cmpd="sng" algn="ctr">
            <a:solidFill>
              <a:schemeClr val="tx1"/>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900" b="1" i="0" u="none" strike="noStrike" cap="none" normalizeH="0" baseline="0" dirty="0">
                <a:ln>
                  <a:noFill/>
                </a:ln>
                <a:solidFill>
                  <a:schemeClr val="tx1"/>
                </a:solidFill>
                <a:effectLst/>
                <a:latin typeface="Times New Roman" pitchFamily="16" charset="0"/>
                <a:ea typeface="MS Gothic" charset="-128"/>
              </a:rPr>
              <a:t>FRD Freeze</a:t>
            </a:r>
          </a:p>
        </p:txBody>
      </p:sp>
      <p:sp>
        <p:nvSpPr>
          <p:cNvPr id="63" name="Isosceles Triangle 62"/>
          <p:cNvSpPr>
            <a:spLocks noChangeArrowheads="1"/>
          </p:cNvSpPr>
          <p:nvPr/>
        </p:nvSpPr>
        <p:spPr bwMode="auto">
          <a:xfrm>
            <a:off x="4076339" y="2428738"/>
            <a:ext cx="263522" cy="227013"/>
          </a:xfrm>
          <a:prstGeom prst="triangle">
            <a:avLst>
              <a:gd name="adj" fmla="val 50000"/>
            </a:avLst>
          </a:prstGeom>
          <a:solidFill>
            <a:schemeClr val="accent1"/>
          </a:solidFill>
          <a:ln w="9525" algn="ctr">
            <a:solidFill>
              <a:schemeClr val="tx1"/>
            </a:solidFill>
            <a:round/>
            <a:headEnd/>
            <a:tailEnd/>
          </a:ln>
        </p:spPr>
        <p:txBody>
          <a:bodyPr lIns="91434" tIns="45716" rIns="91434" bIns="45716"/>
          <a:lstStyle/>
          <a:p>
            <a:endParaRPr lang="en-US" altLang="en-US" sz="1200">
              <a:solidFill>
                <a:schemeClr val="tx1"/>
              </a:solidFill>
              <a:latin typeface="Arial" panose="020B0604020202020204" pitchFamily="34" charset="0"/>
              <a:ea typeface="MS PGothic" panose="020B0600070205080204" pitchFamily="34" charset="-128"/>
              <a:cs typeface="Arial" panose="020B0604020202020204" pitchFamily="34" charset="0"/>
            </a:endParaRPr>
          </a:p>
        </p:txBody>
      </p:sp>
      <p:sp>
        <p:nvSpPr>
          <p:cNvPr id="64" name="Text Box 24"/>
          <p:cNvSpPr txBox="1">
            <a:spLocks noChangeArrowheads="1"/>
          </p:cNvSpPr>
          <p:nvPr/>
        </p:nvSpPr>
        <p:spPr bwMode="auto">
          <a:xfrm>
            <a:off x="1346254" y="2378111"/>
            <a:ext cx="1058881" cy="329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800" dirty="0">
                <a:latin typeface="Arial" panose="020B0604020202020204" pitchFamily="34" charset="0"/>
                <a:cs typeface="Arial" panose="020B0604020202020204" pitchFamily="34" charset="0"/>
              </a:rPr>
              <a:t>TG formation </a:t>
            </a:r>
          </a:p>
          <a:p>
            <a:pPr algn="ctr"/>
            <a:r>
              <a:rPr lang="en-US" altLang="en-US" sz="800" dirty="0">
                <a:latin typeface="Arial" panose="020B0604020202020204" pitchFamily="34" charset="0"/>
                <a:cs typeface="Arial" panose="020B0604020202020204" pitchFamily="34" charset="0"/>
              </a:rPr>
              <a:t>9-15</a:t>
            </a:r>
          </a:p>
        </p:txBody>
      </p:sp>
      <p:cxnSp>
        <p:nvCxnSpPr>
          <p:cNvPr id="65" name="Straight Connector 64"/>
          <p:cNvCxnSpPr/>
          <p:nvPr/>
        </p:nvCxnSpPr>
        <p:spPr bwMode="auto">
          <a:xfrm>
            <a:off x="2640534" y="4121825"/>
            <a:ext cx="1599862"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6" name="Straight Connector 65"/>
          <p:cNvCxnSpPr/>
          <p:nvPr/>
        </p:nvCxnSpPr>
        <p:spPr bwMode="auto">
          <a:xfrm flipV="1">
            <a:off x="3253324" y="4747116"/>
            <a:ext cx="3244318" cy="15612"/>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7" name="Straight Connector 66"/>
          <p:cNvCxnSpPr/>
          <p:nvPr/>
        </p:nvCxnSpPr>
        <p:spPr bwMode="auto">
          <a:xfrm>
            <a:off x="3373598" y="3203311"/>
            <a:ext cx="3000974"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8" name="Rectangle 67"/>
          <p:cNvSpPr/>
          <p:nvPr/>
        </p:nvSpPr>
        <p:spPr>
          <a:xfrm>
            <a:off x="4987788" y="4084054"/>
            <a:ext cx="805464" cy="176992"/>
          </a:xfrm>
          <a:prstGeom prst="rect">
            <a:avLst/>
          </a:prstGeom>
          <a:solidFill>
            <a:schemeClr val="accent1">
              <a:alpha val="14000"/>
            </a:schemeClr>
          </a:solidFill>
          <a:ln w="0">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tIns="0" bIns="0" anchor="ctr"/>
          <a:lstStyle/>
          <a:p>
            <a:pPr algn="ctr">
              <a:defRPr/>
            </a:pPr>
            <a:r>
              <a:rPr lang="en-US" sz="600" dirty="0">
                <a:solidFill>
                  <a:schemeClr val="tx1"/>
                </a:solidFill>
              </a:rPr>
              <a:t>Unassociated neg.</a:t>
            </a:r>
          </a:p>
        </p:txBody>
      </p:sp>
      <p:sp>
        <p:nvSpPr>
          <p:cNvPr id="69" name="Rectangle 68"/>
          <p:cNvSpPr/>
          <p:nvPr/>
        </p:nvSpPr>
        <p:spPr>
          <a:xfrm>
            <a:off x="5809854" y="4077072"/>
            <a:ext cx="736938" cy="176992"/>
          </a:xfrm>
          <a:prstGeom prst="rect">
            <a:avLst/>
          </a:prstGeom>
          <a:solidFill>
            <a:schemeClr val="accent1">
              <a:alpha val="14000"/>
            </a:schemeClr>
          </a:solidFill>
          <a:ln w="0">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lIns="0" tIns="0" rIns="0" bIns="0" anchor="ctr"/>
          <a:lstStyle/>
          <a:p>
            <a:pPr algn="ctr">
              <a:defRPr/>
            </a:pPr>
            <a:r>
              <a:rPr lang="en-US" sz="600" dirty="0">
                <a:solidFill>
                  <a:schemeClr val="tx1"/>
                </a:solidFill>
              </a:rPr>
              <a:t>associated </a:t>
            </a:r>
          </a:p>
          <a:p>
            <a:pPr algn="ctr">
              <a:defRPr/>
            </a:pPr>
            <a:r>
              <a:rPr lang="en-US" sz="600" dirty="0">
                <a:solidFill>
                  <a:schemeClr val="tx1"/>
                </a:solidFill>
              </a:rPr>
              <a:t>neg.</a:t>
            </a:r>
          </a:p>
        </p:txBody>
      </p:sp>
      <p:cxnSp>
        <p:nvCxnSpPr>
          <p:cNvPr id="70" name="Straight Connector 69"/>
          <p:cNvCxnSpPr/>
          <p:nvPr/>
        </p:nvCxnSpPr>
        <p:spPr bwMode="auto">
          <a:xfrm>
            <a:off x="5809852" y="4278494"/>
            <a:ext cx="752876"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1" name="Rectangle 70"/>
          <p:cNvSpPr/>
          <p:nvPr/>
        </p:nvSpPr>
        <p:spPr>
          <a:xfrm>
            <a:off x="4197539" y="4084054"/>
            <a:ext cx="791793" cy="176992"/>
          </a:xfrm>
          <a:prstGeom prst="rect">
            <a:avLst/>
          </a:prstGeom>
          <a:solidFill>
            <a:schemeClr val="accent1">
              <a:alpha val="14000"/>
            </a:schemeClr>
          </a:solidFill>
          <a:ln w="0">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tIns="0" bIns="0" anchor="ctr"/>
          <a:lstStyle/>
          <a:p>
            <a:pPr algn="ctr">
              <a:defRPr/>
            </a:pPr>
            <a:r>
              <a:rPr lang="en-US" sz="600" dirty="0">
                <a:solidFill>
                  <a:schemeClr val="tx1"/>
                </a:solidFill>
              </a:rPr>
              <a:t>PHY waveform</a:t>
            </a:r>
          </a:p>
        </p:txBody>
      </p:sp>
      <p:cxnSp>
        <p:nvCxnSpPr>
          <p:cNvPr id="72" name="Straight Connector 71"/>
          <p:cNvCxnSpPr/>
          <p:nvPr/>
        </p:nvCxnSpPr>
        <p:spPr bwMode="auto">
          <a:xfrm>
            <a:off x="4238118" y="4285476"/>
            <a:ext cx="639945"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3" name="Straight Connector 72"/>
          <p:cNvCxnSpPr/>
          <p:nvPr/>
        </p:nvCxnSpPr>
        <p:spPr bwMode="auto">
          <a:xfrm>
            <a:off x="4962793" y="4285476"/>
            <a:ext cx="799931"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4" name="Rectangle 73"/>
          <p:cNvSpPr/>
          <p:nvPr/>
        </p:nvSpPr>
        <p:spPr>
          <a:xfrm>
            <a:off x="3299618" y="3550410"/>
            <a:ext cx="3254554" cy="252610"/>
          </a:xfrm>
          <a:prstGeom prst="rect">
            <a:avLst/>
          </a:prstGeom>
          <a:solidFill>
            <a:schemeClr val="accent1">
              <a:alpha val="6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a:solidFill>
                  <a:schemeClr val="tx1">
                    <a:alpha val="60000"/>
                  </a:schemeClr>
                </a:solidFill>
              </a:rPr>
              <a:t>SFD</a:t>
            </a:r>
          </a:p>
        </p:txBody>
      </p:sp>
      <p:cxnSp>
        <p:nvCxnSpPr>
          <p:cNvPr id="75" name="Straight Connector 74"/>
          <p:cNvCxnSpPr/>
          <p:nvPr/>
        </p:nvCxnSpPr>
        <p:spPr bwMode="auto">
          <a:xfrm>
            <a:off x="3298718" y="3829298"/>
            <a:ext cx="894041"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6" name="Straight Connector 75"/>
          <p:cNvCxnSpPr/>
          <p:nvPr/>
        </p:nvCxnSpPr>
        <p:spPr bwMode="auto">
          <a:xfrm>
            <a:off x="5776673" y="3824858"/>
            <a:ext cx="692019"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7" name="Straight Connector 76"/>
          <p:cNvCxnSpPr/>
          <p:nvPr/>
        </p:nvCxnSpPr>
        <p:spPr bwMode="auto">
          <a:xfrm>
            <a:off x="4989332" y="3824858"/>
            <a:ext cx="705822"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8" name="Straight Connector 77"/>
          <p:cNvCxnSpPr/>
          <p:nvPr/>
        </p:nvCxnSpPr>
        <p:spPr bwMode="auto">
          <a:xfrm>
            <a:off x="4209812" y="3824858"/>
            <a:ext cx="658767"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79" name="Group 78"/>
          <p:cNvGrpSpPr/>
          <p:nvPr/>
        </p:nvGrpSpPr>
        <p:grpSpPr>
          <a:xfrm>
            <a:off x="3309937" y="3547871"/>
            <a:ext cx="3244236" cy="257760"/>
            <a:chOff x="2515383" y="2827791"/>
            <a:chExt cx="2920713" cy="187855"/>
          </a:xfrm>
        </p:grpSpPr>
        <p:sp>
          <p:nvSpPr>
            <p:cNvPr id="80" name="Rectangle 79"/>
            <p:cNvSpPr/>
            <p:nvPr/>
          </p:nvSpPr>
          <p:spPr>
            <a:xfrm>
              <a:off x="2515383" y="2827791"/>
              <a:ext cx="810734" cy="187855"/>
            </a:xfrm>
            <a:prstGeom prst="rect">
              <a:avLst/>
            </a:prstGeom>
            <a:solidFill>
              <a:schemeClr val="accent1">
                <a:alpha val="14000"/>
              </a:schemeClr>
            </a:solidFill>
            <a:ln w="0">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600" dirty="0">
                  <a:solidFill>
                    <a:schemeClr val="tx1"/>
                  </a:solidFill>
                </a:rPr>
                <a:t>MU mode sequence</a:t>
              </a:r>
            </a:p>
          </p:txBody>
        </p:sp>
        <p:sp>
          <p:nvSpPr>
            <p:cNvPr id="81" name="Rectangle 80"/>
            <p:cNvSpPr/>
            <p:nvPr/>
          </p:nvSpPr>
          <p:spPr>
            <a:xfrm>
              <a:off x="3323979" y="2827791"/>
              <a:ext cx="705464" cy="185952"/>
            </a:xfrm>
            <a:prstGeom prst="rect">
              <a:avLst/>
            </a:prstGeom>
            <a:solidFill>
              <a:schemeClr val="accent1">
                <a:alpha val="14000"/>
              </a:schemeClr>
            </a:solidFill>
            <a:ln w="0">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600" dirty="0">
                  <a:solidFill>
                    <a:schemeClr val="tx1"/>
                  </a:solidFill>
                </a:rPr>
                <a:t>MU mode</a:t>
              </a:r>
            </a:p>
            <a:p>
              <a:pPr algn="ctr">
                <a:defRPr/>
              </a:pPr>
              <a:r>
                <a:rPr lang="en-US" sz="600" dirty="0">
                  <a:solidFill>
                    <a:schemeClr val="tx1"/>
                  </a:solidFill>
                </a:rPr>
                <a:t>Resource all.</a:t>
              </a:r>
            </a:p>
          </p:txBody>
        </p:sp>
        <p:sp>
          <p:nvSpPr>
            <p:cNvPr id="82" name="Rectangle 81"/>
            <p:cNvSpPr/>
            <p:nvPr/>
          </p:nvSpPr>
          <p:spPr>
            <a:xfrm>
              <a:off x="4027305" y="2827791"/>
              <a:ext cx="705464" cy="185952"/>
            </a:xfrm>
            <a:prstGeom prst="rect">
              <a:avLst/>
            </a:prstGeom>
            <a:solidFill>
              <a:schemeClr val="accent1">
                <a:alpha val="14000"/>
              </a:schemeClr>
            </a:solidFill>
            <a:ln w="0">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600" dirty="0">
                  <a:solidFill>
                    <a:schemeClr val="tx1"/>
                  </a:solidFill>
                </a:rPr>
                <a:t>SU sequence</a:t>
              </a:r>
            </a:p>
          </p:txBody>
        </p:sp>
        <p:sp>
          <p:nvSpPr>
            <p:cNvPr id="83" name="Rectangle 82"/>
            <p:cNvSpPr/>
            <p:nvPr/>
          </p:nvSpPr>
          <p:spPr>
            <a:xfrm>
              <a:off x="4730632" y="2827791"/>
              <a:ext cx="705464" cy="185952"/>
            </a:xfrm>
            <a:prstGeom prst="rect">
              <a:avLst/>
            </a:prstGeom>
            <a:solidFill>
              <a:schemeClr val="accent1">
                <a:alpha val="14000"/>
              </a:schemeClr>
            </a:solidFill>
            <a:ln w="0">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600" dirty="0">
                  <a:solidFill>
                    <a:schemeClr val="tx1"/>
                  </a:solidFill>
                </a:rPr>
                <a:t>Capability ex. and negotiation</a:t>
              </a:r>
            </a:p>
          </p:txBody>
        </p:sp>
      </p:grpSp>
      <p:sp>
        <p:nvSpPr>
          <p:cNvPr id="84" name="Text Box 24"/>
          <p:cNvSpPr txBox="1">
            <a:spLocks noChangeArrowheads="1"/>
          </p:cNvSpPr>
          <p:nvPr/>
        </p:nvSpPr>
        <p:spPr bwMode="auto">
          <a:xfrm>
            <a:off x="5914537" y="2595995"/>
            <a:ext cx="714755" cy="452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600" dirty="0">
                <a:latin typeface="Arial" panose="020B0604020202020204" pitchFamily="34" charset="0"/>
                <a:cs typeface="Arial" panose="020B0604020202020204" pitchFamily="34" charset="0"/>
              </a:rPr>
              <a:t>July 18</a:t>
            </a:r>
          </a:p>
          <a:p>
            <a:pPr algn="ctr"/>
            <a:r>
              <a:rPr lang="en-US" altLang="en-US" sz="600" dirty="0">
                <a:latin typeface="Arial" panose="020B0604020202020204" pitchFamily="34" charset="0"/>
                <a:cs typeface="Arial" panose="020B0604020202020204" pitchFamily="34" charset="0"/>
              </a:rPr>
              <a:t>Inter.</a:t>
            </a:r>
          </a:p>
          <a:p>
            <a:pPr algn="ctr"/>
            <a:r>
              <a:rPr lang="en-US" altLang="en-US" sz="600" dirty="0">
                <a:latin typeface="Arial" panose="020B0604020202020204" pitchFamily="34" charset="0"/>
                <a:cs typeface="Arial" panose="020B0604020202020204" pitchFamily="34" charset="0"/>
              </a:rPr>
              <a:t>comment</a:t>
            </a:r>
          </a:p>
          <a:p>
            <a:pPr algn="ctr"/>
            <a:r>
              <a:rPr lang="en-US" altLang="en-US" sz="600" dirty="0">
                <a:latin typeface="Arial" panose="020B0604020202020204" pitchFamily="34" charset="0"/>
                <a:cs typeface="Arial" panose="020B0604020202020204" pitchFamily="34" charset="0"/>
              </a:rPr>
              <a:t>collection</a:t>
            </a:r>
          </a:p>
        </p:txBody>
      </p:sp>
      <p:sp>
        <p:nvSpPr>
          <p:cNvPr id="85" name="Isosceles Triangle 84"/>
          <p:cNvSpPr>
            <a:spLocks noChangeArrowheads="1"/>
          </p:cNvSpPr>
          <p:nvPr/>
        </p:nvSpPr>
        <p:spPr bwMode="auto">
          <a:xfrm>
            <a:off x="6180138" y="2411146"/>
            <a:ext cx="170954" cy="227013"/>
          </a:xfrm>
          <a:prstGeom prst="triangle">
            <a:avLst>
              <a:gd name="adj" fmla="val 50000"/>
            </a:avLst>
          </a:prstGeom>
          <a:solidFill>
            <a:schemeClr val="accent1"/>
          </a:solidFill>
          <a:ln w="9525" algn="ctr">
            <a:solidFill>
              <a:schemeClr val="tx1"/>
            </a:solidFill>
            <a:round/>
            <a:headEnd/>
            <a:tailEnd/>
          </a:ln>
        </p:spPr>
        <p:txBody>
          <a:bodyPr lIns="91434" tIns="45716" rIns="91434" bIns="45716"/>
          <a:lstStyle/>
          <a:p>
            <a:endParaRPr lang="en-US" altLang="en-US" sz="1200">
              <a:solidFill>
                <a:schemeClr val="tx1"/>
              </a:solidFill>
              <a:latin typeface="Arial" panose="020B0604020202020204" pitchFamily="34" charset="0"/>
              <a:ea typeface="MS PGothic" panose="020B0600070205080204" pitchFamily="34" charset="-128"/>
              <a:cs typeface="Arial" panose="020B0604020202020204" pitchFamily="34" charset="0"/>
            </a:endParaRPr>
          </a:p>
        </p:txBody>
      </p:sp>
      <p:sp>
        <p:nvSpPr>
          <p:cNvPr id="86" name="Isosceles Triangle 85"/>
          <p:cNvSpPr>
            <a:spLocks noChangeArrowheads="1"/>
          </p:cNvSpPr>
          <p:nvPr/>
        </p:nvSpPr>
        <p:spPr bwMode="auto">
          <a:xfrm>
            <a:off x="6233413" y="2409899"/>
            <a:ext cx="170954" cy="227013"/>
          </a:xfrm>
          <a:prstGeom prst="triangle">
            <a:avLst>
              <a:gd name="adj" fmla="val 50000"/>
            </a:avLst>
          </a:prstGeom>
          <a:solidFill>
            <a:schemeClr val="accent1"/>
          </a:solidFill>
          <a:ln w="9525" algn="ctr">
            <a:solidFill>
              <a:schemeClr val="tx1"/>
            </a:solidFill>
            <a:round/>
            <a:headEnd/>
            <a:tailEnd/>
          </a:ln>
        </p:spPr>
        <p:txBody>
          <a:bodyPr lIns="91434" tIns="45716" rIns="91434" bIns="45716"/>
          <a:lstStyle/>
          <a:p>
            <a:endParaRPr lang="en-US" altLang="en-US" sz="1200">
              <a:solidFill>
                <a:schemeClr val="tx1"/>
              </a:solidFill>
              <a:latin typeface="Arial" panose="020B0604020202020204" pitchFamily="34" charset="0"/>
              <a:ea typeface="MS PGothic" panose="020B0600070205080204" pitchFamily="34" charset="-128"/>
              <a:cs typeface="Arial" panose="020B0604020202020204" pitchFamily="34" charset="0"/>
            </a:endParaRPr>
          </a:p>
        </p:txBody>
      </p:sp>
      <p:sp>
        <p:nvSpPr>
          <p:cNvPr id="87" name="Text Box 24"/>
          <p:cNvSpPr txBox="1">
            <a:spLocks noChangeArrowheads="1"/>
          </p:cNvSpPr>
          <p:nvPr/>
        </p:nvSpPr>
        <p:spPr bwMode="auto">
          <a:xfrm>
            <a:off x="5828183" y="2363863"/>
            <a:ext cx="436592" cy="26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600" dirty="0">
                <a:latin typeface="Arial" panose="020B0604020202020204" pitchFamily="34" charset="0"/>
                <a:cs typeface="Arial" panose="020B0604020202020204" pitchFamily="34" charset="0"/>
              </a:rPr>
              <a:t>SFD</a:t>
            </a:r>
          </a:p>
          <a:p>
            <a:pPr algn="ctr"/>
            <a:r>
              <a:rPr lang="en-US" altLang="en-US" sz="600" dirty="0">
                <a:latin typeface="Arial" panose="020B0604020202020204" pitchFamily="34" charset="0"/>
                <a:cs typeface="Arial" panose="020B0604020202020204" pitchFamily="34" charset="0"/>
              </a:rPr>
              <a:t>Final</a:t>
            </a:r>
          </a:p>
        </p:txBody>
      </p:sp>
      <p:cxnSp>
        <p:nvCxnSpPr>
          <p:cNvPr id="88" name="Straight Connector 87"/>
          <p:cNvCxnSpPr/>
          <p:nvPr/>
        </p:nvCxnSpPr>
        <p:spPr bwMode="auto">
          <a:xfrm>
            <a:off x="4182264" y="3377313"/>
            <a:ext cx="4032448" cy="7334"/>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9" name="Straight Connector 88"/>
          <p:cNvCxnSpPr/>
          <p:nvPr/>
        </p:nvCxnSpPr>
        <p:spPr bwMode="auto">
          <a:xfrm>
            <a:off x="3331502" y="5341589"/>
            <a:ext cx="3159585"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0" name="Isosceles Triangle 89"/>
          <p:cNvSpPr>
            <a:spLocks noChangeArrowheads="1"/>
          </p:cNvSpPr>
          <p:nvPr/>
        </p:nvSpPr>
        <p:spPr bwMode="auto">
          <a:xfrm>
            <a:off x="6976580" y="2445796"/>
            <a:ext cx="173999" cy="180386"/>
          </a:xfrm>
          <a:prstGeom prst="triangle">
            <a:avLst>
              <a:gd name="adj" fmla="val 50000"/>
            </a:avLst>
          </a:prstGeom>
          <a:solidFill>
            <a:schemeClr val="accent1"/>
          </a:solidFill>
          <a:ln w="9525" algn="ctr">
            <a:solidFill>
              <a:schemeClr val="tx1"/>
            </a:solidFill>
            <a:round/>
            <a:headEnd/>
            <a:tailEnd/>
          </a:ln>
        </p:spPr>
        <p:txBody>
          <a:bodyPr lIns="91434" tIns="45716" rIns="91434" bIns="45716"/>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endParaRPr lang="en-US" altLang="en-US">
              <a:latin typeface="Arial" panose="020B0604020202020204" pitchFamily="34" charset="0"/>
              <a:cs typeface="Arial" panose="020B0604020202020204" pitchFamily="34" charset="0"/>
            </a:endParaRPr>
          </a:p>
        </p:txBody>
      </p:sp>
      <p:sp>
        <p:nvSpPr>
          <p:cNvPr id="91" name="Text Box 24"/>
          <p:cNvSpPr txBox="1">
            <a:spLocks noChangeArrowheads="1"/>
          </p:cNvSpPr>
          <p:nvPr/>
        </p:nvSpPr>
        <p:spPr bwMode="auto">
          <a:xfrm>
            <a:off x="7072307" y="2379400"/>
            <a:ext cx="658690" cy="26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600" dirty="0">
                <a:latin typeface="Arial" panose="020B0604020202020204" pitchFamily="34" charset="0"/>
                <a:cs typeface="Arial" panose="020B0604020202020204" pitchFamily="34" charset="0"/>
              </a:rPr>
              <a:t>Initial</a:t>
            </a:r>
          </a:p>
          <a:p>
            <a:pPr algn="ctr"/>
            <a:r>
              <a:rPr lang="en-US" altLang="en-US" sz="600" dirty="0">
                <a:latin typeface="Arial" panose="020B0604020202020204" pitchFamily="34" charset="0"/>
                <a:cs typeface="Arial" panose="020B0604020202020204" pitchFamily="34" charset="0"/>
              </a:rPr>
              <a:t>WG ballot</a:t>
            </a:r>
          </a:p>
        </p:txBody>
      </p:sp>
      <p:sp>
        <p:nvSpPr>
          <p:cNvPr id="93" name="Rectangle 92"/>
          <p:cNvSpPr/>
          <p:nvPr/>
        </p:nvSpPr>
        <p:spPr>
          <a:xfrm>
            <a:off x="6384032" y="3174004"/>
            <a:ext cx="777310" cy="182987"/>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p>
            <a:pPr algn="ctr">
              <a:defRPr/>
            </a:pPr>
            <a:r>
              <a:rPr lang="en-US" sz="1100" dirty="0">
                <a:solidFill>
                  <a:schemeClr val="tx1"/>
                </a:solidFill>
              </a:rPr>
              <a:t>CC28</a:t>
            </a:r>
          </a:p>
        </p:txBody>
      </p:sp>
      <p:sp>
        <p:nvSpPr>
          <p:cNvPr id="92" name="Rectangle 91"/>
          <p:cNvSpPr/>
          <p:nvPr/>
        </p:nvSpPr>
        <p:spPr>
          <a:xfrm>
            <a:off x="7150789" y="3171466"/>
            <a:ext cx="1373074" cy="190605"/>
          </a:xfrm>
          <a:prstGeom prst="rect">
            <a:avLst/>
          </a:prstGeom>
          <a:solidFill>
            <a:srgbClr val="FFFF0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p>
            <a:pPr algn="ctr">
              <a:defRPr/>
            </a:pPr>
            <a:r>
              <a:rPr lang="en-US" sz="1100" dirty="0">
                <a:solidFill>
                  <a:schemeClr val="tx1"/>
                </a:solidFill>
              </a:rPr>
              <a:t>LB240 CR </a:t>
            </a:r>
          </a:p>
        </p:txBody>
      </p:sp>
      <p:sp>
        <p:nvSpPr>
          <p:cNvPr id="94" name="Oval Callout 93"/>
          <p:cNvSpPr/>
          <p:nvPr/>
        </p:nvSpPr>
        <p:spPr bwMode="auto">
          <a:xfrm>
            <a:off x="6907587" y="3763293"/>
            <a:ext cx="953900" cy="350050"/>
          </a:xfrm>
          <a:prstGeom prst="wedgeEllipseCallout">
            <a:avLst>
              <a:gd name="adj1" fmla="val -23881"/>
              <a:gd name="adj2" fmla="val -165010"/>
            </a:avLst>
          </a:prstGeom>
          <a:solidFill>
            <a:srgbClr val="00B8FF">
              <a:alpha val="37000"/>
            </a:srgbClr>
          </a:solidFill>
          <a:ln w="9525" cap="flat" cmpd="sng" algn="ctr">
            <a:solidFill>
              <a:schemeClr val="tx1"/>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lang="en-US" sz="900" b="1" dirty="0">
                <a:solidFill>
                  <a:schemeClr val="tx1"/>
                </a:solidFill>
              </a:rPr>
              <a:t>Initial WG ballot LB240</a:t>
            </a:r>
            <a:endParaRPr kumimoji="0" lang="en-US" sz="900" b="1" i="0" u="none" strike="noStrike" cap="none" normalizeH="0" baseline="0" dirty="0">
              <a:ln>
                <a:noFill/>
              </a:ln>
              <a:solidFill>
                <a:schemeClr val="tx1"/>
              </a:solidFill>
              <a:effectLst/>
            </a:endParaRPr>
          </a:p>
        </p:txBody>
      </p:sp>
      <p:sp>
        <p:nvSpPr>
          <p:cNvPr id="62" name="Oval Callout 61"/>
          <p:cNvSpPr/>
          <p:nvPr/>
        </p:nvSpPr>
        <p:spPr bwMode="auto">
          <a:xfrm>
            <a:off x="5823938" y="3763293"/>
            <a:ext cx="953900" cy="350050"/>
          </a:xfrm>
          <a:prstGeom prst="wedgeEllipseCallout">
            <a:avLst>
              <a:gd name="adj1" fmla="val 9137"/>
              <a:gd name="adj2" fmla="val -215803"/>
            </a:avLst>
          </a:prstGeom>
          <a:solidFill>
            <a:srgbClr val="00B8FF">
              <a:alpha val="37000"/>
            </a:srgbClr>
          </a:solidFill>
          <a:ln w="9525" cap="flat" cmpd="sng" algn="ctr">
            <a:solidFill>
              <a:schemeClr val="tx1"/>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lang="en-US" sz="900" b="1" dirty="0">
                <a:solidFill>
                  <a:schemeClr val="tx1"/>
                </a:solidFill>
              </a:rPr>
              <a:t>SF</a:t>
            </a:r>
            <a:r>
              <a:rPr kumimoji="0" lang="en-US" sz="900" b="1" i="0" u="none" strike="noStrike" cap="none" normalizeH="0" baseline="0" dirty="0">
                <a:ln>
                  <a:noFill/>
                </a:ln>
                <a:solidFill>
                  <a:schemeClr val="tx1"/>
                </a:solidFill>
                <a:effectLst/>
                <a:latin typeface="Times New Roman" pitchFamily="16" charset="0"/>
                <a:ea typeface="MS Gothic" charset="-128"/>
              </a:rPr>
              <a:t>D Freeze</a:t>
            </a:r>
          </a:p>
        </p:txBody>
      </p:sp>
      <p:sp>
        <p:nvSpPr>
          <p:cNvPr id="8" name="Text Box 24"/>
          <p:cNvSpPr txBox="1">
            <a:spLocks noChangeArrowheads="1"/>
          </p:cNvSpPr>
          <p:nvPr/>
        </p:nvSpPr>
        <p:spPr bwMode="auto">
          <a:xfrm>
            <a:off x="119336" y="2376129"/>
            <a:ext cx="1118591" cy="452185"/>
          </a:xfrm>
          <a:prstGeom prst="rect">
            <a:avLst/>
          </a:prstGeom>
          <a:noFill/>
          <a:ln>
            <a:noFill/>
          </a:ln>
        </p:spPr>
        <p:txBody>
          <a:bodyPr wrap="squar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800" dirty="0">
                <a:latin typeface="Arial" panose="020B0604020202020204" pitchFamily="34" charset="0"/>
                <a:cs typeface="Arial" panose="020B0604020202020204" pitchFamily="34" charset="0"/>
              </a:rPr>
              <a:t>SG </a:t>
            </a:r>
          </a:p>
          <a:p>
            <a:pPr algn="ctr"/>
            <a:r>
              <a:rPr lang="en-US" altLang="en-US" sz="800" dirty="0">
                <a:latin typeface="Arial" panose="020B0604020202020204" pitchFamily="34" charset="0"/>
                <a:cs typeface="Arial" panose="020B0604020202020204" pitchFamily="34" charset="0"/>
              </a:rPr>
              <a:t>Formation</a:t>
            </a:r>
          </a:p>
          <a:p>
            <a:pPr algn="ctr"/>
            <a:r>
              <a:rPr lang="en-US" altLang="en-US" sz="800" dirty="0">
                <a:latin typeface="Arial" panose="020B0604020202020204" pitchFamily="34" charset="0"/>
                <a:cs typeface="Arial" panose="020B0604020202020204" pitchFamily="34" charset="0"/>
              </a:rPr>
              <a:t>1-15</a:t>
            </a:r>
          </a:p>
        </p:txBody>
      </p:sp>
      <p:sp>
        <p:nvSpPr>
          <p:cNvPr id="95" name="Text Box 26"/>
          <p:cNvSpPr txBox="1">
            <a:spLocks noChangeArrowheads="1"/>
          </p:cNvSpPr>
          <p:nvPr/>
        </p:nvSpPr>
        <p:spPr bwMode="auto">
          <a:xfrm flipH="1">
            <a:off x="9011443" y="2625827"/>
            <a:ext cx="650149" cy="452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600" dirty="0">
                <a:latin typeface="Arial" panose="020B0604020202020204" pitchFamily="34" charset="0"/>
                <a:cs typeface="Arial" panose="020B0604020202020204" pitchFamily="34" charset="0"/>
              </a:rPr>
              <a:t>.11az</a:t>
            </a:r>
            <a:br>
              <a:rPr lang="en-US" altLang="en-US" sz="600" dirty="0">
                <a:latin typeface="Arial" panose="020B0604020202020204" pitchFamily="34" charset="0"/>
                <a:cs typeface="Arial" panose="020B0604020202020204" pitchFamily="34" charset="0"/>
              </a:rPr>
            </a:br>
            <a:r>
              <a:rPr lang="en-US" altLang="en-US" sz="600" dirty="0">
                <a:latin typeface="Arial" panose="020B0604020202020204" pitchFamily="34" charset="0"/>
                <a:cs typeface="Arial" panose="020B0604020202020204" pitchFamily="34" charset="0"/>
              </a:rPr>
              <a:t>Draft 3.0</a:t>
            </a:r>
            <a:br>
              <a:rPr lang="en-US" altLang="en-US" sz="600" dirty="0">
                <a:latin typeface="Arial" panose="020B0604020202020204" pitchFamily="34" charset="0"/>
                <a:cs typeface="Arial" panose="020B0604020202020204" pitchFamily="34" charset="0"/>
              </a:rPr>
            </a:br>
            <a:r>
              <a:rPr lang="en-US" altLang="en-US" sz="600" dirty="0">
                <a:latin typeface="Arial" panose="020B0604020202020204" pitchFamily="34" charset="0"/>
                <a:cs typeface="Arial" panose="020B0604020202020204" pitchFamily="34" charset="0"/>
              </a:rPr>
              <a:t>5-2020</a:t>
            </a:r>
          </a:p>
          <a:p>
            <a:pPr algn="ctr"/>
            <a:r>
              <a:rPr lang="en-US" altLang="en-US" sz="600" dirty="0">
                <a:latin typeface="Arial" panose="020B0604020202020204" pitchFamily="34" charset="0"/>
                <a:cs typeface="Arial" panose="020B0604020202020204" pitchFamily="34" charset="0"/>
              </a:rPr>
              <a:t>Recirculation</a:t>
            </a:r>
          </a:p>
        </p:txBody>
      </p:sp>
      <p:sp>
        <p:nvSpPr>
          <p:cNvPr id="96" name="Isosceles Triangle 95"/>
          <p:cNvSpPr>
            <a:spLocks noChangeArrowheads="1"/>
          </p:cNvSpPr>
          <p:nvPr/>
        </p:nvSpPr>
        <p:spPr bwMode="auto">
          <a:xfrm flipH="1">
            <a:off x="9210699" y="2406437"/>
            <a:ext cx="248998" cy="217487"/>
          </a:xfrm>
          <a:prstGeom prst="triangle">
            <a:avLst>
              <a:gd name="adj" fmla="val 50000"/>
            </a:avLst>
          </a:prstGeom>
          <a:solidFill>
            <a:srgbClr val="FFFF00"/>
          </a:solidFill>
          <a:ln w="9525" algn="ctr">
            <a:solidFill>
              <a:schemeClr val="tx1"/>
            </a:solidFill>
            <a:round/>
            <a:headEnd/>
            <a:tailEnd/>
          </a:ln>
        </p:spPr>
        <p:txBody>
          <a:bodyPr lIns="91434" tIns="45716" rIns="91434" bIns="45716"/>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endParaRPr lang="en-US" altLang="en-US">
              <a:latin typeface="Arial" panose="020B0604020202020204" pitchFamily="34" charset="0"/>
              <a:cs typeface="Arial" panose="020B0604020202020204" pitchFamily="34" charset="0"/>
            </a:endParaRPr>
          </a:p>
        </p:txBody>
      </p:sp>
      <p:sp>
        <p:nvSpPr>
          <p:cNvPr id="101" name="Text Box 26"/>
          <p:cNvSpPr txBox="1">
            <a:spLocks noChangeArrowheads="1"/>
          </p:cNvSpPr>
          <p:nvPr/>
        </p:nvSpPr>
        <p:spPr bwMode="auto">
          <a:xfrm flipH="1">
            <a:off x="9622315" y="2619943"/>
            <a:ext cx="650149" cy="452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600" dirty="0">
                <a:latin typeface="Arial" panose="020B0604020202020204" pitchFamily="34" charset="0"/>
                <a:cs typeface="Arial" panose="020B0604020202020204" pitchFamily="34" charset="0"/>
              </a:rPr>
              <a:t>.11az</a:t>
            </a:r>
            <a:br>
              <a:rPr lang="en-US" altLang="en-US" sz="600" dirty="0">
                <a:latin typeface="Arial" panose="020B0604020202020204" pitchFamily="34" charset="0"/>
                <a:cs typeface="Arial" panose="020B0604020202020204" pitchFamily="34" charset="0"/>
              </a:rPr>
            </a:br>
            <a:r>
              <a:rPr lang="en-US" altLang="en-US" sz="600" dirty="0">
                <a:latin typeface="Arial" panose="020B0604020202020204" pitchFamily="34" charset="0"/>
                <a:cs typeface="Arial" panose="020B0604020202020204" pitchFamily="34" charset="0"/>
              </a:rPr>
              <a:t>Draft 4.0</a:t>
            </a:r>
            <a:br>
              <a:rPr lang="en-US" altLang="en-US" sz="600" dirty="0">
                <a:latin typeface="Arial" panose="020B0604020202020204" pitchFamily="34" charset="0"/>
                <a:cs typeface="Arial" panose="020B0604020202020204" pitchFamily="34" charset="0"/>
              </a:rPr>
            </a:br>
            <a:r>
              <a:rPr lang="en-US" altLang="en-US" sz="600" dirty="0">
                <a:latin typeface="Arial" panose="020B0604020202020204" pitchFamily="34" charset="0"/>
                <a:cs typeface="Arial" panose="020B0604020202020204" pitchFamily="34" charset="0"/>
              </a:rPr>
              <a:t>9-2020</a:t>
            </a:r>
          </a:p>
          <a:p>
            <a:pPr algn="ctr"/>
            <a:r>
              <a:rPr lang="en-US" altLang="en-US" sz="600" dirty="0">
                <a:latin typeface="Arial" panose="020B0604020202020204" pitchFamily="34" charset="0"/>
                <a:cs typeface="Arial" panose="020B0604020202020204" pitchFamily="34" charset="0"/>
              </a:rPr>
              <a:t>Recirculation</a:t>
            </a:r>
          </a:p>
        </p:txBody>
      </p:sp>
      <p:sp>
        <p:nvSpPr>
          <p:cNvPr id="102" name="Isosceles Triangle 101"/>
          <p:cNvSpPr>
            <a:spLocks noChangeArrowheads="1"/>
          </p:cNvSpPr>
          <p:nvPr/>
        </p:nvSpPr>
        <p:spPr bwMode="auto">
          <a:xfrm flipH="1">
            <a:off x="9821571" y="2400553"/>
            <a:ext cx="248998" cy="217487"/>
          </a:xfrm>
          <a:prstGeom prst="triangle">
            <a:avLst>
              <a:gd name="adj" fmla="val 50000"/>
            </a:avLst>
          </a:prstGeom>
          <a:solidFill>
            <a:srgbClr val="FFFF00"/>
          </a:solidFill>
          <a:ln w="9525" algn="ctr">
            <a:solidFill>
              <a:schemeClr val="tx1"/>
            </a:solidFill>
            <a:round/>
            <a:headEnd/>
            <a:tailEnd/>
          </a:ln>
        </p:spPr>
        <p:txBody>
          <a:bodyPr lIns="91434" tIns="45716" rIns="91434" bIns="45716"/>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endParaRPr lang="en-US" altLang="en-US">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6392301"/>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TGaz</a:t>
            </a:r>
            <a:r>
              <a:rPr lang="en-US" dirty="0"/>
              <a:t> Timeline</a:t>
            </a:r>
          </a:p>
        </p:txBody>
      </p:sp>
      <p:sp>
        <p:nvSpPr>
          <p:cNvPr id="3" name="Content Placeholder 2"/>
          <p:cNvSpPr>
            <a:spLocks noGrp="1"/>
          </p:cNvSpPr>
          <p:nvPr>
            <p:ph idx="1"/>
          </p:nvPr>
        </p:nvSpPr>
        <p:spPr/>
        <p:txBody>
          <a:bodyPr/>
          <a:lstStyle/>
          <a:p>
            <a:pPr marL="0" indent="0"/>
            <a:r>
              <a:rPr lang="en-US" dirty="0"/>
              <a:t>Motion </a:t>
            </a:r>
            <a:r>
              <a:rPr lang="en-US" b="0" dirty="0"/>
              <a:t>201909-35</a:t>
            </a:r>
            <a:endParaRPr lang="en-US" dirty="0"/>
          </a:p>
          <a:p>
            <a:pPr marL="0" indent="0"/>
            <a:r>
              <a:rPr lang="en-US" b="0" dirty="0"/>
              <a:t>We commit to the </a:t>
            </a:r>
            <a:r>
              <a:rPr lang="en-US" b="0" dirty="0" err="1"/>
              <a:t>TGaz</a:t>
            </a:r>
            <a:r>
              <a:rPr lang="en-US" b="0" dirty="0"/>
              <a:t> timelines as depicted in slide 93 of submission 11-19-1360r12.</a:t>
            </a:r>
          </a:p>
          <a:p>
            <a:pPr marL="0" indent="0"/>
            <a:endParaRPr lang="en-US" b="0" dirty="0"/>
          </a:p>
          <a:p>
            <a:pPr marL="0" indent="0"/>
            <a:r>
              <a:rPr lang="en-US" b="0" dirty="0"/>
              <a:t>Moved: Assaf Kasher</a:t>
            </a:r>
          </a:p>
          <a:p>
            <a:pPr marL="0" indent="0"/>
            <a:r>
              <a:rPr lang="en-US" b="0" dirty="0"/>
              <a:t>Second: Qinghua Li </a:t>
            </a:r>
          </a:p>
          <a:p>
            <a:pPr marL="0" indent="0"/>
            <a:r>
              <a:rPr lang="en-US" b="0" dirty="0"/>
              <a:t>Results (Y/N/A): 10/0/0</a:t>
            </a:r>
          </a:p>
          <a:p>
            <a:pPr marL="0" indent="0"/>
            <a:r>
              <a:rPr lang="en-US" b="0" dirty="0"/>
              <a:t>Motion passes.</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97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607998685"/>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TGaz</a:t>
            </a:r>
            <a:r>
              <a:rPr lang="en-US" dirty="0"/>
              <a:t> process going forward</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b="0" dirty="0"/>
              <a:t>CR submissions that are presented on </a:t>
            </a:r>
            <a:r>
              <a:rPr lang="en-US" b="0" dirty="0" err="1"/>
              <a:t>telecons</a:t>
            </a:r>
            <a:r>
              <a:rPr lang="en-US" b="0" dirty="0"/>
              <a:t> and ad hoc meetings and are brought to a </a:t>
            </a:r>
            <a:r>
              <a:rPr lang="en-US" b="0" dirty="0" err="1"/>
              <a:t>strawpoll</a:t>
            </a:r>
            <a:r>
              <a:rPr lang="en-US" b="0" dirty="0"/>
              <a:t> to adopt.</a:t>
            </a:r>
          </a:p>
          <a:p>
            <a:pPr>
              <a:buFont typeface="Arial" panose="020B0604020202020204" pitchFamily="34" charset="0"/>
              <a:buChar char="•"/>
            </a:pPr>
            <a:r>
              <a:rPr lang="en-US" b="0" dirty="0"/>
              <a:t>For such </a:t>
            </a:r>
            <a:r>
              <a:rPr lang="en-US" b="0" dirty="0" err="1"/>
              <a:t>strawpoll</a:t>
            </a:r>
            <a:r>
              <a:rPr lang="en-US" b="0" dirty="0"/>
              <a:t> that meets the approval requirement for a motion, the chair will prepare a batch motion for the first meeting slot of the upcoming session for formal approval, without additional review. </a:t>
            </a:r>
          </a:p>
          <a:p>
            <a:pPr>
              <a:buFont typeface="Arial" panose="020B0604020202020204" pitchFamily="34" charset="0"/>
              <a:buChar char="•"/>
            </a:pPr>
            <a:r>
              <a:rPr lang="en-US" b="0" dirty="0">
                <a:solidFill>
                  <a:srgbClr val="FF0000"/>
                </a:solidFill>
              </a:rPr>
              <a:t>All motioned submissions are required to align to latest available draft at time of motioning. </a:t>
            </a:r>
          </a:p>
          <a:p>
            <a:pPr>
              <a:buFont typeface="Arial" panose="020B0604020202020204" pitchFamily="34" charset="0"/>
              <a:buChar char="•"/>
            </a:pPr>
            <a:endParaRPr lang="en-US" b="0" dirty="0"/>
          </a:p>
          <a:p>
            <a:pPr marL="0" indent="0"/>
            <a:endParaRPr lang="en-US" b="0" dirty="0"/>
          </a:p>
          <a:p>
            <a:pPr>
              <a:buFont typeface="Arial" panose="020B0604020202020204" pitchFamily="34" charset="0"/>
              <a:buChar char="•"/>
            </a:pPr>
            <a:endParaRPr lang="en-US" b="0" dirty="0"/>
          </a:p>
          <a:p>
            <a:pPr>
              <a:buFont typeface="Arial" panose="020B0604020202020204" pitchFamily="34" charset="0"/>
              <a:buChar char="•"/>
            </a:pPr>
            <a:endParaRPr 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98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4051285419"/>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solidFill>
                  <a:schemeClr val="tx2"/>
                </a:solidFill>
              </a:rPr>
              <a:t>Teleconference Schedule</a:t>
            </a:r>
            <a:endParaRPr lang="en-US" dirty="0"/>
          </a:p>
        </p:txBody>
      </p:sp>
      <p:sp>
        <p:nvSpPr>
          <p:cNvPr id="3" name="Content Placeholder 2"/>
          <p:cNvSpPr>
            <a:spLocks noGrp="1"/>
          </p:cNvSpPr>
          <p:nvPr>
            <p:ph idx="1"/>
          </p:nvPr>
        </p:nvSpPr>
        <p:spPr/>
        <p:txBody>
          <a:bodyPr/>
          <a:lstStyle/>
          <a:p>
            <a:pPr>
              <a:buFont typeface="Arial" panose="020B0604020202020204" pitchFamily="34" charset="0"/>
              <a:buChar char="•"/>
            </a:pPr>
            <a:r>
              <a:rPr lang="en-US" altLang="en-US" dirty="0"/>
              <a:t>Oct. 2</a:t>
            </a:r>
            <a:r>
              <a:rPr lang="en-US" altLang="en-US" baseline="30000" dirty="0"/>
              <a:t>nd</a:t>
            </a:r>
            <a:r>
              <a:rPr lang="en-US" altLang="en-US" dirty="0"/>
              <a:t> 	(Wednesday), 13:00 ET – 14:30 ET</a:t>
            </a:r>
          </a:p>
          <a:p>
            <a:pPr>
              <a:buFont typeface="Arial" panose="020B0604020202020204" pitchFamily="34" charset="0"/>
              <a:buChar char="•"/>
            </a:pPr>
            <a:r>
              <a:rPr lang="en-US" altLang="en-US" dirty="0"/>
              <a:t>Oct. 9</a:t>
            </a:r>
            <a:r>
              <a:rPr lang="en-US" altLang="en-US" baseline="30000" dirty="0"/>
              <a:t>th</a:t>
            </a:r>
            <a:r>
              <a:rPr lang="en-US" altLang="en-US" dirty="0"/>
              <a:t> 	(Wednesday), 13:00 ET – 14:30 ET</a:t>
            </a:r>
          </a:p>
          <a:p>
            <a:pPr>
              <a:buFont typeface="Arial" panose="020B0604020202020204" pitchFamily="34" charset="0"/>
              <a:buChar char="•"/>
            </a:pPr>
            <a:r>
              <a:rPr lang="en-US" altLang="en-US" dirty="0"/>
              <a:t>Oct. 16</a:t>
            </a:r>
            <a:r>
              <a:rPr lang="en-US" altLang="en-US" baseline="30000" dirty="0"/>
              <a:t>th</a:t>
            </a:r>
            <a:r>
              <a:rPr lang="en-US" altLang="en-US" dirty="0"/>
              <a:t>  	(Wednesday), 13:00 ET – 14:30 ET</a:t>
            </a:r>
          </a:p>
          <a:p>
            <a:pPr>
              <a:buFont typeface="Arial" panose="020B0604020202020204" pitchFamily="34" charset="0"/>
              <a:buChar char="•"/>
            </a:pPr>
            <a:r>
              <a:rPr lang="en-US" altLang="en-US" dirty="0"/>
              <a:t>Oct. 30</a:t>
            </a:r>
            <a:r>
              <a:rPr lang="en-US" altLang="en-US" baseline="30000" dirty="0"/>
              <a:t>th</a:t>
            </a:r>
            <a:r>
              <a:rPr lang="en-US" altLang="en-US" dirty="0"/>
              <a:t> 	(Wednesday) , 13:00 ET – 14:30 ET – pending ad hoc</a:t>
            </a:r>
          </a:p>
          <a:p>
            <a:pPr>
              <a:buFont typeface="Arial" panose="020B0604020202020204" pitchFamily="34" charset="0"/>
              <a:buChar char="•"/>
            </a:pPr>
            <a:r>
              <a:rPr lang="en-US" altLang="en-US" dirty="0"/>
              <a:t>Nov. 6</a:t>
            </a:r>
            <a:r>
              <a:rPr lang="en-US" altLang="en-US" baseline="30000" dirty="0"/>
              <a:t>th</a:t>
            </a:r>
            <a:r>
              <a:rPr lang="en-US" altLang="en-US" dirty="0"/>
              <a:t> 	 (Wednesday) , 13:00 ET – 14:30 ET – pending ad hoc</a:t>
            </a:r>
          </a:p>
          <a:p>
            <a:pPr>
              <a:buFont typeface="Arial" panose="020B0604020202020204" pitchFamily="34" charset="0"/>
              <a:buChar char="•"/>
            </a:pPr>
            <a:r>
              <a:rPr lang="en-US" altLang="en-US" dirty="0"/>
              <a:t>Nov. 20</a:t>
            </a:r>
            <a:r>
              <a:rPr lang="en-US" altLang="en-US" baseline="30000" dirty="0"/>
              <a:t>th</a:t>
            </a:r>
            <a:r>
              <a:rPr lang="en-US" altLang="en-US" dirty="0"/>
              <a:t> 	(Wednesday), 13:00 ET – 14:30 ET – as needed</a:t>
            </a:r>
          </a:p>
          <a:p>
            <a:pPr marL="0" indent="0"/>
            <a:endParaRPr lang="en-US" altLang="en-US" dirty="0"/>
          </a:p>
          <a:p>
            <a:pPr marL="0" indent="0"/>
            <a:endParaRPr lang="en-US" altLang="en-US" dirty="0"/>
          </a:p>
          <a:p>
            <a:pPr>
              <a:buFont typeface="Arial" panose="020B0604020202020204" pitchFamily="34" charset="0"/>
              <a:buChar char="•"/>
            </a:pPr>
            <a:endParaRPr lang="en-US" alt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99</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3776809939"/>
      </p:ext>
    </p:extLst>
  </p:cSld>
  <p:clrMapOvr>
    <a:masterClrMapping/>
  </p:clrMapOvr>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802-11-Submission-16-9.potx" id="{5CD6ABF7-B8BD-443A-9DC0-E5B38AC683DA}" vid="{19A33F2F-E7B4-4D20-A394-337028C24156}"/>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802-11-Submission-16-9</Template>
  <TotalTime>94395</TotalTime>
  <Words>8399</Words>
  <Application>Microsoft Office PowerPoint</Application>
  <PresentationFormat>Widescreen</PresentationFormat>
  <Paragraphs>1724</Paragraphs>
  <Slides>112</Slides>
  <Notes>25</Notes>
  <HiddenSlides>36</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112</vt:i4>
      </vt:variant>
    </vt:vector>
  </HeadingPairs>
  <TitlesOfParts>
    <vt:vector size="119" baseType="lpstr">
      <vt:lpstr>Arial</vt:lpstr>
      <vt:lpstr>Calibri</vt:lpstr>
      <vt:lpstr>Monotype Sorts</vt:lpstr>
      <vt:lpstr>Times</vt:lpstr>
      <vt:lpstr>Times New Roman</vt:lpstr>
      <vt:lpstr>Office Theme</vt:lpstr>
      <vt:lpstr>Document</vt:lpstr>
      <vt:lpstr>TGaz Next Generation Positioning  Nov. Meeting Agenda</vt:lpstr>
      <vt:lpstr>IEEE 802.11 Task Group AZ Next Generation Positioning </vt:lpstr>
      <vt:lpstr>Abstract</vt:lpstr>
      <vt:lpstr>Logistics</vt:lpstr>
      <vt:lpstr>Patent Policy</vt:lpstr>
      <vt:lpstr>Instructions for the WG Chair</vt:lpstr>
      <vt:lpstr>Participants have a duty to inform the IEEE</vt:lpstr>
      <vt:lpstr>Ways to inform IEEE</vt:lpstr>
      <vt:lpstr>Other guidelines for IEEE WG meetings</vt:lpstr>
      <vt:lpstr>Patent-related information</vt:lpstr>
      <vt:lpstr>Participation in IEEE 802 Meetings</vt:lpstr>
      <vt:lpstr>802 Ground rules </vt:lpstr>
      <vt:lpstr>IEEE-SA policy documents</vt:lpstr>
      <vt:lpstr>PowerPoint Presentation</vt:lpstr>
      <vt:lpstr>TGaz Schedule at a glance</vt:lpstr>
      <vt:lpstr>Meeting Goals towards November meeting (Sep. TG commit)</vt:lpstr>
      <vt:lpstr>TG Process</vt:lpstr>
      <vt:lpstr>Agenda for the Ad Hoc slot</vt:lpstr>
      <vt:lpstr>Agenda for the Nov. Session Week</vt:lpstr>
      <vt:lpstr>Submission List for the week (1)</vt:lpstr>
      <vt:lpstr>Submission List for the week (2)</vt:lpstr>
      <vt:lpstr>Meeting Slot # 1 discussion items</vt:lpstr>
      <vt:lpstr>Meeting Slot # 1 discussion items</vt:lpstr>
      <vt:lpstr>Submission 11-19-2003</vt:lpstr>
      <vt:lpstr>Submission 11-19-1937</vt:lpstr>
      <vt:lpstr>Reminder to do attendance</vt:lpstr>
      <vt:lpstr>Recess</vt:lpstr>
      <vt:lpstr>Meeting Slot # 2 discussion items</vt:lpstr>
      <vt:lpstr>Meeting Slot # 2 discussion items</vt:lpstr>
      <vt:lpstr>Current CID Resolution Status for LB240</vt:lpstr>
      <vt:lpstr>Current CID Resolution Status for LB240</vt:lpstr>
      <vt:lpstr>Approval of previous meeting minutes</vt:lpstr>
      <vt:lpstr>Approval of previous meeting minutes</vt:lpstr>
      <vt:lpstr>Approval of previous meeting minutes</vt:lpstr>
      <vt:lpstr>Approval of previous meeting minutes</vt:lpstr>
      <vt:lpstr>Approval of previous meeting minutes</vt:lpstr>
      <vt:lpstr>Comment Resolution from Ad Hoc and Telecon</vt:lpstr>
      <vt:lpstr>Comment Resolution from Ad Hoc and Telecon</vt:lpstr>
      <vt:lpstr>Comment Resolution from Ad Hoc and Telecon</vt:lpstr>
      <vt:lpstr>Comment Resolution from Ad Hoc and Telecon</vt:lpstr>
      <vt:lpstr>Comment Resolution from Ad Hoc and Telecon</vt:lpstr>
      <vt:lpstr>Comment Resolution from Ad Hoc and Telecon</vt:lpstr>
      <vt:lpstr>Comment Resolution from Ad Hoc and Telecon</vt:lpstr>
      <vt:lpstr>Comment Resolution from Ad Hoc and Telecon</vt:lpstr>
      <vt:lpstr>Comment Resolution from Ad Hoc and Telecon</vt:lpstr>
      <vt:lpstr>Comment Resolution from Ad Hoc and Telecon</vt:lpstr>
      <vt:lpstr>Comment Resolution from Ad Hoc and Telecon</vt:lpstr>
      <vt:lpstr>Comment Resolution from Ad Hoc and Telecon</vt:lpstr>
      <vt:lpstr>Comment Resolution from Ad Hoc and Telecon</vt:lpstr>
      <vt:lpstr>Comment Resolution from Ad Hoc and Telecon</vt:lpstr>
      <vt:lpstr>Comment Resolution from Ad Hoc and Telecon</vt:lpstr>
      <vt:lpstr>Comment Resolution from Ad Hoc and Telecon</vt:lpstr>
      <vt:lpstr>Comment Resolution from Ad Hoc and Telecon</vt:lpstr>
      <vt:lpstr>Comment Resolution from Ad Hoc</vt:lpstr>
      <vt:lpstr>Comment Resolution from Ad Hoc</vt:lpstr>
      <vt:lpstr>Submission 11-19-2008</vt:lpstr>
      <vt:lpstr>Submission 11-19-1958</vt:lpstr>
      <vt:lpstr>Reminder to do attendance</vt:lpstr>
      <vt:lpstr>Recess</vt:lpstr>
      <vt:lpstr>Meeting Slot # 3 discussion items</vt:lpstr>
      <vt:lpstr>Meeting Slot # 3 discussion items</vt:lpstr>
      <vt:lpstr>Submission 11-19-?</vt:lpstr>
      <vt:lpstr>Reminder to do attendance</vt:lpstr>
      <vt:lpstr>Recess</vt:lpstr>
      <vt:lpstr>Meeting Slot # 4 discussion items</vt:lpstr>
      <vt:lpstr>Submission 11-19-1559</vt:lpstr>
      <vt:lpstr>Reminder to do attendance</vt:lpstr>
      <vt:lpstr>Recess</vt:lpstr>
      <vt:lpstr>Meeting Slot # 5 discussion items</vt:lpstr>
      <vt:lpstr>Meeting Slot # 5 discussion items</vt:lpstr>
      <vt:lpstr>Comment Resolution status</vt:lpstr>
      <vt:lpstr>Comment Resolution Status</vt:lpstr>
      <vt:lpstr>Comment Resolution Status</vt:lpstr>
      <vt:lpstr>Oct./Nov. ad hoc meeting</vt:lpstr>
      <vt:lpstr>Ad Hoc</vt:lpstr>
      <vt:lpstr>Reminder to do attendance</vt:lpstr>
      <vt:lpstr>Recess</vt:lpstr>
      <vt:lpstr>Meeting Slot # 6 discussion items</vt:lpstr>
      <vt:lpstr>Meeting Slot # 6 discussion items</vt:lpstr>
      <vt:lpstr>Submission 11-19-1608</vt:lpstr>
      <vt:lpstr>Reminder to do attendance</vt:lpstr>
      <vt:lpstr>Recess</vt:lpstr>
      <vt:lpstr>Meeting Slot # 7 discussion items</vt:lpstr>
      <vt:lpstr>Meeting Slot # 7 discussion items</vt:lpstr>
      <vt:lpstr>Submission 11-19-1621</vt:lpstr>
      <vt:lpstr>Submission 11-19-1437</vt:lpstr>
      <vt:lpstr>Submission 11-19-1659</vt:lpstr>
      <vt:lpstr>Reminder to do attendance</vt:lpstr>
      <vt:lpstr>Recess</vt:lpstr>
      <vt:lpstr>Meeting Slot # 8 discussion items</vt:lpstr>
      <vt:lpstr>Meeting Slot # 8 discussion items</vt:lpstr>
      <vt:lpstr>TG Status And Work Completed</vt:lpstr>
      <vt:lpstr>Meeting Goals towards November meeting </vt:lpstr>
      <vt:lpstr>November Meeting Goals</vt:lpstr>
      <vt:lpstr>Current Approved Timelines </vt:lpstr>
      <vt:lpstr>Timelines - Revised</vt:lpstr>
      <vt:lpstr>TGaz Timeline</vt:lpstr>
      <vt:lpstr>TGaz process going forward</vt:lpstr>
      <vt:lpstr>Teleconference Schedule</vt:lpstr>
      <vt:lpstr>[Previously this week:] Submission 11-19-1422r3</vt:lpstr>
      <vt:lpstr>Submission 11-19-1422</vt:lpstr>
      <vt:lpstr>Submission 11-19-1365</vt:lpstr>
      <vt:lpstr>Submission 11-19-1563</vt:lpstr>
      <vt:lpstr>Reminder to do attendance</vt:lpstr>
      <vt:lpstr>Adjourn</vt:lpstr>
      <vt:lpstr>Motion to adopt text</vt:lpstr>
      <vt:lpstr>802.11 Template Instructions 2/4</vt:lpstr>
      <vt:lpstr>802.11 Template Instructions 3/4</vt:lpstr>
      <vt:lpstr>802.11 Template Instructions 4/4 Recommendations</vt:lpstr>
      <vt:lpstr>PowerPoint Presentation</vt:lpstr>
      <vt:lpstr>PowerPoint Presentation</vt:lpstr>
      <vt:lpstr>References</vt:lpstr>
    </vt:vector>
  </TitlesOfParts>
  <Company>Intel Corporation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[place presentation subject title text here]</dc:title>
  <dc:creator>Segev, Jonathan</dc:creator>
  <cp:keywords>CTPClassification=CTP_IC, CTPClassification=CTP_NT</cp:keywords>
  <cp:lastModifiedBy>Segev, Jonathan</cp:lastModifiedBy>
  <cp:revision>766</cp:revision>
  <cp:lastPrinted>1601-01-01T00:00:00Z</cp:lastPrinted>
  <dcterms:created xsi:type="dcterms:W3CDTF">2018-08-06T10:28:59Z</dcterms:created>
  <dcterms:modified xsi:type="dcterms:W3CDTF">2019-11-12T03:48:42Z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itusGUID">
    <vt:lpwstr>c3dc5a80-936e-4f58-8909-5c2366db6a43</vt:lpwstr>
  </property>
  <property fmtid="{D5CDD505-2E9C-101B-9397-08002B2CF9AE}" pid="3" name="CTP_TimeStamp">
    <vt:lpwstr>2019-11-12 03:48:42Z</vt:lpwstr>
  </property>
  <property fmtid="{D5CDD505-2E9C-101B-9397-08002B2CF9AE}" pid="4" name="CTP_BU">
    <vt:lpwstr>NA</vt:lpwstr>
  </property>
  <property fmtid="{D5CDD505-2E9C-101B-9397-08002B2CF9AE}" pid="5" name="CTP_IDSID">
    <vt:lpwstr>NA</vt:lpwstr>
  </property>
  <property fmtid="{D5CDD505-2E9C-101B-9397-08002B2CF9AE}" pid="6" name="CTP_WWID">
    <vt:lpwstr>NA</vt:lpwstr>
  </property>
  <property fmtid="{D5CDD505-2E9C-101B-9397-08002B2CF9AE}" pid="7" name="CTPClassification">
    <vt:lpwstr>CTP_NT</vt:lpwstr>
  </property>
</Properties>
</file>