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70" r:id="rId2"/>
    <p:sldId id="273" r:id="rId3"/>
    <p:sldId id="274" r:id="rId4"/>
    <p:sldId id="275" r:id="rId5"/>
    <p:sldId id="276" r:id="rId6"/>
    <p:sldId id="277" r:id="rId7"/>
    <p:sldId id="282" r:id="rId8"/>
    <p:sldId id="279" r:id="rId9"/>
    <p:sldId id="280" r:id="rId10"/>
    <p:sldId id="281" r:id="rId11"/>
    <p:sldId id="283" r:id="rId12"/>
    <p:sldId id="289" r:id="rId13"/>
    <p:sldId id="288" r:id="rId14"/>
    <p:sldId id="284" r:id="rId15"/>
    <p:sldId id="285" r:id="rId16"/>
    <p:sldId id="286" r:id="rId17"/>
    <p:sldId id="287" r:id="rId18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3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33" autoAdjust="0"/>
    <p:restoredTop sz="92105" autoAdjust="0"/>
  </p:normalViewPr>
  <p:slideViewPr>
    <p:cSldViewPr>
      <p:cViewPr varScale="1">
        <p:scale>
          <a:sx n="89" d="100"/>
          <a:sy n="89" d="100"/>
        </p:scale>
        <p:origin x="1282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348" y="-120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John Doe, Some Company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F54F3633-8635-49BE-B7DB-4FE733D299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36062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2C873923-7103-4AF9-AECF-EE09B40480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033704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7593344" y="6475413"/>
            <a:ext cx="950581" cy="184666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dirty="0" smtClean="0"/>
              <a:t>xxx, Broadcom</a:t>
            </a:r>
            <a:endParaRPr lang="en-US" altLang="ko-K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0743412-9668-4686-B109-E3B2457EFE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March 2019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DC9B8F1-287D-4B8B-8904-2261870F7D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884816" y="6475413"/>
            <a:ext cx="1659109" cy="184666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ko-KR" dirty="0" smtClean="0"/>
              <a:t>Jianhan Liu, Mediatek Inc.</a:t>
            </a:r>
            <a:endParaRPr lang="en-US" altLang="ko-KR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March 2019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E05228-1FDB-49BC-8BC4-A91A7D762A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884816" y="6475413"/>
            <a:ext cx="1659109" cy="184666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ko-KR" dirty="0" smtClean="0"/>
              <a:t>Jianhan Liu, Mediatek Inc.</a:t>
            </a:r>
            <a:endParaRPr lang="en-US" altLang="ko-KR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March 2019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609600"/>
          </a:xfrm>
        </p:spPr>
        <p:txBody>
          <a:bodyPr/>
          <a:lstStyle>
            <a:lvl1pPr>
              <a:defRPr sz="2800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495800"/>
          </a:xfrm>
        </p:spPr>
        <p:txBody>
          <a:bodyPr/>
          <a:lstStyle>
            <a:lvl1pPr>
              <a:defRPr sz="2000" b="0" i="0" baseline="0"/>
            </a:lvl1pPr>
            <a:lvl2pPr>
              <a:defRPr sz="1800" baseline="0"/>
            </a:lvl2pPr>
            <a:lvl3pPr>
              <a:defRPr sz="1600" baseline="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884816" y="6475413"/>
            <a:ext cx="1659109" cy="184666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ko-KR" dirty="0" smtClean="0"/>
              <a:t>Jianhan Liu, Mediatek Inc.</a:t>
            </a:r>
            <a:endParaRPr lang="en-US" altLang="ko-K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March 2019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652A146-6F07-41EF-8958-F5CF356A0B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884816" y="6475413"/>
            <a:ext cx="1659109" cy="184666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ko-KR" dirty="0" smtClean="0"/>
              <a:t>Jianhan Liu, Mediatek Inc.</a:t>
            </a:r>
            <a:endParaRPr lang="en-US" altLang="ko-KR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March 2019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B3AFDE4-E638-42C0-A68B-50C601C7C8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884816" y="6475413"/>
            <a:ext cx="1659109" cy="184666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ko-KR" dirty="0" smtClean="0"/>
              <a:t>Jianhan Liu, Mediatek Inc.</a:t>
            </a:r>
            <a:endParaRPr lang="en-US" altLang="ko-KR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13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March 2019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7F62F27-0EC7-4D1C-8A98-B521A5C1B6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884816" y="6475413"/>
            <a:ext cx="1659109" cy="184666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ko-KR" dirty="0" smtClean="0"/>
              <a:t>Jianhan Liu, Mediatek Inc.</a:t>
            </a:r>
            <a:endParaRPr lang="en-US" altLang="ko-KR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dt" sz="half" idx="13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March 2019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69D9E18-8FC9-4D6F-9D47-7F236DA35C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884816" y="6475413"/>
            <a:ext cx="1659109" cy="184666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ko-KR" dirty="0" smtClean="0"/>
              <a:t>Jianhan Liu, Mediatek Inc.</a:t>
            </a:r>
            <a:endParaRPr lang="en-US" altLang="ko-KR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March 2019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A8CB34A-F2D3-4F3B-AD27-33B98B268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884816" y="6475413"/>
            <a:ext cx="1659109" cy="184666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ko-KR" dirty="0" smtClean="0"/>
              <a:t>Jianhan Liu, Mediatek Inc.</a:t>
            </a:r>
            <a:endParaRPr lang="en-US" altLang="ko-KR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March 2019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842823D-4EFD-4122-8A9F-C6D9274A89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884816" y="6475413"/>
            <a:ext cx="1659109" cy="184666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ko-KR" dirty="0" smtClean="0"/>
              <a:t>Jianhan Liu, Mediatek Inc.</a:t>
            </a:r>
            <a:endParaRPr lang="en-US" altLang="ko-KR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3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March 2019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1079F9C-5C87-45BF-8450-007BCEAE6F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884816" y="6475413"/>
            <a:ext cx="1659109" cy="184666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ko-KR" dirty="0" smtClean="0"/>
              <a:t>Jianhan Liu, Mediatek Inc.</a:t>
            </a:r>
            <a:endParaRPr lang="en-US" altLang="ko-KR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3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March 2019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March 2019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22437" y="6475413"/>
            <a:ext cx="122148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xxx, NEWRACOM</a:t>
            </a:r>
            <a:endParaRPr lang="en-US" altLang="ko-KR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7614916F-BBEF-4684-B6F5-1E636F42BA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>
                <a:solidFill>
                  <a:schemeClr val="tx1"/>
                </a:solidFill>
                <a:cs typeface="+mn-cs"/>
              </a:rPr>
              <a:t>doc.: IEEE </a:t>
            </a:r>
            <a:r>
              <a:rPr lang="en-US" sz="1800" b="1" dirty="0" smtClean="0">
                <a:solidFill>
                  <a:schemeClr val="tx1"/>
                </a:solidFill>
                <a:cs typeface="+mn-cs"/>
              </a:rPr>
              <a:t>802.11-19/1593r0</a:t>
            </a:r>
            <a:endParaRPr lang="en-US" sz="1800" b="1" dirty="0">
              <a:solidFill>
                <a:schemeClr val="tx1"/>
              </a:solidFill>
              <a:cs typeface="+mn-cs"/>
            </a:endParaRPr>
          </a:p>
        </p:txBody>
      </p:sp>
      <p:sp>
        <p:nvSpPr>
          <p:cNvPr id="1032" name="Line 8"/>
          <p:cNvSpPr>
            <a:spLocks noChangeShapeType="1"/>
          </p:cNvSpPr>
          <p:nvPr userDrawn="1"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913" y="846514"/>
            <a:ext cx="7772400" cy="609600"/>
          </a:xfrm>
        </p:spPr>
        <p:txBody>
          <a:bodyPr/>
          <a:lstStyle/>
          <a:p>
            <a:r>
              <a:rPr lang="en-US" sz="2400" dirty="0" smtClean="0"/>
              <a:t>Joint Sounding for Multi-AP Systems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September 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7" name="Rectangle 6"/>
          <p:cNvSpPr txBox="1">
            <a:spLocks noChangeArrowheads="1"/>
          </p:cNvSpPr>
          <p:nvPr/>
        </p:nvSpPr>
        <p:spPr bwMode="auto">
          <a:xfrm>
            <a:off x="685800" y="1569983"/>
            <a:ext cx="7772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buFontTx/>
              <a:buNone/>
            </a:pPr>
            <a:r>
              <a:rPr lang="en-US" sz="2000" dirty="0" smtClean="0"/>
              <a:t>Date:</a:t>
            </a:r>
            <a:r>
              <a:rPr lang="en-US" sz="2000" b="0" dirty="0" smtClean="0"/>
              <a:t> 2019-09-12</a:t>
            </a:r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533400" y="2133600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US" sz="2000" b="1" dirty="0"/>
              <a:t>Authors:</a:t>
            </a:r>
            <a:endParaRPr lang="en-US" sz="2000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84816" y="6475413"/>
            <a:ext cx="1659109" cy="184666"/>
          </a:xfrm>
        </p:spPr>
        <p:txBody>
          <a:bodyPr/>
          <a:lstStyle/>
          <a:p>
            <a:pPr>
              <a:defRPr/>
            </a:pPr>
            <a:r>
              <a:rPr lang="en-US" altLang="ko-KR" dirty="0" smtClean="0"/>
              <a:t>Jianhan Liu, Mediatek Inc.</a:t>
            </a:r>
            <a:endParaRPr lang="en-US" altLang="ko-KR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017123"/>
              </p:ext>
            </p:extLst>
          </p:nvPr>
        </p:nvGraphicFramePr>
        <p:xfrm>
          <a:off x="1152525" y="2621281"/>
          <a:ext cx="7391400" cy="181810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47800"/>
                <a:gridCol w="990600"/>
                <a:gridCol w="2057400"/>
                <a:gridCol w="685800"/>
                <a:gridCol w="2209800"/>
              </a:tblGrid>
              <a:tr h="33751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Affiliations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Address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Phone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Email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751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Jianhan Liu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pPr algn="ctr"/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Mediatek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pPr algn="ctr"/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2840 Junction Ave.</a:t>
                      </a:r>
                    </a:p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San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Jose, CA, 95134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jianhan.liu@mediatek.com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6052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Li Ma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568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Shengquan Hu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Thomas Pare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88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9148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Pros of option 2b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Option 2b further reduces the number of LTFs compared to option 2a. </a:t>
            </a:r>
          </a:p>
          <a:p>
            <a:r>
              <a:rPr lang="en-US" dirty="0" smtClean="0"/>
              <a:t>Option 2b applied with small size P matrix and therefore reduces CFO estimation and correction.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Jianhan Liu, Mediatek Inc.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September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300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simulated the channel sounding qualities for different sounding schemes. </a:t>
            </a:r>
          </a:p>
          <a:p>
            <a:r>
              <a:rPr lang="en-US" dirty="0" smtClean="0"/>
              <a:t>Simulated settings:</a:t>
            </a:r>
          </a:p>
          <a:p>
            <a:pPr lvl="1"/>
            <a:r>
              <a:rPr lang="en-US" dirty="0" smtClean="0"/>
              <a:t>Two sounding AP’s each with 2 </a:t>
            </a:r>
            <a:r>
              <a:rPr lang="en-US" dirty="0" err="1" smtClean="0"/>
              <a:t>Tx’s</a:t>
            </a:r>
            <a:r>
              <a:rPr lang="en-US" dirty="0" smtClean="0"/>
              <a:t>. AP1 sounding on odd tones and AP2 sounding on even tones. </a:t>
            </a:r>
          </a:p>
          <a:p>
            <a:pPr lvl="1"/>
            <a:r>
              <a:rPr lang="en-US" dirty="0" smtClean="0"/>
              <a:t>STA to be sounded has 2 Rx’s.</a:t>
            </a:r>
          </a:p>
          <a:p>
            <a:pPr lvl="1"/>
            <a:r>
              <a:rPr lang="en-US" dirty="0" smtClean="0"/>
              <a:t>20MHz BW</a:t>
            </a:r>
          </a:p>
          <a:p>
            <a:pPr lvl="1"/>
            <a:r>
              <a:rPr lang="en-US" dirty="0" smtClean="0"/>
              <a:t>D-NLOS channel</a:t>
            </a:r>
          </a:p>
          <a:p>
            <a:pPr lvl="1"/>
            <a:r>
              <a:rPr lang="en-US" dirty="0" smtClean="0"/>
              <a:t>Normal distributed residual CFO after synchronization, zero-mean, STD in Hz. </a:t>
            </a:r>
          </a:p>
          <a:p>
            <a:pPr lvl="1"/>
            <a:r>
              <a:rPr lang="en-US" dirty="0" smtClean="0"/>
              <a:t>Received power differences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Jianhan Liu, Mediatek Inc.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September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04944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11ax like LTFs with </a:t>
            </a:r>
            <a:r>
              <a:rPr lang="en-US" dirty="0" smtClean="0"/>
              <a:t>perfect </a:t>
            </a:r>
            <a:r>
              <a:rPr lang="en-US" dirty="0"/>
              <a:t>synchronization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Jianhan Liu, Mediatek Inc.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1524000"/>
            <a:ext cx="6013821" cy="4450917"/>
          </a:xfrm>
          <a:prstGeom prst="rect">
            <a:avLst/>
          </a:prstGeom>
        </p:spPr>
      </p:pic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September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07641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767013"/>
            <a:ext cx="7772400" cy="609600"/>
          </a:xfrm>
        </p:spPr>
        <p:txBody>
          <a:bodyPr/>
          <a:lstStyle/>
          <a:p>
            <a:r>
              <a:rPr lang="en-US" dirty="0" smtClean="0"/>
              <a:t>11ax like LTFs </a:t>
            </a:r>
            <a:r>
              <a:rPr lang="en-US" dirty="0"/>
              <a:t>with residual synchronization errors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Jianhan Liu, Mediatek Inc.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0" y="1534026"/>
            <a:ext cx="5715000" cy="422975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524000" y="5848518"/>
            <a:ext cx="4953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400" dirty="0" smtClean="0"/>
              <a:t>4x LTFs are more vulnerable to CFO errors.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September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95230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Subcarrier Interleaved LTFs with perfect synchronization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Jianhan Liu, Mediatek Inc.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66800" y="5788223"/>
            <a:ext cx="7239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400" dirty="0" smtClean="0"/>
              <a:t>   No considerable loss associated with interleaved 2AP Joint sounding.</a:t>
            </a:r>
            <a:endParaRPr lang="en-US" dirty="0"/>
          </a:p>
        </p:txBody>
      </p:sp>
      <p:pic>
        <p:nvPicPr>
          <p:cNvPr id="3" name="Content Placeholder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295400"/>
            <a:ext cx="6019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September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35008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Subcarrier Interleaved LTFs </a:t>
            </a:r>
            <a:r>
              <a:rPr lang="en-US" sz="2400" dirty="0" smtClean="0"/>
              <a:t>with residual synchronization errors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Jianhan Liu, Mediatek Inc.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752600" y="5966394"/>
            <a:ext cx="64008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400" dirty="0" smtClean="0"/>
              <a:t>   Negligible loss for CFO with STD smaller than 100Hz. 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9770" y="1272396"/>
            <a:ext cx="6324600" cy="4853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September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55232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913" y="756804"/>
            <a:ext cx="7772400" cy="609600"/>
          </a:xfrm>
        </p:spPr>
        <p:txBody>
          <a:bodyPr/>
          <a:lstStyle/>
          <a:p>
            <a:r>
              <a:rPr lang="en-US" dirty="0"/>
              <a:t>Performance with residual synchronization </a:t>
            </a:r>
            <a:r>
              <a:rPr lang="en-US" dirty="0" smtClean="0"/>
              <a:t>errors and receive power difference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Jianhan Liu, Mediatek Inc.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1582182"/>
            <a:ext cx="7278822" cy="4605566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371600" y="5965659"/>
            <a:ext cx="64008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400" dirty="0" smtClean="0"/>
              <a:t>   </a:t>
            </a:r>
            <a:r>
              <a:rPr lang="en-US" sz="1400" dirty="0"/>
              <a:t>L</a:t>
            </a:r>
            <a:r>
              <a:rPr lang="en-US" sz="1400" dirty="0" smtClean="0"/>
              <a:t>ittle performance loss due to power differences. 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September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55292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Straw Poll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</a:t>
            </a:r>
            <a:r>
              <a:rPr lang="en-US" dirty="0"/>
              <a:t>you agree that 11be shall provide a joint NDP sounding scheme as optional mode for multiple-AP </a:t>
            </a:r>
            <a:r>
              <a:rPr lang="en-US" dirty="0" smtClean="0"/>
              <a:t>systems?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	</a:t>
            </a:r>
          </a:p>
          <a:p>
            <a:pPr marL="0" indent="0">
              <a:buNone/>
            </a:pPr>
            <a:r>
              <a:rPr lang="en-US" dirty="0" smtClean="0"/>
              <a:t>      Note</a:t>
            </a:r>
            <a:r>
              <a:rPr lang="en-US" dirty="0"/>
              <a:t>: </a:t>
            </a:r>
            <a:r>
              <a:rPr lang="en-US" dirty="0" smtClean="0"/>
              <a:t>Sequential </a:t>
            </a:r>
            <a:r>
              <a:rPr lang="en-US" dirty="0"/>
              <a:t>sounding scheme can also be used for </a:t>
            </a:r>
            <a:r>
              <a:rPr lang="en-US" dirty="0" smtClean="0"/>
              <a:t>multi-AP  	 	  systems.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Jianhan Liu, Mediatek Inc.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September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941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Channel Sounding for Multi-AP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Spatial nulling, coordinated OFDMA and SU beamforming all required channel state information (CSI) available at the transmitter. </a:t>
            </a:r>
          </a:p>
          <a:p>
            <a:r>
              <a:rPr lang="en-US" dirty="0" smtClean="0"/>
              <a:t>Implicit sounding can not completely replace the explicit channel sounding in 11be </a:t>
            </a:r>
          </a:p>
          <a:p>
            <a:pPr lvl="1"/>
            <a:r>
              <a:rPr lang="en-US" dirty="0" smtClean="0"/>
              <a:t>For example, for MU-MIMO (from a single AP), implicit sounding quality may not be good enough. </a:t>
            </a:r>
          </a:p>
          <a:p>
            <a:pPr lvl="1"/>
            <a:r>
              <a:rPr lang="en-US" dirty="0" smtClean="0"/>
              <a:t>Implicit sounding requires calibrations. Calibration accuracy is up to each vendor.  </a:t>
            </a:r>
          </a:p>
          <a:p>
            <a:r>
              <a:rPr lang="en-US" dirty="0" smtClean="0"/>
              <a:t>We investigate the different channel sounding schemes for multi-AP systems.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Jianhan Liu, Mediatek Inc.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September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14931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 1: Sequential channel sounding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Sequential channel sounding: </a:t>
            </a:r>
          </a:p>
          <a:p>
            <a:pPr lvl="1"/>
            <a:r>
              <a:rPr lang="en-US" dirty="0" smtClean="0"/>
              <a:t>Based on single AP sounding </a:t>
            </a:r>
          </a:p>
          <a:p>
            <a:pPr lvl="1"/>
            <a:r>
              <a:rPr lang="en-US" dirty="0" smtClean="0"/>
              <a:t>Each AP performs channel sounding separately, similar to the single AP sounding in 11ax. </a:t>
            </a:r>
          </a:p>
          <a:p>
            <a:pPr lvl="1"/>
            <a:r>
              <a:rPr lang="en-US" dirty="0" smtClean="0"/>
              <a:t>Given the fact that 11be shall have the single AP sounding protocol, there is no way to disallow sequential </a:t>
            </a:r>
            <a:r>
              <a:rPr lang="en-US" dirty="0"/>
              <a:t>channel </a:t>
            </a:r>
            <a:r>
              <a:rPr lang="en-US" dirty="0" smtClean="0"/>
              <a:t>sounding for multi-AP systems. </a:t>
            </a:r>
          </a:p>
          <a:p>
            <a:endParaRPr lang="en-US" dirty="0" smtClean="0"/>
          </a:p>
          <a:p>
            <a:r>
              <a:rPr lang="en-US" dirty="0" smtClean="0"/>
              <a:t>Two Major Issues:</a:t>
            </a:r>
          </a:p>
          <a:p>
            <a:pPr lvl="1"/>
            <a:r>
              <a:rPr lang="en-US" dirty="0" smtClean="0"/>
              <a:t>Sequential </a:t>
            </a:r>
            <a:r>
              <a:rPr lang="en-US" dirty="0"/>
              <a:t>channel sounding </a:t>
            </a:r>
            <a:r>
              <a:rPr lang="en-US" dirty="0" smtClean="0"/>
              <a:t>suffers efficiency degradation compared to other Joint sounding schemes for multi-AP systems. </a:t>
            </a:r>
          </a:p>
          <a:p>
            <a:pPr lvl="1"/>
            <a:r>
              <a:rPr lang="en-US" dirty="0" smtClean="0"/>
              <a:t>Sequential </a:t>
            </a:r>
            <a:r>
              <a:rPr lang="en-US" dirty="0"/>
              <a:t>channel </a:t>
            </a:r>
            <a:r>
              <a:rPr lang="en-US" dirty="0" smtClean="0"/>
              <a:t>sounding can not enable joint transmissions because each STA only feedbacks the compressed V matrix between each AP and itself.  </a:t>
            </a:r>
            <a:endParaRPr lang="en-US" dirty="0"/>
          </a:p>
          <a:p>
            <a:pPr lvl="1"/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Jianhan Liu, Mediatek Inc.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September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245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 2: Joint channel sounding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600200"/>
            <a:ext cx="7772400" cy="1371600"/>
          </a:xfrm>
        </p:spPr>
        <p:txBody>
          <a:bodyPr/>
          <a:lstStyle/>
          <a:p>
            <a:pPr marL="971550" lvl="1" indent="-514350">
              <a:buFont typeface="+mj-lt"/>
              <a:buAutoNum type="arabicPeriod"/>
            </a:pPr>
            <a:r>
              <a:rPr lang="en-US" dirty="0"/>
              <a:t>The coordinate </a:t>
            </a:r>
            <a:r>
              <a:rPr lang="en-US" dirty="0" smtClean="0"/>
              <a:t>AP initiates the Joint sounding.</a:t>
            </a:r>
            <a:endParaRPr lang="en-US" dirty="0"/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The </a:t>
            </a:r>
            <a:r>
              <a:rPr lang="en-US" dirty="0"/>
              <a:t>sounding APs send out </a:t>
            </a:r>
            <a:r>
              <a:rPr lang="en-US" dirty="0" smtClean="0"/>
              <a:t>sounding </a:t>
            </a:r>
            <a:r>
              <a:rPr lang="en-US" dirty="0"/>
              <a:t>packet </a:t>
            </a:r>
            <a:r>
              <a:rPr lang="en-US" dirty="0" smtClean="0"/>
              <a:t>simultaneously.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The sounded STAs feedbacks CSI.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Jianhan Liu, Mediatek Inc.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78968" y="2938732"/>
            <a:ext cx="5300015" cy="2659322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1257748" y="5562600"/>
            <a:ext cx="7772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 baseline="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 baseline="0"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457200" lvl="1" indent="0">
              <a:buNone/>
            </a:pPr>
            <a:r>
              <a:rPr lang="en-US" kern="0" dirty="0" smtClean="0"/>
              <a:t>The above is just an example, the detailed sounding procedure is </a:t>
            </a:r>
            <a:r>
              <a:rPr lang="en-US" kern="0" dirty="0" smtClean="0">
                <a:solidFill>
                  <a:srgbClr val="C00000"/>
                </a:solidFill>
              </a:rPr>
              <a:t>TBD</a:t>
            </a:r>
            <a:r>
              <a:rPr lang="en-US" kern="0" dirty="0" smtClean="0"/>
              <a:t>.</a:t>
            </a:r>
            <a:endParaRPr lang="en-US" kern="0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September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5630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 2a: 11ax-like LTFs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3200400"/>
          </a:xfrm>
        </p:spPr>
        <p:txBody>
          <a:bodyPr/>
          <a:lstStyle/>
          <a:p>
            <a:r>
              <a:rPr lang="en-US" dirty="0" smtClean="0"/>
              <a:t>Global Antenna Indexing: </a:t>
            </a:r>
            <a:r>
              <a:rPr lang="en-US" dirty="0"/>
              <a:t>For example, as shown in the following figure, there are two </a:t>
            </a:r>
            <a:r>
              <a:rPr lang="en-US" dirty="0" smtClean="0"/>
              <a:t>sounding </a:t>
            </a:r>
            <a:r>
              <a:rPr lang="en-US" dirty="0"/>
              <a:t>APs: AP 2 with N2 antennas and AP 3 with N3 antennas. 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/>
              <a:t>11ax-like LTFs: All sounding APs send LTFs by regarding its own antennas as a subset of all antennas from all sounding Aps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Jianhan Liu, Mediatek Inc.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81200" y="2590800"/>
            <a:ext cx="4573510" cy="137094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71600" y="5076638"/>
            <a:ext cx="6547449" cy="1119845"/>
          </a:xfrm>
          <a:prstGeom prst="rect">
            <a:avLst/>
          </a:prstGeom>
        </p:spPr>
      </p:pic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September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8723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 </a:t>
            </a:r>
            <a:r>
              <a:rPr lang="en-US" dirty="0"/>
              <a:t>2a: 11ax-like LTFs (</a:t>
            </a:r>
            <a:r>
              <a:rPr lang="en-US" dirty="0" smtClean="0"/>
              <a:t>continues)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00687" y="1600200"/>
                <a:ext cx="7772400" cy="838200"/>
              </a:xfrm>
            </p:spPr>
            <p:txBody>
              <a:bodyPr/>
              <a:lstStyle/>
              <a:p>
                <a:r>
                  <a:rPr lang="en-US" dirty="0"/>
                  <a:t>Each non-pilot subcarrier of </a:t>
                </a:r>
                <a:r>
                  <a:rPr lang="en-US" dirty="0" smtClean="0"/>
                  <a:t>the </a:t>
                </a:r>
                <a:r>
                  <a:rPr lang="en-US" dirty="0"/>
                  <a:t>Stacked LTFs are </a:t>
                </a:r>
                <a:r>
                  <a:rPr lang="en-US" dirty="0" smtClean="0"/>
                  <a:t>multiplied </a:t>
                </a:r>
                <a:r>
                  <a:rPr lang="en-US" dirty="0"/>
                  <a:t>by </a:t>
                </a:r>
                <a:r>
                  <a:rPr lang="en-US" dirty="0" smtClean="0"/>
                  <a:t>the 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2+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3)×(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2+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3) </m:t>
                    </m:r>
                  </m:oMath>
                </a14:m>
                <a:r>
                  <a:rPr lang="en-US" dirty="0"/>
                  <a:t>matrix P and transmitted by every sounding </a:t>
                </a:r>
                <a:r>
                  <a:rPr lang="en-US" dirty="0" smtClean="0"/>
                  <a:t>AP.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00687" y="1600200"/>
                <a:ext cx="7772400" cy="838200"/>
              </a:xfrm>
              <a:blipFill rotWithShape="0">
                <a:blip r:embed="rId2" cstate="print"/>
                <a:stretch>
                  <a:fillRect l="-627" t="-4380" b="-335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Jianhan Liu, Mediatek Inc.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5012412"/>
              </p:ext>
            </p:extLst>
          </p:nvPr>
        </p:nvGraphicFramePr>
        <p:xfrm>
          <a:off x="1354346" y="2954973"/>
          <a:ext cx="6511508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1480"/>
                <a:gridCol w="1324794"/>
                <a:gridCol w="1258963"/>
                <a:gridCol w="931199"/>
                <a:gridCol w="1455072"/>
              </a:tblGrid>
              <a:tr h="572347"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/>
                        <a:t>Multiplied Coefficient for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/>
                        <a:t>LTF  #1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/>
                        <a:t>Multiplied Coefficient for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/>
                        <a:t>LTF #2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/>
                        <a:t>Multiplied Coefficient for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/>
                        <a:t> .  .  .</a:t>
                      </a:r>
                    </a:p>
                    <a:p>
                      <a:pPr algn="ctr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/>
                        <a:t>Multiplied Coefficient for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/>
                        <a:t>LTF # (N2+N3)</a:t>
                      </a:r>
                    </a:p>
                    <a:p>
                      <a:pPr algn="ctr"/>
                      <a:endParaRPr lang="en-US" sz="900" dirty="0"/>
                    </a:p>
                  </a:txBody>
                  <a:tcPr/>
                </a:tc>
              </a:tr>
              <a:tr h="327055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/>
                        <a:t>Global</a:t>
                      </a:r>
                      <a:r>
                        <a:rPr lang="en-US" sz="900" b="1" baseline="0" dirty="0" smtClean="0"/>
                        <a:t> </a:t>
                      </a:r>
                      <a:r>
                        <a:rPr lang="en-US" sz="900" b="1" dirty="0" err="1" smtClean="0"/>
                        <a:t>Tx</a:t>
                      </a:r>
                      <a:r>
                        <a:rPr lang="en-US" sz="900" b="1" baseline="0" dirty="0" smtClean="0"/>
                        <a:t> Antenna</a:t>
                      </a:r>
                    </a:p>
                    <a:p>
                      <a:pPr algn="ctr"/>
                      <a:r>
                        <a:rPr lang="en-US" sz="900" b="1" baseline="0" dirty="0" smtClean="0"/>
                        <a:t> # 1</a:t>
                      </a:r>
                      <a:endParaRPr lang="en-US" sz="9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P(1,1)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P(1,2)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/>
                        <a:t>.  .  .</a:t>
                      </a:r>
                    </a:p>
                    <a:p>
                      <a:pPr algn="ctr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/>
                        <a:t>P(1, N2+N3)</a:t>
                      </a:r>
                    </a:p>
                    <a:p>
                      <a:pPr algn="ctr"/>
                      <a:endParaRPr lang="en-US" sz="900" dirty="0"/>
                    </a:p>
                  </a:txBody>
                  <a:tcPr/>
                </a:tc>
              </a:tr>
              <a:tr h="327055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/>
                        <a:t>Global </a:t>
                      </a:r>
                      <a:r>
                        <a:rPr lang="en-US" sz="900" b="1" dirty="0" err="1" smtClean="0"/>
                        <a:t>Tx</a:t>
                      </a:r>
                      <a:r>
                        <a:rPr lang="en-US" sz="900" b="1" baseline="0" dirty="0" smtClean="0"/>
                        <a:t> Antenna</a:t>
                      </a:r>
                    </a:p>
                    <a:p>
                      <a:pPr algn="ctr"/>
                      <a:r>
                        <a:rPr lang="en-US" sz="900" b="1" baseline="0" dirty="0" smtClean="0"/>
                        <a:t> # 2</a:t>
                      </a:r>
                      <a:endParaRPr lang="en-US" sz="9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/>
                        <a:t>P(2,1)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/>
                        <a:t>P(2,2)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/>
                        <a:t>.  .  .</a:t>
                      </a:r>
                    </a:p>
                    <a:p>
                      <a:pPr algn="ctr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/>
                        <a:t>P(2, N2+N3)</a:t>
                      </a:r>
                    </a:p>
                    <a:p>
                      <a:pPr algn="ctr"/>
                      <a:endParaRPr lang="en-US" sz="900" dirty="0"/>
                    </a:p>
                  </a:txBody>
                  <a:tcPr/>
                </a:tc>
              </a:tr>
              <a:tr h="572347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/>
                        <a:t>.</a:t>
                      </a:r>
                    </a:p>
                    <a:p>
                      <a:pPr algn="ctr"/>
                      <a:r>
                        <a:rPr lang="en-US" sz="900" b="1" dirty="0" smtClean="0"/>
                        <a:t>.</a:t>
                      </a:r>
                    </a:p>
                    <a:p>
                      <a:pPr algn="ctr"/>
                      <a:r>
                        <a:rPr lang="en-US" sz="900" b="1" dirty="0" smtClean="0"/>
                        <a:t>.</a:t>
                      </a:r>
                      <a:endParaRPr lang="en-US" sz="9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/>
                        <a:t>.</a:t>
                      </a:r>
                    </a:p>
                    <a:p>
                      <a:pPr algn="ctr"/>
                      <a:r>
                        <a:rPr lang="en-US" sz="900" b="1" dirty="0" smtClean="0"/>
                        <a:t>.</a:t>
                      </a:r>
                    </a:p>
                    <a:p>
                      <a:pPr algn="ctr"/>
                      <a:r>
                        <a:rPr lang="en-US" sz="900" b="1" dirty="0" smtClean="0"/>
                        <a:t>.</a:t>
                      </a:r>
                    </a:p>
                    <a:p>
                      <a:pPr algn="ctr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/>
                        <a:t>.</a:t>
                      </a:r>
                    </a:p>
                    <a:p>
                      <a:pPr algn="ctr"/>
                      <a:r>
                        <a:rPr lang="en-US" sz="900" b="1" dirty="0" smtClean="0"/>
                        <a:t>.</a:t>
                      </a:r>
                    </a:p>
                    <a:p>
                      <a:pPr algn="ctr"/>
                      <a:r>
                        <a:rPr lang="en-US" sz="900" b="1" dirty="0" smtClean="0"/>
                        <a:t>.</a:t>
                      </a:r>
                    </a:p>
                    <a:p>
                      <a:pPr algn="ctr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.</a:t>
                      </a:r>
                    </a:p>
                    <a:p>
                      <a:pPr algn="ctr"/>
                      <a:r>
                        <a:rPr lang="en-US" sz="900" dirty="0" smtClean="0"/>
                        <a:t>      .    </a:t>
                      </a:r>
                    </a:p>
                    <a:p>
                      <a:pPr algn="ctr"/>
                      <a:r>
                        <a:rPr lang="en-US" sz="900" dirty="0" smtClean="0"/>
                        <a:t>            .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5363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5363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5363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algn="ctr"/>
                      <a:endParaRPr lang="en-US" sz="900" dirty="0"/>
                    </a:p>
                  </a:txBody>
                  <a:tcPr/>
                </a:tc>
              </a:tr>
              <a:tr h="359678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/>
                        <a:t>Global </a:t>
                      </a:r>
                      <a:r>
                        <a:rPr lang="en-US" sz="900" b="1" dirty="0" err="1" smtClean="0"/>
                        <a:t>Tx</a:t>
                      </a:r>
                      <a:r>
                        <a:rPr lang="en-US" sz="900" b="1" baseline="0" dirty="0" smtClean="0"/>
                        <a:t> Antenna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baseline="0" dirty="0" smtClean="0"/>
                        <a:t> # </a:t>
                      </a:r>
                      <a:r>
                        <a:rPr lang="en-US" sz="900" b="1" dirty="0" smtClean="0"/>
                        <a:t>(N2+N3)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/>
                        <a:t>P(N2+N3,1)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/>
                        <a:t>P(N2+N3,2)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/>
                        <a:t>.  .  .</a:t>
                      </a:r>
                    </a:p>
                    <a:p>
                      <a:pPr algn="ctr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/>
                        <a:t>P(N2+N3, N2+N3)</a:t>
                      </a:r>
                    </a:p>
                    <a:p>
                      <a:pPr algn="ctr"/>
                      <a:endParaRPr lang="en-US" sz="9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September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38469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Pros and Cons of Option 2a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Pros:</a:t>
            </a:r>
          </a:p>
          <a:p>
            <a:pPr lvl="1"/>
            <a:r>
              <a:rPr lang="en-US" dirty="0" smtClean="0"/>
              <a:t>Option 2a reduces the number NDPAs and NDPs compared to sequential sounding. </a:t>
            </a:r>
          </a:p>
          <a:p>
            <a:pPr lvl="1"/>
            <a:r>
              <a:rPr lang="en-US" dirty="0" smtClean="0"/>
              <a:t>Similar sounding approach as in 11ax </a:t>
            </a:r>
          </a:p>
          <a:p>
            <a:r>
              <a:rPr lang="en-US" dirty="0" smtClean="0"/>
              <a:t>Cons:</a:t>
            </a:r>
          </a:p>
          <a:p>
            <a:pPr lvl="1"/>
            <a:r>
              <a:rPr lang="en-US" dirty="0" smtClean="0"/>
              <a:t>Not high efficiency: A lot of BE-LTFS needs to be transmitted</a:t>
            </a:r>
          </a:p>
          <a:p>
            <a:pPr lvl="2"/>
            <a:r>
              <a:rPr lang="en-US" dirty="0" smtClean="0"/>
              <a:t>2x LTFs can be used to reduce sounding overhead</a:t>
            </a:r>
          </a:p>
          <a:p>
            <a:pPr lvl="1"/>
            <a:r>
              <a:rPr lang="en-US" dirty="0" smtClean="0"/>
              <a:t>Large P matrix which increases the complexity of channel estimation and CFO estimation and correction.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Jianhan Liu, Mediatek Inc.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September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1544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Option </a:t>
            </a:r>
            <a:r>
              <a:rPr lang="en-US" dirty="0" smtClean="0"/>
              <a:t>2b: Subcarrier Interleaved LTFs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Local Antenna Indexing: For example, as shown in the following figure, there are two  sounding APs: AP 2 with N2 antennas and AP 3 with N3 antennas. 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Subecarrier</a:t>
            </a:r>
            <a:r>
              <a:rPr lang="en-US" dirty="0" smtClean="0"/>
              <a:t> </a:t>
            </a:r>
            <a:r>
              <a:rPr lang="en-US" dirty="0"/>
              <a:t>Interleaved LTFs : Each sounding APs send LTFs on its allocated subcarriers.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Jianhan Liu, Mediatek Inc.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0405" y="2667000"/>
            <a:ext cx="4749166" cy="13114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0" y="4953000"/>
            <a:ext cx="6492408" cy="1270879"/>
          </a:xfrm>
          <a:prstGeom prst="rect">
            <a:avLst/>
          </a:prstGeom>
        </p:spPr>
      </p:pic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September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18283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85800" y="1524000"/>
                <a:ext cx="7772400" cy="4495800"/>
              </a:xfrm>
            </p:spPr>
            <p:txBody>
              <a:bodyPr/>
              <a:lstStyle/>
              <a:p>
                <a:r>
                  <a:rPr lang="en-US" dirty="0"/>
                  <a:t>Non-pilot subcarriers of each LTF are allocated among the sounding APs such </a:t>
                </a:r>
                <a:r>
                  <a:rPr lang="en-US" dirty="0" smtClean="0"/>
                  <a:t>that each </a:t>
                </a:r>
                <a:r>
                  <a:rPr lang="en-US" dirty="0"/>
                  <a:t>non-pilot is only allocated to one AP. </a:t>
                </a:r>
                <a:endParaRPr lang="en-US" dirty="0" smtClean="0"/>
              </a:p>
              <a:p>
                <a:pPr lvl="1"/>
                <a:r>
                  <a:rPr lang="en-US" sz="1600" dirty="0" smtClean="0">
                    <a:latin typeface="+mj-lt"/>
                  </a:rPr>
                  <a:t>The </a:t>
                </a:r>
                <a:r>
                  <a:rPr lang="en-US" sz="1600" dirty="0">
                    <a:latin typeface="+mj-lt"/>
                  </a:rPr>
                  <a:t>transmit signal are </a:t>
                </a:r>
                <a:r>
                  <a:rPr lang="en-US" sz="1600" dirty="0" smtClean="0">
                    <a:latin typeface="+mj-lt"/>
                  </a:rPr>
                  <a:t>multiplied by </a:t>
                </a:r>
                <a:r>
                  <a:rPr lang="en-US" sz="1600" dirty="0">
                    <a:latin typeface="+mj-lt"/>
                  </a:rPr>
                  <a:t>a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i="1" dirty="0" smtClean="0">
                        <a:latin typeface="Cambria Math" panose="02040503050406030204" pitchFamily="18" charset="0"/>
                      </a:rPr>
                      <m:t>max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2, 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3) ×</m:t>
                    </m:r>
                  </m:oMath>
                </a14:m>
                <a:r>
                  <a:rPr lang="en-US" sz="1600"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i="1" dirty="0" smtClean="0">
                        <a:latin typeface="Cambria Math" panose="02040503050406030204" pitchFamily="18" charset="0"/>
                      </a:rPr>
                      <m:t>max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2,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3)</m:t>
                    </m:r>
                  </m:oMath>
                </a14:m>
                <a:r>
                  <a:rPr lang="en-US" sz="1600" dirty="0">
                    <a:latin typeface="+mj-lt"/>
                  </a:rPr>
                  <a:t> matrix </a:t>
                </a:r>
                <a:r>
                  <a:rPr lang="en-US" sz="1600" dirty="0" smtClean="0">
                    <a:latin typeface="+mj-lt"/>
                  </a:rPr>
                  <a:t>P</a:t>
                </a:r>
              </a:p>
              <a:p>
                <a:pPr lvl="1"/>
                <a:r>
                  <a:rPr lang="en-US" sz="1600" dirty="0">
                    <a:latin typeface="+mj-lt"/>
                  </a:rPr>
                  <a:t>For example, </a:t>
                </a:r>
                <a:r>
                  <a:rPr lang="en-US" sz="1600" dirty="0" smtClean="0">
                    <a:latin typeface="+mj-lt"/>
                  </a:rPr>
                  <a:t>if there are two sounding APs, then</a:t>
                </a:r>
              </a:p>
              <a:p>
                <a:pPr lvl="2"/>
                <a:r>
                  <a:rPr lang="en-US" sz="1400" dirty="0" smtClean="0">
                    <a:latin typeface="+mj-lt"/>
                  </a:rPr>
                  <a:t>The odd-indexed subcarriers (subcarriers in green color) are </a:t>
                </a:r>
                <a:r>
                  <a:rPr lang="en-US" sz="1400" dirty="0">
                    <a:latin typeface="+mj-lt"/>
                  </a:rPr>
                  <a:t>allocated to </a:t>
                </a:r>
                <a:r>
                  <a:rPr lang="en-US" sz="1400" dirty="0" smtClean="0">
                    <a:latin typeface="+mj-lt"/>
                  </a:rPr>
                  <a:t>one sounding AP </a:t>
                </a:r>
              </a:p>
              <a:p>
                <a:pPr lvl="2"/>
                <a:r>
                  <a:rPr lang="en-US" sz="1400" dirty="0" smtClean="0">
                    <a:latin typeface="+mj-lt"/>
                  </a:rPr>
                  <a:t>The even-indexed subcarriers (</a:t>
                </a:r>
                <a:r>
                  <a:rPr lang="en-US" sz="1400" dirty="0"/>
                  <a:t>subcarriers in </a:t>
                </a:r>
                <a:r>
                  <a:rPr lang="en-US" sz="1400" dirty="0" smtClean="0"/>
                  <a:t>red color) </a:t>
                </a:r>
                <a:r>
                  <a:rPr lang="en-US" sz="1400" dirty="0" smtClean="0">
                    <a:latin typeface="+mj-lt"/>
                  </a:rPr>
                  <a:t>are </a:t>
                </a:r>
                <a:r>
                  <a:rPr lang="en-US" sz="1400" dirty="0">
                    <a:latin typeface="+mj-lt"/>
                  </a:rPr>
                  <a:t>allocated to </a:t>
                </a:r>
                <a:r>
                  <a:rPr lang="en-US" sz="1400" dirty="0" smtClean="0">
                    <a:latin typeface="+mj-lt"/>
                  </a:rPr>
                  <a:t>the other sounding AP. </a:t>
                </a:r>
                <a:endParaRPr lang="en-US" sz="1400" dirty="0">
                  <a:latin typeface="+mj-lt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800" y="1524000"/>
                <a:ext cx="7772400" cy="4495800"/>
              </a:xfrm>
              <a:blipFill rotWithShape="0">
                <a:blip r:embed="rId2" cstate="print"/>
                <a:stretch>
                  <a:fillRect l="-706" t="-6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Jianhan Liu, Mediatek Inc.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Option 2b: Subcarrier Interleaved LTFs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71600" y="4033321"/>
            <a:ext cx="2314768" cy="9144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38200" y="3597601"/>
            <a:ext cx="5002032" cy="1777214"/>
          </a:xfrm>
          <a:prstGeom prst="rect">
            <a:avLst/>
          </a:prstGeom>
        </p:spPr>
      </p:pic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September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4804618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98419</TotalTime>
  <Words>1038</Words>
  <Application>Microsoft Office PowerPoint</Application>
  <PresentationFormat>On-screen Show (4:3)</PresentationFormat>
  <Paragraphs>189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Cambria Math</vt:lpstr>
      <vt:lpstr>Times New Roman</vt:lpstr>
      <vt:lpstr>802-11-Submission</vt:lpstr>
      <vt:lpstr>Joint Sounding for Multi-AP Systems</vt:lpstr>
      <vt:lpstr>Channel Sounding for Multi-AP systems</vt:lpstr>
      <vt:lpstr>Option 1: Sequential channel sounding</vt:lpstr>
      <vt:lpstr>Option 2: Joint channel sounding</vt:lpstr>
      <vt:lpstr>Option 2a: 11ax-like LTFs</vt:lpstr>
      <vt:lpstr>Option 2a: 11ax-like LTFs (continues)</vt:lpstr>
      <vt:lpstr>Pros and Cons of Option 2a</vt:lpstr>
      <vt:lpstr>Option 2b: Subcarrier Interleaved LTFs</vt:lpstr>
      <vt:lpstr>Option 2b: Subcarrier Interleaved LTFs</vt:lpstr>
      <vt:lpstr>Pros of option 2b</vt:lpstr>
      <vt:lpstr>Simulation Results</vt:lpstr>
      <vt:lpstr>11ax like LTFs with perfect synchronization</vt:lpstr>
      <vt:lpstr>11ax like LTFs with residual synchronization errors </vt:lpstr>
      <vt:lpstr>Subcarrier Interleaved LTFs with perfect synchronization</vt:lpstr>
      <vt:lpstr>Subcarrier Interleaved LTFs with residual synchronization errors</vt:lpstr>
      <vt:lpstr>Performance with residual synchronization errors and receive power difference</vt:lpstr>
      <vt:lpstr>Straw Poll #1</vt:lpstr>
    </vt:vector>
  </TitlesOfParts>
  <Company>Mediatek Inc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EHT Tone Plans and Tone Mapper</dc:title>
  <dc:creator>Jianhan Liu</dc:creator>
  <cp:lastModifiedBy>Jianhan Liu</cp:lastModifiedBy>
  <cp:revision>129</cp:revision>
  <cp:lastPrinted>1998-02-10T13:28:06Z</cp:lastPrinted>
  <dcterms:created xsi:type="dcterms:W3CDTF">2007-05-21T21:00:37Z</dcterms:created>
  <dcterms:modified xsi:type="dcterms:W3CDTF">2019-09-14T04:16:01Z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