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57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291" r:id="rId15"/>
    <p:sldId id="272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690"/>
    <a:srgbClr val="FD9491"/>
    <a:srgbClr val="DFB7D9"/>
    <a:srgbClr val="C2C2FE"/>
    <a:srgbClr val="1E1EFA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51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2728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7494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7649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4131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6386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1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800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447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556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371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959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8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309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9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06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2159" y="6475413"/>
            <a:ext cx="15317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Genadiy Tsodik,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649524" y="332601"/>
            <a:ext cx="37959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802.11-19/1578-01-0be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 smtClean="0"/>
              <a:t>September 2019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 smtClean="0"/>
              <a:t>Shimi Shilo et al,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</a:rPr>
              <a:t>An HARQ Transmission Scheme for 11be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2019-11-07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7345399"/>
              </p:ext>
            </p:extLst>
          </p:nvPr>
        </p:nvGraphicFramePr>
        <p:xfrm>
          <a:off x="766763" y="2549525"/>
          <a:ext cx="7037387" cy="376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0" name="Document" r:id="rId4" imgW="8240717" imgH="4425597" progId="Word.Document.8">
                  <p:embed/>
                </p:oleObj>
              </mc:Choice>
              <mc:Fallback>
                <p:oleObj name="Document" r:id="rId4" imgW="8240717" imgH="4425597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3" y="2549525"/>
                        <a:ext cx="7037387" cy="3768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10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Retransmitting </a:t>
            </a:r>
            <a:r>
              <a:rPr lang="en-IE" dirty="0" err="1" smtClean="0">
                <a:solidFill>
                  <a:schemeClr val="tx1"/>
                </a:solidFill>
              </a:rPr>
              <a:t>Uncoded</a:t>
            </a:r>
            <a:r>
              <a:rPr lang="en-IE" dirty="0" smtClean="0">
                <a:solidFill>
                  <a:schemeClr val="tx1"/>
                </a:solidFill>
              </a:rPr>
              <a:t> Bits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 smtClean="0"/>
              <a:t>In </a:t>
            </a:r>
            <a:r>
              <a:rPr lang="en-US" altLang="zh-CN" sz="2200" b="0" dirty="0" err="1"/>
              <a:t>reTx</a:t>
            </a:r>
            <a:r>
              <a:rPr lang="en-US" altLang="zh-CN" sz="2200" b="0" dirty="0"/>
              <a:t>, only info </a:t>
            </a:r>
            <a:r>
              <a:rPr lang="en-US" altLang="zh-CN" sz="2200" b="0" dirty="0" smtClean="0"/>
              <a:t>bits are </a:t>
            </a:r>
            <a:r>
              <a:rPr lang="en-US" altLang="zh-CN" sz="2200" b="0" dirty="0"/>
              <a:t>transmitted – </a:t>
            </a:r>
            <a:r>
              <a:rPr lang="en-US" altLang="zh-CN" sz="2200" b="0" dirty="0" smtClean="0"/>
              <a:t>no parity </a:t>
            </a:r>
            <a:r>
              <a:rPr lang="en-US" altLang="zh-CN" sz="2200" b="0" dirty="0"/>
              <a:t>bits</a:t>
            </a:r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/>
              <a:t>This enables </a:t>
            </a:r>
            <a:r>
              <a:rPr lang="en-US" altLang="zh-CN" sz="2200" b="0" dirty="0" smtClean="0"/>
              <a:t>simpler processing </a:t>
            </a:r>
            <a:r>
              <a:rPr lang="en-US" altLang="zh-CN" sz="2200" b="0" dirty="0"/>
              <a:t>at receiver </a:t>
            </a:r>
            <a:r>
              <a:rPr lang="en-US" altLang="zh-CN" sz="2200" b="0" dirty="0" smtClean="0"/>
              <a:t>side, and </a:t>
            </a:r>
            <a:r>
              <a:rPr lang="en-US" altLang="zh-CN" sz="2200" b="0" dirty="0"/>
              <a:t>significantly improves </a:t>
            </a:r>
            <a:r>
              <a:rPr lang="en-US" altLang="zh-CN" sz="2200" b="0" dirty="0" smtClean="0"/>
              <a:t>the efficiency </a:t>
            </a:r>
            <a:r>
              <a:rPr lang="en-US" altLang="zh-CN" sz="2200" b="0" dirty="0"/>
              <a:t>since </a:t>
            </a:r>
            <a:r>
              <a:rPr lang="en-US" altLang="zh-CN" sz="2200" b="0" dirty="0" smtClean="0"/>
              <a:t>the </a:t>
            </a:r>
            <a:r>
              <a:rPr lang="en-US" altLang="zh-CN" sz="2200" b="0" dirty="0" err="1" smtClean="0"/>
              <a:t>reTx</a:t>
            </a:r>
            <a:r>
              <a:rPr lang="en-US" altLang="zh-CN" sz="2200" b="0" dirty="0" smtClean="0"/>
              <a:t> </a:t>
            </a:r>
            <a:r>
              <a:rPr lang="en-US" altLang="zh-CN" sz="2200" b="0" dirty="0"/>
              <a:t>is much </a:t>
            </a:r>
            <a:r>
              <a:rPr lang="en-US" altLang="zh-CN" sz="2200" b="0" dirty="0" smtClean="0"/>
              <a:t>shorter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</a:p>
        </p:txBody>
      </p:sp>
      <p:cxnSp>
        <p:nvCxnSpPr>
          <p:cNvPr id="73" name="Straight Connector 72"/>
          <p:cNvCxnSpPr/>
          <p:nvPr/>
        </p:nvCxnSpPr>
        <p:spPr bwMode="auto">
          <a:xfrm flipH="1" flipV="1">
            <a:off x="4138941" y="5032854"/>
            <a:ext cx="3" cy="72694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Rectangle 73"/>
          <p:cNvSpPr/>
          <p:nvPr/>
        </p:nvSpPr>
        <p:spPr bwMode="auto">
          <a:xfrm>
            <a:off x="3058929" y="3137329"/>
            <a:ext cx="1080120" cy="35636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000" dirty="0" smtClean="0">
                <a:latin typeface="Arial" charset="0"/>
              </a:rPr>
              <a:t>Bits 0-1999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4139049" y="3137972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#2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2000-3999</a:t>
            </a:r>
            <a:endParaRPr lang="en-US" sz="900" dirty="0">
              <a:latin typeface="Arial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5219169" y="3137972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#3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4000-5999</a:t>
            </a:r>
            <a:endParaRPr lang="en-US" sz="900" dirty="0">
              <a:latin typeface="Arial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6299289" y="3137972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#4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6000-7999</a:t>
            </a:r>
            <a:endParaRPr lang="en-US" sz="900" dirty="0">
              <a:latin typeface="Arial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7379409" y="3137972"/>
            <a:ext cx="107868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#5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8000-9999</a:t>
            </a:r>
            <a:endParaRPr lang="en-US" sz="1000" dirty="0">
              <a:latin typeface="Arial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4319069" y="2959467"/>
            <a:ext cx="72008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failed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5363185" y="2959467"/>
            <a:ext cx="72008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failed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3058929" y="3633771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Info 910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8441844" y="3137972"/>
            <a:ext cx="199809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Padding 20 bits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3564705" y="3637832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parity910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3058929" y="3527455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#1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3562985" y="4154238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Info 911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4068761" y="4158299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parity911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3562985" y="4047922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#2</a:t>
            </a:r>
          </a:p>
        </p:txBody>
      </p:sp>
      <p:sp>
        <p:nvSpPr>
          <p:cNvPr id="88" name="Rectangle 87"/>
          <p:cNvSpPr/>
          <p:nvPr/>
        </p:nvSpPr>
        <p:spPr bwMode="auto">
          <a:xfrm>
            <a:off x="4070523" y="4672426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Info 911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4576299" y="4676487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parity911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4070523" y="4566110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#3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4573210" y="3633771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Info 911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5078986" y="3637832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parity911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4573210" y="3527455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#4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5077266" y="4154238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Info 911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5583042" y="4158299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parity911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5077266" y="4047922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#5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5584804" y="4672426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Info 911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6090580" y="4676487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parity911</a:t>
            </a:r>
          </a:p>
        </p:txBody>
      </p:sp>
      <p:sp>
        <p:nvSpPr>
          <p:cNvPr id="99" name="Rectangle 98"/>
          <p:cNvSpPr/>
          <p:nvPr/>
        </p:nvSpPr>
        <p:spPr bwMode="auto">
          <a:xfrm>
            <a:off x="5584804" y="4566110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#6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6087491" y="3633771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Info 911</a:t>
            </a:r>
          </a:p>
        </p:txBody>
      </p:sp>
      <p:sp>
        <p:nvSpPr>
          <p:cNvPr id="101" name="Rectangle 100"/>
          <p:cNvSpPr/>
          <p:nvPr/>
        </p:nvSpPr>
        <p:spPr bwMode="auto">
          <a:xfrm>
            <a:off x="6593267" y="3637832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parity911</a:t>
            </a:r>
          </a:p>
        </p:txBody>
      </p:sp>
      <p:sp>
        <p:nvSpPr>
          <p:cNvPr id="102" name="Rectangle 101"/>
          <p:cNvSpPr/>
          <p:nvPr/>
        </p:nvSpPr>
        <p:spPr bwMode="auto">
          <a:xfrm>
            <a:off x="6087491" y="3527455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#7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6591547" y="4154238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Info 911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7097323" y="4158299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parity911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6591547" y="4047922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#8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7099085" y="4672426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Info 911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7604861" y="4676487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parity911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7099085" y="4566110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#9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7601596" y="3628969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Info 911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8107372" y="3633030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parity911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7601596" y="3522653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#10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8105652" y="4149436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Info 911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8611428" y="4153497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parity911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8105652" y="4043120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#11</a:t>
            </a:r>
          </a:p>
        </p:txBody>
      </p:sp>
      <p:sp>
        <p:nvSpPr>
          <p:cNvPr id="115" name="Rectangle 114"/>
          <p:cNvSpPr/>
          <p:nvPr/>
        </p:nvSpPr>
        <p:spPr bwMode="auto">
          <a:xfrm>
            <a:off x="4138942" y="5198729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#2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2000-3999</a:t>
            </a:r>
            <a:endParaRPr lang="en-US" sz="900" dirty="0">
              <a:latin typeface="Arial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5219062" y="5198729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#3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4000-5999</a:t>
            </a:r>
            <a:endParaRPr lang="en-US" sz="900" dirty="0">
              <a:latin typeface="Arial" charset="0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6299182" y="5200461"/>
            <a:ext cx="199809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Padding 20 bits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4138941" y="5726298"/>
            <a:ext cx="2360049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Info</a:t>
            </a:r>
          </a:p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4020</a:t>
            </a:r>
          </a:p>
        </p:txBody>
      </p:sp>
    </p:spTree>
    <p:extLst>
      <p:ext uri="{BB962C8B-B14F-4D97-AF65-F5344CB8AC3E}">
        <p14:creationId xmlns:p14="http://schemas.microsoft.com/office/powerpoint/2010/main" val="76025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11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Simulation Results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029200"/>
          </a:xfrm>
          <a:noFill/>
          <a:ln/>
        </p:spPr>
        <p:txBody>
          <a:bodyPr>
            <a:normAutofit fontScale="85000" lnSpcReduction="20000"/>
          </a:bodyPr>
          <a:lstStyle/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 smtClean="0"/>
              <a:t>The </a:t>
            </a:r>
            <a:r>
              <a:rPr lang="en-US" altLang="zh-CN" sz="2200" b="0" dirty="0"/>
              <a:t>following figure compares the performance for three different HARQ schemes, assuming 2x2 MIMO with 2 </a:t>
            </a:r>
            <a:r>
              <a:rPr lang="en-US" altLang="zh-CN" sz="2200" b="0" dirty="0" smtClean="0"/>
              <a:t>streams, 1500B</a:t>
            </a:r>
            <a:r>
              <a:rPr lang="en-US" altLang="zh-CN" sz="2200" b="0" dirty="0"/>
              <a:t>, </a:t>
            </a:r>
            <a:r>
              <a:rPr lang="en-US" altLang="zh-CN" sz="2200" b="0" dirty="0" err="1"/>
              <a:t>TGn</a:t>
            </a:r>
            <a:r>
              <a:rPr lang="en-US" altLang="zh-CN" sz="2200" b="0" dirty="0"/>
              <a:t>-D NLOS, LDPC, </a:t>
            </a:r>
            <a:r>
              <a:rPr lang="en-US" altLang="zh-CN" sz="2200" b="0" dirty="0" smtClean="0"/>
              <a:t>perfect CHEST, MCSs 0-2; we compare between:</a:t>
            </a:r>
            <a:endParaRPr lang="en-US" altLang="zh-CN" sz="2200" b="0" dirty="0"/>
          </a:p>
          <a:p>
            <a:pPr marL="685800" lvl="2" indent="-3429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700" dirty="0" smtClean="0">
                <a:ea typeface="+mn-ea"/>
                <a:cs typeface="+mn-cs"/>
              </a:rPr>
              <a:t>No combining</a:t>
            </a:r>
          </a:p>
          <a:p>
            <a:pPr marL="685800" lvl="2" indent="-3429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700" dirty="0" smtClean="0">
                <a:ea typeface="+mn-ea"/>
                <a:cs typeface="+mn-cs"/>
              </a:rPr>
              <a:t>Combining </a:t>
            </a:r>
            <a:r>
              <a:rPr lang="en-US" altLang="zh-CN" sz="1700" dirty="0">
                <a:ea typeface="+mn-ea"/>
                <a:cs typeface="+mn-cs"/>
              </a:rPr>
              <a:t>LLRs of info bits</a:t>
            </a:r>
            <a:br>
              <a:rPr lang="en-US" altLang="zh-CN" sz="1700" dirty="0">
                <a:ea typeface="+mn-ea"/>
                <a:cs typeface="+mn-cs"/>
              </a:rPr>
            </a:br>
            <a:r>
              <a:rPr lang="en-US" altLang="zh-CN" sz="1700" dirty="0">
                <a:ea typeface="+mn-ea"/>
                <a:cs typeface="+mn-cs"/>
              </a:rPr>
              <a:t>and using parity LLRs from</a:t>
            </a:r>
            <a:br>
              <a:rPr lang="en-US" altLang="zh-CN" sz="1700" dirty="0">
                <a:ea typeface="+mn-ea"/>
                <a:cs typeface="+mn-cs"/>
              </a:rPr>
            </a:br>
            <a:r>
              <a:rPr lang="en-US" altLang="zh-CN" sz="1700" dirty="0">
                <a:ea typeface="+mn-ea"/>
                <a:cs typeface="+mn-cs"/>
              </a:rPr>
              <a:t>1st transmission (parity bits in </a:t>
            </a:r>
            <a:r>
              <a:rPr lang="en-US" altLang="zh-CN" sz="1700" dirty="0" err="1">
                <a:ea typeface="+mn-ea"/>
                <a:cs typeface="+mn-cs"/>
              </a:rPr>
              <a:t>reTx</a:t>
            </a:r>
            <a:r>
              <a:rPr lang="en-US" altLang="zh-CN" sz="1700" dirty="0">
                <a:ea typeface="+mn-ea"/>
                <a:cs typeface="+mn-cs"/>
              </a:rPr>
              <a:t/>
            </a:r>
            <a:br>
              <a:rPr lang="en-US" altLang="zh-CN" sz="1700" dirty="0">
                <a:ea typeface="+mn-ea"/>
                <a:cs typeface="+mn-cs"/>
              </a:rPr>
            </a:br>
            <a:r>
              <a:rPr lang="en-US" altLang="zh-CN" sz="1700" dirty="0">
                <a:ea typeface="+mn-ea"/>
                <a:cs typeface="+mn-cs"/>
              </a:rPr>
              <a:t>may not be transmitted at all)</a:t>
            </a:r>
          </a:p>
          <a:p>
            <a:pPr marL="685800" lvl="2" indent="-3429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700" dirty="0">
                <a:ea typeface="+mn-ea"/>
                <a:cs typeface="+mn-cs"/>
              </a:rPr>
              <a:t>Combining LLRs of info bits</a:t>
            </a:r>
            <a:br>
              <a:rPr lang="en-US" altLang="zh-CN" sz="1700" dirty="0">
                <a:ea typeface="+mn-ea"/>
                <a:cs typeface="+mn-cs"/>
              </a:rPr>
            </a:br>
            <a:r>
              <a:rPr lang="en-US" altLang="zh-CN" sz="1700" dirty="0">
                <a:ea typeface="+mn-ea"/>
                <a:cs typeface="+mn-cs"/>
              </a:rPr>
              <a:t>and using parity LLRs from</a:t>
            </a:r>
            <a:br>
              <a:rPr lang="en-US" altLang="zh-CN" sz="1700" dirty="0">
                <a:ea typeface="+mn-ea"/>
                <a:cs typeface="+mn-cs"/>
              </a:rPr>
            </a:br>
            <a:r>
              <a:rPr lang="en-US" altLang="zh-CN" sz="1700" dirty="0">
                <a:ea typeface="+mn-ea"/>
                <a:cs typeface="+mn-cs"/>
              </a:rPr>
              <a:t>2nd transmission</a:t>
            </a:r>
          </a:p>
          <a:p>
            <a:pPr marL="685800" lvl="2" indent="-3429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700" dirty="0">
                <a:ea typeface="+mn-ea"/>
                <a:cs typeface="+mn-cs"/>
              </a:rPr>
              <a:t>Combining LLRs of info bits</a:t>
            </a:r>
            <a:br>
              <a:rPr lang="en-US" altLang="zh-CN" sz="1700" dirty="0">
                <a:ea typeface="+mn-ea"/>
                <a:cs typeface="+mn-cs"/>
              </a:rPr>
            </a:br>
            <a:r>
              <a:rPr lang="en-US" altLang="zh-CN" sz="1700" dirty="0">
                <a:ea typeface="+mn-ea"/>
                <a:cs typeface="+mn-cs"/>
              </a:rPr>
              <a:t>and choosing (i.e. evaluating both)</a:t>
            </a:r>
            <a:br>
              <a:rPr lang="en-US" altLang="zh-CN" sz="1700" dirty="0">
                <a:ea typeface="+mn-ea"/>
                <a:cs typeface="+mn-cs"/>
              </a:rPr>
            </a:br>
            <a:r>
              <a:rPr lang="en-US" altLang="zh-CN" sz="1700" dirty="0">
                <a:ea typeface="+mn-ea"/>
                <a:cs typeface="+mn-cs"/>
              </a:rPr>
              <a:t>parity LLRs from 1st or 2nd</a:t>
            </a:r>
            <a:br>
              <a:rPr lang="en-US" altLang="zh-CN" sz="1700" dirty="0">
                <a:ea typeface="+mn-ea"/>
                <a:cs typeface="+mn-cs"/>
              </a:rPr>
            </a:br>
            <a:r>
              <a:rPr lang="en-US" altLang="zh-CN" sz="1700" dirty="0">
                <a:ea typeface="+mn-ea"/>
                <a:cs typeface="+mn-cs"/>
              </a:rPr>
              <a:t>transmissions (~0.2dB gain</a:t>
            </a:r>
            <a:r>
              <a:rPr lang="en-US" altLang="zh-CN" sz="1700" dirty="0" smtClean="0">
                <a:ea typeface="+mn-ea"/>
                <a:cs typeface="+mn-cs"/>
              </a:rPr>
              <a:t>)</a:t>
            </a:r>
          </a:p>
          <a:p>
            <a:pPr marL="685800" lvl="2" indent="-3429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600" dirty="0">
                <a:ea typeface="+mn-ea"/>
                <a:cs typeface="+mn-cs"/>
              </a:rPr>
              <a:t>IR HARQ combining (black dashed line) - reuse existing LDPC codes with effectively higher coding rate (more </a:t>
            </a:r>
            <a:r>
              <a:rPr lang="en-US" altLang="zh-CN" sz="1600" dirty="0" smtClean="0">
                <a:ea typeface="+mn-ea"/>
                <a:cs typeface="+mn-cs"/>
              </a:rPr>
              <a:t>puncturing, ~20% of total # of bits); </a:t>
            </a:r>
            <a:r>
              <a:rPr lang="en-US" altLang="zh-CN" sz="1600" dirty="0">
                <a:ea typeface="+mn-ea"/>
                <a:cs typeface="+mn-cs"/>
              </a:rPr>
              <a:t>the original (existing) coding rate is reproduced after combining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1" y="2286001"/>
            <a:ext cx="5155544" cy="358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35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12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Simulation Results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 fontScale="85000" lnSpcReduction="20000"/>
          </a:bodyPr>
          <a:lstStyle/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 smtClean="0"/>
              <a:t>The </a:t>
            </a:r>
            <a:r>
              <a:rPr lang="en-US" altLang="zh-CN" sz="2200" b="0" dirty="0"/>
              <a:t>following figures compare the throughput – assuming all overheads (Preamble, SIFS, ACK </a:t>
            </a:r>
            <a:r>
              <a:rPr lang="en-US" altLang="zh-CN" sz="2200" b="0" dirty="0" smtClean="0"/>
              <a:t>etc.); we </a:t>
            </a:r>
            <a:r>
              <a:rPr lang="en-US" altLang="zh-CN" sz="2200" b="0" dirty="0"/>
              <a:t>look at </a:t>
            </a:r>
            <a:r>
              <a:rPr lang="en-US" altLang="zh-CN" sz="2200" b="0" dirty="0" smtClean="0"/>
              <a:t>5 </a:t>
            </a:r>
            <a:r>
              <a:rPr lang="en-US" altLang="zh-CN" sz="2200" b="0" dirty="0"/>
              <a:t>schemes:</a:t>
            </a:r>
          </a:p>
          <a:p>
            <a:pPr marL="685800" lvl="2" indent="-3429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dirty="0">
                <a:ea typeface="+mn-ea"/>
                <a:cs typeface="+mn-cs"/>
              </a:rPr>
              <a:t>No HARQ</a:t>
            </a:r>
          </a:p>
          <a:p>
            <a:pPr marL="685800" lvl="2" indent="-3429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dirty="0"/>
              <a:t>Chase </a:t>
            </a:r>
            <a:r>
              <a:rPr lang="en-US" altLang="zh-CN" dirty="0" smtClean="0"/>
              <a:t>combining (everything is retransmitted)</a:t>
            </a:r>
            <a:endParaRPr lang="en-US" altLang="zh-CN" dirty="0"/>
          </a:p>
          <a:p>
            <a:pPr marL="685800" lvl="2" indent="-3429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dirty="0" smtClean="0"/>
              <a:t>Info Only HARQ (in a </a:t>
            </a:r>
            <a:r>
              <a:rPr lang="en-US" altLang="zh-CN" dirty="0"/>
              <a:t>retransmission only info bits are </a:t>
            </a:r>
            <a:r>
              <a:rPr lang="en-US" altLang="zh-CN" dirty="0" smtClean="0"/>
              <a:t>transmitted)</a:t>
            </a:r>
          </a:p>
          <a:p>
            <a:pPr marL="685800" lvl="2" indent="-3429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dirty="0" smtClean="0"/>
              <a:t>CW retransmission (only failed </a:t>
            </a:r>
            <a:r>
              <a:rPr lang="en-US" altLang="zh-CN" dirty="0" err="1" smtClean="0"/>
              <a:t>codewords</a:t>
            </a:r>
            <a:r>
              <a:rPr lang="en-US" altLang="zh-CN" dirty="0" smtClean="0"/>
              <a:t> are retransmitted)</a:t>
            </a:r>
          </a:p>
          <a:p>
            <a:pPr marL="685800" lvl="2" indent="-3429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dirty="0" smtClean="0"/>
              <a:t>IR HARQ (where in the first transmission the last          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smtClean="0"/>
              <a:t>bits </a:t>
            </a:r>
            <a:r>
              <a:rPr lang="en-US" altLang="zh-CN" dirty="0" smtClean="0"/>
              <a:t>are punctured, and in the retransmission </a:t>
            </a:r>
            <a:r>
              <a:rPr lang="en-US" altLang="zh-CN" dirty="0" smtClean="0"/>
              <a:t>the</a:t>
            </a:r>
            <a:br>
              <a:rPr lang="en-US" altLang="zh-CN" dirty="0" smtClean="0"/>
            </a:br>
            <a:r>
              <a:rPr lang="en-US" altLang="zh-CN" dirty="0" smtClean="0"/>
              <a:t>preceding            </a:t>
            </a:r>
            <a:r>
              <a:rPr lang="en-US" altLang="zh-CN" dirty="0" smtClean="0"/>
              <a:t>bits are punctured)</a:t>
            </a:r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100" b="0" dirty="0" smtClean="0"/>
              <a:t>For </a:t>
            </a:r>
            <a:r>
              <a:rPr lang="en-US" altLang="zh-CN" sz="2100" b="0" dirty="0"/>
              <a:t>the optimal </a:t>
            </a:r>
            <a:r>
              <a:rPr lang="en-US" altLang="zh-CN" sz="2100" b="0" dirty="0" smtClean="0"/>
              <a:t>MCS selection</a:t>
            </a:r>
            <a:r>
              <a:rPr lang="en-US" altLang="zh-CN" sz="2100" b="0" dirty="0"/>
              <a:t>, we find the </a:t>
            </a:r>
            <a:r>
              <a:rPr lang="en-US" altLang="zh-CN" sz="2100" b="0" dirty="0" smtClean="0"/>
              <a:t>MCS,</a:t>
            </a:r>
            <a:br>
              <a:rPr lang="en-US" altLang="zh-CN" sz="2100" b="0" dirty="0" smtClean="0"/>
            </a:br>
            <a:r>
              <a:rPr lang="en-US" altLang="zh-CN" sz="2100" b="0" dirty="0" smtClean="0"/>
              <a:t>at each SNR</a:t>
            </a:r>
            <a:r>
              <a:rPr lang="en-US" altLang="zh-CN" sz="2100" b="0" dirty="0"/>
              <a:t>, which maximizes the throughput</a:t>
            </a:r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100" b="0" dirty="0" smtClean="0"/>
              <a:t>We </a:t>
            </a:r>
            <a:r>
              <a:rPr lang="en-US" altLang="zh-CN" sz="2100" b="0" dirty="0"/>
              <a:t>can see that </a:t>
            </a:r>
            <a:r>
              <a:rPr lang="en-US" altLang="zh-CN" sz="2100" b="0" dirty="0" smtClean="0"/>
              <a:t>the info-only HARQ scheme</a:t>
            </a:r>
            <a:br>
              <a:rPr lang="en-US" altLang="zh-CN" sz="2100" b="0" dirty="0" smtClean="0"/>
            </a:br>
            <a:r>
              <a:rPr lang="en-US" altLang="zh-CN" sz="2100" b="0" dirty="0" smtClean="0"/>
              <a:t>outperforms the no-HARQ scheme by a</a:t>
            </a:r>
            <a:br>
              <a:rPr lang="en-US" altLang="zh-CN" sz="2100" b="0" dirty="0" smtClean="0"/>
            </a:br>
            <a:r>
              <a:rPr lang="en-US" altLang="zh-CN" sz="2100" b="0" dirty="0" smtClean="0"/>
              <a:t>significant gap; it also outperforms most</a:t>
            </a:r>
            <a:br>
              <a:rPr lang="en-US" altLang="zh-CN" sz="2100" b="0" dirty="0" smtClean="0"/>
            </a:br>
            <a:r>
              <a:rPr lang="en-US" altLang="zh-CN" sz="2100" b="0" dirty="0" smtClean="0"/>
              <a:t>other HARQ schemes for most SNR values</a:t>
            </a:r>
            <a:endParaRPr lang="en-US" altLang="zh-CN" sz="2100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6351" y="3201258"/>
            <a:ext cx="4648200" cy="3395902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817933"/>
              </p:ext>
            </p:extLst>
          </p:nvPr>
        </p:nvGraphicFramePr>
        <p:xfrm>
          <a:off x="4825387" y="3531577"/>
          <a:ext cx="469325" cy="256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0" name="Equation" r:id="rId5" imgW="419040" imgH="228600" progId="Equation.DSMT4">
                  <p:embed/>
                </p:oleObj>
              </mc:Choice>
              <mc:Fallback>
                <p:oleObj name="Equation" r:id="rId5" imgW="419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25387" y="3531577"/>
                        <a:ext cx="469325" cy="256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3772325"/>
              </p:ext>
            </p:extLst>
          </p:nvPr>
        </p:nvGraphicFramePr>
        <p:xfrm>
          <a:off x="1839842" y="4038600"/>
          <a:ext cx="458631" cy="245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Equation" r:id="rId7" imgW="409492" imgH="219211" progId="Equation.DSMT4">
                  <p:embed/>
                </p:oleObj>
              </mc:Choice>
              <mc:Fallback>
                <p:oleObj name="Equation" r:id="rId7" imgW="409492" imgH="21921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39842" y="4038600"/>
                        <a:ext cx="458631" cy="2455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095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13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Simulation Results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 lnSpcReduction="10000"/>
          </a:bodyPr>
          <a:lstStyle/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 smtClean="0"/>
              <a:t>The figure below compares the throughout for the same 5 schemes, assuming suboptimal MCS selection</a:t>
            </a:r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100" b="0" dirty="0" smtClean="0"/>
              <a:t>Here we </a:t>
            </a:r>
            <a:r>
              <a:rPr lang="en-US" altLang="zh-CN" sz="2100" b="0" dirty="0"/>
              <a:t>find the MCS, at each </a:t>
            </a:r>
            <a:r>
              <a:rPr lang="en-US" altLang="zh-CN" sz="2100" b="0" dirty="0" smtClean="0"/>
              <a:t>SNR, which maximizes the throughput with an additional constraint that PER </a:t>
            </a:r>
            <a:r>
              <a:rPr lang="en-US" altLang="zh-CN" sz="2100" b="0" dirty="0"/>
              <a:t>(before combining) &lt; </a:t>
            </a:r>
            <a:r>
              <a:rPr lang="en-US" altLang="zh-CN" sz="2100" b="0" dirty="0" smtClean="0"/>
              <a:t>10% (similar to [7])</a:t>
            </a:r>
            <a:endParaRPr lang="en-US" altLang="zh-CN" sz="2100" b="0" dirty="0"/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100" b="0" dirty="0" smtClean="0"/>
              <a:t>We can see that the gap between the</a:t>
            </a:r>
            <a:br>
              <a:rPr lang="en-US" altLang="zh-CN" sz="2100" b="0" dirty="0" smtClean="0"/>
            </a:br>
            <a:r>
              <a:rPr lang="en-US" altLang="zh-CN" sz="2100" b="0" dirty="0" smtClean="0"/>
              <a:t>HARQ schemes is relatively small</a:t>
            </a:r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100" b="0" dirty="0" smtClean="0"/>
              <a:t>For most SNR values, the HARQ </a:t>
            </a:r>
            <a:br>
              <a:rPr lang="en-US" altLang="zh-CN" sz="2100" b="0" dirty="0" smtClean="0"/>
            </a:br>
            <a:r>
              <a:rPr lang="en-US" altLang="zh-CN" sz="2100" b="0" dirty="0" smtClean="0"/>
              <a:t>schemes yield 3-4dB improvement</a:t>
            </a:r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100" b="0" dirty="0" smtClean="0"/>
              <a:t>The Info-only HARQ scheme requires</a:t>
            </a:r>
            <a:br>
              <a:rPr lang="en-US" altLang="zh-CN" sz="2100" b="0" dirty="0" smtClean="0"/>
            </a:br>
            <a:r>
              <a:rPr lang="en-US" altLang="zh-CN" sz="2100" b="0" dirty="0" smtClean="0"/>
              <a:t>relatively few changes to protocol</a:t>
            </a:r>
            <a:br>
              <a:rPr lang="en-US" altLang="zh-CN" sz="2100" b="0" dirty="0" smtClean="0"/>
            </a:br>
            <a:r>
              <a:rPr lang="en-US" altLang="zh-CN" sz="2100" b="0" dirty="0" smtClean="0"/>
              <a:t>and design</a:t>
            </a:r>
            <a:endParaRPr lang="en-US" altLang="zh-CN" sz="2100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2965411"/>
            <a:ext cx="4844948" cy="3662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54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Conclusions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763000" cy="518001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700" b="0" dirty="0"/>
              <a:t>One of the major </a:t>
            </a:r>
            <a:r>
              <a:rPr lang="en-US" altLang="zh-CN" sz="1700" b="0" dirty="0" smtClean="0"/>
              <a:t>hurdles </a:t>
            </a:r>
            <a:r>
              <a:rPr lang="en-US" altLang="zh-CN" sz="1700" b="0" dirty="0"/>
              <a:t>for supporting HARQ in 802.11 is the (</a:t>
            </a:r>
            <a:r>
              <a:rPr lang="en-US" altLang="zh-CN" sz="1700" b="0" dirty="0" err="1"/>
              <a:t>mis</a:t>
            </a:r>
            <a:r>
              <a:rPr lang="en-US" altLang="zh-CN" sz="1700" b="0" dirty="0"/>
              <a:t>)alignment of codewords and MPDUs, which </a:t>
            </a:r>
            <a:r>
              <a:rPr lang="en-US" altLang="zh-CN" sz="1700" b="0" dirty="0" smtClean="0"/>
              <a:t>calls for a complicated </a:t>
            </a:r>
            <a:r>
              <a:rPr lang="en-US" altLang="zh-CN" sz="1700" b="0" dirty="0"/>
              <a:t>receiver implementation and additional buffers in transmitter side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700" b="0" dirty="0"/>
              <a:t>We presented here an idea for supporting HARQ within </a:t>
            </a:r>
            <a:r>
              <a:rPr lang="en-US" altLang="zh-CN" sz="1700" b="0" dirty="0" smtClean="0"/>
              <a:t>11be which requires almost no design changes </a:t>
            </a:r>
            <a:r>
              <a:rPr lang="en-US" altLang="zh-CN" sz="1700" b="0" dirty="0"/>
              <a:t>at </a:t>
            </a:r>
            <a:r>
              <a:rPr lang="en-US" altLang="zh-CN" sz="1700" b="0" dirty="0" smtClean="0"/>
              <a:t>the transmitter side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700" b="0" dirty="0"/>
              <a:t>The receiver implementation is relatively </a:t>
            </a:r>
            <a:r>
              <a:rPr lang="en-US" altLang="zh-CN" sz="1700" b="0" dirty="0" smtClean="0"/>
              <a:t>simple, and there is no modification to the</a:t>
            </a:r>
            <a:br>
              <a:rPr lang="en-US" altLang="zh-CN" sz="1700" b="0" dirty="0" smtClean="0"/>
            </a:br>
            <a:r>
              <a:rPr lang="en-US" altLang="zh-CN" sz="1700" b="0" dirty="0" smtClean="0"/>
              <a:t>Block-ACK protocol</a:t>
            </a:r>
            <a:endParaRPr lang="en-US" altLang="zh-CN" sz="1700" b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700" b="0" dirty="0" smtClean="0"/>
              <a:t>This idea allows us to freely change the MCS between the first transmission and any retransmission (any coding rate can be used)</a:t>
            </a:r>
            <a:endParaRPr lang="en-US" altLang="zh-CN" sz="1700" b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</a:p>
        </p:txBody>
      </p:sp>
      <p:sp>
        <p:nvSpPr>
          <p:cNvPr id="4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</p:spTree>
    <p:extLst>
      <p:ext uri="{BB962C8B-B14F-4D97-AF65-F5344CB8AC3E}">
        <p14:creationId xmlns:p14="http://schemas.microsoft.com/office/powerpoint/2010/main" val="244350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11-18-1587: HARQ for EHT, Sep. 2018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11-18-1955: HARQ for EHT – Further Information, Nov. 2018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11-18-1963: Discussion on HARQ for EHT, Nov. 2018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11-19-1992: HARQ Feasibility, Jan. 2019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11-19-2029: HARQ in EHT, Jan. 2019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11-19-1979: HARQ performance analysis, Jan. </a:t>
            </a:r>
            <a:r>
              <a:rPr lang="en-US" dirty="0" smtClean="0"/>
              <a:t>2019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dirty="0"/>
              <a:t>11-19-780: Consideration on HARQ, </a:t>
            </a:r>
            <a:r>
              <a:rPr lang="en-US" altLang="zh-CN" dirty="0" smtClean="0"/>
              <a:t>May 2019</a:t>
            </a:r>
            <a:endParaRPr lang="en-US" altLang="zh-C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</p:spTree>
    <p:extLst>
      <p:ext uri="{BB962C8B-B14F-4D97-AF65-F5344CB8AC3E}">
        <p14:creationId xmlns:p14="http://schemas.microsoft.com/office/powerpoint/2010/main" val="44724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Background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Various contributions on Hybrid Automatic Repeat Request (HARQ) have been presented in previous meetings [1-7]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In this contribution, we want to discuss some issues related to supporting HARQ in 802.11, in particular to aligning HARQ with the existing 802.11 LDPC design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We then present a solution that requires minor changes to transmitter side and is relatively simple to support at receiver side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This solution also has no impact on the existing Block ACK mechanism</a:t>
            </a:r>
            <a:endParaRPr lang="en-US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Existing Rules and Restrictions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 smtClean="0"/>
              <a:t>The </a:t>
            </a:r>
            <a:r>
              <a:rPr lang="en-US" altLang="zh-CN" b="0" dirty="0"/>
              <a:t>802.11 specs (and hence respective implementations) assume the following:</a:t>
            </a:r>
          </a:p>
          <a:p>
            <a:pPr marL="685800" lvl="2" indent="-3429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dirty="0">
                <a:ea typeface="+mn-ea"/>
                <a:cs typeface="+mn-cs"/>
              </a:rPr>
              <a:t>The PHY receives a PSDU from the MAC layer and is not aware of the MPDU boundaries, their length, delimiters, etc.</a:t>
            </a:r>
          </a:p>
          <a:p>
            <a:pPr marL="685800" lvl="2" indent="-3429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dirty="0" smtClean="0">
                <a:ea typeface="+mn-ea"/>
                <a:cs typeface="+mn-cs"/>
              </a:rPr>
              <a:t>The </a:t>
            </a:r>
            <a:r>
              <a:rPr lang="en-US" altLang="zh-CN" sz="2200" dirty="0">
                <a:ea typeface="+mn-ea"/>
                <a:cs typeface="+mn-cs"/>
              </a:rPr>
              <a:t>FEC (LDPC) operates on blocks of information bits, regardless of MPDU boundaries</a:t>
            </a:r>
          </a:p>
          <a:p>
            <a:pPr marL="685800" lvl="2" indent="-3429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dirty="0">
                <a:ea typeface="+mn-ea"/>
                <a:cs typeface="+mn-cs"/>
              </a:rPr>
              <a:t>A Block ACK (BA) indicates which MPDUs (within the A-MPDU) were decoded correctly, so retransmission occurs only for incorrectly decoded </a:t>
            </a:r>
            <a:r>
              <a:rPr lang="en-US" altLang="zh-CN" sz="2200" dirty="0" smtClean="0">
                <a:ea typeface="+mn-ea"/>
                <a:cs typeface="+mn-cs"/>
              </a:rPr>
              <a:t>MPDUs</a:t>
            </a:r>
            <a:endParaRPr lang="en-US" altLang="zh-CN" sz="2200" dirty="0"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</a:p>
        </p:txBody>
      </p:sp>
    </p:spTree>
    <p:extLst>
      <p:ext uri="{BB962C8B-B14F-4D97-AF65-F5344CB8AC3E}">
        <p14:creationId xmlns:p14="http://schemas.microsoft.com/office/powerpoint/2010/main" val="54574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Existing Rules </a:t>
            </a:r>
            <a:r>
              <a:rPr lang="en-IE" smtClean="0">
                <a:solidFill>
                  <a:schemeClr val="tx1"/>
                </a:solidFill>
              </a:rPr>
              <a:t>and Restrictions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 smtClean="0"/>
              <a:t>Assuming </a:t>
            </a:r>
            <a:r>
              <a:rPr lang="en-US" altLang="zh-CN" b="0" dirty="0"/>
              <a:t>an A-MPDU was transmitted and some of the MPDUs were incorrectly decoded, the transmitter will have to retransmit only those MPDUs that failed</a:t>
            </a:r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/>
              <a:t>For example, in </a:t>
            </a:r>
            <a:r>
              <a:rPr lang="en-US" altLang="zh-CN" b="0" dirty="0" smtClean="0"/>
              <a:t>the</a:t>
            </a:r>
            <a:br>
              <a:rPr lang="en-US" altLang="zh-CN" b="0" dirty="0" smtClean="0"/>
            </a:br>
            <a:r>
              <a:rPr lang="en-US" altLang="zh-CN" b="0" dirty="0" smtClean="0"/>
              <a:t>figure</a:t>
            </a:r>
            <a:r>
              <a:rPr lang="en-US" altLang="zh-CN" b="0" dirty="0"/>
              <a:t>, </a:t>
            </a:r>
            <a:r>
              <a:rPr lang="en-US" altLang="zh-CN" b="0" dirty="0" smtClean="0"/>
              <a:t>an A-MPDU</a:t>
            </a:r>
            <a:br>
              <a:rPr lang="en-US" altLang="zh-CN" b="0" dirty="0" smtClean="0"/>
            </a:br>
            <a:r>
              <a:rPr lang="en-US" altLang="zh-CN" b="0" dirty="0" smtClean="0"/>
              <a:t>containing 5 MPDUs</a:t>
            </a:r>
            <a:br>
              <a:rPr lang="en-US" altLang="zh-CN" b="0" dirty="0" smtClean="0"/>
            </a:br>
            <a:r>
              <a:rPr lang="en-US" altLang="zh-CN" b="0" dirty="0" smtClean="0"/>
              <a:t>(2000 </a:t>
            </a:r>
            <a:r>
              <a:rPr lang="en-US" altLang="zh-CN" b="0" dirty="0"/>
              <a:t>bits </a:t>
            </a:r>
            <a:r>
              <a:rPr lang="en-US" altLang="zh-CN" b="0" dirty="0" smtClean="0"/>
              <a:t>each) is</a:t>
            </a:r>
            <a:br>
              <a:rPr lang="en-US" altLang="zh-CN" b="0" dirty="0" smtClean="0"/>
            </a:br>
            <a:r>
              <a:rPr lang="en-US" altLang="zh-CN" b="0" dirty="0" smtClean="0"/>
              <a:t>transmitted </a:t>
            </a:r>
            <a:r>
              <a:rPr lang="en-US" altLang="zh-CN" b="0" dirty="0"/>
              <a:t>using coding</a:t>
            </a:r>
            <a:br>
              <a:rPr lang="en-US" altLang="zh-CN" b="0" dirty="0"/>
            </a:br>
            <a:r>
              <a:rPr lang="en-US" altLang="zh-CN" b="0" dirty="0"/>
              <a:t>rate 1/2, where the 2nd and</a:t>
            </a:r>
            <a:br>
              <a:rPr lang="en-US" altLang="zh-CN" b="0" dirty="0"/>
            </a:br>
            <a:r>
              <a:rPr lang="en-US" altLang="zh-CN" b="0" dirty="0"/>
              <a:t>3rd MPDUs failed and need</a:t>
            </a:r>
            <a:br>
              <a:rPr lang="en-US" altLang="zh-CN" b="0" dirty="0"/>
            </a:br>
            <a:r>
              <a:rPr lang="en-US" altLang="zh-CN" b="0" dirty="0"/>
              <a:t>to be retransmitted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endParaRPr lang="en-US" altLang="zh-CN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332675" y="2946100"/>
            <a:ext cx="1080120" cy="35636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000" dirty="0" smtClean="0">
                <a:latin typeface="Arial" charset="0"/>
              </a:rPr>
              <a:t>Bits 0-1999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412795" y="2946743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#2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2000-3999</a:t>
            </a:r>
            <a:endParaRPr lang="en-US" sz="900" dirty="0"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492915" y="2946743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#3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4000-5999</a:t>
            </a:r>
            <a:endParaRPr lang="en-US" sz="900" dirty="0"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573035" y="2946743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#4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6000-7999</a:t>
            </a:r>
            <a:endParaRPr lang="en-US" sz="900" dirty="0"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653155" y="2946743"/>
            <a:ext cx="107868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#5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8000-9999</a:t>
            </a:r>
            <a:endParaRPr lang="en-US" sz="1000" dirty="0"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592815" y="2768238"/>
            <a:ext cx="72008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failed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636931" y="2768238"/>
            <a:ext cx="72008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failed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332676" y="3418598"/>
            <a:ext cx="506690" cy="3563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910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1820</a:t>
            </a:r>
            <a:endParaRPr lang="en-US" sz="400" dirty="0"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226868" y="3990988"/>
            <a:ext cx="144016" cy="36004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360343" y="4082078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MPDU of size 2000 bits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7226868" y="4414692"/>
            <a:ext cx="144016" cy="360041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360343" y="4505782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FEC block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4412795" y="3200400"/>
            <a:ext cx="0" cy="828751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4336083" y="3779264"/>
            <a:ext cx="0" cy="685352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Rectangle 25"/>
          <p:cNvSpPr/>
          <p:nvPr/>
        </p:nvSpPr>
        <p:spPr bwMode="auto">
          <a:xfrm>
            <a:off x="4336007" y="4029151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MPDU Boundary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4111033" y="4447212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FEC Boundary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8715590" y="2946743"/>
            <a:ext cx="199809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Padding 20 bits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832067" y="3418599"/>
            <a:ext cx="506690" cy="360666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#2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342373" y="3418598"/>
            <a:ext cx="506690" cy="360668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#3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848376" y="3418599"/>
            <a:ext cx="506690" cy="3606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358682" y="3418599"/>
            <a:ext cx="506690" cy="360668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#5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865372" y="3418596"/>
            <a:ext cx="506690" cy="360671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#6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375678" y="3418595"/>
            <a:ext cx="506690" cy="360672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#7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881408" y="3416486"/>
            <a:ext cx="506690" cy="362782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#8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7391714" y="3416485"/>
            <a:ext cx="506690" cy="362784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#9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898404" y="3416482"/>
            <a:ext cx="506690" cy="36278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#10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8408710" y="3416482"/>
            <a:ext cx="506690" cy="362788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17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Existing Rules </a:t>
            </a:r>
            <a:r>
              <a:rPr lang="en-IE" smtClean="0">
                <a:solidFill>
                  <a:schemeClr val="tx1"/>
                </a:solidFill>
              </a:rPr>
              <a:t>and Restrictions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/>
              <a:t>A retransmission of the failed MPDUs will include different coded bits due </a:t>
            </a:r>
            <a:r>
              <a:rPr lang="en-US" altLang="zh-CN" sz="2200" b="0" dirty="0" smtClean="0"/>
              <a:t>to a </a:t>
            </a:r>
            <a:r>
              <a:rPr lang="en-US" altLang="zh-CN" sz="2200" b="0" dirty="0"/>
              <a:t>different setting of the scrambler + FEC, as shown here, so the LLRs cannot be combined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/>
              <a:t>This is a major problem – </a:t>
            </a:r>
            <a:r>
              <a:rPr lang="en-US" altLang="zh-CN" sz="2200" b="0" dirty="0" smtClean="0"/>
              <a:t>reusing the </a:t>
            </a:r>
            <a:r>
              <a:rPr lang="en-US" altLang="zh-CN" sz="2200" b="0" dirty="0"/>
              <a:t>existing (retransmission)</a:t>
            </a:r>
            <a:br>
              <a:rPr lang="en-US" altLang="zh-CN" sz="2200" b="0" dirty="0"/>
            </a:br>
            <a:r>
              <a:rPr lang="en-US" altLang="zh-CN" sz="2200" b="0" dirty="0"/>
              <a:t>mechanism, the LLRs </a:t>
            </a:r>
            <a:r>
              <a:rPr lang="en-US" altLang="zh-CN" sz="2200" b="0" dirty="0" smtClean="0"/>
              <a:t>respective</a:t>
            </a:r>
            <a:br>
              <a:rPr lang="en-US" altLang="zh-CN" sz="2200" b="0" dirty="0" smtClean="0"/>
            </a:br>
            <a:r>
              <a:rPr lang="en-US" altLang="zh-CN" sz="2200" b="0" dirty="0" smtClean="0"/>
              <a:t>to retransmitted </a:t>
            </a:r>
            <a:r>
              <a:rPr lang="en-US" altLang="zh-CN" sz="2200" b="0" dirty="0"/>
              <a:t>coded bits cannot</a:t>
            </a:r>
            <a:br>
              <a:rPr lang="en-US" altLang="zh-CN" sz="2200" b="0" dirty="0"/>
            </a:br>
            <a:r>
              <a:rPr lang="en-US" altLang="zh-CN" sz="2200" b="0" dirty="0"/>
              <a:t>simply be combined with</a:t>
            </a:r>
            <a:br>
              <a:rPr lang="en-US" altLang="zh-CN" sz="2200" b="0" dirty="0"/>
            </a:br>
            <a:r>
              <a:rPr lang="en-US" altLang="zh-CN" sz="2200" b="0" dirty="0"/>
              <a:t>old LLRs, as there is</a:t>
            </a:r>
            <a:br>
              <a:rPr lang="en-US" altLang="zh-CN" sz="2200" b="0" dirty="0"/>
            </a:br>
            <a:r>
              <a:rPr lang="en-US" altLang="zh-CN" sz="2200" b="0" dirty="0"/>
              <a:t>no alignment between</a:t>
            </a:r>
            <a:br>
              <a:rPr lang="en-US" altLang="zh-CN" sz="2200" b="0" dirty="0"/>
            </a:br>
            <a:r>
              <a:rPr lang="en-US" altLang="zh-CN" sz="2200" b="0" dirty="0"/>
              <a:t>old and new codewords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endParaRPr lang="en-US" altLang="zh-CN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</a:p>
        </p:txBody>
      </p:sp>
      <p:sp>
        <p:nvSpPr>
          <p:cNvPr id="115" name="Rectangle 114"/>
          <p:cNvSpPr/>
          <p:nvPr/>
        </p:nvSpPr>
        <p:spPr bwMode="auto">
          <a:xfrm>
            <a:off x="4713264" y="3556343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#2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2000-3999</a:t>
            </a:r>
            <a:endParaRPr lang="en-US" sz="900" dirty="0">
              <a:latin typeface="Arial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5793384" y="3556343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#3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4000-5999</a:t>
            </a:r>
            <a:endParaRPr lang="en-US" sz="900" dirty="0">
              <a:latin typeface="Arial" charset="0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4713264" y="3377838"/>
            <a:ext cx="108012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Retransmitted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5793384" y="3377838"/>
            <a:ext cx="108012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1100" dirty="0" smtClean="0">
                <a:solidFill>
                  <a:srgbClr val="FF0000"/>
                </a:solidFill>
                <a:latin typeface="Arial" charset="0"/>
              </a:rPr>
              <a:t>Retransmitted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7525897" y="4610990"/>
            <a:ext cx="144016" cy="36004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7659372" y="4702080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MPDU of size 2000 bits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7525897" y="5034694"/>
            <a:ext cx="144016" cy="360041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7659372" y="5125784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FEC block</a:t>
            </a:r>
          </a:p>
        </p:txBody>
      </p:sp>
      <p:cxnSp>
        <p:nvCxnSpPr>
          <p:cNvPr id="127" name="Straight Connector 126"/>
          <p:cNvCxnSpPr/>
          <p:nvPr/>
        </p:nvCxnSpPr>
        <p:spPr bwMode="auto">
          <a:xfrm flipH="1">
            <a:off x="5009937" y="4413240"/>
            <a:ext cx="109102" cy="377771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Rectangle 127"/>
          <p:cNvSpPr/>
          <p:nvPr/>
        </p:nvSpPr>
        <p:spPr bwMode="auto">
          <a:xfrm>
            <a:off x="4428988" y="4971031"/>
            <a:ext cx="1795004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000" dirty="0" smtClean="0">
                <a:latin typeface="Arial" charset="0"/>
              </a:rPr>
              <a:t>Different info bits at input to FEC, hence different coded bits at output</a:t>
            </a:r>
            <a:endParaRPr kumimoji="0" lang="en-US" sz="10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宋体" charset="-122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6873504" y="3558075"/>
            <a:ext cx="199809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Padding 20 bits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4724946" y="4038600"/>
            <a:ext cx="471248" cy="3563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804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1612</a:t>
            </a:r>
            <a:endParaRPr lang="en-US" sz="400" dirty="0">
              <a:latin typeface="Arial" charset="0"/>
            </a:endParaRPr>
          </a:p>
        </p:txBody>
      </p:sp>
      <p:sp>
        <p:nvSpPr>
          <p:cNvPr id="163" name="Rectangle 162"/>
          <p:cNvSpPr/>
          <p:nvPr/>
        </p:nvSpPr>
        <p:spPr bwMode="auto">
          <a:xfrm>
            <a:off x="5196194" y="4038600"/>
            <a:ext cx="471248" cy="3563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#2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804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1613</a:t>
            </a:r>
            <a:endParaRPr lang="en-US" sz="400" dirty="0">
              <a:latin typeface="Arial" charset="0"/>
            </a:endParaRPr>
          </a:p>
        </p:txBody>
      </p:sp>
      <p:sp>
        <p:nvSpPr>
          <p:cNvPr id="164" name="Rectangle 163"/>
          <p:cNvSpPr/>
          <p:nvPr/>
        </p:nvSpPr>
        <p:spPr bwMode="auto">
          <a:xfrm>
            <a:off x="5674385" y="4038600"/>
            <a:ext cx="471248" cy="3563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#3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804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1613</a:t>
            </a:r>
            <a:endParaRPr lang="en-US" sz="400" dirty="0">
              <a:latin typeface="Arial" charset="0"/>
            </a:endParaRPr>
          </a:p>
        </p:txBody>
      </p:sp>
      <p:sp>
        <p:nvSpPr>
          <p:cNvPr id="165" name="Rectangle 164"/>
          <p:cNvSpPr/>
          <p:nvPr/>
        </p:nvSpPr>
        <p:spPr bwMode="auto">
          <a:xfrm>
            <a:off x="6148113" y="4038600"/>
            <a:ext cx="471248" cy="3563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804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1613</a:t>
            </a:r>
            <a:endParaRPr lang="en-US" sz="400" dirty="0">
              <a:latin typeface="Arial" charset="0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6626304" y="4038600"/>
            <a:ext cx="471248" cy="3563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#5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804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1613</a:t>
            </a:r>
            <a:endParaRPr lang="en-US" sz="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30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Existing Rules </a:t>
            </a:r>
            <a:r>
              <a:rPr lang="en-IE" smtClean="0">
                <a:solidFill>
                  <a:schemeClr val="tx1"/>
                </a:solidFill>
              </a:rPr>
              <a:t>and Restrictions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 smtClean="0"/>
              <a:t>The </a:t>
            </a:r>
            <a:r>
              <a:rPr lang="en-US" altLang="zh-CN" sz="2200" b="0" dirty="0"/>
              <a:t>example </a:t>
            </a:r>
            <a:r>
              <a:rPr lang="en-US" altLang="zh-CN" sz="2200" b="0" dirty="0" smtClean="0"/>
              <a:t>in </a:t>
            </a:r>
            <a:r>
              <a:rPr lang="en-US" altLang="zh-CN" sz="2200" b="0" dirty="0"/>
              <a:t>the previous two slides shows how the misalignment of the MPDUs and the </a:t>
            </a:r>
            <a:r>
              <a:rPr lang="en-US" altLang="zh-CN" sz="2200" b="0" dirty="0" smtClean="0"/>
              <a:t>LDPC codewords poses </a:t>
            </a:r>
            <a:r>
              <a:rPr lang="en-US" altLang="zh-CN" sz="2200" b="0" dirty="0"/>
              <a:t>a problem for </a:t>
            </a:r>
            <a:r>
              <a:rPr lang="en-US" altLang="zh-CN" sz="2200" b="0" dirty="0" smtClean="0"/>
              <a:t>HARQ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800" dirty="0" smtClean="0"/>
              <a:t>Furthermore, changing MCS between transmission and retransmissions is limited to the same coding rate, so that the same LDPC matrices are used</a:t>
            </a:r>
            <a:endParaRPr lang="en-US" altLang="zh-CN" sz="1800" b="0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/>
              <a:t>As mentioned earlier, our aim is to find a simple method to incorporate HARQ with as few changes as possible to existing spec/designs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/>
              <a:t>We present an idea which requires very little to minimal changes at the transmitter side (no extra buffers/memory required) as well as no changes to the retransmission (</a:t>
            </a:r>
            <a:r>
              <a:rPr lang="en-US" altLang="zh-CN" sz="2200" b="0" dirty="0" err="1"/>
              <a:t>reTx</a:t>
            </a:r>
            <a:r>
              <a:rPr lang="en-US" altLang="zh-CN" sz="2200" b="0" dirty="0"/>
              <a:t>) protocol using the Block </a:t>
            </a:r>
            <a:r>
              <a:rPr lang="en-US" altLang="zh-CN" sz="2200" b="0" dirty="0" smtClean="0"/>
              <a:t>ACK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800" dirty="0" smtClean="0"/>
              <a:t>It also supports a different MCS between first transmission and retransmissions</a:t>
            </a:r>
            <a:endParaRPr lang="en-US" altLang="zh-CN" sz="1800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</a:p>
        </p:txBody>
      </p:sp>
    </p:spTree>
    <p:extLst>
      <p:ext uri="{BB962C8B-B14F-4D97-AF65-F5344CB8AC3E}">
        <p14:creationId xmlns:p14="http://schemas.microsoft.com/office/powerpoint/2010/main" val="19787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Solution Highlights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 smtClean="0"/>
              <a:t>As mentioned before, we want a simple </a:t>
            </a:r>
            <a:r>
              <a:rPr lang="en-US" altLang="zh-CN" sz="2200" b="0" dirty="0"/>
              <a:t>HARQ solution, especially simplifying the transmitter (no need for extra buffers) as well as maintaining the existing Block ACK </a:t>
            </a:r>
            <a:r>
              <a:rPr lang="en-US" altLang="zh-CN" sz="2200" b="0" dirty="0" smtClean="0"/>
              <a:t>mechanism</a:t>
            </a:r>
            <a:endParaRPr lang="en-US" altLang="zh-CN" sz="2200" b="0" dirty="0"/>
          </a:p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dirty="0" smtClean="0">
                <a:ea typeface="+mn-ea"/>
                <a:cs typeface="+mn-cs"/>
              </a:rPr>
              <a:t>The highlight of our solution is the following: a Transmission </a:t>
            </a:r>
            <a:r>
              <a:rPr lang="en-US" altLang="zh-CN" sz="2200" dirty="0">
                <a:ea typeface="+mn-ea"/>
                <a:cs typeface="+mn-cs"/>
              </a:rPr>
              <a:t>scheme such that HARQ combining can be performed on the LLRs corresponding to info bits only (generally speaking – any transmission scheme, including existing mechanism, can be used); due to the systematic property of the LDPC codes being used in 802.11, we can do so easily</a:t>
            </a:r>
          </a:p>
          <a:p>
            <a:pPr marL="685800" lvl="2" indent="-3429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dirty="0">
                <a:ea typeface="+mn-ea"/>
                <a:cs typeface="+mn-cs"/>
              </a:rPr>
              <a:t>Combining (or evaluating different sets of) LLRs corresponding to parity bits at the (possibly multiple-hypothesis) decoding stage is an option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</a:p>
        </p:txBody>
      </p:sp>
    </p:spTree>
    <p:extLst>
      <p:ext uri="{BB962C8B-B14F-4D97-AF65-F5344CB8AC3E}">
        <p14:creationId xmlns:p14="http://schemas.microsoft.com/office/powerpoint/2010/main" val="288204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Using Existing Transmission Scheme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 smtClean="0"/>
              <a:t>The </a:t>
            </a:r>
            <a:r>
              <a:rPr lang="en-US" altLang="zh-CN" sz="2200" b="0" dirty="0"/>
              <a:t>figure </a:t>
            </a:r>
            <a:r>
              <a:rPr lang="en-US" altLang="zh-CN" sz="2200" b="0" dirty="0" smtClean="0"/>
              <a:t>below depicts an </a:t>
            </a:r>
            <a:r>
              <a:rPr lang="en-US" altLang="zh-CN" sz="2200" b="0" dirty="0"/>
              <a:t>example </a:t>
            </a:r>
            <a:r>
              <a:rPr lang="en-US" altLang="zh-CN" sz="2200" b="0" dirty="0" smtClean="0"/>
              <a:t>for the alignment </a:t>
            </a:r>
            <a:r>
              <a:rPr lang="en-US" altLang="zh-CN" sz="2200" b="0" dirty="0"/>
              <a:t>of </a:t>
            </a:r>
            <a:r>
              <a:rPr lang="en-US" altLang="zh-CN" sz="2200" b="0" dirty="0" smtClean="0"/>
              <a:t> codewords against  MPDUs </a:t>
            </a:r>
            <a:r>
              <a:rPr lang="en-US" altLang="zh-CN" sz="2200" b="0" dirty="0"/>
              <a:t>in </a:t>
            </a:r>
            <a:r>
              <a:rPr lang="en-US" altLang="zh-CN" sz="2200" b="0" dirty="0" smtClean="0"/>
              <a:t>the 1st </a:t>
            </a:r>
            <a:r>
              <a:rPr lang="en-US" altLang="zh-CN" sz="2200" b="0" dirty="0" err="1" smtClean="0"/>
              <a:t>Tx</a:t>
            </a:r>
            <a:r>
              <a:rPr lang="en-US" altLang="zh-CN" sz="2200" b="0" dirty="0" smtClean="0"/>
              <a:t> and </a:t>
            </a:r>
            <a:r>
              <a:rPr lang="en-US" altLang="zh-CN" sz="2200" b="0" dirty="0"/>
              <a:t>the </a:t>
            </a:r>
            <a:r>
              <a:rPr lang="en-US" altLang="zh-CN" sz="2200" b="0" dirty="0" err="1" smtClean="0"/>
              <a:t>reTx</a:t>
            </a:r>
            <a:r>
              <a:rPr lang="en-US" altLang="zh-CN" sz="2200" b="0" dirty="0" smtClean="0"/>
              <a:t> (using coding </a:t>
            </a:r>
            <a:r>
              <a:rPr lang="en-US" altLang="zh-CN" sz="2200" b="0" dirty="0"/>
              <a:t>rate ½)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/>
              <a:t>In the </a:t>
            </a:r>
            <a:r>
              <a:rPr lang="en-US" altLang="zh-CN" sz="2200" b="0" dirty="0" err="1"/>
              <a:t>reTx</a:t>
            </a:r>
            <a:r>
              <a:rPr lang="en-US" altLang="zh-CN" sz="2200" b="0" dirty="0"/>
              <a:t>, the </a:t>
            </a:r>
            <a:r>
              <a:rPr lang="en-US" altLang="zh-CN" sz="2200" b="0" dirty="0" smtClean="0"/>
              <a:t>failed MPDUs are retransmitted and processed </a:t>
            </a:r>
            <a:r>
              <a:rPr lang="en-US" altLang="zh-CN" sz="2200" b="0" dirty="0"/>
              <a:t>by the </a:t>
            </a:r>
            <a:r>
              <a:rPr lang="en-US" altLang="zh-CN" sz="2200" b="0" dirty="0" smtClean="0"/>
              <a:t>PHY layer like in any new</a:t>
            </a:r>
            <a:br>
              <a:rPr lang="en-US" altLang="zh-CN" sz="2200" b="0" dirty="0" smtClean="0"/>
            </a:br>
            <a:r>
              <a:rPr lang="en-US" altLang="zh-CN" sz="2200" b="0" dirty="0" smtClean="0"/>
              <a:t>transmission (regular</a:t>
            </a:r>
            <a:br>
              <a:rPr lang="en-US" altLang="zh-CN" sz="2200" b="0" dirty="0" smtClean="0"/>
            </a:br>
            <a:r>
              <a:rPr lang="en-US" altLang="zh-CN" sz="2200" b="0" dirty="0" smtClean="0"/>
              <a:t>operation</a:t>
            </a:r>
            <a:r>
              <a:rPr lang="en-US" altLang="zh-CN" sz="2200" b="0" dirty="0"/>
              <a:t>)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/>
              <a:t>Info bits in the </a:t>
            </a:r>
            <a:r>
              <a:rPr lang="en-US" altLang="zh-CN" sz="2200" b="0" dirty="0" err="1"/>
              <a:t>reTx</a:t>
            </a:r>
            <a:r>
              <a:rPr lang="en-US" altLang="zh-CN" sz="2200" b="0" dirty="0"/>
              <a:t> </a:t>
            </a:r>
            <a:r>
              <a:rPr lang="en-US" altLang="zh-CN" sz="2200" b="0" dirty="0" smtClean="0"/>
              <a:t>are</a:t>
            </a:r>
            <a:br>
              <a:rPr lang="en-US" altLang="zh-CN" sz="2200" b="0" dirty="0" smtClean="0"/>
            </a:br>
            <a:r>
              <a:rPr lang="en-US" altLang="zh-CN" sz="2200" b="0" dirty="0" smtClean="0"/>
              <a:t>identical to </a:t>
            </a:r>
            <a:r>
              <a:rPr lang="en-US" altLang="zh-CN" sz="2200" b="0" dirty="0"/>
              <a:t>those in the </a:t>
            </a:r>
            <a:r>
              <a:rPr lang="en-US" altLang="zh-CN" sz="2200" b="0" dirty="0" smtClean="0"/>
              <a:t>1</a:t>
            </a:r>
            <a:r>
              <a:rPr lang="en-US" altLang="zh-CN" sz="2200" b="0" baseline="30000" dirty="0" smtClean="0"/>
              <a:t>st</a:t>
            </a:r>
            <a:r>
              <a:rPr lang="en-US" altLang="zh-CN" sz="2200" b="0" dirty="0" smtClean="0"/>
              <a:t/>
            </a:r>
            <a:br>
              <a:rPr lang="en-US" altLang="zh-CN" sz="2200" b="0" dirty="0" smtClean="0"/>
            </a:br>
            <a:r>
              <a:rPr lang="en-US" altLang="zh-CN" sz="2200" b="0" dirty="0" err="1" smtClean="0"/>
              <a:t>Tx</a:t>
            </a:r>
            <a:r>
              <a:rPr lang="en-US" altLang="zh-CN" sz="2200" b="0" dirty="0" smtClean="0"/>
              <a:t> </a:t>
            </a:r>
            <a:r>
              <a:rPr lang="en-US" altLang="zh-CN" sz="2200" b="0" dirty="0"/>
              <a:t>(</a:t>
            </a:r>
            <a:r>
              <a:rPr lang="en-US" altLang="zh-CN" sz="2200" b="0" dirty="0" smtClean="0"/>
              <a:t>alignment shown</a:t>
            </a:r>
            <a:r>
              <a:rPr lang="en-US" altLang="zh-CN" sz="2200" b="0" dirty="0"/>
              <a:t>), </a:t>
            </a:r>
            <a:r>
              <a:rPr lang="en-US" altLang="zh-CN" sz="2200" b="0" dirty="0" smtClean="0"/>
              <a:t>parity</a:t>
            </a:r>
            <a:br>
              <a:rPr lang="en-US" altLang="zh-CN" sz="2200" b="0" dirty="0" smtClean="0"/>
            </a:br>
            <a:r>
              <a:rPr lang="en-US" altLang="zh-CN" sz="2200" b="0" dirty="0" smtClean="0"/>
              <a:t>bits </a:t>
            </a:r>
            <a:r>
              <a:rPr lang="en-US" altLang="zh-CN" sz="2200" b="0" dirty="0"/>
              <a:t>are </a:t>
            </a:r>
            <a:r>
              <a:rPr lang="en-US" altLang="zh-CN" sz="2200" b="0" dirty="0" smtClean="0"/>
              <a:t>different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800" dirty="0" smtClean="0"/>
              <a:t>We can also consider different</a:t>
            </a:r>
            <a:br>
              <a:rPr lang="en-US" altLang="zh-CN" sz="1800" dirty="0" smtClean="0"/>
            </a:br>
            <a:r>
              <a:rPr lang="en-US" altLang="zh-CN" sz="1800" dirty="0" smtClean="0"/>
              <a:t>puncturing of info bits between</a:t>
            </a:r>
            <a:br>
              <a:rPr lang="en-US" altLang="zh-CN" sz="1800" dirty="0" smtClean="0"/>
            </a:br>
            <a:r>
              <a:rPr lang="en-US" altLang="zh-CN" sz="1800" dirty="0" smtClean="0"/>
              <a:t>1</a:t>
            </a:r>
            <a:r>
              <a:rPr lang="en-US" altLang="zh-CN" sz="1800" baseline="30000" dirty="0" smtClean="0"/>
              <a:t>st</a:t>
            </a:r>
            <a:r>
              <a:rPr lang="en-US" altLang="zh-CN" sz="1800" dirty="0" smtClean="0"/>
              <a:t> </a:t>
            </a:r>
            <a:r>
              <a:rPr lang="en-US" altLang="zh-CN" sz="1800" dirty="0" err="1" smtClean="0"/>
              <a:t>Tx</a:t>
            </a:r>
            <a:r>
              <a:rPr lang="en-US" altLang="zh-CN" sz="1800" dirty="0" smtClean="0"/>
              <a:t> and </a:t>
            </a:r>
            <a:r>
              <a:rPr lang="en-US" altLang="zh-CN" sz="1800" dirty="0" err="1" smtClean="0"/>
              <a:t>reTx</a:t>
            </a:r>
            <a:endParaRPr lang="en-US" altLang="zh-CN" sz="1800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 flipH="1" flipV="1">
            <a:off x="5182292" y="4153886"/>
            <a:ext cx="6439" cy="1218803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>
            <a:stCxn id="69" idx="1"/>
          </p:cNvCxnSpPr>
          <p:nvPr/>
        </p:nvCxnSpPr>
        <p:spPr bwMode="auto">
          <a:xfrm flipH="1" flipV="1">
            <a:off x="5625713" y="4170505"/>
            <a:ext cx="11750" cy="183769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6122672" y="4676876"/>
            <a:ext cx="1720" cy="70774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>
            <a:stCxn id="63" idx="1"/>
          </p:cNvCxnSpPr>
          <p:nvPr/>
        </p:nvCxnSpPr>
        <p:spPr bwMode="auto">
          <a:xfrm flipH="1" flipV="1">
            <a:off x="4689993" y="3633420"/>
            <a:ext cx="1" cy="238110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>
            <a:stCxn id="60" idx="1"/>
          </p:cNvCxnSpPr>
          <p:nvPr/>
        </p:nvCxnSpPr>
        <p:spPr bwMode="auto">
          <a:xfrm flipH="1" flipV="1">
            <a:off x="4204213" y="4644700"/>
            <a:ext cx="1" cy="759119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tangle 13"/>
          <p:cNvSpPr/>
          <p:nvPr/>
        </p:nvSpPr>
        <p:spPr bwMode="auto">
          <a:xfrm>
            <a:off x="3124200" y="2781351"/>
            <a:ext cx="1080120" cy="35636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000" dirty="0" smtClean="0">
                <a:latin typeface="Arial" charset="0"/>
              </a:rPr>
              <a:t>Bits 0-1999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204320" y="2781994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#2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2000-3999</a:t>
            </a:r>
            <a:endParaRPr lang="en-US" sz="900" dirty="0"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284440" y="2781994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#3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4000-5999</a:t>
            </a:r>
            <a:endParaRPr lang="en-US" sz="900" dirty="0"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364560" y="2781994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#4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6000-7999</a:t>
            </a:r>
            <a:endParaRPr lang="en-US" sz="900" dirty="0"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444680" y="2781994"/>
            <a:ext cx="107868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#5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8000-9999</a:t>
            </a:r>
            <a:endParaRPr lang="en-US" sz="1000" dirty="0"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384340" y="2603489"/>
            <a:ext cx="72008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failed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5428456" y="2603489"/>
            <a:ext cx="72008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failed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124200" y="3277793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Info 910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8507115" y="2781994"/>
            <a:ext cx="199809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Padding 20 bits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629976" y="3281854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parity910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3124200" y="3171477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#1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628256" y="3798260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Info 911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4134032" y="3802321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parity911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628256" y="3691944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#2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4135794" y="4316448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Info 911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641570" y="4320509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parity911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135794" y="4210132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#3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638481" y="3277793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Info 911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5144257" y="3281854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parity911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4638481" y="3171477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#4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5142537" y="3798260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Info 911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5648313" y="3802321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parity911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142537" y="3691944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#5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5650075" y="4316448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Info 911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6155851" y="4320509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parity911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650075" y="4210132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#6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152762" y="3277793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Info 911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6658538" y="3281854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parity911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6152762" y="3171477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#7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656818" y="3798260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Info 911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7162594" y="3802321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parity911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6656818" y="3691944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#8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7164356" y="4316448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Info 911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7670132" y="4320509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parity911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7164356" y="4210132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#9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7666867" y="3272991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Info 911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8172643" y="3277052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parity911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7666867" y="3166675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#10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8170923" y="3793458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Info 911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8676699" y="3797519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parity911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8170923" y="3687142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#11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4204213" y="4842751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#2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2000-3999</a:t>
            </a:r>
            <a:endParaRPr lang="en-US" sz="900" dirty="0">
              <a:latin typeface="Arial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5284333" y="4842751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#3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4000-5999</a:t>
            </a:r>
            <a:endParaRPr lang="en-US" sz="900" dirty="0">
              <a:latin typeface="Arial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364453" y="4844483"/>
            <a:ext cx="199809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Padding 20 bits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4204213" y="5455229"/>
            <a:ext cx="434268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Info 804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638481" y="5459290"/>
            <a:ext cx="428156" cy="35636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Parity</a:t>
            </a:r>
            <a:br>
              <a:rPr lang="en-US" sz="700" dirty="0" smtClean="0">
                <a:latin typeface="Arial" charset="0"/>
              </a:rPr>
            </a:br>
            <a:r>
              <a:rPr lang="en-US" sz="700" dirty="0" smtClean="0">
                <a:latin typeface="Arial" charset="0"/>
              </a:rPr>
              <a:t>808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4204214" y="5348913"/>
            <a:ext cx="862424" cy="109812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#1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4689993" y="6065934"/>
            <a:ext cx="434268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Info 804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5124261" y="6069995"/>
            <a:ext cx="428156" cy="35636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Parity</a:t>
            </a:r>
            <a:br>
              <a:rPr lang="en-US" sz="700" dirty="0" smtClean="0">
                <a:latin typeface="Arial" charset="0"/>
              </a:rPr>
            </a:br>
            <a:r>
              <a:rPr lang="en-US" sz="700" dirty="0" smtClean="0">
                <a:latin typeface="Arial" charset="0"/>
              </a:rPr>
              <a:t>809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4689994" y="5959618"/>
            <a:ext cx="862424" cy="109812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#2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5182292" y="5454046"/>
            <a:ext cx="434268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Info 804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5616560" y="5458107"/>
            <a:ext cx="428156" cy="35636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Parity</a:t>
            </a:r>
            <a:br>
              <a:rPr lang="en-US" sz="700" dirty="0" smtClean="0">
                <a:latin typeface="Arial" charset="0"/>
              </a:rPr>
            </a:br>
            <a:r>
              <a:rPr lang="en-US" sz="700" dirty="0" smtClean="0">
                <a:latin typeface="Arial" charset="0"/>
              </a:rPr>
              <a:t>809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182293" y="5347730"/>
            <a:ext cx="862424" cy="109812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#3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5637462" y="6059605"/>
            <a:ext cx="434268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Info 804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6071730" y="6063666"/>
            <a:ext cx="428156" cy="35636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Parity</a:t>
            </a:r>
            <a:br>
              <a:rPr lang="en-US" sz="700" dirty="0" smtClean="0">
                <a:latin typeface="Arial" charset="0"/>
              </a:rPr>
            </a:br>
            <a:r>
              <a:rPr lang="en-US" sz="700" dirty="0" smtClean="0">
                <a:latin typeface="Arial" charset="0"/>
              </a:rPr>
              <a:t>809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5637463" y="5953289"/>
            <a:ext cx="862424" cy="109812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#4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6124451" y="5453123"/>
            <a:ext cx="434268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Info 804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6558719" y="5457184"/>
            <a:ext cx="428156" cy="35636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Parity</a:t>
            </a:r>
            <a:br>
              <a:rPr lang="en-US" sz="700" dirty="0" smtClean="0">
                <a:latin typeface="Arial" charset="0"/>
              </a:rPr>
            </a:br>
            <a:r>
              <a:rPr lang="en-US" sz="700" dirty="0" smtClean="0">
                <a:latin typeface="Arial" charset="0"/>
              </a:rPr>
              <a:t>809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6124452" y="5346807"/>
            <a:ext cx="862424" cy="109812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#5</a:t>
            </a:r>
          </a:p>
        </p:txBody>
      </p:sp>
    </p:spTree>
    <p:extLst>
      <p:ext uri="{BB962C8B-B14F-4D97-AF65-F5344CB8AC3E}">
        <p14:creationId xmlns:p14="http://schemas.microsoft.com/office/powerpoint/2010/main" val="127844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Using Existing Transmission Scheme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 smtClean="0"/>
              <a:t>Transmission block diagram is unchanged, and no MAC/PHY interaction is needed (minor MAC changes may be required)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 smtClean="0">
                <a:ea typeface="+mn-ea"/>
                <a:cs typeface="+mn-cs"/>
              </a:rPr>
              <a:t>Block-ACK mechanism is unchanged</a:t>
            </a:r>
            <a:endParaRPr lang="en-US" altLang="zh-CN" dirty="0">
              <a:ea typeface="+mn-ea"/>
              <a:cs typeface="+mn-cs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 smtClean="0"/>
              <a:t>Changes required for receiver side:</a:t>
            </a:r>
            <a:endParaRPr lang="en-US" altLang="zh-CN" sz="2200" b="0" dirty="0"/>
          </a:p>
          <a:p>
            <a:pPr marL="685800" lvl="2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dirty="0" smtClean="0">
                <a:ea typeface="+mn-ea"/>
                <a:cs typeface="+mn-cs"/>
              </a:rPr>
              <a:t>Needs to know if bits are retransmitted</a:t>
            </a:r>
          </a:p>
          <a:p>
            <a:pPr marL="685800" lvl="2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dirty="0" smtClean="0">
                <a:ea typeface="+mn-ea"/>
                <a:cs typeface="+mn-cs"/>
              </a:rPr>
              <a:t>Need </a:t>
            </a:r>
            <a:r>
              <a:rPr lang="en-US" altLang="zh-CN" dirty="0">
                <a:ea typeface="+mn-ea"/>
                <a:cs typeface="+mn-cs"/>
              </a:rPr>
              <a:t>to combine new LLRs associated with info bits with respective old LLRs of info bits; LLRs of parity bits, to be fed also into the FEC decoder, can be taken from first transmission or later retransmission(s)</a:t>
            </a:r>
          </a:p>
          <a:p>
            <a:pPr marL="685800" lvl="2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dirty="0">
                <a:ea typeface="+mn-ea"/>
                <a:cs typeface="+mn-cs"/>
              </a:rPr>
              <a:t>MAC layer would probably need to indicate to the PHY layer which LLRs to discard and which to maintain for future combining (based on MPDUs which were successfully decoded)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</a:p>
        </p:txBody>
      </p:sp>
    </p:spTree>
    <p:extLst>
      <p:ext uri="{BB962C8B-B14F-4D97-AF65-F5344CB8AC3E}">
        <p14:creationId xmlns:p14="http://schemas.microsoft.com/office/powerpoint/2010/main" val="314395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49995</TotalTime>
  <Words>1803</Words>
  <Application>Microsoft Office PowerPoint</Application>
  <PresentationFormat>On-screen Show (4:3)</PresentationFormat>
  <Paragraphs>374</Paragraphs>
  <Slides>15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ＭＳ Ｐゴシック</vt:lpstr>
      <vt:lpstr>宋体</vt:lpstr>
      <vt:lpstr>Arial</vt:lpstr>
      <vt:lpstr>Times New Roman</vt:lpstr>
      <vt:lpstr>802-11-Submission</vt:lpstr>
      <vt:lpstr>Document</vt:lpstr>
      <vt:lpstr>Equation</vt:lpstr>
      <vt:lpstr>An HARQ Transmission Scheme for 11be</vt:lpstr>
      <vt:lpstr>Background</vt:lpstr>
      <vt:lpstr>Existing Rules and Restrictions</vt:lpstr>
      <vt:lpstr>Existing Rules and Restrictions</vt:lpstr>
      <vt:lpstr>Existing Rules and Restrictions</vt:lpstr>
      <vt:lpstr>Existing Rules and Restrictions</vt:lpstr>
      <vt:lpstr>Solution Highlights</vt:lpstr>
      <vt:lpstr>Using Existing Transmission Scheme</vt:lpstr>
      <vt:lpstr>Using Existing Transmission Scheme</vt:lpstr>
      <vt:lpstr>Retransmitting Uncoded Bits</vt:lpstr>
      <vt:lpstr>Simulation Results</vt:lpstr>
      <vt:lpstr>Simulation Results</vt:lpstr>
      <vt:lpstr>Simulation Results</vt:lpstr>
      <vt:lpstr>Conclusions</vt:lpstr>
      <vt:lpstr>References</vt:lpstr>
    </vt:vector>
  </TitlesOfParts>
  <Company>Stanford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Shimi Shilo</dc:creator>
  <cp:lastModifiedBy>Shimi Shilo (TRC)</cp:lastModifiedBy>
  <cp:revision>319</cp:revision>
  <cp:lastPrinted>1998-02-10T13:28:06Z</cp:lastPrinted>
  <dcterms:created xsi:type="dcterms:W3CDTF">2013-11-12T18:41:50Z</dcterms:created>
  <dcterms:modified xsi:type="dcterms:W3CDTF">2019-11-10T16:10:28Z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(3)awPZxOZomojbGUZHvlNIyHVRGeCDHL0OY7IixrFts6eOiTdxJfgKbDo2yUKkjehpVQ1tdOTN
yjluG+uWvxFw9TTGoF/Stkk6dIpaChRiUWBUDjqQm3fr6WMw1/qka4HpkJxrJqqahiL5q9md
5ymwTEMz+q+7AOmg8zm4tia79ABdtMz1RKRvbzMFWf7erN/AnMUYmvq4LJDZ2I8gpFkQ8jNu
aBC7k4lR5KhO1KlinW</vt:lpwstr>
  </property>
  <property fmtid="{D5CDD505-2E9C-101B-9397-08002B2CF9AE}" pid="4" name="_2015_ms_pID_7253431">
    <vt:lpwstr>81a/W1fW5dVzJUePmhJeyNu8lvR7cWZn3bkGP3qRP+fH5Iucsnn79w
4YkAyE/7CkeXDbvHcRDa9VA4keXCRBNMXPNatJV30HKcPnYOTzgO2bzgHi9ngkyifwh0gzYC
/oFk4/0CPNyaXWoPIyUPPmQPC0gSTlbFLDR2YhhdA10nBnjUAbY8R3cvhoPy7Z3vLe34U4gP
gWrPjOTW+HYc9l7eTC2/evme+8JVGaCRe7KK</vt:lpwstr>
  </property>
  <property fmtid="{D5CDD505-2E9C-101B-9397-08002B2CF9AE}" pid="5" name="_2015_ms_pID_7253432">
    <vt:lpwstr>Eg==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1537099423</vt:lpwstr>
  </property>
</Properties>
</file>