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29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7" r:id="rId19"/>
    <p:sldId id="338" r:id="rId20"/>
    <p:sldId id="340" r:id="rId21"/>
    <p:sldId id="335" r:id="rId22"/>
    <p:sldId id="331" r:id="rId23"/>
    <p:sldId id="332" r:id="rId24"/>
    <p:sldId id="339" r:id="rId25"/>
    <p:sldId id="314" r:id="rId26"/>
    <p:sldId id="313" r:id="rId27"/>
    <p:sldId id="309" r:id="rId28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7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6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9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844553" y="6383397"/>
            <a:ext cx="1699372" cy="274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err="1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750425" y="6381780"/>
            <a:ext cx="1787750" cy="276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802.11-19/1572r4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Rethna Pulikkoonattu (Broadcom Inc)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3" Type="http://schemas.openxmlformats.org/officeDocument/2006/relationships/image" Target="../media/image10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0.png"/><Relationship Id="rId3" Type="http://schemas.openxmlformats.org/officeDocument/2006/relationships/image" Target="../media/image13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chemeClr val="dk2"/>
              </a:buClr>
              <a:buSzPct val="25000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Secure-LTF: Unintentional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and A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2019-09-13</a:t>
            </a:r>
            <a:r>
              <a:rPr lang="en-US" sz="2000" b="0" dirty="0" smtClean="0"/>
              <a:t>17-12-14</a:t>
            </a:r>
            <a:endParaRPr lang="en-US" sz="2000" b="0" dirty="0"/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979171985"/>
              </p:ext>
            </p:extLst>
          </p:nvPr>
        </p:nvGraphicFramePr>
        <p:xfrm>
          <a:off x="685800" y="3359333"/>
          <a:ext cx="8008798" cy="26697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Drive,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408-922-1037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408-922-5984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rethnakaran.pulikkoonattu@broadcom.com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 Erceg 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+1-858-521-5885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vinko.erceg@broadcom.com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871447" y="6383397"/>
            <a:ext cx="1672478" cy="248938"/>
          </a:xfrm>
        </p:spPr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 smtClean="0"/>
              <a:t>LTF generation : Recap of the 4P+3 bits and the iterative process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944442" y="2854423"/>
            <a:ext cx="12231" cy="545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0938" y="3399612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3764" y="5543736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10296" y="3951107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0" y="4232471"/>
            <a:ext cx="2859228" cy="12335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99" y="4792773"/>
            <a:ext cx="4333908" cy="818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473" y="3576498"/>
            <a:ext cx="4713118" cy="6543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" y="3612517"/>
            <a:ext cx="1568866" cy="5069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797" y="4726386"/>
            <a:ext cx="4936467" cy="94580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500" y="3545752"/>
            <a:ext cx="4991063" cy="695164"/>
          </a:xfrm>
          <a:prstGeom prst="rect">
            <a:avLst/>
          </a:prstGeom>
        </p:spPr>
      </p:pic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>
          <a:xfrm>
            <a:off x="6217920" y="6381780"/>
            <a:ext cx="2605478" cy="253191"/>
          </a:xfrm>
        </p:spPr>
        <p:txBody>
          <a:bodyPr/>
          <a:lstStyle/>
          <a:p>
            <a:r>
              <a:rPr lang="en-US" dirty="0" err="1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 smtClean="0"/>
              <a:t>“The Rule” and notations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 smtClean="0"/>
              <a:t>Notations and Equations to represent the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6217920" y="6381780"/>
            <a:ext cx="2562305" cy="253191"/>
          </a:xfrm>
        </p:spPr>
        <p:txBody>
          <a:bodyPr/>
          <a:lstStyle/>
          <a:p>
            <a:r>
              <a:rPr lang="en-US" dirty="0" err="1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 smtClean="0"/>
              <a:t>The iterative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5668" y="4199354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3236" y="245730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26162" y="4669261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331" y="1357873"/>
            <a:ext cx="2659629" cy="77649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03236" y="286657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61" y="510302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87889"/>
              </p:ext>
            </p:extLst>
          </p:nvPr>
        </p:nvGraphicFramePr>
        <p:xfrm>
          <a:off x="1120770" y="4120043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6161" y="562105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84230" y="598520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765722" y="524795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154" y="1427800"/>
            <a:ext cx="2461991" cy="9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77" y="1264432"/>
            <a:ext cx="5202936" cy="10053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6" y="2318423"/>
            <a:ext cx="3320708" cy="1497232"/>
          </a:xfrm>
          <a:prstGeom prst="rect">
            <a:avLst/>
          </a:prstGeom>
        </p:spPr>
      </p:pic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 smtClean="0"/>
              <a:t>For A4 (using iteration 2 as an illustration)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just proven that the A4=A2.*A3./A1 is constructed with the same structure as A1, A2 and A3, and is therefore a </a:t>
            </a:r>
            <a:r>
              <a:rPr lang="en-US" dirty="0" err="1" smtClean="0"/>
              <a:t>Polyphase</a:t>
            </a:r>
            <a:r>
              <a:rPr lang="en-US" dirty="0" smtClean="0"/>
              <a:t> </a:t>
            </a:r>
            <a:r>
              <a:rPr lang="en-US" dirty="0" err="1" smtClean="0"/>
              <a:t>Golay</a:t>
            </a:r>
            <a:r>
              <a:rPr lang="en-US" dirty="0" smtClean="0"/>
              <a:t> </a:t>
            </a:r>
            <a:r>
              <a:rPr lang="en-US" dirty="0" smtClean="0"/>
              <a:t>sequence with the same PAPR as others.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 smtClean="0"/>
              <a:t>Illustration for Channel Estimation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A1 and A3 are 8PSK sequences, “.*(A3./A1)” and “.*(A1./A3)” are just </a:t>
            </a:r>
            <a:r>
              <a:rPr lang="en-US" dirty="0" smtClean="0">
                <a:solidFill>
                  <a:srgbClr val="0099FF"/>
                </a:solidFill>
              </a:rPr>
              <a:t>phase rotations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4"/>
            <a:ext cx="8831484" cy="712799"/>
          </a:xfrm>
        </p:spPr>
        <p:txBody>
          <a:bodyPr/>
          <a:lstStyle/>
          <a:p>
            <a:r>
              <a:rPr lang="en-US" sz="2800" dirty="0" smtClean="0"/>
              <a:t>Extension to larger spatial streams (e.g., N_STS=4 )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 smtClean="0"/>
              <a:t>Easily </a:t>
            </a:r>
            <a:r>
              <a:rPr lang="en-US" dirty="0" smtClean="0"/>
              <a:t>scalable </a:t>
            </a:r>
            <a:r>
              <a:rPr lang="en-US" dirty="0" smtClean="0"/>
              <a:t>to arbitrary number of spatial streams</a:t>
            </a:r>
          </a:p>
          <a:p>
            <a:r>
              <a:rPr lang="en-US" dirty="0" smtClean="0"/>
              <a:t>Needs ( 2 * N</a:t>
            </a:r>
            <a:r>
              <a:rPr lang="en-US" baseline="-25000" dirty="0" smtClean="0"/>
              <a:t>HE_LTF</a:t>
            </a:r>
            <a:r>
              <a:rPr lang="en-US" dirty="0" smtClean="0"/>
              <a:t> - 1 ) </a:t>
            </a:r>
            <a:r>
              <a:rPr lang="en-US" dirty="0" smtClean="0"/>
              <a:t>additional secured </a:t>
            </a:r>
            <a:r>
              <a:rPr lang="en-US" dirty="0" smtClean="0"/>
              <a:t>sequences required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4372" y="37384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8223" y="37853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8223" y="42550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617659" y="37384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95546" y="37384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78832" y="37384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4371" y="42143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17660" y="42143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5545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78833" y="42143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81394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81394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64682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64682" y="37353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47970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47970" y="37379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28557" y="42163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28557" y="37367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34372" y="472783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223" y="477476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8223" y="524445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17659" y="472783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95546" y="472783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78832" y="472783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34371" y="520373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17660" y="520373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95545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78833" y="520373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81394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81394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64682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64682" y="472476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47970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47970" y="472729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28557" y="520572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28557" y="472615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8788" y="1675765"/>
            <a:ext cx="7772400" cy="571018"/>
          </a:xfrm>
        </p:spPr>
        <p:txBody>
          <a:bodyPr/>
          <a:lstStyle/>
          <a:p>
            <a:r>
              <a:rPr lang="en-US" dirty="0" smtClean="0"/>
              <a:t>It is a Hadamard matrix scaled by diagonal matrices.</a:t>
            </a:r>
          </a:p>
          <a:p>
            <a:r>
              <a:rPr lang="en-US" dirty="0" smtClean="0"/>
              <a:t>Sequence properties (e.g., orthogonality, PAPR etc., ) are retained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smtClean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smtClean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smtClean="0">
                    <a:latin typeface="Cambria Math" panose="02040503050406030204" pitchFamily="18" charset="0"/>
                  </a:rPr>
                  <a:t> 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= 2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2884340"/>
                <a:ext cx="7054769" cy="11193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6400800" y="6383397"/>
            <a:ext cx="2591095" cy="184666"/>
          </a:xfrm>
        </p:spPr>
        <p:txBody>
          <a:bodyPr/>
          <a:lstStyle/>
          <a:p>
            <a:r>
              <a:rPr lang="en-US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</a:t>
                </a:r>
                <a:r>
                  <a:rPr lang="en-US" sz="1400" dirty="0" smtClean="0">
                    <a:latin typeface="Cambria Math" panose="02040503050406030204" pitchFamily="18" charset="0"/>
                  </a:rPr>
                  <a:t>6 (</a:t>
                </a:r>
                <a:r>
                  <a:rPr lang="en-US" sz="1400" dirty="0" err="1" smtClean="0">
                    <a:latin typeface="Cambria Math" panose="02040503050406030204" pitchFamily="18" charset="0"/>
                  </a:rPr>
                  <a:t>Orthogonal:Vandemonde</a:t>
                </a:r>
                <a:r>
                  <a:rPr lang="en-US" sz="1400" dirty="0" smtClean="0">
                    <a:latin typeface="Cambria Math" panose="02040503050406030204" pitchFamily="18" charset="0"/>
                  </a:rPr>
                  <a:t>, Signature, diagonal matrices)</a:t>
                </a:r>
                <a:endParaRPr lang="en-US" sz="140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  <a:blipFill rotWithShape="0">
                <a:blip r:embed="rId2"/>
                <a:stretch>
                  <a:fillRect b="-23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6763871" y="6381780"/>
            <a:ext cx="1774303" cy="276195"/>
          </a:xfrm>
        </p:spPr>
        <p:txBody>
          <a:bodyPr/>
          <a:lstStyle/>
          <a:p>
            <a:r>
              <a:rPr lang="en-US" dirty="0" err="1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6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2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2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200" dirty="0">
                    <a:latin typeface="Cambria Math" panose="02040503050406030204" pitchFamily="18" charset="0"/>
                  </a:rPr>
                  <a:t> = </a:t>
                </a:r>
                <a:r>
                  <a:rPr lang="en-US" sz="1200" dirty="0" smtClean="0">
                    <a:latin typeface="Cambria Math" panose="02040503050406030204" pitchFamily="18" charset="0"/>
                  </a:rPr>
                  <a:t>8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bn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highlights a potential problem with the </a:t>
            </a:r>
            <a:r>
              <a:rPr lang="en-US" b="0" dirty="0" smtClean="0"/>
              <a:t>existing design </a:t>
            </a:r>
            <a:r>
              <a:rPr lang="en-US" b="0" dirty="0" smtClean="0"/>
              <a:t>of secure LTF sequence. In its present form, while in multi stream scenario, unintentional </a:t>
            </a:r>
            <a:r>
              <a:rPr lang="en-US" b="0" dirty="0" err="1" smtClean="0"/>
              <a:t>Beamforming</a:t>
            </a:r>
            <a:r>
              <a:rPr lang="en-US" b="0" dirty="0" smtClean="0"/>
              <a:t> (constructive and destructive addition of </a:t>
            </a:r>
            <a:r>
              <a:rPr lang="en-US" b="0" dirty="0" smtClean="0"/>
              <a:t>signals) </a:t>
            </a:r>
            <a:r>
              <a:rPr lang="en-US" b="0" dirty="0" smtClean="0"/>
              <a:t>could take place during the secure LTF transmission portion, which </a:t>
            </a:r>
            <a:r>
              <a:rPr lang="en-US" b="0" dirty="0" smtClean="0"/>
              <a:t>leads </a:t>
            </a:r>
            <a:r>
              <a:rPr lang="en-US" b="0" dirty="0" smtClean="0"/>
              <a:t>to dynamic range complications at the receiver. We propose a possible solution to mitigate the problem.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710082" y="6383397"/>
            <a:ext cx="1833843" cy="274578"/>
          </a:xfrm>
        </p:spPr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MIMO mode needs modification in Secure LTF design</a:t>
            </a:r>
          </a:p>
          <a:p>
            <a:r>
              <a:rPr lang="en-US" b="0" dirty="0" smtClean="0"/>
              <a:t>Simple, scalable schem</a:t>
            </a:r>
            <a:r>
              <a:rPr lang="en-US" b="0" dirty="0" smtClean="0"/>
              <a:t>e exist to address the problem. One scheme is presented here.</a:t>
            </a:r>
          </a:p>
          <a:p>
            <a:r>
              <a:rPr lang="en-US" b="0" dirty="0" smtClean="0"/>
              <a:t>Very minimal change in the receiver (channel estimation)</a:t>
            </a:r>
            <a:endParaRPr lang="en-US" b="0" dirty="0"/>
          </a:p>
          <a:p>
            <a:r>
              <a:rPr lang="en-US" b="0" dirty="0" smtClean="0"/>
              <a:t>A byproduct of this design is that, it also helps to make the system more secure.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710082" y="6383397"/>
            <a:ext cx="1833843" cy="274578"/>
          </a:xfrm>
        </p:spPr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6777318" y="6373906"/>
            <a:ext cx="1766607" cy="284069"/>
          </a:xfrm>
        </p:spPr>
        <p:txBody>
          <a:bodyPr/>
          <a:lstStyle/>
          <a:p>
            <a:r>
              <a:rPr lang="en-US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 smtClean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2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2400" b="0" dirty="0" smtClean="0">
                    <a:latin typeface="Cambria Math" panose="02040503050406030204" pitchFamily="18" charset="0"/>
                  </a:rPr>
                  <a:t>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b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1400" b="0" dirty="0" smtClean="0">
                    <a:latin typeface="Cambria Math" panose="02040503050406030204" pitchFamily="18" charset="0"/>
                  </a:rPr>
                  <a:t>8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8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𝑏𝑛</m:t>
                                    </m:r>
                                    <m:r>
                                      <a:rPr lang="en-US" sz="1400" b="0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b="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400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58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71192" y="20824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2251" y="2120373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333" y="2131380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624" y="373687"/>
            <a:ext cx="7772400" cy="1066800"/>
          </a:xfrm>
        </p:spPr>
        <p:txBody>
          <a:bodyPr/>
          <a:lstStyle/>
          <a:p>
            <a:r>
              <a:rPr lang="en-US" dirty="0" smtClean="0"/>
              <a:t>Secure-LTF Generation (from .11az/D1.0)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799" y="4802221"/>
            <a:ext cx="8266719" cy="1480252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No </a:t>
            </a:r>
            <a:r>
              <a:rPr lang="en-US" sz="1200" dirty="0"/>
              <a:t>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</a:t>
            </a:r>
            <a:r>
              <a:rPr lang="en-US" sz="12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</a:rPr>
              <a:t>P </a:t>
            </a:r>
            <a:r>
              <a:rPr lang="en-US" sz="1200" dirty="0" smtClean="0">
                <a:solidFill>
                  <a:srgbClr val="00B0F0"/>
                </a:solidFill>
              </a:rPr>
              <a:t>={7</a:t>
            </a:r>
            <a:r>
              <a:rPr lang="en-US" sz="1200" dirty="0">
                <a:solidFill>
                  <a:srgbClr val="00B0F0"/>
                </a:solidFill>
              </a:rPr>
              <a:t>, 8, </a:t>
            </a:r>
            <a:r>
              <a:rPr lang="en-US" sz="1200" dirty="0" smtClean="0">
                <a:solidFill>
                  <a:srgbClr val="00B0F0"/>
                </a:solidFill>
              </a:rPr>
              <a:t>9, 10} </a:t>
            </a:r>
            <a:r>
              <a:rPr lang="en-US" sz="1200" dirty="0"/>
              <a:t>for </a:t>
            </a:r>
            <a:r>
              <a:rPr lang="en-US" sz="1200" dirty="0" smtClean="0"/>
              <a:t>{20</a:t>
            </a:r>
            <a:r>
              <a:rPr lang="en-US" sz="1200" dirty="0"/>
              <a:t>, 40, </a:t>
            </a:r>
            <a:r>
              <a:rPr lang="en-US" sz="1200" dirty="0" smtClean="0"/>
              <a:t>80,160/80+80} MHz PHY BW.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79126" y="393675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44" y="241575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962" y="260488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3" y="313011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5504" y="344515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994" y="313011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77885" y="328653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3115" y="312451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08138" y="186723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2042" y="22886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29599" y="327101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96751" y="328024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10245" y="233534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65899" y="365914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9048" y="248407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32579" y="248407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54480" y="245587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9332" y="245237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1690" y="246064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88393" y="389398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9048" y="307647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2579" y="307647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54480" y="304826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09332" y="304477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41690" y="305304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82737" y="412154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6268" y="412154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58169" y="409333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13021" y="408983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45379" y="409810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91758" y="247794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574" y="1125268"/>
            <a:ext cx="6694852" cy="926324"/>
          </a:xfrm>
          <a:prstGeom prst="rect">
            <a:avLst/>
          </a:prstGeom>
        </p:spPr>
      </p:pic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>
          <a:xfrm>
            <a:off x="6992471" y="6383396"/>
            <a:ext cx="1551454" cy="300847"/>
          </a:xfrm>
        </p:spPr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 smtClean="0"/>
              <a:t>Secure-LTF (Present Design): N_STS=2 and LTF_REP = 2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waveforms on TX stream 1 and stream 2 are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perfectly aligned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time domain, either in-phase or 180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phase), causing unintentional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way of  constructive/destructive addition of signal.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Seq4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65031" y="291891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42180" y="350094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57351" y="3498493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86722"/>
            <a:ext cx="8524875" cy="241300"/>
          </a:xfrm>
        </p:spPr>
        <p:txBody>
          <a:bodyPr/>
          <a:lstStyle/>
          <a:p>
            <a:r>
              <a:rPr lang="en-US" dirty="0"/>
              <a:t>Secure-LTF </a:t>
            </a:r>
            <a:r>
              <a:rPr lang="en-US" dirty="0" smtClean="0"/>
              <a:t>(Existing Design</a:t>
            </a:r>
            <a:r>
              <a:rPr lang="en-US" dirty="0"/>
              <a:t>):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968" y="1814255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107" y="5493490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65681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67999" y="5153503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2525" y="5494690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01725" y="285461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4377" y="29075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4377" y="34848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85012" y="2854616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62899" y="285461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6185" y="285461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01724" y="3438088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85013" y="3438088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2898" y="3438088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6186" y="3438088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32035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32035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15323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323" y="285407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95910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95910" y="285293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391622" y="4802560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2407" y="4542876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8820" y="45133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24867" y="4032235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62792" y="285378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77963" y="285258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55112" y="3434601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70283" y="343215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8747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48747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69" y="3353350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 smtClean="0"/>
              <a:t>Existing LTF: RX Waveform (Simulation)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8824" y="1314475"/>
            <a:ext cx="8210592" cy="4114800"/>
          </a:xfrm>
        </p:spPr>
        <p:txBody>
          <a:bodyPr/>
          <a:lstStyle/>
          <a:p>
            <a:r>
              <a:rPr lang="en-US" sz="2000" dirty="0" smtClean="0"/>
              <a:t>Simulation with </a:t>
            </a:r>
            <a:r>
              <a:rPr lang="en-US" sz="2000" dirty="0" err="1" smtClean="0"/>
              <a:t>TGnB</a:t>
            </a:r>
            <a:r>
              <a:rPr lang="en-US" sz="2000" dirty="0" smtClean="0"/>
              <a:t> Channel model</a:t>
            </a:r>
          </a:p>
          <a:p>
            <a:r>
              <a:rPr lang="en-US" sz="2000" dirty="0" smtClean="0"/>
              <a:t>If no per-STS CSD is applied, unintentional beamforming can take place, resulting </a:t>
            </a:r>
            <a:r>
              <a:rPr lang="en-US" sz="2000" dirty="0" smtClean="0"/>
              <a:t>in a higher </a:t>
            </a:r>
            <a:r>
              <a:rPr lang="en-US" sz="2000" dirty="0" smtClean="0"/>
              <a:t>signal amplitude fluctuation in the time domain. This behavior </a:t>
            </a:r>
            <a:r>
              <a:rPr lang="en-US" sz="2000" dirty="0" smtClean="0"/>
              <a:t>will eat </a:t>
            </a:r>
            <a:r>
              <a:rPr lang="en-US" sz="2000" dirty="0" smtClean="0"/>
              <a:t>up the </a:t>
            </a:r>
            <a:r>
              <a:rPr lang="en-US" sz="2000" dirty="0" smtClean="0"/>
              <a:t>dynamic range of receiver circuitry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0242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0" y="3464368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0" y="3464367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5" y="3469645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3" y="3482881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8" y="3482881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4" y="3482881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4" y="3482881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5" y="3482881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0" y="4622408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49" y="4982682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0" y="5399650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8" y="3714609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0" y="5380066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0" y="5044498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59" y="4039415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40541"/>
            <a:ext cx="7772400" cy="4455459"/>
          </a:xfrm>
        </p:spPr>
        <p:txBody>
          <a:bodyPr/>
          <a:lstStyle/>
          <a:p>
            <a:r>
              <a:rPr lang="en-US" b="1" dirty="0" smtClean="0"/>
              <a:t>Circuit dynamic range</a:t>
            </a:r>
          </a:p>
          <a:p>
            <a:pPr lvl="1"/>
            <a:r>
              <a:rPr lang="en-US" dirty="0" smtClean="0"/>
              <a:t>The secure-LTF signal power at the receiver may end up boosted by up to 10*log10(N_STS) </a:t>
            </a:r>
            <a:r>
              <a:rPr lang="en-US" dirty="0" err="1" smtClean="0"/>
              <a:t>dB.</a:t>
            </a:r>
            <a:r>
              <a:rPr lang="en-US" dirty="0" smtClean="0"/>
              <a:t> Similarly, part of the LTF signal could be completely nulled out due to the destructive addition. </a:t>
            </a:r>
          </a:p>
          <a:p>
            <a:pPr lvl="1"/>
            <a:r>
              <a:rPr lang="en-US" dirty="0" smtClean="0"/>
              <a:t>N_STS=2, can result in 3dB boost or a nulling. </a:t>
            </a:r>
            <a:r>
              <a:rPr lang="en-US" dirty="0" smtClean="0"/>
              <a:t> Can happen ~10% of time.</a:t>
            </a:r>
            <a:endParaRPr lang="en-US" dirty="0" smtClean="0"/>
          </a:p>
          <a:p>
            <a:pPr lvl="1"/>
            <a:r>
              <a:rPr lang="en-US" dirty="0" smtClean="0"/>
              <a:t>RX power can increase by up to 9 dB (for 8 TX stream case) when coherent interference happens. Extra circuit dynamic range will be  required to accommodate such excessive power swing.</a:t>
            </a:r>
          </a:p>
          <a:p>
            <a:r>
              <a:rPr lang="en-US" dirty="0" smtClean="0"/>
              <a:t>Regulatory concerns</a:t>
            </a:r>
          </a:p>
          <a:p>
            <a:pPr lvl="1"/>
            <a:r>
              <a:rPr lang="en-US" dirty="0" smtClean="0"/>
              <a:t>Abrupt increase in power is a concern in some regulator </a:t>
            </a:r>
            <a:r>
              <a:rPr lang="en-US" dirty="0" smtClean="0"/>
              <a:t>domain</a:t>
            </a:r>
          </a:p>
          <a:p>
            <a:r>
              <a:rPr lang="en-US" dirty="0" smtClean="0"/>
              <a:t>SNR loss due to Channel Estimation </a:t>
            </a:r>
          </a:p>
          <a:p>
            <a:pPr lvl="1"/>
            <a:r>
              <a:rPr lang="en-US" dirty="0" smtClean="0"/>
              <a:t>Up to </a:t>
            </a:r>
            <a:r>
              <a:rPr lang="hr-HR" dirty="0" smtClean="0"/>
              <a:t>1.2494 dB (=</a:t>
            </a:r>
            <a:r>
              <a:rPr lang="en-US" dirty="0" smtClean="0"/>
              <a:t>3-1.761 dB) (Theoretical max loss)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 smtClean="0"/>
              <a:t>Secure LTF design Proposal: </a:t>
            </a:r>
            <a:br>
              <a:rPr lang="en-US" sz="2800" dirty="0" smtClean="0"/>
            </a:br>
            <a:r>
              <a:rPr lang="en-US" sz="2800" dirty="0" smtClean="0"/>
              <a:t>Illustration </a:t>
            </a:r>
            <a:r>
              <a:rPr lang="en-US" sz="2800" dirty="0"/>
              <a:t>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 smtClean="0"/>
              <a:t>compared </a:t>
            </a:r>
            <a:r>
              <a:rPr lang="en-US" sz="1200" dirty="0"/>
              <a:t>to </a:t>
            </a:r>
            <a:r>
              <a:rPr lang="en-US" sz="1200" dirty="0" smtClean="0"/>
              <a:t>existing design in .11az</a:t>
            </a:r>
            <a:r>
              <a:rPr lang="en-US" sz="1200" dirty="0"/>
              <a:t>. </a:t>
            </a:r>
            <a:r>
              <a:rPr lang="en-US" sz="1200" dirty="0" smtClean="0"/>
              <a:t>Matrix </a:t>
            </a:r>
            <a:r>
              <a:rPr lang="en-US" sz="1200" dirty="0"/>
              <a:t>inversion is </a:t>
            </a:r>
            <a:r>
              <a:rPr lang="en-US" sz="1200" dirty="0" smtClean="0"/>
              <a:t>not necessary!!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</a:t>
            </a:r>
            <a:r>
              <a:rPr lang="en-US" sz="1050" dirty="0" smtClean="0"/>
              <a:t>procedure.</a:t>
            </a:r>
            <a:endParaRPr lang="en-US" sz="105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</a:t>
            </a:r>
            <a:r>
              <a:rPr lang="en-US" sz="1200" dirty="0" smtClean="0"/>
              <a:t>2, will look </a:t>
            </a:r>
            <a:r>
              <a:rPr lang="en-US" sz="1200" dirty="0"/>
              <a:t>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>
                <a:solidFill>
                  <a:srgbClr val="00CC00"/>
                </a:solidFill>
              </a:rPr>
              <a:t>Improve randomness and thus the </a:t>
            </a:r>
            <a:r>
              <a:rPr lang="en-US" sz="1200" dirty="0" smtClean="0">
                <a:solidFill>
                  <a:srgbClr val="00CC00"/>
                </a:solidFill>
              </a:rPr>
              <a:t>overall security</a:t>
            </a:r>
            <a:endParaRPr lang="en-US" sz="1200" dirty="0">
              <a:solidFill>
                <a:srgbClr val="00CC00"/>
              </a:solidFill>
            </a:endParaRP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>
                <a:solidFill>
                  <a:srgbClr val="00CC00"/>
                </a:solidFill>
              </a:rPr>
              <a:t>The </a:t>
            </a:r>
            <a:r>
              <a:rPr lang="en-US" sz="1200" dirty="0" smtClean="0">
                <a:solidFill>
                  <a:srgbClr val="00CC00"/>
                </a:solidFill>
              </a:rPr>
              <a:t> </a:t>
            </a:r>
            <a:r>
              <a:rPr lang="en-US" sz="1200" dirty="0">
                <a:solidFill>
                  <a:srgbClr val="00CC00"/>
                </a:solidFill>
              </a:rPr>
              <a:t>unintentional </a:t>
            </a:r>
            <a:r>
              <a:rPr lang="en-US" sz="1200" dirty="0" err="1">
                <a:solidFill>
                  <a:srgbClr val="00CC00"/>
                </a:solidFill>
              </a:rPr>
              <a:t>beamforming</a:t>
            </a:r>
            <a:r>
              <a:rPr lang="en-US" sz="1200" dirty="0">
                <a:solidFill>
                  <a:srgbClr val="00CC00"/>
                </a:solidFill>
              </a:rPr>
              <a:t> </a:t>
            </a:r>
            <a:r>
              <a:rPr lang="en-US" sz="1200" dirty="0" smtClean="0">
                <a:solidFill>
                  <a:srgbClr val="00CC00"/>
                </a:solidFill>
              </a:rPr>
              <a:t>gets resolved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</a:t>
            </a:r>
            <a:r>
              <a:rPr lang="en-US" sz="1200" dirty="0" smtClean="0"/>
              <a:t>. They are </a:t>
            </a:r>
            <a:r>
              <a:rPr lang="en-US" sz="1200" dirty="0" err="1" smtClean="0"/>
              <a:t>polyphase</a:t>
            </a:r>
            <a:r>
              <a:rPr lang="en-US" sz="1200" dirty="0" smtClean="0"/>
              <a:t> </a:t>
            </a:r>
            <a:r>
              <a:rPr lang="en-US" sz="1200" dirty="0" err="1" smtClean="0"/>
              <a:t>Golay</a:t>
            </a:r>
            <a:r>
              <a:rPr lang="en-US" sz="1200" dirty="0" smtClean="0"/>
              <a:t> codes.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/>
              <a:t>The 8PSK sequence of A4 is generated from 3P+3 bits which are a simple function of the previous 3 sets of 3P+3 bits. The </a:t>
            </a:r>
            <a:r>
              <a:rPr lang="en-US" sz="1200" dirty="0" err="1" smtClean="0"/>
              <a:t>az_csd</a:t>
            </a:r>
            <a:r>
              <a:rPr lang="en-US" sz="1200" dirty="0" smtClean="0"/>
              <a:t> of A4 is the same as A2.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</a:t>
            </a:r>
            <a:r>
              <a:rPr lang="en-US" sz="1200" dirty="0" smtClean="0"/>
              <a:t>subsequent pages</a:t>
            </a:r>
            <a:r>
              <a:rPr lang="en-US" sz="1200" dirty="0"/>
              <a:t>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168" y="1669848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9925" y="2595361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76" y="258661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3212" y="2595361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1099" y="259536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4385" y="259536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56947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40235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23523" y="259481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4110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9197" y="2914011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43048" y="290526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92484" y="2914011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70371" y="291401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53657" y="291401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6219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39507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22795" y="291346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03382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>
          <a:xfrm>
            <a:off x="5661212" y="6381780"/>
            <a:ext cx="2876963" cy="476220"/>
          </a:xfrm>
        </p:spPr>
        <p:txBody>
          <a:bodyPr/>
          <a:lstStyle/>
          <a:p>
            <a:r>
              <a:rPr lang="en-US" smtClean="0"/>
              <a:t>Rethna</a:t>
            </a:r>
            <a:r>
              <a:rPr lang="en-US" dirty="0" smtClean="0"/>
              <a:t> Pulikkoonattu (Broadcom </a:t>
            </a:r>
            <a:r>
              <a:rPr lang="en-US" dirty="0" err="1" smtClean="0"/>
              <a:t>Inc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88" y="3063542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 smtClean="0"/>
              <a:t>Proposed Design: RX Waveform (Simulation)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 smtClean="0"/>
              <a:t>With this proposal, the unintentional beamforming behavior is minimized. </a:t>
            </a:r>
          </a:p>
          <a:p>
            <a:r>
              <a:rPr lang="en-US" sz="2000" dirty="0" smtClean="0"/>
              <a:t>RX signal power stays even.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2070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629" y="3119067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6239" y="3119066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3464" y="3124344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5162" y="313758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6647" y="3137580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4253" y="3137580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1723" y="3137580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0544" y="3137580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66648" y="369411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69408" y="3543784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71339" y="3533425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Rethna Pulikkoonattu (Broadcom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101157</TotalTime>
  <Words>2861</Words>
  <Application>Microsoft Macintosh PowerPoint</Application>
  <PresentationFormat>On-screen Show (4:3)</PresentationFormat>
  <Paragraphs>588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Cambria Math</vt:lpstr>
      <vt:lpstr>Symbol</vt:lpstr>
      <vt:lpstr>Times New Roman</vt:lpstr>
      <vt:lpstr>Wingdings</vt:lpstr>
      <vt:lpstr>Arial</vt:lpstr>
      <vt:lpstr>IEEE_Template</vt:lpstr>
      <vt:lpstr>PowerPoint Presentation</vt:lpstr>
      <vt:lpstr>Abstract</vt:lpstr>
      <vt:lpstr>Secure-LTF Generation (from .11az/D1.0)</vt:lpstr>
      <vt:lpstr>Secure-LTF (Present Design): N_STS=2 and LTF_REP = 2</vt:lpstr>
      <vt:lpstr>Secure-LTF (Existing Design): N_STS=2 and LTF_REP = 2</vt:lpstr>
      <vt:lpstr>Existing LTF: RX Waveform (Simulation)</vt:lpstr>
      <vt:lpstr>Potential Problems</vt:lpstr>
      <vt:lpstr>Secure LTF design Proposal:  Illustration for N_STS=2 and LTF_REP = 2</vt:lpstr>
      <vt:lpstr>Proposed Design: RX Waveform (Simulation)</vt:lpstr>
      <vt:lpstr>LTF generation : Recap of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Extension to larger spatial streams (e.g., N_STS=4 )</vt:lpstr>
      <vt:lpstr>Matrix constructed in this manner is always invertible</vt:lpstr>
      <vt:lpstr>Matrix constructed in this manner is always invertible</vt:lpstr>
      <vt:lpstr>Matrix constructed in this manner is always invertible</vt:lpstr>
      <vt:lpstr>Conclusion</vt:lpstr>
      <vt:lpstr>Appendix</vt:lpstr>
      <vt:lpstr>Matrix constructed in this manner is always invertible</vt:lpstr>
      <vt:lpstr>Matrix constructed in this manner is always invertible</vt:lpstr>
      <vt:lpstr>Matrix constructed in this manner is always invertible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Microsoft Office User</cp:lastModifiedBy>
  <cp:revision>741</cp:revision>
  <cp:lastPrinted>2019-09-12T00:48:24Z</cp:lastPrinted>
  <dcterms:modified xsi:type="dcterms:W3CDTF">2019-09-19T04:38:32Z</dcterms:modified>
</cp:coreProperties>
</file>