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31" r:id="rId2"/>
    <p:sldId id="910" r:id="rId3"/>
    <p:sldId id="948" r:id="rId4"/>
    <p:sldId id="911" r:id="rId5"/>
    <p:sldId id="943" r:id="rId6"/>
    <p:sldId id="944" r:id="rId7"/>
    <p:sldId id="945" r:id="rId8"/>
    <p:sldId id="939" r:id="rId9"/>
    <p:sldId id="946" r:id="rId10"/>
    <p:sldId id="901" r:id="rId11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0000"/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746" autoAdjust="0"/>
    <p:restoredTop sz="96649" autoAdjust="0"/>
  </p:normalViewPr>
  <p:slideViewPr>
    <p:cSldViewPr>
      <p:cViewPr varScale="1">
        <p:scale>
          <a:sx n="133" d="100"/>
          <a:sy n="133" d="100"/>
        </p:scale>
        <p:origin x="1692" y="12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2850" y="-594"/>
      </p:cViewPr>
      <p:guideLst>
        <p:guide orient="horz" pos="2312"/>
        <p:guide pos="28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xmlns="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802.11-19/xxxxr0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xmlns="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xmlns="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612313"/>
            <a:ext cx="2409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xmlns="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xmlns="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xmlns="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xmlns="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974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xmlns="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/>
              <a:t>doc.: IEEE 802.11-19/xxxxr0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xmlns="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xmlns="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xmlns="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xmlns="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09259" y="9615488"/>
            <a:ext cx="104547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 dirty="0" smtClean="0"/>
              <a:t>(Huawei)</a:t>
            </a:r>
            <a:endParaRPr lang="en-GB" dirty="0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xmlns="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xmlns="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xmlns="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xmlns="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5068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>
            <a:extLst>
              <a:ext uri="{FF2B5EF4-FFF2-40B4-BE49-F238E27FC236}">
                <a16:creationId xmlns:a16="http://schemas.microsoft.com/office/drawing/2014/main" xmlns="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/>
              <a:t>doc.: IEEE 802.11-19/xxxxr0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xmlns="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/>
              <a:t>September 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:a16="http://schemas.microsoft.com/office/drawing/2014/main" xmlns="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5230813" y="9615488"/>
            <a:ext cx="9239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GB" altLang="en-US"/>
              <a:t>Alice Chen (Qualcomm)</a:t>
            </a:r>
          </a:p>
        </p:txBody>
      </p:sp>
      <p:sp>
        <p:nvSpPr>
          <p:cNvPr id="16390" name="Rectangle 7">
            <a:extLst>
              <a:ext uri="{FF2B5EF4-FFF2-40B4-BE49-F238E27FC236}">
                <a16:creationId xmlns:a16="http://schemas.microsoft.com/office/drawing/2014/main" xmlns="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:a16="http://schemas.microsoft.com/office/drawing/2014/main" xmlns="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:a16="http://schemas.microsoft.com/office/drawing/2014/main" xmlns="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54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12/12/2019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5122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Mar 2019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5" y="6475413"/>
            <a:ext cx="58189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5" y="6475413"/>
            <a:ext cx="58189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4" y="6475413"/>
            <a:ext cx="58189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xmlns="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5" y="6475413"/>
            <a:ext cx="58189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47471" y="6475413"/>
            <a:ext cx="10964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  <a:endParaRPr lang="en-GB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xmlns="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</a:t>
            </a:r>
            <a:r>
              <a:rPr lang="en-GB" altLang="en-US" sz="1800" b="1" dirty="0" smtClean="0"/>
              <a:t>802.11-19/</a:t>
            </a:r>
            <a:r>
              <a:rPr lang="en-US" altLang="zh-CN" sz="1800" b="1" dirty="0" smtClean="0"/>
              <a:t>1549</a:t>
            </a:r>
            <a:r>
              <a:rPr lang="en-GB" altLang="en-US" sz="1800" b="1" dirty="0" smtClean="0"/>
              <a:t>r1</a:t>
            </a:r>
            <a:endParaRPr lang="en-GB" altLang="en-US" sz="1800" b="1" dirty="0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xmlns="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xmlns="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xmlns="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5">
            <a:extLst>
              <a:ext uri="{FF2B5EF4-FFF2-40B4-BE49-F238E27FC236}">
                <a16:creationId xmlns:a16="http://schemas.microsoft.com/office/drawing/2014/main" xmlns="" id="{4DFE3077-6BFB-4E1C-9218-0E8E2CEA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9B20EFD3-9F87-4CC4-BE12-53B84810E182}" type="slidenum">
              <a:rPr lang="en-GB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200" b="0"/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xmlns="" id="{5EB80220-6DDA-46D8-A532-4F8294B75F3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  <a:noFill/>
        </p:spPr>
        <p:txBody>
          <a:bodyPr/>
          <a:lstStyle/>
          <a:p>
            <a:r>
              <a:rPr lang="en-US" altLang="zh-CN" dirty="0" smtClean="0"/>
              <a:t>Multi-link Association</a:t>
            </a:r>
            <a:endParaRPr lang="en-GB" altLang="en-US" dirty="0"/>
          </a:p>
        </p:txBody>
      </p:sp>
      <p:sp>
        <p:nvSpPr>
          <p:cNvPr id="15366" name="Rectangle 4">
            <a:extLst>
              <a:ext uri="{FF2B5EF4-FFF2-40B4-BE49-F238E27FC236}">
                <a16:creationId xmlns:a16="http://schemas.microsoft.com/office/drawing/2014/main" xmlns="" id="{AAB4AADD-B9F4-45B4-B9D2-5B5E3506EF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799" y="1971369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2000" dirty="0"/>
              <a:t>Date:</a:t>
            </a:r>
            <a:r>
              <a:rPr lang="en-GB" altLang="en-US" sz="2000" b="0" dirty="0"/>
              <a:t> </a:t>
            </a:r>
            <a:r>
              <a:rPr lang="en-GB" altLang="en-US" sz="2000" b="0" dirty="0" smtClean="0"/>
              <a:t>2019-09-05</a:t>
            </a:r>
            <a:endParaRPr lang="en-GB" altLang="en-US" sz="2000" b="0" dirty="0"/>
          </a:p>
        </p:txBody>
      </p:sp>
      <p:sp>
        <p:nvSpPr>
          <p:cNvPr id="15368" name="Rectangle 6">
            <a:extLst>
              <a:ext uri="{FF2B5EF4-FFF2-40B4-BE49-F238E27FC236}">
                <a16:creationId xmlns:a16="http://schemas.microsoft.com/office/drawing/2014/main" xmlns="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940714"/>
              </p:ext>
            </p:extLst>
          </p:nvPr>
        </p:nvGraphicFramePr>
        <p:xfrm>
          <a:off x="1152525" y="2998720"/>
          <a:ext cx="7391400" cy="20213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445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Yunbo Li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Huawei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Shenzhen, China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liyunbo@Huawei.com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37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Yuchen</a:t>
                      </a:r>
                      <a:r>
                        <a:rPr lang="en-US" sz="1100" baseline="0" dirty="0" smtClean="0"/>
                        <a:t> Guo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96283733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Guogang</a:t>
                      </a:r>
                      <a:r>
                        <a:rPr lang="en-US" sz="1100" dirty="0" smtClean="0"/>
                        <a:t> Huang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Yifan</a:t>
                      </a:r>
                      <a:r>
                        <a:rPr lang="en-US" sz="1100" baseline="0" dirty="0" smtClean="0"/>
                        <a:t> Zhou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54585805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Yiqing</a:t>
                      </a:r>
                      <a:r>
                        <a:rPr lang="en-US" sz="1100" dirty="0" smtClean="0"/>
                        <a:t> Li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51102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20843879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Yunbo 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/>
              <a:t>[1] EHT PAR document, 11-19-0244-00-0eht-eht-par-document</a:t>
            </a:r>
          </a:p>
          <a:p>
            <a:r>
              <a:rPr lang="en-US" sz="1800" smtClean="0"/>
              <a:t>[</a:t>
            </a:r>
            <a:r>
              <a:rPr lang="en-US" sz="1800" dirty="0"/>
              <a:t>2</a:t>
            </a:r>
            <a:r>
              <a:rPr lang="en-US" sz="1800"/>
              <a:t>] </a:t>
            </a:r>
            <a:r>
              <a:rPr lang="en-US" sz="1800" smtClean="0"/>
              <a:t>11-19-0821-00-00be-multiple-band-discussion</a:t>
            </a:r>
          </a:p>
          <a:p>
            <a:r>
              <a:rPr lang="en-US" sz="1800" smtClean="0"/>
              <a:t>[</a:t>
            </a:r>
            <a:r>
              <a:rPr lang="en-US" sz="1800"/>
              <a:t>3] 11-19-0773-00-00be-multi-link-operation-framework</a:t>
            </a:r>
            <a:endParaRPr lang="en-US" sz="18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10</a:t>
            </a:fld>
            <a:endParaRPr lang="en-GB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xmlns="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9961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989137"/>
            <a:ext cx="7772400" cy="4486275"/>
          </a:xfrm>
        </p:spPr>
        <p:txBody>
          <a:bodyPr/>
          <a:lstStyle/>
          <a:p>
            <a:r>
              <a:rPr lang="en-US" dirty="0" smtClean="0"/>
              <a:t>Multi-link operation is an important feature in EHT [1];</a:t>
            </a:r>
          </a:p>
          <a:p>
            <a:r>
              <a:rPr lang="en-US" dirty="0" smtClean="0"/>
              <a:t>A non-AP </a:t>
            </a:r>
            <a:r>
              <a:rPr lang="en-US" dirty="0"/>
              <a:t>m</a:t>
            </a:r>
            <a:r>
              <a:rPr lang="en-US" dirty="0" smtClean="0"/>
              <a:t>ulti-link </a:t>
            </a:r>
            <a:r>
              <a:rPr lang="en-US" dirty="0" smtClean="0"/>
              <a:t>device </a:t>
            </a:r>
            <a:r>
              <a:rPr lang="en-US" dirty="0" smtClean="0"/>
              <a:t>associates with an AP multi-link </a:t>
            </a:r>
            <a:r>
              <a:rPr lang="en-US" dirty="0" smtClean="0"/>
              <a:t>device </a:t>
            </a:r>
            <a:r>
              <a:rPr lang="en-US" dirty="0" smtClean="0"/>
              <a:t>through single link is mentioned in several presentations, in order to save signaling overhead [2,3];</a:t>
            </a:r>
          </a:p>
          <a:p>
            <a:r>
              <a:rPr lang="en-US" dirty="0"/>
              <a:t>For flexibility, each link could be enable or disable after multi-link </a:t>
            </a:r>
            <a:r>
              <a:rPr lang="en-US" dirty="0" smtClean="0"/>
              <a:t>association; </a:t>
            </a:r>
          </a:p>
          <a:p>
            <a:r>
              <a:rPr lang="en-US" dirty="0" smtClean="0"/>
              <a:t>Several potential solutions are prepared for discussion.</a:t>
            </a:r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2019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2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69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524000"/>
            <a:ext cx="8078787" cy="3048000"/>
          </a:xfrm>
        </p:spPr>
        <p:txBody>
          <a:bodyPr/>
          <a:lstStyle/>
          <a:p>
            <a:r>
              <a:rPr lang="en-US" dirty="0" smtClean="0"/>
              <a:t>There are two elements related to multi-link</a:t>
            </a:r>
          </a:p>
          <a:p>
            <a:pPr lvl="1"/>
            <a:r>
              <a:rPr lang="en-US" dirty="0" smtClean="0"/>
              <a:t>Multi-band element, and Neighbor report element</a:t>
            </a:r>
          </a:p>
          <a:p>
            <a:r>
              <a:rPr lang="en-US" dirty="0" smtClean="0"/>
              <a:t>Some important </a:t>
            </a:r>
            <a:r>
              <a:rPr lang="en-US" dirty="0" err="1" smtClean="0"/>
              <a:t>subelements</a:t>
            </a:r>
            <a:r>
              <a:rPr lang="en-US" dirty="0" smtClean="0"/>
              <a:t> can not be carried in </a:t>
            </a:r>
            <a:r>
              <a:rPr lang="en-US" dirty="0"/>
              <a:t>M</a:t>
            </a:r>
            <a:r>
              <a:rPr lang="en-US" dirty="0" smtClean="0"/>
              <a:t>ulti-band element, e.g. Capabilities </a:t>
            </a:r>
            <a:r>
              <a:rPr lang="en-US" dirty="0" err="1" smtClean="0"/>
              <a:t>subelement</a:t>
            </a:r>
            <a:r>
              <a:rPr lang="en-US" dirty="0" smtClean="0"/>
              <a:t>, so Neighbor </a:t>
            </a:r>
            <a:r>
              <a:rPr lang="en-US" dirty="0" smtClean="0"/>
              <a:t>report element </a:t>
            </a:r>
            <a:r>
              <a:rPr lang="en-US" dirty="0" smtClean="0"/>
              <a:t>may </a:t>
            </a:r>
            <a:r>
              <a:rPr lang="en-US" dirty="0" smtClean="0"/>
              <a:t>be more suitable for multi-link association in solution 1.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Solution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xmlns="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  <p:pic>
        <p:nvPicPr>
          <p:cNvPr id="21" name="Picture 2" descr="C:\Users\l00140189\AppData\Roaming\eSpace_Desktop\UserData\l00387934\imagefiles\B506342B-50B4-4070-BBAA-B2A667239DE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56" y="4045318"/>
            <a:ext cx="5102244" cy="161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l00140189\AppData\Roaming\eSpace_Desktop\UserData\l00387934\imagefiles\50E7876D-FB1B-4E63-A6C2-1268C7D1ECF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5799728"/>
            <a:ext cx="4562088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730472" y="6019800"/>
            <a:ext cx="143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Multi-band Element</a:t>
            </a:r>
            <a:endParaRPr 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6629400" y="5057001"/>
            <a:ext cx="1728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Neighbor report Element</a:t>
            </a:r>
            <a:endParaRPr lang="en-US" dirty="0"/>
          </a:p>
        </p:txBody>
      </p:sp>
      <p:cxnSp>
        <p:nvCxnSpPr>
          <p:cNvPr id="14" name="直接箭头连接符 13"/>
          <p:cNvCxnSpPr>
            <a:stCxn id="4" idx="0"/>
          </p:cNvCxnSpPr>
          <p:nvPr/>
        </p:nvCxnSpPr>
        <p:spPr bwMode="auto">
          <a:xfrm flipV="1">
            <a:off x="2447175" y="5657444"/>
            <a:ext cx="524625" cy="3623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7" name="直接箭头连接符 26"/>
          <p:cNvCxnSpPr/>
          <p:nvPr/>
        </p:nvCxnSpPr>
        <p:spPr bwMode="auto">
          <a:xfrm flipH="1">
            <a:off x="6858000" y="5324363"/>
            <a:ext cx="487905" cy="4753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2421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40"/>
          <p:cNvSpPr/>
          <p:nvPr/>
        </p:nvSpPr>
        <p:spPr bwMode="auto">
          <a:xfrm>
            <a:off x="4759548" y="4552378"/>
            <a:ext cx="2667000" cy="1903413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mtClean="0"/>
              <a:t>Association Response frame</a:t>
            </a: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1143000" y="4572000"/>
            <a:ext cx="2667000" cy="1903413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mtClean="0"/>
              <a:t>Association Request frame</a:t>
            </a: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524000"/>
            <a:ext cx="8078787" cy="3048000"/>
          </a:xfrm>
        </p:spPr>
        <p:txBody>
          <a:bodyPr/>
          <a:lstStyle/>
          <a:p>
            <a:r>
              <a:rPr lang="en-US" dirty="0" smtClean="0"/>
              <a:t>Multiple neighbor report elements are included in Association Request frame;</a:t>
            </a:r>
          </a:p>
          <a:p>
            <a:pPr lvl="1"/>
            <a:r>
              <a:rPr lang="en-US" dirty="0" smtClean="0"/>
              <a:t>Which neighbor report elements are used for multi-link setup need to be indicated;</a:t>
            </a:r>
          </a:p>
          <a:p>
            <a:r>
              <a:rPr lang="en-US" dirty="0" smtClean="0"/>
              <a:t>Same neighbor report elements are included in Association Response frame;</a:t>
            </a:r>
          </a:p>
          <a:p>
            <a:pPr lvl="1"/>
            <a:r>
              <a:rPr lang="en-US" dirty="0" smtClean="0"/>
              <a:t>Which neighbor elements are agreed for multi-link setup need to be indicated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Solution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xmlns="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  <p:sp>
        <p:nvSpPr>
          <p:cNvPr id="29" name="矩形 28"/>
          <p:cNvSpPr/>
          <p:nvPr/>
        </p:nvSpPr>
        <p:spPr bwMode="auto">
          <a:xfrm>
            <a:off x="1295400" y="4996130"/>
            <a:ext cx="2133600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Neighbor report element 1 = Y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1295400" y="5410200"/>
            <a:ext cx="2133600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/>
              <a:t>Neighbor report element 2 = Y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 bwMode="auto">
          <a:xfrm>
            <a:off x="1295400" y="5808452"/>
            <a:ext cx="2133600" cy="28359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/>
              <a:t>Neighbor report element 3 </a:t>
            </a:r>
            <a:r>
              <a:rPr lang="en-US" altLang="zh-CN" dirty="0" smtClean="0"/>
              <a:t>= Y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1295400" y="6172200"/>
            <a:ext cx="2133600" cy="28359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/>
              <a:t>Neighbor report element 4 </a:t>
            </a:r>
            <a:r>
              <a:rPr lang="en-US" altLang="zh-CN" dirty="0" smtClean="0"/>
              <a:t>= N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4953000" y="4996130"/>
            <a:ext cx="2209800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/>
              <a:t>Neighbor report element 1 = Y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 bwMode="auto">
          <a:xfrm>
            <a:off x="4953000" y="5410200"/>
            <a:ext cx="2209800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/>
              <a:t>Neighbor report element 2 = Y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 bwMode="auto">
          <a:xfrm>
            <a:off x="4953000" y="5808452"/>
            <a:ext cx="2209800" cy="28359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/>
              <a:t>Neighbor report element 3 </a:t>
            </a:r>
            <a:r>
              <a:rPr lang="en-US" altLang="zh-CN" dirty="0" smtClean="0"/>
              <a:t>= N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" name="直接连接符 11"/>
          <p:cNvCxnSpPr/>
          <p:nvPr/>
        </p:nvCxnSpPr>
        <p:spPr bwMode="auto">
          <a:xfrm>
            <a:off x="3581400" y="5137925"/>
            <a:ext cx="12938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cxnSp>
        <p:nvCxnSpPr>
          <p:cNvPr id="43" name="直接连接符 42"/>
          <p:cNvCxnSpPr/>
          <p:nvPr/>
        </p:nvCxnSpPr>
        <p:spPr bwMode="auto">
          <a:xfrm>
            <a:off x="3581399" y="5528448"/>
            <a:ext cx="12938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sp>
        <p:nvSpPr>
          <p:cNvPr id="13" name="文本框 12"/>
          <p:cNvSpPr txBox="1"/>
          <p:nvPr/>
        </p:nvSpPr>
        <p:spPr>
          <a:xfrm>
            <a:off x="7578948" y="5188803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Multi-link base on neighbor report element 1 &amp;2 are established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953545" y="5944992"/>
            <a:ext cx="850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 means no for MLs</a:t>
            </a:r>
            <a:endParaRPr lang="en-US" sz="1000" dirty="0"/>
          </a:p>
        </p:txBody>
      </p:sp>
      <p:cxnSp>
        <p:nvCxnSpPr>
          <p:cNvPr id="10" name="直接连接符 9"/>
          <p:cNvCxnSpPr/>
          <p:nvPr/>
        </p:nvCxnSpPr>
        <p:spPr bwMode="auto">
          <a:xfrm flipV="1">
            <a:off x="3358636" y="6122230"/>
            <a:ext cx="665274" cy="16894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56863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40"/>
          <p:cNvSpPr/>
          <p:nvPr/>
        </p:nvSpPr>
        <p:spPr bwMode="auto">
          <a:xfrm>
            <a:off x="4495800" y="4552378"/>
            <a:ext cx="2930748" cy="1696023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mtClean="0"/>
              <a:t>Association Response frame</a:t>
            </a: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838200" y="4572001"/>
            <a:ext cx="2971800" cy="1676400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mtClean="0"/>
              <a:t>Association Request frame</a:t>
            </a: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524000"/>
            <a:ext cx="8078787" cy="3048000"/>
          </a:xfrm>
        </p:spPr>
        <p:txBody>
          <a:bodyPr/>
          <a:lstStyle/>
          <a:p>
            <a:r>
              <a:rPr lang="en-US" dirty="0" smtClean="0"/>
              <a:t>Multiple multi-link elements are included in Association Request frame;</a:t>
            </a:r>
          </a:p>
          <a:p>
            <a:pPr lvl="1"/>
            <a:r>
              <a:rPr lang="en-US" dirty="0" smtClean="0"/>
              <a:t>Multi-link element is an new element which different from multi-band element;</a:t>
            </a:r>
          </a:p>
          <a:p>
            <a:pPr lvl="1"/>
            <a:r>
              <a:rPr lang="en-US" dirty="0" smtClean="0"/>
              <a:t>Only the IEs that have different content from IEs in the transmitted link are included;</a:t>
            </a:r>
          </a:p>
          <a:p>
            <a:r>
              <a:rPr lang="en-US" dirty="0" smtClean="0"/>
              <a:t>Same multi-link elements are included in Association Response frame;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Solution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xmlns="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  <p:sp>
        <p:nvSpPr>
          <p:cNvPr id="29" name="矩形 28"/>
          <p:cNvSpPr/>
          <p:nvPr/>
        </p:nvSpPr>
        <p:spPr bwMode="auto">
          <a:xfrm>
            <a:off x="1066800" y="4996130"/>
            <a:ext cx="2362200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Multi-link element 1 = Y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1066800" y="5410200"/>
            <a:ext cx="2362200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/>
              <a:t>Multi-link </a:t>
            </a:r>
            <a:r>
              <a:rPr lang="en-US" altLang="zh-CN" dirty="0"/>
              <a:t>element 2 = Y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 bwMode="auto">
          <a:xfrm>
            <a:off x="1066800" y="5808452"/>
            <a:ext cx="2362200" cy="28359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Multi-link element 3 = Y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4876800" y="4996130"/>
            <a:ext cx="2392905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/>
              <a:t>Multi-link </a:t>
            </a:r>
            <a:r>
              <a:rPr lang="en-US" altLang="zh-CN" dirty="0"/>
              <a:t>element 1 = Y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 bwMode="auto">
          <a:xfrm>
            <a:off x="4876800" y="5410200"/>
            <a:ext cx="2392905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/>
              <a:t>Multi-link </a:t>
            </a:r>
            <a:r>
              <a:rPr lang="en-US" altLang="zh-CN" dirty="0"/>
              <a:t>element 2 = Y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 bwMode="auto">
          <a:xfrm>
            <a:off x="4876800" y="5808452"/>
            <a:ext cx="2392905" cy="28359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Multi-link element 3 = N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" name="直接连接符 11"/>
          <p:cNvCxnSpPr/>
          <p:nvPr/>
        </p:nvCxnSpPr>
        <p:spPr bwMode="auto">
          <a:xfrm>
            <a:off x="3505200" y="5137925"/>
            <a:ext cx="12938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cxnSp>
        <p:nvCxnSpPr>
          <p:cNvPr id="43" name="直接连接符 42"/>
          <p:cNvCxnSpPr/>
          <p:nvPr/>
        </p:nvCxnSpPr>
        <p:spPr bwMode="auto">
          <a:xfrm>
            <a:off x="3505200" y="5528448"/>
            <a:ext cx="12938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sp>
        <p:nvSpPr>
          <p:cNvPr id="13" name="文本框 12"/>
          <p:cNvSpPr txBox="1"/>
          <p:nvPr/>
        </p:nvSpPr>
        <p:spPr>
          <a:xfrm>
            <a:off x="7607211" y="5053031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Multi-link base on multi-link element 1 &amp;2 are </a:t>
            </a:r>
            <a:r>
              <a:rPr lang="en-US" altLang="zh-CN" dirty="0" err="1" smtClean="0"/>
              <a:t>establised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817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524000"/>
            <a:ext cx="8078787" cy="3048000"/>
          </a:xfrm>
        </p:spPr>
        <p:txBody>
          <a:bodyPr/>
          <a:lstStyle/>
          <a:p>
            <a:r>
              <a:rPr lang="en-US" dirty="0" smtClean="0"/>
              <a:t>On-channel tunneling (OCT) is supported in current spec;</a:t>
            </a:r>
          </a:p>
          <a:p>
            <a:r>
              <a:rPr lang="en-US" dirty="0" smtClean="0"/>
              <a:t>The management MPDU (MMPDU) of one band can be transmitted on another band through OCT;</a:t>
            </a:r>
          </a:p>
          <a:p>
            <a:r>
              <a:rPr lang="en-US" dirty="0" smtClean="0"/>
              <a:t>Only single MMPDU can be transmitted in one OCT frame;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6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Solution 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xmlns="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641302"/>
              </p:ext>
            </p:extLst>
          </p:nvPr>
        </p:nvGraphicFramePr>
        <p:xfrm>
          <a:off x="2743200" y="4419600"/>
          <a:ext cx="4191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3200400"/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zh-CN" smtClean="0"/>
                        <a:t>Order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mtClean="0"/>
                        <a:t>Information</a:t>
                      </a:r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mtClean="0"/>
                        <a:t>1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mtClean="0"/>
                        <a:t>Category</a:t>
                      </a:r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mtClean="0"/>
                        <a:t>2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mtClean="0"/>
                        <a:t>FST Action</a:t>
                      </a:r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mtClean="0"/>
                        <a:t>3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mtClean="0"/>
                        <a:t>OCT MMPDU</a:t>
                      </a:r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mtClean="0"/>
                        <a:t>4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mtClean="0"/>
                        <a:t>Multi-band</a:t>
                      </a: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2514600" y="4081046"/>
            <a:ext cx="4641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smtClean="0"/>
              <a:t>On-channel Tunnel Request frame Action field format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342106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524000"/>
            <a:ext cx="8078787" cy="3048000"/>
          </a:xfrm>
        </p:spPr>
        <p:txBody>
          <a:bodyPr/>
          <a:lstStyle/>
          <a:p>
            <a:r>
              <a:rPr lang="en-US" dirty="0" smtClean="0"/>
              <a:t>On-channel tunneling (OCT) be extended to carry multiple MMPDUs to support MLs;</a:t>
            </a:r>
          </a:p>
          <a:p>
            <a:pPr lvl="1"/>
            <a:r>
              <a:rPr lang="en-US" dirty="0" smtClean="0"/>
              <a:t>Either extend OCT, or introduce a new type of OCT frame</a:t>
            </a:r>
          </a:p>
          <a:p>
            <a:r>
              <a:rPr lang="en-US" dirty="0" smtClean="0"/>
              <a:t>The information of multiple links can be carried in one OCT frame;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Solution 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xmlns="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08917"/>
              </p:ext>
            </p:extLst>
          </p:nvPr>
        </p:nvGraphicFramePr>
        <p:xfrm>
          <a:off x="1020858" y="4353758"/>
          <a:ext cx="2555652" cy="1569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052"/>
                <a:gridCol w="1752600"/>
              </a:tblGrid>
              <a:tr h="259773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Order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Information</a:t>
                      </a:r>
                      <a:endParaRPr lang="zh-CN" altLang="en-US" sz="1400"/>
                    </a:p>
                  </a:txBody>
                  <a:tcPr/>
                </a:tc>
              </a:tr>
              <a:tr h="316057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1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Category</a:t>
                      </a:r>
                      <a:endParaRPr lang="zh-CN" altLang="en-US" sz="1400"/>
                    </a:p>
                  </a:txBody>
                  <a:tcPr/>
                </a:tc>
              </a:tr>
              <a:tr h="316057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2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FST Action</a:t>
                      </a:r>
                      <a:endParaRPr lang="zh-CN" altLang="en-US" sz="1400" dirty="0"/>
                    </a:p>
                  </a:txBody>
                  <a:tcPr/>
                </a:tc>
              </a:tr>
              <a:tr h="316057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3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OCT MMPDU</a:t>
                      </a:r>
                      <a:endParaRPr lang="zh-CN" altLang="en-US" sz="1400"/>
                    </a:p>
                  </a:txBody>
                  <a:tcPr/>
                </a:tc>
              </a:tr>
              <a:tr h="316057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4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Multi-band</a:t>
                      </a:r>
                      <a:endParaRPr lang="zh-CN" altLang="en-US" sz="14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866561" y="3962400"/>
            <a:ext cx="28642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smtClean="0"/>
              <a:t>OCT Request frame Action field</a:t>
            </a:r>
            <a:endParaRPr lang="zh-CN" altLang="en-US" sz="160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142937"/>
              </p:ext>
            </p:extLst>
          </p:nvPr>
        </p:nvGraphicFramePr>
        <p:xfrm>
          <a:off x="4876800" y="3640798"/>
          <a:ext cx="2597486" cy="2819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197"/>
                <a:gridCol w="1781289"/>
              </a:tblGrid>
              <a:tr h="293078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Order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Information</a:t>
                      </a:r>
                      <a:endParaRPr lang="zh-CN" altLang="en-US" sz="1400"/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1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Category</a:t>
                      </a:r>
                      <a:endParaRPr lang="zh-CN" altLang="en-US" sz="1400"/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2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FST Action</a:t>
                      </a:r>
                      <a:endParaRPr lang="zh-CN" altLang="en-US" sz="1400"/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3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</a:rPr>
                        <a:t>Number</a:t>
                      </a:r>
                      <a:r>
                        <a:rPr lang="en-US" altLang="zh-CN" sz="1400" baseline="0" dirty="0" smtClean="0">
                          <a:solidFill>
                            <a:srgbClr val="FF0000"/>
                          </a:solidFill>
                        </a:rPr>
                        <a:t> of links</a:t>
                      </a:r>
                      <a:endParaRPr lang="zh-CN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4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OCT MMPDU</a:t>
                      </a:r>
                      <a:endParaRPr lang="zh-CN" altLang="en-US" sz="1400" dirty="0" smtClean="0"/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5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Multi-band</a:t>
                      </a:r>
                      <a:endParaRPr lang="zh-CN" altLang="en-US" sz="1400" dirty="0" smtClean="0"/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…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</a:rPr>
                        <a:t>…</a:t>
                      </a:r>
                      <a:endParaRPr lang="zh-CN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n-1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</a:rPr>
                        <a:t>OCT MMPDU</a:t>
                      </a:r>
                      <a:endParaRPr lang="zh-CN" alt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n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</a:rPr>
                        <a:t>Multi-band</a:t>
                      </a:r>
                      <a:endParaRPr lang="zh-CN" alt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4343400" y="3302244"/>
            <a:ext cx="3691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smtClean="0"/>
              <a:t>Extended OCT Request frame Action field</a:t>
            </a:r>
            <a:endParaRPr lang="zh-CN" altLang="en-US" sz="1600"/>
          </a:p>
        </p:txBody>
      </p:sp>
      <p:sp>
        <p:nvSpPr>
          <p:cNvPr id="11" name="右箭头 10"/>
          <p:cNvSpPr/>
          <p:nvPr/>
        </p:nvSpPr>
        <p:spPr bwMode="auto">
          <a:xfrm>
            <a:off x="3810000" y="5050574"/>
            <a:ext cx="571500" cy="435826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01000" y="505057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/>
              <a:t>Link 1</a:t>
            </a:r>
            <a:endParaRPr lang="zh-CN" altLang="en-US"/>
          </a:p>
        </p:txBody>
      </p:sp>
      <p:cxnSp>
        <p:nvCxnSpPr>
          <p:cNvPr id="15" name="直接连接符 14"/>
          <p:cNvCxnSpPr>
            <a:endCxn id="12" idx="1"/>
          </p:cNvCxnSpPr>
          <p:nvPr/>
        </p:nvCxnSpPr>
        <p:spPr bwMode="auto">
          <a:xfrm>
            <a:off x="7474286" y="5050574"/>
            <a:ext cx="526714" cy="1385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" name="直接连接符 16"/>
          <p:cNvCxnSpPr>
            <a:endCxn id="12" idx="1"/>
          </p:cNvCxnSpPr>
          <p:nvPr/>
        </p:nvCxnSpPr>
        <p:spPr bwMode="auto">
          <a:xfrm flipV="1">
            <a:off x="7474286" y="5189074"/>
            <a:ext cx="526714" cy="18275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8" name="文本框 17"/>
          <p:cNvSpPr txBox="1"/>
          <p:nvPr/>
        </p:nvSpPr>
        <p:spPr>
          <a:xfrm>
            <a:off x="7994314" y="6003345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/>
              <a:t>Link k</a:t>
            </a:r>
            <a:endParaRPr lang="zh-CN" altLang="en-US"/>
          </a:p>
        </p:txBody>
      </p:sp>
      <p:cxnSp>
        <p:nvCxnSpPr>
          <p:cNvPr id="19" name="直接连接符 18"/>
          <p:cNvCxnSpPr>
            <a:endCxn id="18" idx="1"/>
          </p:cNvCxnSpPr>
          <p:nvPr/>
        </p:nvCxnSpPr>
        <p:spPr bwMode="auto">
          <a:xfrm>
            <a:off x="7467600" y="6003345"/>
            <a:ext cx="526714" cy="1385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" name="直接连接符 19"/>
          <p:cNvCxnSpPr>
            <a:endCxn id="18" idx="1"/>
          </p:cNvCxnSpPr>
          <p:nvPr/>
        </p:nvCxnSpPr>
        <p:spPr bwMode="auto">
          <a:xfrm flipV="1">
            <a:off x="7467600" y="6141845"/>
            <a:ext cx="526714" cy="1827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68338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676400"/>
            <a:ext cx="8078787" cy="1912705"/>
          </a:xfrm>
        </p:spPr>
        <p:txBody>
          <a:bodyPr/>
          <a:lstStyle/>
          <a:p>
            <a:r>
              <a:rPr lang="en-US" dirty="0" smtClean="0"/>
              <a:t>When perform multi-link association through single link, the signaling overhead can be reduced;</a:t>
            </a:r>
          </a:p>
          <a:p>
            <a:r>
              <a:rPr lang="en-US" dirty="0" smtClean="0"/>
              <a:t>Several potential solutions are prepared for discussion.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Summary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xmlns="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313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solution do you </a:t>
            </a:r>
            <a:r>
              <a:rPr lang="en-US" dirty="0" smtClean="0"/>
              <a:t>prefer for ML association?</a:t>
            </a:r>
            <a:endParaRPr lang="en-US" dirty="0" smtClean="0"/>
          </a:p>
          <a:p>
            <a:pPr lvl="1"/>
            <a:r>
              <a:rPr lang="en-US" dirty="0" smtClean="0"/>
              <a:t>Solution 1: Multiple Neighbor report elements</a:t>
            </a:r>
          </a:p>
          <a:p>
            <a:pPr lvl="1"/>
            <a:r>
              <a:rPr lang="en-US" dirty="0" smtClean="0"/>
              <a:t>Solution 2: Multiple Multi-link </a:t>
            </a:r>
            <a:r>
              <a:rPr lang="en-US" dirty="0" smtClean="0"/>
              <a:t>elements (exact name TBD)</a:t>
            </a:r>
            <a:endParaRPr lang="en-US" dirty="0" smtClean="0"/>
          </a:p>
          <a:p>
            <a:pPr lvl="1"/>
            <a:r>
              <a:rPr lang="en-US" altLang="zh-CN" dirty="0"/>
              <a:t>Solution </a:t>
            </a:r>
            <a:r>
              <a:rPr lang="en-US" altLang="zh-CN" dirty="0" smtClean="0"/>
              <a:t>3: </a:t>
            </a:r>
            <a:r>
              <a:rPr lang="en-US" altLang="zh-CN" dirty="0" smtClean="0"/>
              <a:t>Extended </a:t>
            </a:r>
            <a:r>
              <a:rPr lang="en-US" altLang="zh-CN" dirty="0" smtClean="0"/>
              <a:t>OCT</a:t>
            </a:r>
          </a:p>
          <a:p>
            <a:pPr lvl="1"/>
            <a:r>
              <a:rPr lang="en-US" altLang="zh-CN" dirty="0" smtClean="0"/>
              <a:t>Other solutions.</a:t>
            </a:r>
            <a:endParaRPr lang="en-US" altLang="zh-CN" dirty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9</a:t>
            </a:fld>
            <a:endParaRPr lang="en-GB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Straw Poll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xmlns="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7987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89593</TotalTime>
  <Words>686</Words>
  <Application>Microsoft Office PowerPoint</Application>
  <PresentationFormat>全屏显示(4:3)</PresentationFormat>
  <Paragraphs>157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Qualcomm Office Regular</vt:lpstr>
      <vt:lpstr>Qualcomm Regular</vt:lpstr>
      <vt:lpstr>Arial</vt:lpstr>
      <vt:lpstr>Times New Roman</vt:lpstr>
      <vt:lpstr>802-11-Submission</vt:lpstr>
      <vt:lpstr>Multi-link Association</vt:lpstr>
      <vt:lpstr>Introduction</vt:lpstr>
      <vt:lpstr>Solution 1</vt:lpstr>
      <vt:lpstr>Solution 1</vt:lpstr>
      <vt:lpstr>Solution 2</vt:lpstr>
      <vt:lpstr>Solution 3</vt:lpstr>
      <vt:lpstr>Solution 3</vt:lpstr>
      <vt:lpstr>Summary</vt:lpstr>
      <vt:lpstr>Straw Poll 1</vt:lpstr>
      <vt:lpstr>Reference</vt:lpstr>
    </vt:vector>
  </TitlesOfParts>
  <Company>Qualcomm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WNG SC Agenda</dc:title>
  <dc:creator>alicel@qti.qualcomm.com</dc:creator>
  <cp:lastModifiedBy>Liyunbo</cp:lastModifiedBy>
  <cp:revision>1892</cp:revision>
  <cp:lastPrinted>1998-02-10T13:28:06Z</cp:lastPrinted>
  <dcterms:created xsi:type="dcterms:W3CDTF">2004-12-02T14:01:45Z</dcterms:created>
  <dcterms:modified xsi:type="dcterms:W3CDTF">2019-12-12T05:59:39Z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2015_ms_pID_725343">
    <vt:lpwstr>(3)t7yxAYiQmbsB9ywlleDbL4T9NEGDXH2+dLXBzhQZhMK9jF3CEqyBmkryuksq3wqQJE31RQ/E
7ZdYasOiRBz+FuY7NaZE7wsmY7YChSTj5sWmi0Tat0U3gjvI0CMYek+BEYYI1UnXKDlPmguQ
vZX17mKX26W5twob/qPGd8/S3d3kAKo+L+yA7p6MItJNdjBRSHVMkbM/eL6WtYwiN7IU5tKm
ql2R13viSiaCDME9kn</vt:lpwstr>
  </property>
  <property fmtid="{D5CDD505-2E9C-101B-9397-08002B2CF9AE}" pid="4" name="_2015_ms_pID_7253431">
    <vt:lpwstr>Ijl2IM+ieFYKbRh/pU2ZsBfq++/AiY3XD6yiy+5+6qhj9QhIuxhvQm
TrEby8mhjJ3kG1Pt0Dk3Q4/Ym4Gyu2Ve0B7XVz1GX4sMeZSKpf54REk7AwcBaeK5xEvn+Gr0
UlwLGpmRWgZUfRaD1ptPYMgtn87E6n2GgNdYxSpHZIryl3yYy28SfrobI4T1ZNZGROC76xyW
xgbSMbGdoO0bi54OEM0cc09tKUW7ye+piJvq</vt:lpwstr>
  </property>
  <property fmtid="{D5CDD505-2E9C-101B-9397-08002B2CF9AE}" pid="5" name="_2015_ms_pID_7253432">
    <vt:lpwstr>aT36yC56yOLVXRYt+ifH6Cg=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1574562652</vt:lpwstr>
  </property>
</Properties>
</file>