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31" r:id="rId2"/>
    <p:sldId id="910" r:id="rId3"/>
    <p:sldId id="948" r:id="rId4"/>
    <p:sldId id="911" r:id="rId5"/>
    <p:sldId id="943" r:id="rId6"/>
    <p:sldId id="944" r:id="rId7"/>
    <p:sldId id="945" r:id="rId8"/>
    <p:sldId id="939" r:id="rId9"/>
    <p:sldId id="933" r:id="rId10"/>
    <p:sldId id="946" r:id="rId11"/>
    <p:sldId id="901" r:id="rId12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12">
          <p15:clr>
            <a:srgbClr val="A4A3A4"/>
          </p15:clr>
        </p15:guide>
        <p15:guide id="2" pos="28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00"/>
    <a:srgbClr val="339AA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746" autoAdjust="0"/>
    <p:restoredTop sz="96649" autoAdjust="0"/>
  </p:normalViewPr>
  <p:slideViewPr>
    <p:cSldViewPr>
      <p:cViewPr varScale="1">
        <p:scale>
          <a:sx n="133" d="100"/>
          <a:sy n="133" d="100"/>
        </p:scale>
        <p:origin x="1692" y="12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2850" y="-594"/>
      </p:cViewPr>
      <p:guideLst>
        <p:guide orient="horz" pos="2312"/>
        <p:guide pos="28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355FA4C3-EA6F-4DEC-9A5B-DA9F4B2DCC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86125" y="206375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/>
              <a:t>doc.: IEEE 802.11-19/xxxxr0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C3847927-4241-4395-85F2-4DA1D4673C1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625" y="206375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3076" name="Rectangle 4">
            <a:extLst>
              <a:ext uri="{FF2B5EF4-FFF2-40B4-BE49-F238E27FC236}">
                <a16:creationId xmlns="" xmlns:a16="http://schemas.microsoft.com/office/drawing/2014/main" id="{0835B85C-0C92-4AAB-B5CD-5874F0F8496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79838" y="9612313"/>
            <a:ext cx="2409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3077" name="Rectangle 5">
            <a:extLst>
              <a:ext uri="{FF2B5EF4-FFF2-40B4-BE49-F238E27FC236}">
                <a16:creationId xmlns="" xmlns:a16="http://schemas.microsoft.com/office/drawing/2014/main" id="{216F8561-CC11-4763-86D6-E7ED36EFF48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67050" y="9612313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A7A4710E-391E-40EE-B9A8-9D33E6E923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4342" name="Line 6">
            <a:extLst>
              <a:ext uri="{FF2B5EF4-FFF2-40B4-BE49-F238E27FC236}">
                <a16:creationId xmlns="" xmlns:a16="http://schemas.microsoft.com/office/drawing/2014/main" id="{5F56412F-514B-4C5E-8C72-CCE02BB37E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415925"/>
            <a:ext cx="5432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>
            <a:extLst>
              <a:ext uri="{FF2B5EF4-FFF2-40B4-BE49-F238E27FC236}">
                <a16:creationId xmlns="" xmlns:a16="http://schemas.microsoft.com/office/drawing/2014/main" id="{EE46596A-ED38-406F-B588-A1AE73AFE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038" y="9612313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4344" name="Line 8">
            <a:extLst>
              <a:ext uri="{FF2B5EF4-FFF2-40B4-BE49-F238E27FC236}">
                <a16:creationId xmlns="" xmlns:a16="http://schemas.microsoft.com/office/drawing/2014/main" id="{BD52F7B8-7212-4565-994E-D2E4DC0E1C8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038" y="9599613"/>
            <a:ext cx="55832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74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="" xmlns:a16="http://schemas.microsoft.com/office/drawing/2014/main" id="{A165344A-BCBA-4503-B758-E91B701901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28988" y="120650"/>
            <a:ext cx="282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>
              <a:defRPr sz="1400" b="1"/>
            </a:lvl1pPr>
          </a:lstStyle>
          <a:p>
            <a:pPr>
              <a:defRPr/>
            </a:pPr>
            <a:r>
              <a:rPr lang="en-GB" dirty="0"/>
              <a:t>doc.: IEEE 802.11-19/xxxxr0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="" xmlns:a16="http://schemas.microsoft.com/office/drawing/2014/main" id="{92CFA2B8-A839-4F7B-A8F9-45D426ADBA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641350" y="120650"/>
            <a:ext cx="20462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>
              <a:defRPr sz="1400" b="1"/>
            </a:lvl1pPr>
          </a:lstStyle>
          <a:p>
            <a:pPr>
              <a:defRPr/>
            </a:pPr>
            <a:r>
              <a:rPr lang="en-US" altLang="en-US"/>
              <a:t>July 2013</a:t>
            </a:r>
            <a:endParaRPr lang="en-GB" altLang="en-US"/>
          </a:p>
        </p:txBody>
      </p:sp>
      <p:sp>
        <p:nvSpPr>
          <p:cNvPr id="13316" name="Rectangle 4">
            <a:extLst>
              <a:ext uri="{FF2B5EF4-FFF2-40B4-BE49-F238E27FC236}">
                <a16:creationId xmlns="" xmlns:a16="http://schemas.microsoft.com/office/drawing/2014/main" id="{E12586DF-74E9-42FA-92D8-CB004E8109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50888"/>
            <a:ext cx="4948238" cy="3711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>
            <a:extLst>
              <a:ext uri="{FF2B5EF4-FFF2-40B4-BE49-F238E27FC236}">
                <a16:creationId xmlns="" xmlns:a16="http://schemas.microsoft.com/office/drawing/2014/main" id="{C5E92402-188A-4BA7-8E2B-60EBEB15FFE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746" tIns="46079" rIns="93746" bIns="4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054" name="Rectangle 6">
            <a:extLst>
              <a:ext uri="{FF2B5EF4-FFF2-40B4-BE49-F238E27FC236}">
                <a16:creationId xmlns="" xmlns:a16="http://schemas.microsoft.com/office/drawing/2014/main" id="{E2EF01C8-FB3D-4155-B52F-C120FD4754F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09259" y="9615488"/>
            <a:ext cx="104547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8788" lvl="4" algn="r" defTabSz="933450">
              <a:defRPr/>
            </a:lvl5pPr>
          </a:lstStyle>
          <a:p>
            <a:pPr lvl="4">
              <a:defRPr/>
            </a:pPr>
            <a:r>
              <a:rPr lang="en-GB" dirty="0" smtClean="0"/>
              <a:t>(Huawei)</a:t>
            </a:r>
            <a:endParaRPr lang="en-GB" dirty="0"/>
          </a:p>
        </p:txBody>
      </p:sp>
      <p:sp>
        <p:nvSpPr>
          <p:cNvPr id="2055" name="Rectangle 7">
            <a:extLst>
              <a:ext uri="{FF2B5EF4-FFF2-40B4-BE49-F238E27FC236}">
                <a16:creationId xmlns="" xmlns:a16="http://schemas.microsoft.com/office/drawing/2014/main" id="{CBACD2E4-B6D6-47BB-8DEB-DC83A37FBF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46425" y="9615488"/>
            <a:ext cx="5127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/>
            </a:lvl1pPr>
          </a:lstStyle>
          <a:p>
            <a:pPr>
              <a:defRPr/>
            </a:pPr>
            <a:r>
              <a:rPr lang="en-GB" altLang="en-US"/>
              <a:t>Page </a:t>
            </a:r>
            <a:fld id="{6D97498F-4D25-4339-A505-6DFAF1C539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272" name="Rectangle 8">
            <a:extLst>
              <a:ext uri="{FF2B5EF4-FFF2-40B4-BE49-F238E27FC236}">
                <a16:creationId xmlns="" xmlns:a16="http://schemas.microsoft.com/office/drawing/2014/main" id="{5AB43281-AFEB-4794-91F4-4DEB6BFEF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613" y="9615488"/>
            <a:ext cx="711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/>
              <a:t>Submission</a:t>
            </a:r>
          </a:p>
        </p:txBody>
      </p:sp>
      <p:sp>
        <p:nvSpPr>
          <p:cNvPr id="13321" name="Line 9">
            <a:extLst>
              <a:ext uri="{FF2B5EF4-FFF2-40B4-BE49-F238E27FC236}">
                <a16:creationId xmlns="" xmlns:a16="http://schemas.microsoft.com/office/drawing/2014/main" id="{86DC4FDC-7731-4889-B2D9-586AD7BC58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13" y="9613900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10">
            <a:extLst>
              <a:ext uri="{FF2B5EF4-FFF2-40B4-BE49-F238E27FC236}">
                <a16:creationId xmlns="" xmlns:a16="http://schemas.microsoft.com/office/drawing/2014/main" id="{A608F1E5-A3E0-4039-9B0C-798F9ECC188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5000" y="317500"/>
            <a:ext cx="552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506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>
            <a:extLst>
              <a:ext uri="{FF2B5EF4-FFF2-40B4-BE49-F238E27FC236}">
                <a16:creationId xmlns="" xmlns:a16="http://schemas.microsoft.com/office/drawing/2014/main" id="{49943552-E89A-4A9E-AAEF-4B47750FB3F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xfrm>
            <a:off x="5513388" y="120650"/>
            <a:ext cx="641350" cy="212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/>
              <a:t>doc.: IEEE 802.11-19/xxxxr0</a:t>
            </a:r>
          </a:p>
        </p:txBody>
      </p:sp>
      <p:sp>
        <p:nvSpPr>
          <p:cNvPr id="16388" name="Rectangle 3">
            <a:extLst>
              <a:ext uri="{FF2B5EF4-FFF2-40B4-BE49-F238E27FC236}">
                <a16:creationId xmlns="" xmlns:a16="http://schemas.microsoft.com/office/drawing/2014/main" id="{6389D189-BBDC-4D3B-87C2-07BBB8BCAA0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641350" y="120650"/>
            <a:ext cx="8270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 sz="1400" b="1"/>
              <a:t>September 2012</a:t>
            </a:r>
          </a:p>
        </p:txBody>
      </p:sp>
      <p:sp>
        <p:nvSpPr>
          <p:cNvPr id="16389" name="Rectangle 6">
            <a:extLst>
              <a:ext uri="{FF2B5EF4-FFF2-40B4-BE49-F238E27FC236}">
                <a16:creationId xmlns="" xmlns:a16="http://schemas.microsoft.com/office/drawing/2014/main" id="{44F662B7-7009-4912-B6F1-2566616E04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xfrm>
            <a:off x="5230813" y="9615488"/>
            <a:ext cx="923925" cy="182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458788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9159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3731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8303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287588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GB" altLang="en-US"/>
              <a:t>Alice Chen (Qualcomm)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="" xmlns:a16="http://schemas.microsoft.com/office/drawing/2014/main" id="{B391E2D3-A1E1-4C5E-92B9-D1E2EC5F3D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GB" altLang="en-US"/>
              <a:t>Page </a:t>
            </a:r>
            <a:fld id="{5BBD4055-202F-46DB-9486-BD49C6FC6D52}" type="slidenum">
              <a:rPr lang="en-GB" altLang="en-US" smtClean="0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16391" name="Rectangle 2">
            <a:extLst>
              <a:ext uri="{FF2B5EF4-FFF2-40B4-BE49-F238E27FC236}">
                <a16:creationId xmlns="" xmlns:a16="http://schemas.microsoft.com/office/drawing/2014/main" id="{580814C7-1F51-4760-8C05-47A916B4AC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0888"/>
            <a:ext cx="4949825" cy="3711575"/>
          </a:xfrm>
          <a:ln/>
        </p:spPr>
      </p:sp>
      <p:sp>
        <p:nvSpPr>
          <p:cNvPr id="16392" name="Rectangle 3">
            <a:extLst>
              <a:ext uri="{FF2B5EF4-FFF2-40B4-BE49-F238E27FC236}">
                <a16:creationId xmlns="" xmlns:a16="http://schemas.microsoft.com/office/drawing/2014/main" id="{BE9BB772-6625-4649-81F5-E381AB6E63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6CFF25A-AE5D-4878-BC4A-E0F2E0863D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3CA8882-3F16-471A-B8DB-2643B3170D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4A0396-1A4E-4409-96DE-494DDD5FDC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4724FB4-94AE-4750-B841-108DEBC86D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70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62F9BB0-1D78-4E92-8AB5-CCA6C81C81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3A629FD-4ED0-4725-8B45-82D2B3BFEF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64CBFA8-9A69-4D2E-AFF7-F3FA7A729F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8620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ADC25286-F119-41CC-B936-A99D615BEB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FE0F447-7DAF-4F40-945E-510B714F88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9830A6D-8C9E-4B26-958C-BFDE032B00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8835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16795" y="1931779"/>
            <a:ext cx="8572500" cy="137576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200150" indent="-260604">
              <a:buFont typeface="Qualcomm Regular" pitchFamily="34" charset="0"/>
              <a:buChar char="−"/>
              <a:defRPr/>
            </a:lvl5pPr>
            <a:lvl6pPr marL="1628775" indent="0">
              <a:buNone/>
              <a:defRPr sz="1200"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12655" y="740540"/>
            <a:ext cx="8574733" cy="484748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>
              <a:defRPr sz="3600">
                <a:latin typeface="Qualcomm Office Regular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212655" y="1426466"/>
            <a:ext cx="8574733" cy="350865"/>
          </a:xfrm>
        </p:spPr>
        <p:txBody>
          <a:bodyPr tIns="0" bIns="0" anchor="t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 dirty="0" smtClean="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77773" y="504825"/>
            <a:ext cx="8588453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>
            <a:grpSpLocks noChangeAspect="1"/>
          </p:cNvGrpSpPr>
          <p:nvPr userDrawn="1"/>
        </p:nvGrpSpPr>
        <p:grpSpPr>
          <a:xfrm>
            <a:off x="7716645" y="6546300"/>
            <a:ext cx="721158" cy="157272"/>
            <a:chOff x="187326" y="5085556"/>
            <a:chExt cx="8393112" cy="1830388"/>
          </a:xfrm>
          <a:solidFill>
            <a:schemeClr val="bg1">
              <a:lumMod val="75000"/>
            </a:schemeClr>
          </a:solidFill>
        </p:grpSpPr>
        <p:sp>
          <p:nvSpPr>
            <p:cNvPr id="41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2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8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" name="TextBox 3"/>
          <p:cNvSpPr txBox="1"/>
          <p:nvPr userDrawn="1"/>
        </p:nvSpPr>
        <p:spPr>
          <a:xfrm>
            <a:off x="217485" y="6477716"/>
            <a:ext cx="194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fld id="{AB307C75-CA2F-4BA6-858A-60F533452F31}" type="datetimeFigureOut">
              <a:rPr lang="en-US" sz="100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pPr marL="0" marR="0" indent="0" algn="l" defTabSz="6858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t>9/13/2019</a:t>
            </a:fld>
            <a:endParaRPr lang="en-US" sz="1000" kern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3221753" y="6477716"/>
            <a:ext cx="2700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000" kern="1200" dirty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Qualcomm Confidential and Proprietary</a:t>
            </a:r>
          </a:p>
        </p:txBody>
      </p:sp>
    </p:spTree>
    <p:extLst>
      <p:ext uri="{BB962C8B-B14F-4D97-AF65-F5344CB8AC3E}">
        <p14:creationId xmlns:p14="http://schemas.microsoft.com/office/powerpoint/2010/main" val="2222375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346AB4A-F2D2-4CAE-A247-7BBB1DA6E2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51222" cy="27699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Mar 2019</a:t>
            </a:r>
            <a:endParaRPr lang="en-GB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FBBCEAB-3AB2-4B43-892C-9CC9AB0F99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E2C725E-CEC6-4239-BAB5-230F69D894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 dirty="0"/>
              <a:t>Slide </a:t>
            </a:r>
            <a:fld id="{6D24465E-2B0A-4D96-BA39-EC98956D452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605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2C5AA8A-721E-4701-979E-BF5C4138F9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875855FF-BF19-459E-A397-045CECD5D6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1A8E2A3D-E627-4495-87FA-07CADBD1A42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9926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47B849B-93E3-4CC8-9DB0-6FACE6085C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09D8205-394C-426D-8FC1-81C9ED9A72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4" y="6475413"/>
            <a:ext cx="581891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56F7E5C-8145-4D78-8DFD-A73CB80D81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4FD36828-69CB-428A-B4D6-804E25381C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619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07747953-910E-41D0-B426-832112577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AC392964-DCA8-4B8C-A88B-DD33598E9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528B5B38-3CA6-4065-9CD5-5260489CB6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FB6A99CE-AF1B-49DE-AF80-A702BAA04D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7962035" y="6475413"/>
            <a:ext cx="581890" cy="18466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48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14D0DD47-63E1-499C-8731-3DDE6710EC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3FEC452D-85C8-46D2-93FA-90CCD7DE0B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2E413AC-0033-4B91-B3E5-414687900E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843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E3C34B0A-1C2A-4887-9294-5C1D0A38A8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3933CA27-7287-4786-B3D2-342F4ACB5C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36058778-6F47-4E07-8D0C-6A1D61C757E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369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2FA0C2D-5E95-4491-9BC6-02C2914C90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D30F5B-BAFC-419E-8586-A86CFFD6A7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A2EEC17A-EAB1-4A41-96DA-8B291E61E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518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4EF4FFA-7CBB-4BED-8002-05D415428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4228FD3-0ADC-4BF3-9A41-2994D88922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697E2182-2EB9-4C7C-9FBE-667E76C71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11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CB4A7A8C-72DF-41BA-8169-B042054B5E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58C2B0C1-6B28-42F7-BBBE-C47739494A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1CADB04A-8BC5-4077-AD64-B68ADEED30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3375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800" b="1"/>
            </a:lvl1pPr>
          </a:lstStyle>
          <a:p>
            <a:pPr>
              <a:defRPr/>
            </a:pPr>
            <a:r>
              <a:rPr lang="en-US" altLang="en-US"/>
              <a:t>January 2019</a:t>
            </a:r>
            <a:endParaRPr lang="en-GB" altLang="en-US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38AB3E98-49DA-464A-B03C-7E5902DC0D5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47471" y="6475413"/>
            <a:ext cx="10964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GB"/>
              <a:t>Alice Chen (Qualcomm)</a:t>
            </a:r>
            <a:endParaRPr lang="en-GB" dirty="0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DEC7A05B-326C-4C35-B0D7-96B86EFC79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GB" altLang="en-US"/>
              <a:t>Slide </a:t>
            </a:r>
            <a:fld id="{B49C4EAE-3D00-4EB7-8462-25329E06137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1" name="Rectangle 7">
            <a:extLst>
              <a:ext uri="{FF2B5EF4-FFF2-40B4-BE49-F238E27FC236}">
                <a16:creationId xmlns="" xmlns:a16="http://schemas.microsoft.com/office/drawing/2014/main" id="{F47EBAF5-52AC-49CF-A3FD-31E596F2D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9148" y="331014"/>
            <a:ext cx="32830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defRPr/>
            </a:pPr>
            <a:r>
              <a:rPr lang="en-GB" altLang="en-US" sz="1800" b="1" dirty="0"/>
              <a:t>doc.: IEEE </a:t>
            </a:r>
            <a:r>
              <a:rPr lang="en-GB" altLang="en-US" sz="1800" b="1" dirty="0" smtClean="0"/>
              <a:t>802.11-19/</a:t>
            </a:r>
            <a:r>
              <a:rPr lang="en-US" altLang="zh-CN" sz="1800" b="1" dirty="0" smtClean="0"/>
              <a:t>1549</a:t>
            </a:r>
            <a:r>
              <a:rPr lang="en-GB" altLang="en-US" sz="1800" b="1" dirty="0" smtClean="0"/>
              <a:t>r0</a:t>
            </a:r>
            <a:endParaRPr lang="en-GB" altLang="en-US" sz="1800" b="1" dirty="0"/>
          </a:p>
        </p:txBody>
      </p:sp>
      <p:sp>
        <p:nvSpPr>
          <p:cNvPr id="1032" name="Line 8">
            <a:extLst>
              <a:ext uri="{FF2B5EF4-FFF2-40B4-BE49-F238E27FC236}">
                <a16:creationId xmlns="" xmlns:a16="http://schemas.microsoft.com/office/drawing/2014/main" id="{FDC60003-D664-41D3-9C89-AA78BAF9E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>
            <a:extLst>
              <a:ext uri="{FF2B5EF4-FFF2-40B4-BE49-F238E27FC236}">
                <a16:creationId xmlns="" xmlns:a16="http://schemas.microsoft.com/office/drawing/2014/main" id="{8031D55B-1F73-4D59-B8F1-227F435EA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475413"/>
            <a:ext cx="71814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altLang="en-US" dirty="0"/>
              <a:t>Submission</a:t>
            </a:r>
          </a:p>
        </p:txBody>
      </p:sp>
      <p:sp>
        <p:nvSpPr>
          <p:cNvPr id="1034" name="Line 10">
            <a:extLst>
              <a:ext uri="{FF2B5EF4-FFF2-40B4-BE49-F238E27FC236}">
                <a16:creationId xmlns="" xmlns:a16="http://schemas.microsoft.com/office/drawing/2014/main" id="{A5E172D9-FA67-45B8-9FE7-7DF4FC3AC9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60" r:id="rId1"/>
    <p:sldLayoutId id="2147485761" r:id="rId2"/>
    <p:sldLayoutId id="2147485762" r:id="rId3"/>
    <p:sldLayoutId id="2147485763" r:id="rId4"/>
    <p:sldLayoutId id="2147485764" r:id="rId5"/>
    <p:sldLayoutId id="2147485765" r:id="rId6"/>
    <p:sldLayoutId id="2147485766" r:id="rId7"/>
    <p:sldLayoutId id="2147485767" r:id="rId8"/>
    <p:sldLayoutId id="2147485768" r:id="rId9"/>
    <p:sldLayoutId id="2147485769" r:id="rId10"/>
    <p:sldLayoutId id="2147485770" r:id="rId11"/>
    <p:sldLayoutId id="2147485771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Slide Number Placeholder 5">
            <a:extLst>
              <a:ext uri="{FF2B5EF4-FFF2-40B4-BE49-F238E27FC236}">
                <a16:creationId xmlns="" xmlns:a16="http://schemas.microsoft.com/office/drawing/2014/main" id="{4DFE3077-6BFB-4E1C-9218-0E8E2CEA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200" b="0"/>
              <a:t>Slide </a:t>
            </a:r>
            <a:fld id="{9B20EFD3-9F87-4CC4-BE12-53B84810E182}" type="slidenum">
              <a:rPr lang="en-GB" altLang="en-US" sz="1200" b="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200" b="0"/>
          </a:p>
        </p:txBody>
      </p:sp>
      <p:sp>
        <p:nvSpPr>
          <p:cNvPr id="15365" name="Rectangle 2">
            <a:extLst>
              <a:ext uri="{FF2B5EF4-FFF2-40B4-BE49-F238E27FC236}">
                <a16:creationId xmlns="" xmlns:a16="http://schemas.microsoft.com/office/drawing/2014/main" id="{5EB80220-6DDA-46D8-A532-4F8294B75F3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  <a:noFill/>
        </p:spPr>
        <p:txBody>
          <a:bodyPr/>
          <a:lstStyle/>
          <a:p>
            <a:r>
              <a:rPr lang="en-US" altLang="zh-CN" dirty="0" smtClean="0"/>
              <a:t>Multi-link Association</a:t>
            </a:r>
            <a:endParaRPr lang="en-GB" altLang="en-US" dirty="0"/>
          </a:p>
        </p:txBody>
      </p:sp>
      <p:sp>
        <p:nvSpPr>
          <p:cNvPr id="15366" name="Rectangle 4">
            <a:extLst>
              <a:ext uri="{FF2B5EF4-FFF2-40B4-BE49-F238E27FC236}">
                <a16:creationId xmlns="" xmlns:a16="http://schemas.microsoft.com/office/drawing/2014/main" id="{AAB4AADD-B9F4-45B4-B9D2-5B5E3506EF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799" y="1971369"/>
            <a:ext cx="7772400" cy="3810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en-GB" altLang="en-US" sz="2000" dirty="0"/>
              <a:t>Date:</a:t>
            </a:r>
            <a:r>
              <a:rPr lang="en-GB" altLang="en-US" sz="2000" b="0" dirty="0"/>
              <a:t> </a:t>
            </a:r>
            <a:r>
              <a:rPr lang="en-GB" altLang="en-US" sz="2000" b="0" dirty="0" smtClean="0"/>
              <a:t>2019-09-05</a:t>
            </a:r>
            <a:endParaRPr lang="en-GB" altLang="en-US" sz="2000" b="0" dirty="0"/>
          </a:p>
        </p:txBody>
      </p:sp>
      <p:sp>
        <p:nvSpPr>
          <p:cNvPr id="15368" name="Rectangle 6">
            <a:extLst>
              <a:ext uri="{FF2B5EF4-FFF2-40B4-BE49-F238E27FC236}">
                <a16:creationId xmlns="" xmlns:a16="http://schemas.microsoft.com/office/drawing/2014/main" id="{1F254AD5-AF47-4227-BA6A-AD2DFF84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2352369"/>
            <a:ext cx="1447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000"/>
              <a:t>Authors:</a:t>
            </a:r>
            <a:endParaRPr lang="en-GB" altLang="en-US" sz="2000" b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1EEAD0EE-0DFD-4F81-B0C3-618EF9CBFB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940714"/>
              </p:ext>
            </p:extLst>
          </p:nvPr>
        </p:nvGraphicFramePr>
        <p:xfrm>
          <a:off x="1152525" y="2998720"/>
          <a:ext cx="7391400" cy="20213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445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Affiliations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Phone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Yunbo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Huawei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Shenzhen, China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liyunbo@Huawei.com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13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Yuchen</a:t>
                      </a:r>
                      <a:r>
                        <a:rPr lang="en-US" sz="1100" baseline="0" dirty="0" smtClean="0"/>
                        <a:t> Guo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96283733"/>
                  </a:ext>
                </a:extLst>
              </a:tr>
              <a:tr h="1998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Guogang</a:t>
                      </a:r>
                      <a:r>
                        <a:rPr lang="en-US" sz="1100" dirty="0" smtClean="0"/>
                        <a:t> Huang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Yifan</a:t>
                      </a:r>
                      <a:r>
                        <a:rPr lang="en-US" sz="1100" baseline="0" dirty="0" smtClean="0"/>
                        <a:t> Zhou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54585805"/>
                  </a:ext>
                </a:extLst>
              </a:tr>
              <a:tr h="1295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Yiqing</a:t>
                      </a:r>
                      <a:r>
                        <a:rPr lang="en-US" sz="1100" dirty="0" smtClean="0"/>
                        <a:t> Li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51102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0843879"/>
                  </a:ext>
                </a:extLst>
              </a:tr>
            </a:tbl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Yunbo 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solution do you </a:t>
            </a:r>
            <a:r>
              <a:rPr lang="en-US" dirty="0" smtClean="0"/>
              <a:t>prefer?</a:t>
            </a:r>
            <a:endParaRPr lang="en-US" dirty="0" smtClean="0"/>
          </a:p>
          <a:p>
            <a:pPr lvl="1"/>
            <a:r>
              <a:rPr lang="en-US" dirty="0" smtClean="0"/>
              <a:t>Solution 1: </a:t>
            </a:r>
            <a:r>
              <a:rPr lang="en-US" dirty="0" smtClean="0"/>
              <a:t>Multiple Neighbor report elements</a:t>
            </a:r>
          </a:p>
          <a:p>
            <a:pPr lvl="1"/>
            <a:r>
              <a:rPr lang="en-US" dirty="0" smtClean="0"/>
              <a:t>Solution </a:t>
            </a:r>
            <a:r>
              <a:rPr lang="en-US" dirty="0" smtClean="0"/>
              <a:t>2</a:t>
            </a:r>
            <a:r>
              <a:rPr lang="en-US" dirty="0" smtClean="0"/>
              <a:t>: Multiple Multi-link elements</a:t>
            </a:r>
            <a:endParaRPr lang="en-US" dirty="0" smtClean="0"/>
          </a:p>
          <a:p>
            <a:pPr lvl="1"/>
            <a:r>
              <a:rPr lang="en-US" altLang="zh-CN" dirty="0"/>
              <a:t>Solution </a:t>
            </a:r>
            <a:r>
              <a:rPr lang="en-US" altLang="zh-CN" dirty="0" smtClean="0"/>
              <a:t>3: </a:t>
            </a:r>
            <a:r>
              <a:rPr lang="en-US" altLang="zh-CN" dirty="0" smtClean="0"/>
              <a:t>extended OCT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Other solutions.</a:t>
            </a:r>
            <a:endParaRPr lang="en-US" altLang="zh-CN" dirty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Straw </a:t>
            </a:r>
            <a:r>
              <a:rPr lang="en-US" smtClean="0"/>
              <a:t>Poll 2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798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1800"/>
              <a:t>[1] EHT PAR document, 11-19-0244-00-0eht-eht-par-document</a:t>
            </a:r>
          </a:p>
          <a:p>
            <a:r>
              <a:rPr lang="en-US" sz="1800" smtClean="0"/>
              <a:t>[</a:t>
            </a:r>
            <a:r>
              <a:rPr lang="en-US" sz="1800" dirty="0"/>
              <a:t>2</a:t>
            </a:r>
            <a:r>
              <a:rPr lang="en-US" sz="1800"/>
              <a:t>] </a:t>
            </a:r>
            <a:r>
              <a:rPr lang="en-US" sz="1800" smtClean="0"/>
              <a:t>11-19-0821-00-00be-multiple-band-discussion</a:t>
            </a:r>
          </a:p>
          <a:p>
            <a:r>
              <a:rPr lang="en-US" sz="1800" smtClean="0"/>
              <a:t>[</a:t>
            </a:r>
            <a:r>
              <a:rPr lang="en-US" sz="1800"/>
              <a:t>3] 11-19-0773-00-00be-multi-link-operation-framework</a:t>
            </a:r>
            <a:endParaRPr lang="en-US" sz="18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11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996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989137"/>
            <a:ext cx="7772400" cy="4486275"/>
          </a:xfrm>
        </p:spPr>
        <p:txBody>
          <a:bodyPr/>
          <a:lstStyle/>
          <a:p>
            <a:r>
              <a:rPr lang="en-US" dirty="0" smtClean="0"/>
              <a:t>Multi-link operation is an important feature in EHT [1];</a:t>
            </a:r>
          </a:p>
          <a:p>
            <a:r>
              <a:rPr lang="en-US" dirty="0" smtClean="0"/>
              <a:t>A </a:t>
            </a:r>
            <a:r>
              <a:rPr lang="en-US" dirty="0" smtClean="0"/>
              <a:t>non-AP </a:t>
            </a:r>
            <a:r>
              <a:rPr lang="en-US" dirty="0"/>
              <a:t>m</a:t>
            </a:r>
            <a:r>
              <a:rPr lang="en-US" dirty="0" smtClean="0"/>
              <a:t>ulti-link entity associates with an AP multi-link entity </a:t>
            </a:r>
            <a:r>
              <a:rPr lang="en-US" dirty="0" smtClean="0"/>
              <a:t>through single link is mentioned in several presentations, in order to save signaling overhead [2,3</a:t>
            </a:r>
            <a:r>
              <a:rPr lang="en-US" dirty="0" smtClean="0"/>
              <a:t>];</a:t>
            </a:r>
          </a:p>
          <a:p>
            <a:r>
              <a:rPr lang="en-US" dirty="0"/>
              <a:t>For flexibility, each link could be enable or disable after multi-link </a:t>
            </a:r>
            <a:r>
              <a:rPr lang="en-US" dirty="0" smtClean="0"/>
              <a:t>association; </a:t>
            </a:r>
            <a:endParaRPr lang="en-US" dirty="0" smtClean="0"/>
          </a:p>
          <a:p>
            <a:r>
              <a:rPr lang="en-US" dirty="0" smtClean="0"/>
              <a:t>Several potential solutions are prepared for discussion.</a:t>
            </a:r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 smtClean="0"/>
              <a:t>2019</a:t>
            </a:r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2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6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There are two elements related to multi-link</a:t>
            </a:r>
            <a:endParaRPr lang="en-US" dirty="0" smtClean="0"/>
          </a:p>
          <a:p>
            <a:pPr lvl="1"/>
            <a:r>
              <a:rPr lang="en-US" dirty="0" smtClean="0"/>
              <a:t>Multi-band element, and Neighbor report element</a:t>
            </a:r>
            <a:endParaRPr lang="en-US" dirty="0" smtClean="0"/>
          </a:p>
          <a:p>
            <a:r>
              <a:rPr lang="en-US" dirty="0" smtClean="0"/>
              <a:t>Some important </a:t>
            </a:r>
            <a:r>
              <a:rPr lang="en-US" dirty="0" err="1" smtClean="0"/>
              <a:t>subelements</a:t>
            </a:r>
            <a:r>
              <a:rPr lang="en-US" dirty="0" smtClean="0"/>
              <a:t> can not be carried in </a:t>
            </a:r>
            <a:r>
              <a:rPr lang="en-US" dirty="0"/>
              <a:t>M</a:t>
            </a:r>
            <a:r>
              <a:rPr lang="en-US" dirty="0" smtClean="0"/>
              <a:t>ulti-band element, e.g. Capabilities </a:t>
            </a:r>
            <a:r>
              <a:rPr lang="en-US" dirty="0" err="1" smtClean="0"/>
              <a:t>subelement</a:t>
            </a:r>
            <a:r>
              <a:rPr lang="en-US" dirty="0" smtClean="0"/>
              <a:t>, so Neighbor may be more suitable for multi-link association in solution 1.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3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Solution </a:t>
            </a:r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pic>
        <p:nvPicPr>
          <p:cNvPr id="21" name="Picture 2" descr="C:\Users\l00140189\AppData\Roaming\eSpace_Desktop\UserData\l00387934\imagefiles\B506342B-50B4-4070-BBAA-B2A667239DE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56" y="4045318"/>
            <a:ext cx="5102244" cy="161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l00140189\AppData\Roaming\eSpace_Desktop\UserData\l00387934\imagefiles\50E7876D-FB1B-4E63-A6C2-1268C7D1ECF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5799728"/>
            <a:ext cx="4562088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730472" y="6019800"/>
            <a:ext cx="1433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Multi-band Element</a:t>
            </a:r>
            <a:endParaRPr 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6629400" y="5057001"/>
            <a:ext cx="17283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Neighbor report Element</a:t>
            </a:r>
            <a:endParaRPr lang="en-US" dirty="0"/>
          </a:p>
        </p:txBody>
      </p:sp>
      <p:cxnSp>
        <p:nvCxnSpPr>
          <p:cNvPr id="14" name="直接箭头连接符 13"/>
          <p:cNvCxnSpPr>
            <a:stCxn id="4" idx="0"/>
          </p:cNvCxnSpPr>
          <p:nvPr/>
        </p:nvCxnSpPr>
        <p:spPr bwMode="auto">
          <a:xfrm flipV="1">
            <a:off x="2447175" y="5657444"/>
            <a:ext cx="524625" cy="3623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7" name="直接箭头连接符 26"/>
          <p:cNvCxnSpPr/>
          <p:nvPr/>
        </p:nvCxnSpPr>
        <p:spPr bwMode="auto">
          <a:xfrm flipH="1">
            <a:off x="6858000" y="5324363"/>
            <a:ext cx="487905" cy="4753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2421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 bwMode="auto">
          <a:xfrm>
            <a:off x="4759548" y="4552378"/>
            <a:ext cx="2667000" cy="190341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Response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1143000" y="4572000"/>
            <a:ext cx="2667000" cy="190341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Request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Multiple neighbor report elements are included in Association Request frame;</a:t>
            </a:r>
          </a:p>
          <a:p>
            <a:pPr lvl="1"/>
            <a:r>
              <a:rPr lang="en-US" dirty="0" smtClean="0"/>
              <a:t>Which neighbor report elements are used for multi-link setup need to be indicated;</a:t>
            </a:r>
          </a:p>
          <a:p>
            <a:r>
              <a:rPr lang="en-US" dirty="0" smtClean="0"/>
              <a:t>Same neighbor report elements are included in Association Response frame;</a:t>
            </a:r>
          </a:p>
          <a:p>
            <a:pPr lvl="1"/>
            <a:r>
              <a:rPr lang="en-US" dirty="0" smtClean="0"/>
              <a:t>Which neighbor elements are agreed for multi-link setup need to be indicated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4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Solution </a:t>
            </a:r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sp>
        <p:nvSpPr>
          <p:cNvPr id="29" name="矩形 28"/>
          <p:cNvSpPr/>
          <p:nvPr/>
        </p:nvSpPr>
        <p:spPr bwMode="auto">
          <a:xfrm>
            <a:off x="1295400" y="4996130"/>
            <a:ext cx="21336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Neighbor report element 1 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1295400" y="5410200"/>
            <a:ext cx="21336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2 = Y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 bwMode="auto">
          <a:xfrm>
            <a:off x="1295400" y="5808452"/>
            <a:ext cx="21336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3 </a:t>
            </a:r>
            <a:r>
              <a:rPr lang="en-US" altLang="zh-CN" dirty="0" smtClean="0"/>
              <a:t>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1295400" y="6172200"/>
            <a:ext cx="21336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4 </a:t>
            </a:r>
            <a:r>
              <a:rPr lang="en-US" altLang="zh-CN" dirty="0" smtClean="0"/>
              <a:t>= N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4953000" y="4996130"/>
            <a:ext cx="22098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1 = Y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 bwMode="auto">
          <a:xfrm>
            <a:off x="4953000" y="5410200"/>
            <a:ext cx="22098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2 = Y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 bwMode="auto">
          <a:xfrm>
            <a:off x="4953000" y="5808452"/>
            <a:ext cx="22098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/>
              <a:t>Neighbor report element 3 </a:t>
            </a:r>
            <a:r>
              <a:rPr lang="en-US" altLang="zh-CN" dirty="0" smtClean="0"/>
              <a:t>= N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3581400" y="5137925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43" name="直接连接符 42"/>
          <p:cNvCxnSpPr/>
          <p:nvPr/>
        </p:nvCxnSpPr>
        <p:spPr bwMode="auto">
          <a:xfrm>
            <a:off x="3581399" y="5528448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13" name="文本框 12"/>
          <p:cNvSpPr txBox="1"/>
          <p:nvPr/>
        </p:nvSpPr>
        <p:spPr>
          <a:xfrm>
            <a:off x="7578948" y="5188803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Multi-link base on neighbor report element 1 &amp;2 are established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53545" y="5944992"/>
            <a:ext cx="850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 means no for MLs</a:t>
            </a:r>
            <a:endParaRPr lang="en-US" sz="1000" dirty="0"/>
          </a:p>
        </p:txBody>
      </p:sp>
      <p:cxnSp>
        <p:nvCxnSpPr>
          <p:cNvPr id="10" name="直接连接符 9"/>
          <p:cNvCxnSpPr/>
          <p:nvPr/>
        </p:nvCxnSpPr>
        <p:spPr bwMode="auto">
          <a:xfrm flipV="1">
            <a:off x="3358636" y="6122230"/>
            <a:ext cx="665274" cy="16894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356863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 bwMode="auto">
          <a:xfrm>
            <a:off x="4495800" y="4552378"/>
            <a:ext cx="2930748" cy="1696023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Response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838200" y="4572001"/>
            <a:ext cx="2971800" cy="1676400"/>
          </a:xfrm>
          <a:prstGeom prst="round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mtClean="0"/>
              <a:t>Association Request frame</a:t>
            </a: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Multiple multi-link elements are included in Association Request frame;</a:t>
            </a:r>
          </a:p>
          <a:p>
            <a:pPr lvl="1"/>
            <a:r>
              <a:rPr lang="en-US" dirty="0" smtClean="0"/>
              <a:t>Multi-link element is an new element which different from multi-band element;</a:t>
            </a:r>
          </a:p>
          <a:p>
            <a:pPr lvl="1"/>
            <a:r>
              <a:rPr lang="en-US" dirty="0" smtClean="0"/>
              <a:t>Only the IEs that have different content from IEs in the transmitted link are included;</a:t>
            </a:r>
          </a:p>
          <a:p>
            <a:r>
              <a:rPr lang="en-US" dirty="0" smtClean="0"/>
              <a:t>Same multi-link elements are included in Association Response frame;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5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Solution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sp>
        <p:nvSpPr>
          <p:cNvPr id="29" name="矩形 28"/>
          <p:cNvSpPr/>
          <p:nvPr/>
        </p:nvSpPr>
        <p:spPr bwMode="auto">
          <a:xfrm>
            <a:off x="1066800" y="4996130"/>
            <a:ext cx="23622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Multi-link </a:t>
            </a:r>
            <a:r>
              <a:rPr lang="en-US" altLang="zh-CN" dirty="0" smtClean="0"/>
              <a:t>element 1 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1066800" y="5410200"/>
            <a:ext cx="2362200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/>
              <a:t>Multi-link </a:t>
            </a:r>
            <a:r>
              <a:rPr lang="en-US" altLang="zh-CN" dirty="0"/>
              <a:t>element 2 = Y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 bwMode="auto">
          <a:xfrm>
            <a:off x="1066800" y="5808452"/>
            <a:ext cx="2362200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Multi-link </a:t>
            </a:r>
            <a:r>
              <a:rPr lang="en-US" altLang="zh-CN" dirty="0" smtClean="0"/>
              <a:t>element 3 = Y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4876800" y="4996130"/>
            <a:ext cx="2392905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/>
              <a:t>Multi-link </a:t>
            </a:r>
            <a:r>
              <a:rPr lang="en-US" altLang="zh-CN" dirty="0"/>
              <a:t>element 1 = Y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 bwMode="auto">
          <a:xfrm>
            <a:off x="4876800" y="5410200"/>
            <a:ext cx="2392905" cy="283591"/>
          </a:xfrm>
          <a:prstGeom prst="rect">
            <a:avLst/>
          </a:prstGeom>
          <a:solidFill>
            <a:srgbClr val="00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dirty="0" smtClean="0"/>
              <a:t>Multi-link </a:t>
            </a:r>
            <a:r>
              <a:rPr lang="en-US" altLang="zh-CN" dirty="0"/>
              <a:t>element 2 = Y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 bwMode="auto">
          <a:xfrm>
            <a:off x="4876800" y="5808452"/>
            <a:ext cx="2392905" cy="28359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dirty="0" smtClean="0"/>
              <a:t>Multi-link </a:t>
            </a:r>
            <a:r>
              <a:rPr lang="en-US" altLang="zh-CN" dirty="0" smtClean="0"/>
              <a:t>element 3 = N</a:t>
            </a:r>
            <a:endParaRPr kumimoji="0" lang="zh-CN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>
            <a:off x="3505200" y="5137925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cxnSp>
        <p:nvCxnSpPr>
          <p:cNvPr id="43" name="直接连接符 42"/>
          <p:cNvCxnSpPr/>
          <p:nvPr/>
        </p:nvCxnSpPr>
        <p:spPr bwMode="auto">
          <a:xfrm>
            <a:off x="3505200" y="5528448"/>
            <a:ext cx="129381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</p:cxnSp>
      <p:sp>
        <p:nvSpPr>
          <p:cNvPr id="13" name="文本框 12"/>
          <p:cNvSpPr txBox="1"/>
          <p:nvPr/>
        </p:nvSpPr>
        <p:spPr>
          <a:xfrm>
            <a:off x="7607211" y="5053031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Multi-link base on multi-link element 1 &amp;2 are </a:t>
            </a:r>
            <a:r>
              <a:rPr lang="en-US" altLang="zh-CN" dirty="0" err="1" smtClean="0"/>
              <a:t>establised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81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On-channel tunneling (OCT) is supported in current spec;</a:t>
            </a:r>
          </a:p>
          <a:p>
            <a:r>
              <a:rPr lang="en-US" dirty="0" smtClean="0"/>
              <a:t>The management MPDU (MMPDU) of one band can be transmitted on another band through OCT;</a:t>
            </a:r>
          </a:p>
          <a:p>
            <a:r>
              <a:rPr lang="en-US" dirty="0" smtClean="0"/>
              <a:t>Only single MMPDU can be transmitted in one OCT frame;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6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Solution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641302"/>
              </p:ext>
            </p:extLst>
          </p:nvPr>
        </p:nvGraphicFramePr>
        <p:xfrm>
          <a:off x="2743200" y="4419600"/>
          <a:ext cx="4191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3200400"/>
              </a:tblGrid>
              <a:tr h="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Order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Information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Category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2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FST Action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3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OCT MMPDU</a:t>
                      </a:r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mtClean="0"/>
                        <a:t>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mtClean="0"/>
                        <a:t>Multi-band</a:t>
                      </a: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514600" y="4081046"/>
            <a:ext cx="4641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mtClean="0"/>
              <a:t>On-channel Tunnel Request frame Action field format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34210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524000"/>
            <a:ext cx="8078787" cy="3048000"/>
          </a:xfrm>
        </p:spPr>
        <p:txBody>
          <a:bodyPr/>
          <a:lstStyle/>
          <a:p>
            <a:r>
              <a:rPr lang="en-US" dirty="0" smtClean="0"/>
              <a:t>On-channel tunneling (OCT) be extended to carry multiple MMPDUs to support MLs;</a:t>
            </a:r>
          </a:p>
          <a:p>
            <a:pPr lvl="1"/>
            <a:r>
              <a:rPr lang="en-US" dirty="0" smtClean="0"/>
              <a:t>Either extend </a:t>
            </a:r>
            <a:r>
              <a:rPr lang="en-US" dirty="0" smtClean="0"/>
              <a:t>OCT, </a:t>
            </a:r>
            <a:r>
              <a:rPr lang="en-US" dirty="0" smtClean="0"/>
              <a:t>or introduce a new type of OCT frame</a:t>
            </a:r>
          </a:p>
          <a:p>
            <a:r>
              <a:rPr lang="en-US" dirty="0" smtClean="0"/>
              <a:t>The information of multiple links can be carried in one OCT frame;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Solution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08917"/>
              </p:ext>
            </p:extLst>
          </p:nvPr>
        </p:nvGraphicFramePr>
        <p:xfrm>
          <a:off x="1020858" y="4353758"/>
          <a:ext cx="2555652" cy="1569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052"/>
                <a:gridCol w="1752600"/>
              </a:tblGrid>
              <a:tr h="259773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Order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Information</a:t>
                      </a:r>
                      <a:endParaRPr lang="zh-CN" altLang="en-US" sz="140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1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Category</a:t>
                      </a:r>
                      <a:endParaRPr lang="zh-CN" altLang="en-US" sz="140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2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FST Action</a:t>
                      </a:r>
                      <a:endParaRPr lang="zh-CN" altLang="en-US" sz="1400" dirty="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3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OCT MMPDU</a:t>
                      </a:r>
                      <a:endParaRPr lang="zh-CN" altLang="en-US" sz="1400"/>
                    </a:p>
                  </a:txBody>
                  <a:tcPr/>
                </a:tc>
              </a:tr>
              <a:tr h="316057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4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Multi-band</a:t>
                      </a:r>
                      <a:endParaRPr lang="zh-CN" altLang="en-US" sz="14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66561" y="3962400"/>
            <a:ext cx="28642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mtClean="0"/>
              <a:t>OCT Request frame Action field</a:t>
            </a:r>
            <a:endParaRPr lang="zh-CN" altLang="en-US" sz="160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142937"/>
              </p:ext>
            </p:extLst>
          </p:nvPr>
        </p:nvGraphicFramePr>
        <p:xfrm>
          <a:off x="4876800" y="3640798"/>
          <a:ext cx="2597486" cy="2819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197"/>
                <a:gridCol w="1781289"/>
              </a:tblGrid>
              <a:tr h="293078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Order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Information</a:t>
                      </a:r>
                      <a:endParaRPr lang="zh-CN" altLang="en-US" sz="140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1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Category</a:t>
                      </a:r>
                      <a:endParaRPr lang="zh-CN" altLang="en-US" sz="140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2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FST Action</a:t>
                      </a:r>
                      <a:endParaRPr lang="zh-CN" altLang="en-US" sz="140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3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en-US" altLang="zh-CN" sz="1400" baseline="0" dirty="0" smtClean="0">
                          <a:solidFill>
                            <a:srgbClr val="FF0000"/>
                          </a:solidFill>
                        </a:rPr>
                        <a:t> of links</a:t>
                      </a:r>
                      <a:endParaRPr lang="zh-CN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4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OCT MMPDU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5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Multi-band</a:t>
                      </a:r>
                      <a:endParaRPr lang="zh-CN" altLang="en-US" sz="1400" dirty="0" smtClean="0"/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…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…</a:t>
                      </a:r>
                      <a:endParaRPr lang="zh-CN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n-1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OCT MMPDU</a:t>
                      </a:r>
                      <a:endParaRPr lang="zh-CN" alt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14344">
                <a:tc>
                  <a:txBody>
                    <a:bodyPr/>
                    <a:lstStyle/>
                    <a:p>
                      <a:r>
                        <a:rPr lang="en-US" altLang="zh-CN" sz="1400" smtClean="0"/>
                        <a:t>n</a:t>
                      </a:r>
                      <a:endParaRPr lang="zh-CN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</a:rPr>
                        <a:t>Multi-band</a:t>
                      </a:r>
                      <a:endParaRPr lang="zh-CN" alt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4343400" y="3302244"/>
            <a:ext cx="3691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smtClean="0"/>
              <a:t>Extended OCT Request frame Action field</a:t>
            </a:r>
            <a:endParaRPr lang="zh-CN" altLang="en-US" sz="1600"/>
          </a:p>
        </p:txBody>
      </p:sp>
      <p:sp>
        <p:nvSpPr>
          <p:cNvPr id="11" name="右箭头 10"/>
          <p:cNvSpPr/>
          <p:nvPr/>
        </p:nvSpPr>
        <p:spPr bwMode="auto">
          <a:xfrm>
            <a:off x="3810000" y="5050574"/>
            <a:ext cx="571500" cy="435826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01000" y="505057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/>
              <a:t>Link 1</a:t>
            </a:r>
            <a:endParaRPr lang="zh-CN" altLang="en-US"/>
          </a:p>
        </p:txBody>
      </p:sp>
      <p:cxnSp>
        <p:nvCxnSpPr>
          <p:cNvPr id="15" name="直接连接符 14"/>
          <p:cNvCxnSpPr>
            <a:endCxn id="12" idx="1"/>
          </p:cNvCxnSpPr>
          <p:nvPr/>
        </p:nvCxnSpPr>
        <p:spPr bwMode="auto">
          <a:xfrm>
            <a:off x="7474286" y="5050574"/>
            <a:ext cx="526714" cy="138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直接连接符 16"/>
          <p:cNvCxnSpPr>
            <a:endCxn id="12" idx="1"/>
          </p:cNvCxnSpPr>
          <p:nvPr/>
        </p:nvCxnSpPr>
        <p:spPr bwMode="auto">
          <a:xfrm flipV="1">
            <a:off x="7474286" y="5189074"/>
            <a:ext cx="526714" cy="1827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7994314" y="6003345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/>
              <a:t>Link k</a:t>
            </a:r>
            <a:endParaRPr lang="zh-CN" altLang="en-US"/>
          </a:p>
        </p:txBody>
      </p:sp>
      <p:cxnSp>
        <p:nvCxnSpPr>
          <p:cNvPr id="19" name="直接连接符 18"/>
          <p:cNvCxnSpPr>
            <a:endCxn id="18" idx="1"/>
          </p:cNvCxnSpPr>
          <p:nvPr/>
        </p:nvCxnSpPr>
        <p:spPr bwMode="auto">
          <a:xfrm>
            <a:off x="7467600" y="6003345"/>
            <a:ext cx="526714" cy="1385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0" name="直接连接符 19"/>
          <p:cNvCxnSpPr>
            <a:endCxn id="18" idx="1"/>
          </p:cNvCxnSpPr>
          <p:nvPr/>
        </p:nvCxnSpPr>
        <p:spPr bwMode="auto">
          <a:xfrm flipV="1">
            <a:off x="7467600" y="6141845"/>
            <a:ext cx="526714" cy="1827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  <p:extLst>
      <p:ext uri="{BB962C8B-B14F-4D97-AF65-F5344CB8AC3E}">
        <p14:creationId xmlns:p14="http://schemas.microsoft.com/office/powerpoint/2010/main" val="68338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2" y="1676400"/>
            <a:ext cx="8078787" cy="1912705"/>
          </a:xfrm>
        </p:spPr>
        <p:txBody>
          <a:bodyPr/>
          <a:lstStyle/>
          <a:p>
            <a:r>
              <a:rPr lang="en-US" dirty="0" smtClean="0"/>
              <a:t>When </a:t>
            </a:r>
            <a:r>
              <a:rPr lang="en-US" dirty="0" smtClean="0"/>
              <a:t>perform multi-link association </a:t>
            </a:r>
            <a:r>
              <a:rPr lang="en-US" dirty="0" smtClean="0"/>
              <a:t>through single link, the signaling overhead can be reduced;</a:t>
            </a:r>
          </a:p>
          <a:p>
            <a:r>
              <a:rPr lang="en-US" dirty="0" smtClean="0"/>
              <a:t>Several </a:t>
            </a:r>
            <a:r>
              <a:rPr lang="en-US" dirty="0" smtClean="0"/>
              <a:t>potential solutions are prepared for discussion.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8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313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agree </a:t>
            </a:r>
            <a:r>
              <a:rPr lang="en-US" dirty="0" smtClean="0"/>
              <a:t>that a </a:t>
            </a:r>
            <a:r>
              <a:rPr lang="en-US" dirty="0"/>
              <a:t>non-AP multi-link entity associates with an AP multi-link entity through single </a:t>
            </a:r>
            <a:r>
              <a:rPr lang="en-US" dirty="0" smtClean="0"/>
              <a:t>link?</a:t>
            </a:r>
            <a:endParaRPr lang="en-US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Slide </a:t>
            </a:r>
            <a:fld id="{6D24465E-2B0A-4D96-BA39-EC98956D452B}" type="slidenum">
              <a:rPr lang="en-GB" altLang="en-US" smtClean="0"/>
              <a:pPr>
                <a:defRPr/>
              </a:pPr>
              <a:t>9</a:t>
            </a:fld>
            <a:endParaRPr lang="en-GB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45905" y="6475413"/>
            <a:ext cx="1198020" cy="184666"/>
          </a:xfrm>
        </p:spPr>
        <p:txBody>
          <a:bodyPr/>
          <a:lstStyle/>
          <a:p>
            <a:pPr>
              <a:defRPr/>
            </a:pPr>
            <a:r>
              <a:rPr lang="en-GB" dirty="0"/>
              <a:t>Yunbo </a:t>
            </a:r>
            <a:r>
              <a:rPr lang="en-GB" dirty="0" smtClean="0"/>
              <a:t>Li (</a:t>
            </a:r>
            <a:r>
              <a:rPr lang="en-US" altLang="zh-CN" dirty="0" smtClean="0"/>
              <a:t>Huawei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03265076-FD70-4C31-B264-554CB894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913" y="332601"/>
            <a:ext cx="878446" cy="276999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Sep </a:t>
            </a:r>
            <a:r>
              <a:rPr lang="en-US" altLang="en-US" dirty="0"/>
              <a:t>2019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163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89442</TotalTime>
  <Words>706</Words>
  <Application>Microsoft Office PowerPoint</Application>
  <PresentationFormat>全屏显示(4:3)</PresentationFormat>
  <Paragraphs>164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Qualcomm Office Regular</vt:lpstr>
      <vt:lpstr>Qualcomm Regular</vt:lpstr>
      <vt:lpstr>Arial</vt:lpstr>
      <vt:lpstr>Times New Roman</vt:lpstr>
      <vt:lpstr>802-11-Submission</vt:lpstr>
      <vt:lpstr>Multi-link Association</vt:lpstr>
      <vt:lpstr>Introduction</vt:lpstr>
      <vt:lpstr>Solution 1</vt:lpstr>
      <vt:lpstr>Solution 1</vt:lpstr>
      <vt:lpstr>Solution 2</vt:lpstr>
      <vt:lpstr>Solution 3</vt:lpstr>
      <vt:lpstr>Solution 3</vt:lpstr>
      <vt:lpstr>Summary</vt:lpstr>
      <vt:lpstr>Straw Poll 1</vt:lpstr>
      <vt:lpstr>Straw Poll 2</vt:lpstr>
      <vt:lpstr>Reference</vt:lpstr>
    </vt:vector>
  </TitlesOfParts>
  <Company>Qualcomm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WNG SC Agenda</dc:title>
  <dc:creator>alicel@qti.qualcomm.com</dc:creator>
  <cp:lastModifiedBy>Liyunbo</cp:lastModifiedBy>
  <cp:revision>1888</cp:revision>
  <cp:lastPrinted>1998-02-10T13:28:06Z</cp:lastPrinted>
  <dcterms:created xsi:type="dcterms:W3CDTF">2004-12-02T14:01:45Z</dcterms:created>
  <dcterms:modified xsi:type="dcterms:W3CDTF">2019-09-13T00:53:25Z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2015_ms_pID_725343">
    <vt:lpwstr>(3)t7yxAYiQmbsB9ywlleDbL4T9NEGDXH2+dLXBzhQZhMK9jF3CEqyBmkryuksq3wqQJE31RQ/E
7ZdYasOiRBz+FuY7NaZE7wsmY7YChSTj5sWmi0Tat0U3gjvI0CMYek+BEYYI1UnXKDlPmguQ
vZX17mKX26W5twob/qPGd8/S3d3kAKo+L+yA7p6MItJNdjBRSHVMkbM/eL6WtYwiN7IU5tKm
ql2R13viSiaCDME9kn</vt:lpwstr>
  </property>
  <property fmtid="{D5CDD505-2E9C-101B-9397-08002B2CF9AE}" pid="4" name="_2015_ms_pID_7253431">
    <vt:lpwstr>Ijl2IM+ieFYKbRh/pU2ZsBfq++/AiY3XD6yiy+5+6qhj9QhIuxhvQm
TrEby8mhjJ3kG1Pt0Dk3Q4/Ym4Gyu2Ve0B7XVz1GX4sMeZSKpf54REk7AwcBaeK5xEvn+Gr0
UlwLGpmRWgZUfRaD1ptPYMgtn87E6n2GgNdYxSpHZIryl3yYy28SfrobI4T1ZNZGROC76xyW
xgbSMbGdoO0bi54OEM0cc09tKUW7ye+piJvq</vt:lpwstr>
  </property>
  <property fmtid="{D5CDD505-2E9C-101B-9397-08002B2CF9AE}" pid="5" name="_2015_ms_pID_7253432">
    <vt:lpwstr>aT36yC56yOLVXRYt+ifH6Cg=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1566779265</vt:lpwstr>
  </property>
</Properties>
</file>