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handoutMasterIdLst>
    <p:handoutMasterId r:id="rId14"/>
  </p:handoutMasterIdLst>
  <p:sldIdLst>
    <p:sldId id="331" r:id="rId2"/>
    <p:sldId id="910" r:id="rId3"/>
    <p:sldId id="937" r:id="rId4"/>
    <p:sldId id="939" r:id="rId5"/>
    <p:sldId id="925" r:id="rId6"/>
    <p:sldId id="940" r:id="rId7"/>
    <p:sldId id="941" r:id="rId8"/>
    <p:sldId id="942" r:id="rId9"/>
    <p:sldId id="943" r:id="rId10"/>
    <p:sldId id="944" r:id="rId11"/>
    <p:sldId id="933" r:id="rId12"/>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339AA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0746" autoAdjust="0"/>
    <p:restoredTop sz="96649" autoAdjust="0"/>
  </p:normalViewPr>
  <p:slideViewPr>
    <p:cSldViewPr>
      <p:cViewPr varScale="1">
        <p:scale>
          <a:sx n="100" d="100"/>
          <a:sy n="100" d="100"/>
        </p:scale>
        <p:origin x="1478" y="72"/>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p:scale>
          <a:sx n="100" d="100"/>
          <a:sy n="100" d="100"/>
        </p:scale>
        <p:origin x="2850" y="-594"/>
      </p:cViewPr>
      <p:guideLst>
        <p:guide orient="horz" pos="2312"/>
        <p:guide pos="28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 xmlns:a16="http://schemas.microsoft.com/office/drawing/2014/main"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802.11-19/xxxxr0</a:t>
            </a:r>
          </a:p>
        </p:txBody>
      </p:sp>
      <p:sp>
        <p:nvSpPr>
          <p:cNvPr id="3075" name="Rectangle 3">
            <a:extLst>
              <a:ext uri="{FF2B5EF4-FFF2-40B4-BE49-F238E27FC236}">
                <a16:creationId xmlns="" xmlns:a16="http://schemas.microsoft.com/office/drawing/2014/main"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 xmlns:a16="http://schemas.microsoft.com/office/drawing/2014/main" id="{0835B85C-0C92-4AAB-B5CD-5874F0F84968}"/>
              </a:ext>
            </a:extLst>
          </p:cNvPr>
          <p:cNvSpPr>
            <a:spLocks noGrp="1" noChangeArrowheads="1"/>
          </p:cNvSpPr>
          <p:nvPr>
            <p:ph type="ftr" sz="quarter" idx="2"/>
          </p:nvPr>
        </p:nvSpPr>
        <p:spPr bwMode="auto">
          <a:xfrm>
            <a:off x="3779838" y="9612313"/>
            <a:ext cx="24098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t>Alice Chen (Qualcomm)</a:t>
            </a:r>
          </a:p>
        </p:txBody>
      </p:sp>
      <p:sp>
        <p:nvSpPr>
          <p:cNvPr id="3077" name="Rectangle 5">
            <a:extLst>
              <a:ext uri="{FF2B5EF4-FFF2-40B4-BE49-F238E27FC236}">
                <a16:creationId xmlns="" xmlns:a16="http://schemas.microsoft.com/office/drawing/2014/main"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 xmlns:a16="http://schemas.microsoft.com/office/drawing/2014/main"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 xmlns:a16="http://schemas.microsoft.com/office/drawing/2014/main"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 xmlns:a16="http://schemas.microsoft.com/office/drawing/2014/main"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555974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 xmlns:a16="http://schemas.microsoft.com/office/drawing/2014/main"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dirty="0"/>
              <a:t>doc.: IEEE 802.11-19/xxxxr0</a:t>
            </a:r>
          </a:p>
        </p:txBody>
      </p:sp>
      <p:sp>
        <p:nvSpPr>
          <p:cNvPr id="2051" name="Rectangle 3">
            <a:extLst>
              <a:ext uri="{FF2B5EF4-FFF2-40B4-BE49-F238E27FC236}">
                <a16:creationId xmlns="" xmlns:a16="http://schemas.microsoft.com/office/drawing/2014/main"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 xmlns:a16="http://schemas.microsoft.com/office/drawing/2014/main"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 xmlns:a16="http://schemas.microsoft.com/office/drawing/2014/main"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 xmlns:a16="http://schemas.microsoft.com/office/drawing/2014/main" id="{E2EF01C8-FB3D-4155-B52F-C120FD4754F2}"/>
              </a:ext>
            </a:extLst>
          </p:cNvPr>
          <p:cNvSpPr>
            <a:spLocks noGrp="1" noChangeArrowheads="1"/>
          </p:cNvSpPr>
          <p:nvPr>
            <p:ph type="ftr" sz="quarter" idx="4"/>
          </p:nvPr>
        </p:nvSpPr>
        <p:spPr bwMode="auto">
          <a:xfrm>
            <a:off x="5109259" y="9615488"/>
            <a:ext cx="1045479"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dirty="0" smtClean="0"/>
              <a:t>(Huawei)</a:t>
            </a:r>
            <a:endParaRPr lang="en-GB" dirty="0"/>
          </a:p>
        </p:txBody>
      </p:sp>
      <p:sp>
        <p:nvSpPr>
          <p:cNvPr id="2055" name="Rectangle 7">
            <a:extLst>
              <a:ext uri="{FF2B5EF4-FFF2-40B4-BE49-F238E27FC236}">
                <a16:creationId xmlns="" xmlns:a16="http://schemas.microsoft.com/office/drawing/2014/main"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 xmlns:a16="http://schemas.microsoft.com/office/drawing/2014/main"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 xmlns:a16="http://schemas.microsoft.com/office/drawing/2014/main"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 xmlns:a16="http://schemas.microsoft.com/office/drawing/2014/main"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367050680"/>
      </p:ext>
    </p:extLst>
  </p:cSld>
  <p:clrMap bg1="lt1" tx1="dk1" bg2="lt2" tx2="dk2" accent1="accent1" accent2="accent2" accent3="accent3" accent4="accent4" accent5="accent5" accent6="accent6" hlink="hlink" folHlink="folHlink"/>
  <p:hf dt="0"/>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a:extLst>
              <a:ext uri="{FF2B5EF4-FFF2-40B4-BE49-F238E27FC236}">
                <a16:creationId xmlns="" xmlns:a16="http://schemas.microsoft.com/office/drawing/2014/main"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802.11-19/xxxxr0</a:t>
            </a:r>
          </a:p>
        </p:txBody>
      </p:sp>
      <p:sp>
        <p:nvSpPr>
          <p:cNvPr id="16388" name="Rectangle 3">
            <a:extLst>
              <a:ext uri="{FF2B5EF4-FFF2-40B4-BE49-F238E27FC236}">
                <a16:creationId xmlns="" xmlns:a16="http://schemas.microsoft.com/office/drawing/2014/main" id="{6389D189-BBDC-4D3B-87C2-07BBB8BCAA06}"/>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a:t>September 2012</a:t>
            </a:r>
          </a:p>
        </p:txBody>
      </p:sp>
      <p:sp>
        <p:nvSpPr>
          <p:cNvPr id="16389" name="Rectangle 6">
            <a:extLst>
              <a:ext uri="{FF2B5EF4-FFF2-40B4-BE49-F238E27FC236}">
                <a16:creationId xmlns="" xmlns:a16="http://schemas.microsoft.com/office/drawing/2014/main" id="{44F662B7-7009-4912-B6F1-2566616E04FB}"/>
              </a:ext>
            </a:extLst>
          </p:cNvPr>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a:t>Alice Chen (Qualcomm)</a:t>
            </a:r>
          </a:p>
        </p:txBody>
      </p:sp>
      <p:sp>
        <p:nvSpPr>
          <p:cNvPr id="16390" name="Rectangle 7">
            <a:extLst>
              <a:ext uri="{FF2B5EF4-FFF2-40B4-BE49-F238E27FC236}">
                <a16:creationId xmlns="" xmlns:a16="http://schemas.microsoft.com/office/drawing/2014/main"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5BBD4055-202F-46DB-9486-BD49C6FC6D52}" type="slidenum">
              <a:rPr lang="en-GB" altLang="en-US" smtClean="0"/>
              <a:pPr>
                <a:spcBef>
                  <a:spcPct val="0"/>
                </a:spcBef>
              </a:pPr>
              <a:t>1</a:t>
            </a:fld>
            <a:endParaRPr lang="en-GB" altLang="en-US"/>
          </a:p>
        </p:txBody>
      </p:sp>
      <p:sp>
        <p:nvSpPr>
          <p:cNvPr id="16391" name="Rectangle 2">
            <a:extLst>
              <a:ext uri="{FF2B5EF4-FFF2-40B4-BE49-F238E27FC236}">
                <a16:creationId xmlns="" xmlns:a16="http://schemas.microsoft.com/office/drawing/2014/main"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 xmlns:a16="http://schemas.microsoft.com/office/drawing/2014/main"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64454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 xmlns:a16="http://schemas.microsoft.com/office/drawing/2014/main" id="{06CFF25A-AE5D-4878-BC4A-E0F2E0863D11}"/>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5" name="Rectangle 5">
            <a:extLst>
              <a:ext uri="{FF2B5EF4-FFF2-40B4-BE49-F238E27FC236}">
                <a16:creationId xmlns="" xmlns:a16="http://schemas.microsoft.com/office/drawing/2014/main" id="{23CA8882-3F16-471A-B8DB-2643B3170DFB}"/>
              </a:ext>
            </a:extLst>
          </p:cNvPr>
          <p:cNvSpPr>
            <a:spLocks noGrp="1" noChangeArrowheads="1"/>
          </p:cNvSpPr>
          <p:nvPr>
            <p:ph type="ftr" sz="quarter" idx="11"/>
          </p:nvPr>
        </p:nvSpPr>
        <p:spPr/>
        <p:txBody>
          <a:bodyPr/>
          <a:lstStyle>
            <a:lvl1pPr>
              <a:defRPr/>
            </a:lvl1pPr>
          </a:lstStyle>
          <a:p>
            <a:pPr>
              <a:defRPr/>
            </a:pPr>
            <a:r>
              <a:rPr lang="en-GB"/>
              <a:t>Alice Chen (Qualcomm)</a:t>
            </a:r>
          </a:p>
        </p:txBody>
      </p:sp>
      <p:sp>
        <p:nvSpPr>
          <p:cNvPr id="6" name="Rectangle 6">
            <a:extLst>
              <a:ext uri="{FF2B5EF4-FFF2-40B4-BE49-F238E27FC236}">
                <a16:creationId xmlns=""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Rectangle 6">
            <a:extLst>
              <a:ext uri="{FF2B5EF4-FFF2-40B4-BE49-F238E27FC236}">
                <a16:creationId xmlns=""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Tree>
    <p:extLst>
      <p:ext uri="{BB962C8B-B14F-4D97-AF65-F5344CB8AC3E}">
        <p14:creationId xmlns:p14="http://schemas.microsoft.com/office/powerpoint/2010/main" val="16586203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Rectangle 6">
            <a:extLst>
              <a:ext uri="{FF2B5EF4-FFF2-40B4-BE49-F238E27FC236}">
                <a16:creationId xmlns=""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Tree>
    <p:extLst>
      <p:ext uri="{BB962C8B-B14F-4D97-AF65-F5344CB8AC3E}">
        <p14:creationId xmlns:p14="http://schemas.microsoft.com/office/powerpoint/2010/main" val="738835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16795" y="1931779"/>
            <a:ext cx="85725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a:p>
            <a:pPr lvl="1"/>
            <a:r>
              <a:rPr lang="en-US"/>
              <a:t>Second level</a:t>
            </a:r>
          </a:p>
          <a:p>
            <a:pPr lvl="2"/>
            <a:r>
              <a:rPr lang="en-US"/>
              <a:t>Third level</a:t>
            </a:r>
          </a:p>
          <a:p>
            <a:pPr lvl="3"/>
            <a:r>
              <a:rPr lang="en-US"/>
              <a:t>Fourth level</a:t>
            </a:r>
          </a:p>
        </p:txBody>
      </p:sp>
      <p:sp>
        <p:nvSpPr>
          <p:cNvPr id="12"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sp>
        <p:nvSpPr>
          <p:cNvPr id="13" name="Text Placeholder 2"/>
          <p:cNvSpPr>
            <a:spLocks noGrp="1"/>
          </p:cNvSpPr>
          <p:nvPr>
            <p:ph type="body" idx="13"/>
          </p:nvPr>
        </p:nvSpPr>
        <p:spPr>
          <a:xfrm>
            <a:off x="212655" y="1426466"/>
            <a:ext cx="8574733"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cxnSp>
        <p:nvCxnSpPr>
          <p:cNvPr id="14" name="Straight Connector 13"/>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40" name="Group 39"/>
          <p:cNvGrpSpPr>
            <a:grpSpLocks noChangeAspect="1"/>
          </p:cNvGrpSpPr>
          <p:nvPr userDrawn="1"/>
        </p:nvGrpSpPr>
        <p:grpSpPr>
          <a:xfrm>
            <a:off x="7716645" y="6546300"/>
            <a:ext cx="721158" cy="157272"/>
            <a:chOff x="187326" y="5085556"/>
            <a:chExt cx="8393112" cy="1830388"/>
          </a:xfrm>
          <a:solidFill>
            <a:schemeClr val="bg1">
              <a:lumMod val="75000"/>
            </a:schemeClr>
          </a:solidFill>
        </p:grpSpPr>
        <p:sp>
          <p:nvSpPr>
            <p:cNvPr id="41"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2"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3"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4"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5"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6"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7"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8"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grpSp>
      <p:sp>
        <p:nvSpPr>
          <p:cNvPr id="4" name="TextBox 3"/>
          <p:cNvSpPr txBox="1"/>
          <p:nvPr userDrawn="1"/>
        </p:nvSpPr>
        <p:spPr>
          <a:xfrm>
            <a:off x="217485" y="6477716"/>
            <a:ext cx="1946750"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9/15/2019</a:t>
            </a:fld>
            <a:endParaRPr lang="en-US" sz="1000" kern="1200" dirty="0">
              <a:solidFill>
                <a:schemeClr val="bg1">
                  <a:lumMod val="75000"/>
                </a:schemeClr>
              </a:solidFill>
              <a:latin typeface="+mn-lt"/>
              <a:ea typeface="+mn-ea"/>
              <a:cs typeface="+mn-cs"/>
            </a:endParaRPr>
          </a:p>
        </p:txBody>
      </p:sp>
      <p:sp>
        <p:nvSpPr>
          <p:cNvPr id="49" name="TextBox 48"/>
          <p:cNvSpPr txBox="1"/>
          <p:nvPr userDrawn="1"/>
        </p:nvSpPr>
        <p:spPr>
          <a:xfrm>
            <a:off x="3221753" y="6477716"/>
            <a:ext cx="2700495"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222237599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1346AB4A-F2D2-4CAE-A247-7BBB1DA6E2BC}"/>
              </a:ext>
            </a:extLst>
          </p:cNvPr>
          <p:cNvSpPr>
            <a:spLocks noGrp="1" noChangeArrowheads="1"/>
          </p:cNvSpPr>
          <p:nvPr>
            <p:ph type="dt" sz="half" idx="10"/>
          </p:nvPr>
        </p:nvSpPr>
        <p:spPr>
          <a:xfrm>
            <a:off x="696913" y="332601"/>
            <a:ext cx="951222" cy="276999"/>
          </a:xfrm>
        </p:spPr>
        <p:txBody>
          <a:bodyPr/>
          <a:lstStyle>
            <a:lvl1pPr>
              <a:defRPr/>
            </a:lvl1pPr>
          </a:lstStyle>
          <a:p>
            <a:pPr>
              <a:defRPr/>
            </a:pPr>
            <a:r>
              <a:rPr lang="en-US" altLang="en-US" dirty="0" smtClean="0"/>
              <a:t>Mar 2019</a:t>
            </a:r>
            <a:endParaRPr lang="en-GB" altLang="en-US" dirty="0"/>
          </a:p>
        </p:txBody>
      </p:sp>
      <p:sp>
        <p:nvSpPr>
          <p:cNvPr id="5" name="Rectangle 5">
            <a:extLst>
              <a:ext uri="{FF2B5EF4-FFF2-40B4-BE49-F238E27FC236}">
                <a16:creationId xmlns="" xmlns:a16="http://schemas.microsoft.com/office/drawing/2014/main" id="{2FBBCEAB-3AB2-4B43-892C-9CC9AB0F9960}"/>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6" name="Rectangle 6">
            <a:extLst>
              <a:ext uri="{FF2B5EF4-FFF2-40B4-BE49-F238E27FC236}">
                <a16:creationId xmlns=""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dirty="0"/>
              <a:t>Slide </a:t>
            </a:r>
            <a:fld id="{6D24465E-2B0A-4D96-BA39-EC98956D452B}" type="slidenum">
              <a:rPr lang="en-GB" altLang="en-US"/>
              <a:pPr>
                <a:defRPr/>
              </a:pPr>
              <a:t>‹#›</a:t>
            </a:fld>
            <a:endParaRPr lang="en-GB" altLang="en-US" dirty="0"/>
          </a:p>
        </p:txBody>
      </p:sp>
    </p:spTree>
    <p:extLst>
      <p:ext uri="{BB962C8B-B14F-4D97-AF65-F5344CB8AC3E}">
        <p14:creationId xmlns:p14="http://schemas.microsoft.com/office/powerpoint/2010/main" val="262605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 xmlns:a16="http://schemas.microsoft.com/office/drawing/2014/main" id="{42C5AA8A-721E-4701-979E-BF5C4138F95E}"/>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5"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6" name="Rectangle 6">
            <a:extLst>
              <a:ext uri="{FF2B5EF4-FFF2-40B4-BE49-F238E27FC236}">
                <a16:creationId xmlns=""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6" name="Footer Placeholder 5">
            <a:extLst>
              <a:ext uri="{FF2B5EF4-FFF2-40B4-BE49-F238E27FC236}">
                <a16:creationId xmlns="" xmlns:a16="http://schemas.microsoft.com/office/drawing/2014/main" id="{C09D8205-394C-426D-8FC1-81C9ED9A72FF}"/>
              </a:ext>
            </a:extLst>
          </p:cNvPr>
          <p:cNvSpPr>
            <a:spLocks noGrp="1" noChangeArrowheads="1"/>
          </p:cNvSpPr>
          <p:nvPr>
            <p:ph type="ftr" sz="quarter" idx="11"/>
          </p:nvPr>
        </p:nvSpPr>
        <p:spPr>
          <a:xfrm>
            <a:off x="7962034" y="6475413"/>
            <a:ext cx="581891"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
        <p:nvSpPr>
          <p:cNvPr id="7" name="Slide Number Placeholder 6">
            <a:extLst>
              <a:ext uri="{FF2B5EF4-FFF2-40B4-BE49-F238E27FC236}">
                <a16:creationId xmlns=""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9" name="Rectangle 6">
            <a:extLst>
              <a:ext uri="{FF2B5EF4-FFF2-40B4-BE49-F238E27FC236}">
                <a16:creationId xmlns=""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
        <p:nvSpPr>
          <p:cNvPr id="11"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a:xfrm>
            <a:off x="7962035" y="6475413"/>
            <a:ext cx="581890" cy="184666"/>
          </a:xfrm>
        </p:spPr>
        <p:txBody>
          <a:bodyPr/>
          <a:lstStyle>
            <a:lvl1pPr>
              <a:defRPr/>
            </a:lvl1pPr>
          </a:lstStyle>
          <a:p>
            <a:pPr>
              <a:defRPr/>
            </a:pPr>
            <a:r>
              <a:rPr lang="en-GB" dirty="0" smtClean="0"/>
              <a:t>(</a:t>
            </a:r>
            <a:r>
              <a:rPr lang="en-US" altLang="zh-CN" dirty="0" smtClean="0"/>
              <a:t>Huawei</a:t>
            </a:r>
            <a:r>
              <a:rPr lang="en-GB" dirty="0" smtClean="0"/>
              <a:t>)</a:t>
            </a:r>
            <a:endParaRPr lang="en-GB" dirty="0"/>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5" name="Rectangle 6">
            <a:extLst>
              <a:ext uri="{FF2B5EF4-FFF2-40B4-BE49-F238E27FC236}">
                <a16:creationId xmlns=""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Tree>
    <p:extLst>
      <p:ext uri="{BB962C8B-B14F-4D97-AF65-F5344CB8AC3E}">
        <p14:creationId xmlns:p14="http://schemas.microsoft.com/office/powerpoint/2010/main" val="122843221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4" name="Rectangle 6">
            <a:extLst>
              <a:ext uri="{FF2B5EF4-FFF2-40B4-BE49-F238E27FC236}">
                <a16:creationId xmlns=""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7" name="Slide Number Placeholder 6">
            <a:extLst>
              <a:ext uri="{FF2B5EF4-FFF2-40B4-BE49-F238E27FC236}">
                <a16:creationId xmlns=""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Tree>
    <p:extLst>
      <p:ext uri="{BB962C8B-B14F-4D97-AF65-F5344CB8AC3E}">
        <p14:creationId xmlns:p14="http://schemas.microsoft.com/office/powerpoint/2010/main" val="38651868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a:t>January 2019</a:t>
            </a:r>
            <a:endParaRPr lang="en-GB" altLang="en-US"/>
          </a:p>
        </p:txBody>
      </p:sp>
      <p:sp>
        <p:nvSpPr>
          <p:cNvPr id="7" name="Slide Number Placeholder 6">
            <a:extLst>
              <a:ext uri="{FF2B5EF4-FFF2-40B4-BE49-F238E27FC236}">
                <a16:creationId xmlns=""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Tree>
    <p:extLst>
      <p:ext uri="{BB962C8B-B14F-4D97-AF65-F5344CB8AC3E}">
        <p14:creationId xmlns:p14="http://schemas.microsoft.com/office/powerpoint/2010/main" val="336711957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 xmlns:a16="http://schemas.microsoft.com/office/drawing/2014/main"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 xmlns:a16="http://schemas.microsoft.com/office/drawing/2014/main"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 xmlns:a16="http://schemas.microsoft.com/office/drawing/2014/main" id="{1CADB04A-8BC5-4077-AD64-B68ADEED3033}"/>
              </a:ext>
            </a:extLst>
          </p:cNvPr>
          <p:cNvSpPr>
            <a:spLocks noGrp="1" noChangeArrowheads="1"/>
          </p:cNvSpPr>
          <p:nvPr>
            <p:ph type="dt" sz="half" idx="2"/>
          </p:nvPr>
        </p:nvSpPr>
        <p:spPr bwMode="auto">
          <a:xfrm>
            <a:off x="696913" y="333375"/>
            <a:ext cx="1182687" cy="2762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a:t>January 2019</a:t>
            </a:r>
            <a:endParaRPr lang="en-GB" altLang="en-US"/>
          </a:p>
        </p:txBody>
      </p:sp>
      <p:sp>
        <p:nvSpPr>
          <p:cNvPr id="1029" name="Rectangle 5">
            <a:extLst>
              <a:ext uri="{FF2B5EF4-FFF2-40B4-BE49-F238E27FC236}">
                <a16:creationId xmlns="" xmlns:a16="http://schemas.microsoft.com/office/drawing/2014/main" id="{38AB3E98-49DA-464A-B03C-7E5902DC0D58}"/>
              </a:ext>
            </a:extLst>
          </p:cNvPr>
          <p:cNvSpPr>
            <a:spLocks noGrp="1" noChangeArrowheads="1"/>
          </p:cNvSpPr>
          <p:nvPr>
            <p:ph type="ftr" sz="quarter" idx="3"/>
          </p:nvPr>
        </p:nvSpPr>
        <p:spPr bwMode="auto">
          <a:xfrm>
            <a:off x="7447471" y="6475413"/>
            <a:ext cx="109645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GB"/>
              <a:t>Alice Chen (Qualcomm)</a:t>
            </a:r>
            <a:endParaRPr lang="en-GB" dirty="0"/>
          </a:p>
        </p:txBody>
      </p:sp>
      <p:sp>
        <p:nvSpPr>
          <p:cNvPr id="1030" name="Rectangle 6">
            <a:extLst>
              <a:ext uri="{FF2B5EF4-FFF2-40B4-BE49-F238E27FC236}">
                <a16:creationId xmlns="" xmlns:a16="http://schemas.microsoft.com/office/drawing/2014/main"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1" name="Rectangle 7">
            <a:extLst>
              <a:ext uri="{FF2B5EF4-FFF2-40B4-BE49-F238E27FC236}">
                <a16:creationId xmlns="" xmlns:a16="http://schemas.microsoft.com/office/drawing/2014/main" id="{F47EBAF5-52AC-49CF-A3FD-31E596F2D8C6}"/>
              </a:ext>
            </a:extLst>
          </p:cNvPr>
          <p:cNvSpPr>
            <a:spLocks noChangeArrowheads="1"/>
          </p:cNvSpPr>
          <p:nvPr/>
        </p:nvSpPr>
        <p:spPr bwMode="auto">
          <a:xfrm>
            <a:off x="5129148" y="331014"/>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457200">
              <a:defRPr sz="1200">
                <a:solidFill>
                  <a:schemeClr val="tx1"/>
                </a:solidFill>
                <a:latin typeface="Times New Roman" pitchFamily="18" charset="0"/>
              </a:defRPr>
            </a:lvl5pPr>
            <a:lvl6pPr marL="914400" eaLnBrk="0" fontAlgn="base" hangingPunct="0">
              <a:spcBef>
                <a:spcPct val="0"/>
              </a:spcBef>
              <a:spcAft>
                <a:spcPct val="0"/>
              </a:spcAft>
              <a:defRPr sz="1200">
                <a:solidFill>
                  <a:schemeClr val="tx1"/>
                </a:solidFill>
                <a:latin typeface="Times New Roman" pitchFamily="18" charset="0"/>
              </a:defRPr>
            </a:lvl6pPr>
            <a:lvl7pPr marL="1371600" eaLnBrk="0" fontAlgn="base" hangingPunct="0">
              <a:spcBef>
                <a:spcPct val="0"/>
              </a:spcBef>
              <a:spcAft>
                <a:spcPct val="0"/>
              </a:spcAft>
              <a:defRPr sz="1200">
                <a:solidFill>
                  <a:schemeClr val="tx1"/>
                </a:solidFill>
                <a:latin typeface="Times New Roman" pitchFamily="18" charset="0"/>
              </a:defRPr>
            </a:lvl7pPr>
            <a:lvl8pPr marL="1828800" eaLnBrk="0" fontAlgn="base" hangingPunct="0">
              <a:spcBef>
                <a:spcPct val="0"/>
              </a:spcBef>
              <a:spcAft>
                <a:spcPct val="0"/>
              </a:spcAft>
              <a:defRPr sz="1200">
                <a:solidFill>
                  <a:schemeClr val="tx1"/>
                </a:solidFill>
                <a:latin typeface="Times New Roman" pitchFamily="18" charset="0"/>
              </a:defRPr>
            </a:lvl8pPr>
            <a:lvl9pPr marL="2286000" eaLnBrk="0" fontAlgn="base" hangingPunct="0">
              <a:spcBef>
                <a:spcPct val="0"/>
              </a:spcBef>
              <a:spcAft>
                <a:spcPct val="0"/>
              </a:spcAft>
              <a:defRPr sz="1200">
                <a:solidFill>
                  <a:schemeClr val="tx1"/>
                </a:solidFill>
                <a:latin typeface="Times New Roman" pitchFamily="18" charset="0"/>
              </a:defRPr>
            </a:lvl9pPr>
          </a:lstStyle>
          <a:p>
            <a:pPr lvl="4" algn="r">
              <a:defRPr/>
            </a:pPr>
            <a:r>
              <a:rPr lang="en-GB" altLang="en-US" sz="1800" b="1" dirty="0"/>
              <a:t>doc.: IEEE </a:t>
            </a:r>
            <a:r>
              <a:rPr lang="en-GB" altLang="en-US" sz="1800" b="1" dirty="0" smtClean="0"/>
              <a:t>802.11-19/1548r0</a:t>
            </a:r>
            <a:endParaRPr lang="en-GB" altLang="en-US" sz="1800" b="1" dirty="0"/>
          </a:p>
        </p:txBody>
      </p:sp>
      <p:sp>
        <p:nvSpPr>
          <p:cNvPr id="1032" name="Line 8">
            <a:extLst>
              <a:ext uri="{FF2B5EF4-FFF2-40B4-BE49-F238E27FC236}">
                <a16:creationId xmlns="" xmlns:a16="http://schemas.microsoft.com/office/drawing/2014/main"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 xmlns:a16="http://schemas.microsoft.com/office/drawing/2014/main"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 xmlns:a16="http://schemas.microsoft.com/office/drawing/2014/main"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 id="2147485771" r:id="rId12"/>
  </p:sldLayoutIdLst>
  <p:timing>
    <p:tnLst>
      <p:par>
        <p:cTn id="1" dur="indefinite" restart="never" nodeType="tmRoot"/>
      </p:par>
    </p:tnLst>
  </p:timing>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5">
            <a:extLst>
              <a:ext uri="{FF2B5EF4-FFF2-40B4-BE49-F238E27FC236}">
                <a16:creationId xmlns="" xmlns:a16="http://schemas.microsoft.com/office/drawing/2014/main"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9B20EFD3-9F87-4CC4-BE12-53B84810E182}" type="slidenum">
              <a:rPr lang="en-GB" altLang="en-US" sz="1200" b="0" smtClean="0"/>
              <a:pPr>
                <a:spcBef>
                  <a:spcPct val="0"/>
                </a:spcBef>
                <a:buFontTx/>
                <a:buNone/>
              </a:pPr>
              <a:t>1</a:t>
            </a:fld>
            <a:endParaRPr lang="en-GB" altLang="en-US" sz="1200" b="0"/>
          </a:p>
        </p:txBody>
      </p:sp>
      <p:sp>
        <p:nvSpPr>
          <p:cNvPr id="15365" name="Rectangle 2">
            <a:extLst>
              <a:ext uri="{FF2B5EF4-FFF2-40B4-BE49-F238E27FC236}">
                <a16:creationId xmlns="" xmlns:a16="http://schemas.microsoft.com/office/drawing/2014/main" id="{5EB80220-6DDA-46D8-A532-4F8294B75F35}"/>
              </a:ext>
            </a:extLst>
          </p:cNvPr>
          <p:cNvSpPr>
            <a:spLocks noGrp="1" noChangeArrowheads="1"/>
          </p:cNvSpPr>
          <p:nvPr>
            <p:ph type="title" idx="4294967295"/>
          </p:nvPr>
        </p:nvSpPr>
        <p:spPr>
          <a:xfrm>
            <a:off x="685800" y="685800"/>
            <a:ext cx="7772400" cy="1066800"/>
          </a:xfrm>
          <a:noFill/>
        </p:spPr>
        <p:txBody>
          <a:bodyPr/>
          <a:lstStyle/>
          <a:p>
            <a:r>
              <a:rPr lang="en-US" altLang="zh-CN" dirty="0" smtClean="0"/>
              <a:t>Channel Access Design for Synchronized Multi-Links</a:t>
            </a:r>
            <a:endParaRPr lang="en-GB" altLang="en-US" dirty="0"/>
          </a:p>
        </p:txBody>
      </p:sp>
      <p:sp>
        <p:nvSpPr>
          <p:cNvPr id="15366" name="Rectangle 4">
            <a:extLst>
              <a:ext uri="{FF2B5EF4-FFF2-40B4-BE49-F238E27FC236}">
                <a16:creationId xmlns="" xmlns:a16="http://schemas.microsoft.com/office/drawing/2014/main"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a:t>
            </a:r>
            <a:r>
              <a:rPr lang="en-GB" altLang="en-US" sz="2000" b="0" dirty="0" smtClean="0"/>
              <a:t>2019-09-07</a:t>
            </a:r>
            <a:endParaRPr lang="en-GB" altLang="en-US" sz="2000" b="0" dirty="0"/>
          </a:p>
        </p:txBody>
      </p:sp>
      <p:sp>
        <p:nvSpPr>
          <p:cNvPr id="15368" name="Rectangle 6">
            <a:extLst>
              <a:ext uri="{FF2B5EF4-FFF2-40B4-BE49-F238E27FC236}">
                <a16:creationId xmlns="" xmlns:a16="http://schemas.microsoft.com/office/drawing/2014/main"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a:t>Authors:</a:t>
            </a:r>
            <a:endParaRPr lang="en-GB" altLang="en-US" sz="2000" b="0"/>
          </a:p>
        </p:txBody>
      </p:sp>
      <p:graphicFrame>
        <p:nvGraphicFramePr>
          <p:cNvPr id="9" name="Table 8">
            <a:extLst>
              <a:ext uri="{FF2B5EF4-FFF2-40B4-BE49-F238E27FC236}">
                <a16:creationId xmlns="" xmlns:a16="http://schemas.microsoft.com/office/drawing/2014/main" id="{1EEAD0EE-0DFD-4F81-B0C3-618EF9CBFB8C}"/>
              </a:ext>
            </a:extLst>
          </p:cNvPr>
          <p:cNvGraphicFramePr>
            <a:graphicFrameLocks noGrp="1"/>
          </p:cNvGraphicFramePr>
          <p:nvPr>
            <p:extLst>
              <p:ext uri="{D42A27DB-BD31-4B8C-83A1-F6EECF244321}">
                <p14:modId xmlns:p14="http://schemas.microsoft.com/office/powerpoint/2010/main" val="2545470040"/>
              </p:ext>
            </p:extLst>
          </p:nvPr>
        </p:nvGraphicFramePr>
        <p:xfrm>
          <a:off x="1152525" y="2998720"/>
          <a:ext cx="7391400" cy="2021339"/>
        </p:xfrm>
        <a:graphic>
          <a:graphicData uri="http://schemas.openxmlformats.org/drawingml/2006/table">
            <a:tbl>
              <a:tblPr firstRow="1" bandRow="1">
                <a:tableStyleId>{21E4AEA4-8DFA-4A89-87EB-49C32662AFE0}</a:tableStyleId>
              </a:tblPr>
              <a:tblGrid>
                <a:gridCol w="1447800">
                  <a:extLst>
                    <a:ext uri="{9D8B030D-6E8A-4147-A177-3AD203B41FA5}">
                      <a16:colId xmlns="" xmlns:a16="http://schemas.microsoft.com/office/drawing/2014/main" val="20000"/>
                    </a:ext>
                  </a:extLst>
                </a:gridCol>
                <a:gridCol w="990600">
                  <a:extLst>
                    <a:ext uri="{9D8B030D-6E8A-4147-A177-3AD203B41FA5}">
                      <a16:colId xmlns="" xmlns:a16="http://schemas.microsoft.com/office/drawing/2014/main" val="20001"/>
                    </a:ext>
                  </a:extLst>
                </a:gridCol>
                <a:gridCol w="2057400">
                  <a:extLst>
                    <a:ext uri="{9D8B030D-6E8A-4147-A177-3AD203B41FA5}">
                      <a16:colId xmlns="" xmlns:a16="http://schemas.microsoft.com/office/drawing/2014/main" val="20002"/>
                    </a:ext>
                  </a:extLst>
                </a:gridCol>
                <a:gridCol w="685800">
                  <a:extLst>
                    <a:ext uri="{9D8B030D-6E8A-4147-A177-3AD203B41FA5}">
                      <a16:colId xmlns="" xmlns:a16="http://schemas.microsoft.com/office/drawing/2014/main" val="20003"/>
                    </a:ext>
                  </a:extLst>
                </a:gridCol>
                <a:gridCol w="2209800">
                  <a:extLst>
                    <a:ext uri="{9D8B030D-6E8A-4147-A177-3AD203B41FA5}">
                      <a16:colId xmlns="" xmlns:a16="http://schemas.microsoft.com/office/drawing/2014/main"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199884">
                <a:tc>
                  <a:txBody>
                    <a:bodyPr/>
                    <a:lstStyle/>
                    <a:p>
                      <a:pPr algn="ctr"/>
                      <a:r>
                        <a:rPr lang="en-US" sz="1100" dirty="0" smtClean="0"/>
                        <a:t>Yunbo Li</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6">
                  <a:txBody>
                    <a:bodyPr/>
                    <a:lstStyle/>
                    <a:p>
                      <a:pPr algn="ctr"/>
                      <a:r>
                        <a:rPr lang="en-US" sz="1100" dirty="0" smtClean="0"/>
                        <a:t>Huawei</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t>Shenzhen, China</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dirty="0" smtClean="0"/>
                        <a:t>liyunbo@Huawei.com</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281376">
                <a:tc>
                  <a:txBody>
                    <a:bodyPr/>
                    <a:lstStyle/>
                    <a:p>
                      <a:pPr algn="ctr"/>
                      <a:r>
                        <a:rPr lang="en-US" sz="1100" dirty="0" err="1" smtClean="0"/>
                        <a:t>Guogang</a:t>
                      </a:r>
                      <a:r>
                        <a:rPr lang="en-US" sz="1100" dirty="0" smtClean="0"/>
                        <a:t> Huang</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196283733"/>
                  </a:ext>
                </a:extLst>
              </a:tr>
              <a:tr h="19988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smtClean="0"/>
                        <a:t>Yuchen Guo</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19431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err="1" smtClean="0"/>
                        <a:t>Yifan</a:t>
                      </a:r>
                      <a:r>
                        <a:rPr lang="en-US" sz="1100" dirty="0" smtClean="0"/>
                        <a:t> Zhou</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754585805"/>
                  </a:ext>
                </a:extLst>
              </a:tr>
              <a:tr h="1295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err="1" smtClean="0"/>
                        <a:t>Yiqing</a:t>
                      </a:r>
                      <a:r>
                        <a:rPr lang="en-US" sz="1100" dirty="0" smtClean="0"/>
                        <a:t> Li</a:t>
                      </a: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451102127"/>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4020843879"/>
                  </a:ext>
                </a:extLst>
              </a:tr>
            </a:tbl>
          </a:graphicData>
        </a:graphic>
      </p:graphicFrame>
      <p:sp>
        <p:nvSpPr>
          <p:cNvPr id="2"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878446" cy="276999"/>
          </a:xfrm>
        </p:spPr>
        <p:txBody>
          <a:bodyPr/>
          <a:lstStyle/>
          <a:p>
            <a:pPr>
              <a:defRPr/>
            </a:pPr>
            <a:r>
              <a:rPr lang="en-US" altLang="en-US" dirty="0" smtClean="0"/>
              <a:t>Sep </a:t>
            </a:r>
            <a:r>
              <a:rPr lang="en-US" altLang="en-US" dirty="0"/>
              <a:t>2019</a:t>
            </a:r>
            <a:endParaRPr lang="en-GB" altLang="en-US" dirty="0"/>
          </a:p>
        </p:txBody>
      </p:sp>
      <p:sp>
        <p:nvSpPr>
          <p:cNvPr id="10" name="Footer Placeholder 3"/>
          <p:cNvSpPr>
            <a:spLocks noGrp="1"/>
          </p:cNvSpPr>
          <p:nvPr>
            <p:ph type="ftr" sz="quarter" idx="11"/>
          </p:nvPr>
        </p:nvSpPr>
        <p:spPr>
          <a:xfrm>
            <a:off x="7345905" y="6475413"/>
            <a:ext cx="1198020" cy="184666"/>
          </a:xfrm>
        </p:spPr>
        <p:txBody>
          <a:bodyPr/>
          <a:lstStyle/>
          <a:p>
            <a:pPr>
              <a:defRPr/>
            </a:pPr>
            <a:r>
              <a:rPr lang="en-GB" dirty="0" smtClean="0"/>
              <a:t>Yunbo Li (</a:t>
            </a:r>
            <a:r>
              <a:rPr lang="en-US" altLang="zh-CN" dirty="0" smtClean="0"/>
              <a:t>Huawei</a:t>
            </a:r>
            <a:r>
              <a:rPr lang="en-GB" dirty="0" smtClean="0"/>
              <a:t>)</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989137"/>
            <a:ext cx="7772400" cy="4486275"/>
          </a:xfrm>
        </p:spPr>
        <p:txBody>
          <a:bodyPr/>
          <a:lstStyle/>
          <a:p>
            <a:r>
              <a:rPr lang="en-US" dirty="0" smtClean="0"/>
              <a:t>Some </a:t>
            </a:r>
            <a:r>
              <a:rPr lang="en-US" dirty="0" smtClean="0"/>
              <a:t>rules </a:t>
            </a:r>
            <a:r>
              <a:rPr lang="en-US" dirty="0" smtClean="0"/>
              <a:t>for TXOP setup in synchronized ML are discussed;</a:t>
            </a:r>
          </a:p>
          <a:p>
            <a:r>
              <a:rPr lang="en-US" dirty="0" smtClean="0"/>
              <a:t>One problem of multi-link transmission is showed, and several potential solutions are prepared for discussion.</a:t>
            </a:r>
            <a:endParaRPr lang="en-US"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10</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smtClean="0">
                <a:solidFill>
                  <a:schemeClr val="tx1"/>
                </a:solidFill>
              </a:rPr>
              <a:t>Summary</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a16="http://schemas.microsoft.com/office/drawing/2014/main" xmlns="" id="{03265076-FD70-4C31-B264-554CB894DA91}"/>
              </a:ext>
            </a:extLst>
          </p:cNvPr>
          <p:cNvSpPr>
            <a:spLocks noGrp="1"/>
          </p:cNvSpPr>
          <p:nvPr>
            <p:ph type="dt" sz="half" idx="10"/>
          </p:nvPr>
        </p:nvSpPr>
        <p:spPr>
          <a:xfrm>
            <a:off x="696913" y="332601"/>
            <a:ext cx="878446" cy="276999"/>
          </a:xfrm>
        </p:spPr>
        <p:txBody>
          <a:bodyPr/>
          <a:lstStyle/>
          <a:p>
            <a:pPr>
              <a:defRPr/>
            </a:pPr>
            <a:r>
              <a:rPr lang="en-US" altLang="en-US" dirty="0" smtClean="0"/>
              <a:t>Sep </a:t>
            </a:r>
            <a:r>
              <a:rPr lang="en-US" altLang="en-US" dirty="0"/>
              <a:t>2019</a:t>
            </a:r>
            <a:endParaRPr lang="en-GB" altLang="en-US" dirty="0"/>
          </a:p>
        </p:txBody>
      </p:sp>
    </p:spTree>
    <p:extLst>
      <p:ext uri="{BB962C8B-B14F-4D97-AF65-F5344CB8AC3E}">
        <p14:creationId xmlns:p14="http://schemas.microsoft.com/office/powerpoint/2010/main" val="39678668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sz="2000" dirty="0" smtClean="0"/>
              <a:t>Do you agree that there is a primary 20MHz sub-channel in each link of synchronized multiple links?</a:t>
            </a:r>
          </a:p>
          <a:p>
            <a:pPr lvl="1"/>
            <a:r>
              <a:rPr lang="en-US" sz="1600" dirty="0" smtClean="0"/>
              <a:t>Yes</a:t>
            </a:r>
          </a:p>
          <a:p>
            <a:pPr lvl="1"/>
            <a:r>
              <a:rPr lang="en-US" sz="1600" dirty="0" smtClean="0"/>
              <a:t>No</a:t>
            </a:r>
          </a:p>
          <a:p>
            <a:pPr lvl="1"/>
            <a:r>
              <a:rPr lang="en-US" sz="1600" dirty="0" smtClean="0"/>
              <a:t>Abstain</a:t>
            </a:r>
            <a:endParaRPr lang="en-US" sz="1600" dirty="0"/>
          </a:p>
          <a:p>
            <a:pPr lvl="1"/>
            <a:endParaRPr lang="en-US" sz="1600" dirty="0" smtClean="0"/>
          </a:p>
          <a:p>
            <a:pPr marL="457200" lvl="1" indent="0">
              <a:buNone/>
            </a:pPr>
            <a:endParaRPr lang="en-US" sz="1600" dirty="0" smtClean="0"/>
          </a:p>
          <a:p>
            <a:endParaRPr lang="en-US" sz="2000" dirty="0"/>
          </a:p>
          <a:p>
            <a:endParaRPr lang="en-US" sz="2000" dirty="0"/>
          </a:p>
        </p:txBody>
      </p:sp>
      <p:sp>
        <p:nvSpPr>
          <p:cNvPr id="5" name="灯片编号占位符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11</a:t>
            </a:fld>
            <a:endParaRPr lang="en-GB" altLang="en-US" dirty="0"/>
          </a:p>
        </p:txBody>
      </p:sp>
      <p:sp>
        <p:nvSpPr>
          <p:cNvPr id="6" name="标题 5"/>
          <p:cNvSpPr>
            <a:spLocks noGrp="1"/>
          </p:cNvSpPr>
          <p:nvPr>
            <p:ph type="title" idx="4294967295"/>
          </p:nvPr>
        </p:nvSpPr>
        <p:spPr>
          <a:xfrm>
            <a:off x="685800" y="685800"/>
            <a:ext cx="7772400" cy="1066800"/>
          </a:xfrm>
        </p:spPr>
        <p:txBody>
          <a:bodyPr/>
          <a:lstStyle/>
          <a:p>
            <a:r>
              <a:rPr lang="en-US" dirty="0" smtClean="0"/>
              <a:t>Straw Poll 1</a:t>
            </a:r>
            <a:endParaRPr lang="en-US" dirty="0"/>
          </a:p>
        </p:txBody>
      </p:sp>
      <p:sp>
        <p:nvSpPr>
          <p:cNvPr id="9"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7"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878446" cy="276999"/>
          </a:xfrm>
        </p:spPr>
        <p:txBody>
          <a:bodyPr/>
          <a:lstStyle/>
          <a:p>
            <a:pPr>
              <a:defRPr/>
            </a:pPr>
            <a:r>
              <a:rPr lang="en-US" altLang="en-US" dirty="0" smtClean="0"/>
              <a:t>Sep </a:t>
            </a:r>
            <a:r>
              <a:rPr lang="en-US" altLang="en-US" dirty="0"/>
              <a:t>2019</a:t>
            </a:r>
            <a:endParaRPr lang="en-GB" altLang="en-US" dirty="0"/>
          </a:p>
        </p:txBody>
      </p:sp>
    </p:spTree>
    <p:extLst>
      <p:ext uri="{BB962C8B-B14F-4D97-AF65-F5344CB8AC3E}">
        <p14:creationId xmlns:p14="http://schemas.microsoft.com/office/powerpoint/2010/main" val="17163578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3" y="1989137"/>
            <a:ext cx="7772400" cy="4486275"/>
          </a:xfrm>
        </p:spPr>
        <p:txBody>
          <a:bodyPr/>
          <a:lstStyle/>
          <a:p>
            <a:r>
              <a:rPr lang="en-US" dirty="0" smtClean="0"/>
              <a:t>There are two types of multi-links (ML) base on the capability of simultaneous TX/RX on different links</a:t>
            </a:r>
          </a:p>
          <a:p>
            <a:pPr lvl="1"/>
            <a:r>
              <a:rPr lang="en-US" dirty="0" smtClean="0"/>
              <a:t>Synchronized ML</a:t>
            </a:r>
          </a:p>
          <a:p>
            <a:pPr lvl="1"/>
            <a:r>
              <a:rPr lang="en-US" dirty="0" err="1" smtClean="0"/>
              <a:t>Asynchronized</a:t>
            </a:r>
            <a:r>
              <a:rPr lang="en-US" dirty="0" smtClean="0"/>
              <a:t> ML</a:t>
            </a:r>
          </a:p>
          <a:p>
            <a:r>
              <a:rPr lang="en-US" dirty="0" smtClean="0"/>
              <a:t>The channel access in </a:t>
            </a:r>
            <a:r>
              <a:rPr lang="en-US" dirty="0" err="1" smtClean="0"/>
              <a:t>asynchronized</a:t>
            </a:r>
            <a:r>
              <a:rPr lang="en-US" dirty="0" smtClean="0"/>
              <a:t> MLs could be independent, </a:t>
            </a:r>
            <a:r>
              <a:rPr lang="en-US" dirty="0" smtClean="0"/>
              <a:t>it is</a:t>
            </a:r>
            <a:r>
              <a:rPr lang="en-US" dirty="0" smtClean="0"/>
              <a:t> </a:t>
            </a:r>
            <a:r>
              <a:rPr lang="en-US" dirty="0" smtClean="0"/>
              <a:t>simple to design;</a:t>
            </a:r>
          </a:p>
          <a:p>
            <a:r>
              <a:rPr lang="en-US" altLang="zh-CN" dirty="0" smtClean="0"/>
              <a:t>The transmissions </a:t>
            </a:r>
            <a:r>
              <a:rPr lang="en-US" altLang="zh-CN" dirty="0"/>
              <a:t>in multiple links are need to be </a:t>
            </a:r>
            <a:r>
              <a:rPr lang="en-US" altLang="zh-CN" dirty="0" smtClean="0"/>
              <a:t>synchronized </a:t>
            </a:r>
            <a:r>
              <a:rPr lang="en-US" altLang="zh-CN" dirty="0"/>
              <a:t>in synchronized MLs</a:t>
            </a:r>
            <a:r>
              <a:rPr lang="en-US" altLang="zh-CN" dirty="0" smtClean="0"/>
              <a:t>, and many </a:t>
            </a:r>
            <a:r>
              <a:rPr lang="en-US" altLang="zh-CN" dirty="0"/>
              <a:t>issues</a:t>
            </a:r>
            <a:r>
              <a:rPr lang="en-US" altLang="zh-CN" dirty="0" smtClean="0"/>
              <a:t> need to be considered for channel access</a:t>
            </a:r>
            <a:r>
              <a:rPr lang="en-US" dirty="0" smtClean="0"/>
              <a:t>.</a:t>
            </a:r>
            <a:endParaRPr lang="en-US" dirty="0" smtClean="0"/>
          </a:p>
          <a:p>
            <a:endParaRPr lang="en-US" dirty="0" smtClean="0"/>
          </a:p>
          <a:p>
            <a:endParaRPr lang="en-US" dirty="0" smtClean="0"/>
          </a:p>
        </p:txBody>
      </p:sp>
      <p:sp>
        <p:nvSpPr>
          <p:cNvPr id="3" name="Date Placeholder 2"/>
          <p:cNvSpPr>
            <a:spLocks noGrp="1"/>
          </p:cNvSpPr>
          <p:nvPr>
            <p:ph type="dt" sz="half" idx="10"/>
          </p:nvPr>
        </p:nvSpPr>
        <p:spPr>
          <a:xfrm>
            <a:off x="696913" y="332601"/>
            <a:ext cx="878446" cy="276999"/>
          </a:xfrm>
        </p:spPr>
        <p:txBody>
          <a:bodyPr/>
          <a:lstStyle/>
          <a:p>
            <a:pPr>
              <a:defRPr/>
            </a:pPr>
            <a:r>
              <a:rPr lang="en-US" altLang="en-US" dirty="0" smtClean="0"/>
              <a:t>Sep 2019</a:t>
            </a:r>
            <a:endParaRPr lang="en-GB" altLang="en-US" dirty="0"/>
          </a:p>
        </p:txBody>
      </p:sp>
      <p:sp>
        <p:nvSpPr>
          <p:cNvPr id="4"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t>Introduction</a:t>
            </a:r>
            <a:endParaRPr lang="en-US" dirty="0"/>
          </a:p>
        </p:txBody>
      </p:sp>
    </p:spTree>
    <p:extLst>
      <p:ext uri="{BB962C8B-B14F-4D97-AF65-F5344CB8AC3E}">
        <p14:creationId xmlns:p14="http://schemas.microsoft.com/office/powerpoint/2010/main" val="1220693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989137"/>
            <a:ext cx="8002587" cy="4486275"/>
          </a:xfrm>
        </p:spPr>
        <p:txBody>
          <a:bodyPr/>
          <a:lstStyle/>
          <a:p>
            <a:r>
              <a:rPr lang="en-US" dirty="0" smtClean="0"/>
              <a:t>A ML entity transmits TXOP initial frames (e.g. RTS) on the links that are idle at the time when </a:t>
            </a:r>
            <a:r>
              <a:rPr lang="en-US" dirty="0" err="1" smtClean="0"/>
              <a:t>backoff</a:t>
            </a:r>
            <a:r>
              <a:rPr lang="en-US" dirty="0" smtClean="0"/>
              <a:t> </a:t>
            </a:r>
            <a:r>
              <a:rPr lang="en-US" dirty="0" smtClean="0"/>
              <a:t>is finished;</a:t>
            </a:r>
            <a:endParaRPr lang="en-US" dirty="0" smtClean="0"/>
          </a:p>
          <a:p>
            <a:r>
              <a:rPr lang="en-US" dirty="0" smtClean="0"/>
              <a:t>TXOP </a:t>
            </a:r>
            <a:r>
              <a:rPr lang="en-US" dirty="0" smtClean="0"/>
              <a:t>could only </a:t>
            </a:r>
            <a:r>
              <a:rPr lang="en-US" dirty="0" smtClean="0"/>
              <a:t>be set up on the links that successfully get response frames (e.g. CTS) when the responses are needed;  </a:t>
            </a: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solidFill>
                  <a:schemeClr val="tx1"/>
                </a:solidFill>
              </a:rPr>
              <a:t>TXOP setup</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878446" cy="276999"/>
          </a:xfrm>
        </p:spPr>
        <p:txBody>
          <a:bodyPr/>
          <a:lstStyle/>
          <a:p>
            <a:pPr>
              <a:defRPr/>
            </a:pPr>
            <a:r>
              <a:rPr lang="en-US" altLang="en-US" dirty="0" smtClean="0"/>
              <a:t>Sep </a:t>
            </a:r>
            <a:r>
              <a:rPr lang="en-US" altLang="en-US" dirty="0"/>
              <a:t>2019</a:t>
            </a:r>
            <a:endParaRPr lang="en-GB" altLang="en-US" dirty="0"/>
          </a:p>
        </p:txBody>
      </p:sp>
      <p:cxnSp>
        <p:nvCxnSpPr>
          <p:cNvPr id="4" name="直接连接符 3"/>
          <p:cNvCxnSpPr/>
          <p:nvPr/>
        </p:nvCxnSpPr>
        <p:spPr bwMode="auto">
          <a:xfrm>
            <a:off x="1066800" y="4876800"/>
            <a:ext cx="6781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9" name="矩形 8"/>
          <p:cNvSpPr/>
          <p:nvPr/>
        </p:nvSpPr>
        <p:spPr bwMode="auto">
          <a:xfrm>
            <a:off x="1676400" y="4572000"/>
            <a:ext cx="6096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RTS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1" name="矩形 10"/>
          <p:cNvSpPr/>
          <p:nvPr/>
        </p:nvSpPr>
        <p:spPr bwMode="auto">
          <a:xfrm>
            <a:off x="2514600" y="4572000"/>
            <a:ext cx="6096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t>C</a:t>
            </a:r>
            <a:r>
              <a:rPr lang="en-US" dirty="0" smtClean="0"/>
              <a:t>TS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2" name="矩形 11"/>
          <p:cNvSpPr/>
          <p:nvPr/>
        </p:nvSpPr>
        <p:spPr bwMode="auto">
          <a:xfrm>
            <a:off x="3352800" y="4572000"/>
            <a:ext cx="10668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Data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3" name="矩形 12"/>
          <p:cNvSpPr/>
          <p:nvPr/>
        </p:nvSpPr>
        <p:spPr bwMode="auto">
          <a:xfrm>
            <a:off x="4648200" y="4572000"/>
            <a:ext cx="5334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4" name="矩形 13"/>
          <p:cNvSpPr/>
          <p:nvPr/>
        </p:nvSpPr>
        <p:spPr bwMode="auto">
          <a:xfrm>
            <a:off x="5409407" y="4572000"/>
            <a:ext cx="10668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Data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6" name="文本框 15"/>
          <p:cNvSpPr txBox="1"/>
          <p:nvPr/>
        </p:nvSpPr>
        <p:spPr>
          <a:xfrm>
            <a:off x="6629400" y="4495800"/>
            <a:ext cx="338554" cy="276999"/>
          </a:xfrm>
          <a:prstGeom prst="rect">
            <a:avLst/>
          </a:prstGeom>
          <a:noFill/>
        </p:spPr>
        <p:txBody>
          <a:bodyPr wrap="square" rtlCol="0">
            <a:spAutoFit/>
          </a:bodyPr>
          <a:lstStyle/>
          <a:p>
            <a:r>
              <a:rPr lang="en-US" dirty="0" smtClean="0"/>
              <a:t>…</a:t>
            </a:r>
            <a:endParaRPr lang="en-US" dirty="0"/>
          </a:p>
        </p:txBody>
      </p:sp>
      <p:cxnSp>
        <p:nvCxnSpPr>
          <p:cNvPr id="17" name="直接连接符 16"/>
          <p:cNvCxnSpPr/>
          <p:nvPr/>
        </p:nvCxnSpPr>
        <p:spPr bwMode="auto">
          <a:xfrm>
            <a:off x="1066800" y="5257800"/>
            <a:ext cx="6781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8" name="矩形 17"/>
          <p:cNvSpPr/>
          <p:nvPr/>
        </p:nvSpPr>
        <p:spPr bwMode="auto">
          <a:xfrm>
            <a:off x="1676400" y="4953000"/>
            <a:ext cx="6096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RTS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9" name="矩形 18"/>
          <p:cNvSpPr/>
          <p:nvPr/>
        </p:nvSpPr>
        <p:spPr bwMode="auto">
          <a:xfrm>
            <a:off x="2514600" y="4953000"/>
            <a:ext cx="609600" cy="304800"/>
          </a:xfrm>
          <a:prstGeom prst="rect">
            <a:avLst/>
          </a:prstGeom>
          <a:no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24" name="直接连接符 23"/>
          <p:cNvCxnSpPr/>
          <p:nvPr/>
        </p:nvCxnSpPr>
        <p:spPr bwMode="auto">
          <a:xfrm>
            <a:off x="1066800" y="5638800"/>
            <a:ext cx="6781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25" name="矩形 24"/>
          <p:cNvSpPr/>
          <p:nvPr/>
        </p:nvSpPr>
        <p:spPr bwMode="auto">
          <a:xfrm>
            <a:off x="1219200" y="5334000"/>
            <a:ext cx="914400" cy="304800"/>
          </a:xfrm>
          <a:prstGeom prst="rect">
            <a:avLst/>
          </a:prstGeom>
          <a:pattFill prst="ltUpDiag">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Busy</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0" name="文本框 29"/>
          <p:cNvSpPr txBox="1"/>
          <p:nvPr/>
        </p:nvSpPr>
        <p:spPr>
          <a:xfrm>
            <a:off x="6629400" y="5257800"/>
            <a:ext cx="338554" cy="276999"/>
          </a:xfrm>
          <a:prstGeom prst="rect">
            <a:avLst/>
          </a:prstGeom>
          <a:noFill/>
        </p:spPr>
        <p:txBody>
          <a:bodyPr wrap="square" rtlCol="0">
            <a:spAutoFit/>
          </a:bodyPr>
          <a:lstStyle/>
          <a:p>
            <a:r>
              <a:rPr lang="en-US" dirty="0" smtClean="0"/>
              <a:t>…</a:t>
            </a:r>
            <a:endParaRPr lang="en-US" dirty="0"/>
          </a:p>
        </p:txBody>
      </p:sp>
      <p:cxnSp>
        <p:nvCxnSpPr>
          <p:cNvPr id="31" name="直接连接符 30"/>
          <p:cNvCxnSpPr/>
          <p:nvPr/>
        </p:nvCxnSpPr>
        <p:spPr bwMode="auto">
          <a:xfrm>
            <a:off x="1066800" y="6019800"/>
            <a:ext cx="6781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32" name="矩形 31"/>
          <p:cNvSpPr/>
          <p:nvPr/>
        </p:nvSpPr>
        <p:spPr bwMode="auto">
          <a:xfrm>
            <a:off x="1676400" y="5715000"/>
            <a:ext cx="6096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RTS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3" name="矩形 32"/>
          <p:cNvSpPr/>
          <p:nvPr/>
        </p:nvSpPr>
        <p:spPr bwMode="auto">
          <a:xfrm>
            <a:off x="2514600" y="5715000"/>
            <a:ext cx="6096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t>C</a:t>
            </a:r>
            <a:r>
              <a:rPr lang="en-US" dirty="0" smtClean="0"/>
              <a:t>TS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4" name="矩形 33"/>
          <p:cNvSpPr/>
          <p:nvPr/>
        </p:nvSpPr>
        <p:spPr bwMode="auto">
          <a:xfrm>
            <a:off x="3352800" y="5715000"/>
            <a:ext cx="10668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Data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5" name="矩形 34"/>
          <p:cNvSpPr/>
          <p:nvPr/>
        </p:nvSpPr>
        <p:spPr bwMode="auto">
          <a:xfrm>
            <a:off x="4648200" y="5715000"/>
            <a:ext cx="5334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6" name="矩形 35"/>
          <p:cNvSpPr/>
          <p:nvPr/>
        </p:nvSpPr>
        <p:spPr bwMode="auto">
          <a:xfrm>
            <a:off x="5409407" y="5715000"/>
            <a:ext cx="10668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Data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7" name="文本框 36"/>
          <p:cNvSpPr txBox="1"/>
          <p:nvPr/>
        </p:nvSpPr>
        <p:spPr>
          <a:xfrm>
            <a:off x="6629400" y="5638800"/>
            <a:ext cx="338554" cy="276999"/>
          </a:xfrm>
          <a:prstGeom prst="rect">
            <a:avLst/>
          </a:prstGeom>
          <a:noFill/>
        </p:spPr>
        <p:txBody>
          <a:bodyPr wrap="square" rtlCol="0">
            <a:spAutoFit/>
          </a:bodyPr>
          <a:lstStyle/>
          <a:p>
            <a:r>
              <a:rPr lang="en-US" dirty="0" smtClean="0"/>
              <a:t>…</a:t>
            </a:r>
            <a:endParaRPr lang="en-US" dirty="0"/>
          </a:p>
        </p:txBody>
      </p:sp>
      <p:sp>
        <p:nvSpPr>
          <p:cNvPr id="38" name="文本框 37"/>
          <p:cNvSpPr txBox="1"/>
          <p:nvPr/>
        </p:nvSpPr>
        <p:spPr>
          <a:xfrm>
            <a:off x="494507" y="4599801"/>
            <a:ext cx="648493" cy="276999"/>
          </a:xfrm>
          <a:prstGeom prst="rect">
            <a:avLst/>
          </a:prstGeom>
          <a:noFill/>
        </p:spPr>
        <p:txBody>
          <a:bodyPr wrap="square" rtlCol="0">
            <a:spAutoFit/>
          </a:bodyPr>
          <a:lstStyle/>
          <a:p>
            <a:r>
              <a:rPr lang="en-US" dirty="0" smtClean="0"/>
              <a:t>Link 1</a:t>
            </a:r>
            <a:endParaRPr lang="en-US" dirty="0"/>
          </a:p>
        </p:txBody>
      </p:sp>
      <p:sp>
        <p:nvSpPr>
          <p:cNvPr id="39" name="文本框 38"/>
          <p:cNvSpPr txBox="1"/>
          <p:nvPr/>
        </p:nvSpPr>
        <p:spPr>
          <a:xfrm>
            <a:off x="494507" y="4980801"/>
            <a:ext cx="648493" cy="276999"/>
          </a:xfrm>
          <a:prstGeom prst="rect">
            <a:avLst/>
          </a:prstGeom>
          <a:noFill/>
        </p:spPr>
        <p:txBody>
          <a:bodyPr wrap="square" rtlCol="0">
            <a:spAutoFit/>
          </a:bodyPr>
          <a:lstStyle/>
          <a:p>
            <a:r>
              <a:rPr lang="en-US" dirty="0" smtClean="0"/>
              <a:t>Link 2</a:t>
            </a:r>
            <a:endParaRPr lang="en-US" dirty="0"/>
          </a:p>
        </p:txBody>
      </p:sp>
      <p:sp>
        <p:nvSpPr>
          <p:cNvPr id="40" name="文本框 39"/>
          <p:cNvSpPr txBox="1"/>
          <p:nvPr/>
        </p:nvSpPr>
        <p:spPr>
          <a:xfrm>
            <a:off x="494507" y="5334000"/>
            <a:ext cx="648493" cy="276999"/>
          </a:xfrm>
          <a:prstGeom prst="rect">
            <a:avLst/>
          </a:prstGeom>
          <a:noFill/>
        </p:spPr>
        <p:txBody>
          <a:bodyPr wrap="square" rtlCol="0">
            <a:spAutoFit/>
          </a:bodyPr>
          <a:lstStyle/>
          <a:p>
            <a:r>
              <a:rPr lang="en-US" dirty="0" smtClean="0"/>
              <a:t>Link 3</a:t>
            </a:r>
            <a:endParaRPr lang="en-US" dirty="0"/>
          </a:p>
        </p:txBody>
      </p:sp>
      <p:sp>
        <p:nvSpPr>
          <p:cNvPr id="41" name="文本框 40"/>
          <p:cNvSpPr txBox="1"/>
          <p:nvPr/>
        </p:nvSpPr>
        <p:spPr>
          <a:xfrm>
            <a:off x="494507" y="5715000"/>
            <a:ext cx="648493" cy="276999"/>
          </a:xfrm>
          <a:prstGeom prst="rect">
            <a:avLst/>
          </a:prstGeom>
          <a:noFill/>
        </p:spPr>
        <p:txBody>
          <a:bodyPr wrap="square" rtlCol="0">
            <a:spAutoFit/>
          </a:bodyPr>
          <a:lstStyle/>
          <a:p>
            <a:r>
              <a:rPr lang="en-US" dirty="0" smtClean="0"/>
              <a:t>Link 4</a:t>
            </a:r>
            <a:endParaRPr lang="en-US" dirty="0"/>
          </a:p>
        </p:txBody>
      </p:sp>
      <p:cxnSp>
        <p:nvCxnSpPr>
          <p:cNvPr id="43" name="直接连接符 42"/>
          <p:cNvCxnSpPr/>
          <p:nvPr/>
        </p:nvCxnSpPr>
        <p:spPr bwMode="auto">
          <a:xfrm>
            <a:off x="2286000" y="4343400"/>
            <a:ext cx="0" cy="2286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5" name="直接连接符 44"/>
          <p:cNvCxnSpPr/>
          <p:nvPr/>
        </p:nvCxnSpPr>
        <p:spPr bwMode="auto">
          <a:xfrm>
            <a:off x="7391400" y="4343400"/>
            <a:ext cx="0" cy="16764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7" name="直接连接符 46"/>
          <p:cNvCxnSpPr/>
          <p:nvPr/>
        </p:nvCxnSpPr>
        <p:spPr bwMode="auto">
          <a:xfrm>
            <a:off x="2286000" y="4457700"/>
            <a:ext cx="5105400" cy="38100"/>
          </a:xfrm>
          <a:prstGeom prst="line">
            <a:avLst/>
          </a:prstGeom>
          <a:solidFill>
            <a:schemeClr val="accent1"/>
          </a:solidFill>
          <a:ln w="12700" cap="flat" cmpd="sng" algn="ctr">
            <a:solidFill>
              <a:schemeClr val="tx1"/>
            </a:solidFill>
            <a:prstDash val="solid"/>
            <a:round/>
            <a:headEnd type="arrow" w="sm" len="sm"/>
            <a:tailEnd type="arrow" w="sm" len="sm"/>
          </a:ln>
          <a:effectLst/>
        </p:spPr>
      </p:cxnSp>
      <p:sp>
        <p:nvSpPr>
          <p:cNvPr id="48" name="文本框 47"/>
          <p:cNvSpPr txBox="1"/>
          <p:nvPr/>
        </p:nvSpPr>
        <p:spPr>
          <a:xfrm>
            <a:off x="4419600" y="4191947"/>
            <a:ext cx="648493" cy="276999"/>
          </a:xfrm>
          <a:prstGeom prst="rect">
            <a:avLst/>
          </a:prstGeom>
          <a:noFill/>
        </p:spPr>
        <p:txBody>
          <a:bodyPr wrap="square" rtlCol="0">
            <a:spAutoFit/>
          </a:bodyPr>
          <a:lstStyle/>
          <a:p>
            <a:r>
              <a:rPr lang="en-US" dirty="0" smtClean="0"/>
              <a:t>TXOP</a:t>
            </a:r>
            <a:endParaRPr lang="en-US" dirty="0"/>
          </a:p>
        </p:txBody>
      </p:sp>
      <p:cxnSp>
        <p:nvCxnSpPr>
          <p:cNvPr id="50" name="直接箭头连接符 49"/>
          <p:cNvCxnSpPr>
            <a:stCxn id="51" idx="2"/>
          </p:cNvCxnSpPr>
          <p:nvPr/>
        </p:nvCxnSpPr>
        <p:spPr bwMode="auto">
          <a:xfrm>
            <a:off x="1436093" y="4495800"/>
            <a:ext cx="240307" cy="24250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51" name="文本框 50"/>
          <p:cNvSpPr txBox="1"/>
          <p:nvPr/>
        </p:nvSpPr>
        <p:spPr>
          <a:xfrm>
            <a:off x="738586" y="4218801"/>
            <a:ext cx="1395014" cy="276999"/>
          </a:xfrm>
          <a:prstGeom prst="rect">
            <a:avLst/>
          </a:prstGeom>
          <a:noFill/>
        </p:spPr>
        <p:txBody>
          <a:bodyPr wrap="square" rtlCol="0">
            <a:spAutoFit/>
          </a:bodyPr>
          <a:lstStyle/>
          <a:p>
            <a:r>
              <a:rPr lang="en-US" dirty="0" err="1" smtClean="0"/>
              <a:t>Backoff</a:t>
            </a:r>
            <a:r>
              <a:rPr lang="en-US" dirty="0" smtClean="0"/>
              <a:t> finished</a:t>
            </a:r>
            <a:endParaRPr lang="en-US" dirty="0"/>
          </a:p>
        </p:txBody>
      </p:sp>
    </p:spTree>
    <p:extLst>
      <p:ext uri="{BB962C8B-B14F-4D97-AF65-F5344CB8AC3E}">
        <p14:creationId xmlns:p14="http://schemas.microsoft.com/office/powerpoint/2010/main" val="23691993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676400"/>
            <a:ext cx="8458200" cy="4486275"/>
          </a:xfrm>
        </p:spPr>
        <p:txBody>
          <a:bodyPr/>
          <a:lstStyle/>
          <a:p>
            <a:r>
              <a:rPr lang="en-US" dirty="0" smtClean="0"/>
              <a:t>Different TXOP initial frames may be sent on different links;</a:t>
            </a:r>
          </a:p>
          <a:p>
            <a:pPr lvl="1"/>
            <a:r>
              <a:rPr lang="en-US" dirty="0" smtClean="0"/>
              <a:t>The end times of initial data should be aligned if responses are needed.</a:t>
            </a: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solidFill>
                  <a:schemeClr val="tx1"/>
                </a:solidFill>
              </a:rPr>
              <a:t>TXOP setup</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878446" cy="276999"/>
          </a:xfrm>
        </p:spPr>
        <p:txBody>
          <a:bodyPr/>
          <a:lstStyle/>
          <a:p>
            <a:pPr>
              <a:defRPr/>
            </a:pPr>
            <a:r>
              <a:rPr lang="en-US" altLang="en-US" dirty="0" smtClean="0"/>
              <a:t>Sep </a:t>
            </a:r>
            <a:r>
              <a:rPr lang="en-US" altLang="en-US" dirty="0"/>
              <a:t>2019</a:t>
            </a:r>
            <a:endParaRPr lang="en-GB" altLang="en-US" dirty="0"/>
          </a:p>
        </p:txBody>
      </p:sp>
      <p:cxnSp>
        <p:nvCxnSpPr>
          <p:cNvPr id="4" name="直接连接符 3"/>
          <p:cNvCxnSpPr/>
          <p:nvPr/>
        </p:nvCxnSpPr>
        <p:spPr bwMode="auto">
          <a:xfrm>
            <a:off x="1600200" y="3580453"/>
            <a:ext cx="6781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9" name="矩形 8"/>
          <p:cNvSpPr/>
          <p:nvPr/>
        </p:nvSpPr>
        <p:spPr bwMode="auto">
          <a:xfrm>
            <a:off x="2209800" y="3275653"/>
            <a:ext cx="6096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RTS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1" name="矩形 10"/>
          <p:cNvSpPr/>
          <p:nvPr/>
        </p:nvSpPr>
        <p:spPr bwMode="auto">
          <a:xfrm>
            <a:off x="3048000" y="3275653"/>
            <a:ext cx="6096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t>C</a:t>
            </a:r>
            <a:r>
              <a:rPr lang="en-US" dirty="0" smtClean="0"/>
              <a:t>TS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2" name="矩形 11"/>
          <p:cNvSpPr/>
          <p:nvPr/>
        </p:nvSpPr>
        <p:spPr bwMode="auto">
          <a:xfrm>
            <a:off x="3886200" y="3275653"/>
            <a:ext cx="10668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Data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3" name="矩形 12"/>
          <p:cNvSpPr/>
          <p:nvPr/>
        </p:nvSpPr>
        <p:spPr bwMode="auto">
          <a:xfrm>
            <a:off x="5181600" y="3275653"/>
            <a:ext cx="5334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4" name="矩形 13"/>
          <p:cNvSpPr/>
          <p:nvPr/>
        </p:nvSpPr>
        <p:spPr bwMode="auto">
          <a:xfrm>
            <a:off x="5942807" y="3275653"/>
            <a:ext cx="10668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Data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6" name="文本框 15"/>
          <p:cNvSpPr txBox="1"/>
          <p:nvPr/>
        </p:nvSpPr>
        <p:spPr>
          <a:xfrm>
            <a:off x="7162800" y="3199453"/>
            <a:ext cx="338554" cy="276999"/>
          </a:xfrm>
          <a:prstGeom prst="rect">
            <a:avLst/>
          </a:prstGeom>
          <a:noFill/>
        </p:spPr>
        <p:txBody>
          <a:bodyPr wrap="square" rtlCol="0">
            <a:spAutoFit/>
          </a:bodyPr>
          <a:lstStyle/>
          <a:p>
            <a:r>
              <a:rPr lang="en-US" dirty="0" smtClean="0"/>
              <a:t>…</a:t>
            </a:r>
            <a:endParaRPr lang="en-US" dirty="0"/>
          </a:p>
        </p:txBody>
      </p:sp>
      <p:cxnSp>
        <p:nvCxnSpPr>
          <p:cNvPr id="17" name="直接连接符 16"/>
          <p:cNvCxnSpPr/>
          <p:nvPr/>
        </p:nvCxnSpPr>
        <p:spPr bwMode="auto">
          <a:xfrm>
            <a:off x="1600200" y="3961453"/>
            <a:ext cx="6781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8" name="矩形 17"/>
          <p:cNvSpPr/>
          <p:nvPr/>
        </p:nvSpPr>
        <p:spPr bwMode="auto">
          <a:xfrm>
            <a:off x="2209800" y="3656653"/>
            <a:ext cx="6096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RTS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9" name="矩形 18"/>
          <p:cNvSpPr/>
          <p:nvPr/>
        </p:nvSpPr>
        <p:spPr bwMode="auto">
          <a:xfrm>
            <a:off x="3048000" y="3656653"/>
            <a:ext cx="609600" cy="304800"/>
          </a:xfrm>
          <a:prstGeom prst="rect">
            <a:avLst/>
          </a:prstGeom>
          <a:no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24" name="直接连接符 23"/>
          <p:cNvCxnSpPr/>
          <p:nvPr/>
        </p:nvCxnSpPr>
        <p:spPr bwMode="auto">
          <a:xfrm>
            <a:off x="1600200" y="4342453"/>
            <a:ext cx="6781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30" name="文本框 29"/>
          <p:cNvSpPr txBox="1"/>
          <p:nvPr/>
        </p:nvSpPr>
        <p:spPr>
          <a:xfrm>
            <a:off x="7162800" y="3961453"/>
            <a:ext cx="338554" cy="276999"/>
          </a:xfrm>
          <a:prstGeom prst="rect">
            <a:avLst/>
          </a:prstGeom>
          <a:noFill/>
        </p:spPr>
        <p:txBody>
          <a:bodyPr wrap="square" rtlCol="0">
            <a:spAutoFit/>
          </a:bodyPr>
          <a:lstStyle/>
          <a:p>
            <a:r>
              <a:rPr lang="en-US" dirty="0" smtClean="0"/>
              <a:t>…</a:t>
            </a:r>
            <a:endParaRPr lang="en-US" dirty="0"/>
          </a:p>
        </p:txBody>
      </p:sp>
      <p:cxnSp>
        <p:nvCxnSpPr>
          <p:cNvPr id="31" name="直接连接符 30"/>
          <p:cNvCxnSpPr/>
          <p:nvPr/>
        </p:nvCxnSpPr>
        <p:spPr bwMode="auto">
          <a:xfrm>
            <a:off x="1600200" y="5104453"/>
            <a:ext cx="6781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32" name="矩形 31"/>
          <p:cNvSpPr/>
          <p:nvPr/>
        </p:nvSpPr>
        <p:spPr bwMode="auto">
          <a:xfrm>
            <a:off x="2209800" y="4799653"/>
            <a:ext cx="6096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r>
              <a:rPr lang="en-US" sz="900" dirty="0"/>
              <a:t>Data (ACK)</a:t>
            </a:r>
          </a:p>
        </p:txBody>
      </p:sp>
      <p:sp>
        <p:nvSpPr>
          <p:cNvPr id="33" name="矩形 32"/>
          <p:cNvSpPr/>
          <p:nvPr/>
        </p:nvSpPr>
        <p:spPr bwMode="auto">
          <a:xfrm>
            <a:off x="3048000" y="4799653"/>
            <a:ext cx="6096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4" name="矩形 33"/>
          <p:cNvSpPr/>
          <p:nvPr/>
        </p:nvSpPr>
        <p:spPr bwMode="auto">
          <a:xfrm>
            <a:off x="3886200" y="4799653"/>
            <a:ext cx="10668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Data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5" name="矩形 34"/>
          <p:cNvSpPr/>
          <p:nvPr/>
        </p:nvSpPr>
        <p:spPr bwMode="auto">
          <a:xfrm>
            <a:off x="5181600" y="4799653"/>
            <a:ext cx="5334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6" name="矩形 35"/>
          <p:cNvSpPr/>
          <p:nvPr/>
        </p:nvSpPr>
        <p:spPr bwMode="auto">
          <a:xfrm>
            <a:off x="5942807" y="4799653"/>
            <a:ext cx="10668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Data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7" name="文本框 36"/>
          <p:cNvSpPr txBox="1"/>
          <p:nvPr/>
        </p:nvSpPr>
        <p:spPr>
          <a:xfrm>
            <a:off x="7162800" y="4723453"/>
            <a:ext cx="338554" cy="276999"/>
          </a:xfrm>
          <a:prstGeom prst="rect">
            <a:avLst/>
          </a:prstGeom>
          <a:noFill/>
        </p:spPr>
        <p:txBody>
          <a:bodyPr wrap="square" rtlCol="0">
            <a:spAutoFit/>
          </a:bodyPr>
          <a:lstStyle/>
          <a:p>
            <a:r>
              <a:rPr lang="en-US" dirty="0" smtClean="0"/>
              <a:t>…</a:t>
            </a:r>
            <a:endParaRPr lang="en-US" dirty="0"/>
          </a:p>
        </p:txBody>
      </p:sp>
      <p:sp>
        <p:nvSpPr>
          <p:cNvPr id="38" name="文本框 37"/>
          <p:cNvSpPr txBox="1"/>
          <p:nvPr/>
        </p:nvSpPr>
        <p:spPr>
          <a:xfrm>
            <a:off x="1027907" y="3303454"/>
            <a:ext cx="648493" cy="276999"/>
          </a:xfrm>
          <a:prstGeom prst="rect">
            <a:avLst/>
          </a:prstGeom>
          <a:noFill/>
        </p:spPr>
        <p:txBody>
          <a:bodyPr wrap="square" rtlCol="0">
            <a:spAutoFit/>
          </a:bodyPr>
          <a:lstStyle/>
          <a:p>
            <a:r>
              <a:rPr lang="en-US" dirty="0" smtClean="0"/>
              <a:t>Link 1</a:t>
            </a:r>
            <a:endParaRPr lang="en-US" dirty="0"/>
          </a:p>
        </p:txBody>
      </p:sp>
      <p:sp>
        <p:nvSpPr>
          <p:cNvPr id="39" name="文本框 38"/>
          <p:cNvSpPr txBox="1"/>
          <p:nvPr/>
        </p:nvSpPr>
        <p:spPr>
          <a:xfrm>
            <a:off x="1027907" y="3684454"/>
            <a:ext cx="648493" cy="276999"/>
          </a:xfrm>
          <a:prstGeom prst="rect">
            <a:avLst/>
          </a:prstGeom>
          <a:noFill/>
        </p:spPr>
        <p:txBody>
          <a:bodyPr wrap="square" rtlCol="0">
            <a:spAutoFit/>
          </a:bodyPr>
          <a:lstStyle/>
          <a:p>
            <a:r>
              <a:rPr lang="en-US" dirty="0" smtClean="0"/>
              <a:t>Link 2</a:t>
            </a:r>
            <a:endParaRPr lang="en-US" dirty="0"/>
          </a:p>
        </p:txBody>
      </p:sp>
      <p:sp>
        <p:nvSpPr>
          <p:cNvPr id="40" name="文本框 39"/>
          <p:cNvSpPr txBox="1"/>
          <p:nvPr/>
        </p:nvSpPr>
        <p:spPr>
          <a:xfrm>
            <a:off x="1027907" y="4037653"/>
            <a:ext cx="648493" cy="276999"/>
          </a:xfrm>
          <a:prstGeom prst="rect">
            <a:avLst/>
          </a:prstGeom>
          <a:noFill/>
        </p:spPr>
        <p:txBody>
          <a:bodyPr wrap="square" rtlCol="0">
            <a:spAutoFit/>
          </a:bodyPr>
          <a:lstStyle/>
          <a:p>
            <a:r>
              <a:rPr lang="en-US" dirty="0" smtClean="0"/>
              <a:t>Link 3</a:t>
            </a:r>
            <a:endParaRPr lang="en-US" dirty="0"/>
          </a:p>
        </p:txBody>
      </p:sp>
      <p:sp>
        <p:nvSpPr>
          <p:cNvPr id="41" name="文本框 40"/>
          <p:cNvSpPr txBox="1"/>
          <p:nvPr/>
        </p:nvSpPr>
        <p:spPr>
          <a:xfrm>
            <a:off x="1027907" y="4799653"/>
            <a:ext cx="648493" cy="276999"/>
          </a:xfrm>
          <a:prstGeom prst="rect">
            <a:avLst/>
          </a:prstGeom>
          <a:noFill/>
        </p:spPr>
        <p:txBody>
          <a:bodyPr wrap="square" rtlCol="0">
            <a:spAutoFit/>
          </a:bodyPr>
          <a:lstStyle/>
          <a:p>
            <a:r>
              <a:rPr lang="en-US" dirty="0" smtClean="0"/>
              <a:t>Link 4</a:t>
            </a:r>
            <a:endParaRPr lang="en-US" dirty="0"/>
          </a:p>
        </p:txBody>
      </p:sp>
      <p:cxnSp>
        <p:nvCxnSpPr>
          <p:cNvPr id="43" name="直接连接符 42"/>
          <p:cNvCxnSpPr/>
          <p:nvPr/>
        </p:nvCxnSpPr>
        <p:spPr bwMode="auto">
          <a:xfrm>
            <a:off x="2819400" y="3047053"/>
            <a:ext cx="0" cy="2286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5" name="直接连接符 44"/>
          <p:cNvCxnSpPr/>
          <p:nvPr/>
        </p:nvCxnSpPr>
        <p:spPr bwMode="auto">
          <a:xfrm>
            <a:off x="7924800" y="3060953"/>
            <a:ext cx="0" cy="3159646"/>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47" name="直接连接符 46"/>
          <p:cNvCxnSpPr/>
          <p:nvPr/>
        </p:nvCxnSpPr>
        <p:spPr bwMode="auto">
          <a:xfrm>
            <a:off x="2819400" y="3161353"/>
            <a:ext cx="5105400" cy="38100"/>
          </a:xfrm>
          <a:prstGeom prst="line">
            <a:avLst/>
          </a:prstGeom>
          <a:solidFill>
            <a:schemeClr val="accent1"/>
          </a:solidFill>
          <a:ln w="12700" cap="flat" cmpd="sng" algn="ctr">
            <a:solidFill>
              <a:schemeClr val="tx1"/>
            </a:solidFill>
            <a:prstDash val="solid"/>
            <a:round/>
            <a:headEnd type="arrow" w="sm" len="sm"/>
            <a:tailEnd type="arrow" w="sm" len="sm"/>
          </a:ln>
          <a:effectLst/>
        </p:spPr>
      </p:cxnSp>
      <p:sp>
        <p:nvSpPr>
          <p:cNvPr id="48" name="文本框 47"/>
          <p:cNvSpPr txBox="1"/>
          <p:nvPr/>
        </p:nvSpPr>
        <p:spPr>
          <a:xfrm>
            <a:off x="4953000" y="2895600"/>
            <a:ext cx="648493" cy="276999"/>
          </a:xfrm>
          <a:prstGeom prst="rect">
            <a:avLst/>
          </a:prstGeom>
          <a:noFill/>
        </p:spPr>
        <p:txBody>
          <a:bodyPr wrap="square" rtlCol="0">
            <a:spAutoFit/>
          </a:bodyPr>
          <a:lstStyle/>
          <a:p>
            <a:r>
              <a:rPr lang="en-US" dirty="0" smtClean="0"/>
              <a:t>TXOP</a:t>
            </a:r>
            <a:endParaRPr lang="en-US" dirty="0"/>
          </a:p>
        </p:txBody>
      </p:sp>
      <p:cxnSp>
        <p:nvCxnSpPr>
          <p:cNvPr id="50" name="直接箭头连接符 49"/>
          <p:cNvCxnSpPr>
            <a:stCxn id="51" idx="2"/>
          </p:cNvCxnSpPr>
          <p:nvPr/>
        </p:nvCxnSpPr>
        <p:spPr bwMode="auto">
          <a:xfrm>
            <a:off x="1969493" y="3199453"/>
            <a:ext cx="240307" cy="242500"/>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51" name="文本框 50"/>
          <p:cNvSpPr txBox="1"/>
          <p:nvPr/>
        </p:nvSpPr>
        <p:spPr>
          <a:xfrm>
            <a:off x="1271986" y="2922454"/>
            <a:ext cx="1395014" cy="276999"/>
          </a:xfrm>
          <a:prstGeom prst="rect">
            <a:avLst/>
          </a:prstGeom>
          <a:noFill/>
        </p:spPr>
        <p:txBody>
          <a:bodyPr wrap="square" rtlCol="0">
            <a:spAutoFit/>
          </a:bodyPr>
          <a:lstStyle/>
          <a:p>
            <a:r>
              <a:rPr lang="en-US" dirty="0" err="1" smtClean="0"/>
              <a:t>Backoff</a:t>
            </a:r>
            <a:r>
              <a:rPr lang="en-US" dirty="0" smtClean="0"/>
              <a:t> finished</a:t>
            </a:r>
            <a:endParaRPr lang="en-US" dirty="0"/>
          </a:p>
        </p:txBody>
      </p:sp>
      <p:sp>
        <p:nvSpPr>
          <p:cNvPr id="42" name="矩形 41"/>
          <p:cNvSpPr/>
          <p:nvPr/>
        </p:nvSpPr>
        <p:spPr bwMode="auto">
          <a:xfrm>
            <a:off x="2209800" y="4031636"/>
            <a:ext cx="6096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CTS to Self</a:t>
            </a:r>
            <a:endParaRPr kumimoji="0" lang="en-US" sz="900" b="0" i="0" u="none" strike="noStrike" cap="none" normalizeH="0" baseline="0" dirty="0" smtClean="0">
              <a:ln>
                <a:noFill/>
              </a:ln>
              <a:solidFill>
                <a:schemeClr val="tx1"/>
              </a:solidFill>
              <a:effectLst/>
            </a:endParaRPr>
          </a:p>
        </p:txBody>
      </p:sp>
      <p:cxnSp>
        <p:nvCxnSpPr>
          <p:cNvPr id="44" name="直接连接符 43"/>
          <p:cNvCxnSpPr/>
          <p:nvPr/>
        </p:nvCxnSpPr>
        <p:spPr bwMode="auto">
          <a:xfrm>
            <a:off x="1600200" y="5486400"/>
            <a:ext cx="6781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46" name="矩形 45"/>
          <p:cNvSpPr/>
          <p:nvPr/>
        </p:nvSpPr>
        <p:spPr bwMode="auto">
          <a:xfrm>
            <a:off x="2209800" y="5181600"/>
            <a:ext cx="6096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dirty="0" smtClean="0"/>
              <a:t>Data (ACK)</a:t>
            </a:r>
            <a:endParaRPr kumimoji="0" lang="en-US" sz="900" b="0" i="0" u="none" strike="noStrike" cap="none" normalizeH="0" baseline="0" dirty="0" smtClean="0">
              <a:ln>
                <a:noFill/>
              </a:ln>
              <a:solidFill>
                <a:schemeClr val="tx1"/>
              </a:solidFill>
              <a:effectLst/>
            </a:endParaRPr>
          </a:p>
        </p:txBody>
      </p:sp>
      <p:sp>
        <p:nvSpPr>
          <p:cNvPr id="49" name="矩形 48"/>
          <p:cNvSpPr/>
          <p:nvPr/>
        </p:nvSpPr>
        <p:spPr bwMode="auto">
          <a:xfrm>
            <a:off x="3048000" y="5181600"/>
            <a:ext cx="609600" cy="304800"/>
          </a:xfrm>
          <a:prstGeom prst="rect">
            <a:avLst/>
          </a:prstGeom>
          <a:no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52" name="直接连接符 51"/>
          <p:cNvCxnSpPr/>
          <p:nvPr/>
        </p:nvCxnSpPr>
        <p:spPr bwMode="auto">
          <a:xfrm>
            <a:off x="1600200" y="5867400"/>
            <a:ext cx="6781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53" name="文本框 52"/>
          <p:cNvSpPr txBox="1"/>
          <p:nvPr/>
        </p:nvSpPr>
        <p:spPr>
          <a:xfrm>
            <a:off x="7162800" y="5472550"/>
            <a:ext cx="338554" cy="304699"/>
          </a:xfrm>
          <a:prstGeom prst="rect">
            <a:avLst/>
          </a:prstGeom>
          <a:noFill/>
        </p:spPr>
        <p:txBody>
          <a:bodyPr wrap="square" rtlCol="0">
            <a:spAutoFit/>
          </a:bodyPr>
          <a:lstStyle/>
          <a:p>
            <a:r>
              <a:rPr lang="en-US" dirty="0" smtClean="0"/>
              <a:t>…</a:t>
            </a:r>
            <a:endParaRPr lang="en-US" dirty="0"/>
          </a:p>
        </p:txBody>
      </p:sp>
      <p:cxnSp>
        <p:nvCxnSpPr>
          <p:cNvPr id="54" name="直接连接符 53"/>
          <p:cNvCxnSpPr/>
          <p:nvPr/>
        </p:nvCxnSpPr>
        <p:spPr bwMode="auto">
          <a:xfrm>
            <a:off x="1600200" y="6248400"/>
            <a:ext cx="6781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55" name="矩形 54"/>
          <p:cNvSpPr/>
          <p:nvPr/>
        </p:nvSpPr>
        <p:spPr bwMode="auto">
          <a:xfrm>
            <a:off x="2209800" y="5558025"/>
            <a:ext cx="6096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algn="ctr"/>
            <a:r>
              <a:rPr lang="en-US" sz="900" dirty="0"/>
              <a:t>Data </a:t>
            </a:r>
            <a:r>
              <a:rPr lang="en-US" sz="900" dirty="0" smtClean="0"/>
              <a:t>(No ACK</a:t>
            </a:r>
            <a:r>
              <a:rPr lang="en-US" sz="900" dirty="0"/>
              <a:t>)</a:t>
            </a:r>
          </a:p>
        </p:txBody>
      </p:sp>
      <p:sp>
        <p:nvSpPr>
          <p:cNvPr id="61" name="文本框 60"/>
          <p:cNvSpPr txBox="1"/>
          <p:nvPr/>
        </p:nvSpPr>
        <p:spPr>
          <a:xfrm>
            <a:off x="1027907" y="5209401"/>
            <a:ext cx="648493" cy="276999"/>
          </a:xfrm>
          <a:prstGeom prst="rect">
            <a:avLst/>
          </a:prstGeom>
          <a:noFill/>
        </p:spPr>
        <p:txBody>
          <a:bodyPr wrap="square" rtlCol="0">
            <a:spAutoFit/>
          </a:bodyPr>
          <a:lstStyle/>
          <a:p>
            <a:r>
              <a:rPr lang="en-US" dirty="0" smtClean="0"/>
              <a:t>Link 5</a:t>
            </a:r>
            <a:endParaRPr lang="en-US" dirty="0"/>
          </a:p>
        </p:txBody>
      </p:sp>
      <p:sp>
        <p:nvSpPr>
          <p:cNvPr id="62" name="文本框 61"/>
          <p:cNvSpPr txBox="1"/>
          <p:nvPr/>
        </p:nvSpPr>
        <p:spPr>
          <a:xfrm>
            <a:off x="1027907" y="5562600"/>
            <a:ext cx="648493" cy="276999"/>
          </a:xfrm>
          <a:prstGeom prst="rect">
            <a:avLst/>
          </a:prstGeom>
          <a:noFill/>
        </p:spPr>
        <p:txBody>
          <a:bodyPr wrap="square" rtlCol="0">
            <a:spAutoFit/>
          </a:bodyPr>
          <a:lstStyle/>
          <a:p>
            <a:r>
              <a:rPr lang="en-US" dirty="0" smtClean="0"/>
              <a:t>Link 6</a:t>
            </a:r>
            <a:endParaRPr lang="en-US" dirty="0"/>
          </a:p>
        </p:txBody>
      </p:sp>
      <p:sp>
        <p:nvSpPr>
          <p:cNvPr id="63" name="文本框 62"/>
          <p:cNvSpPr txBox="1"/>
          <p:nvPr/>
        </p:nvSpPr>
        <p:spPr>
          <a:xfrm>
            <a:off x="1027907" y="5943600"/>
            <a:ext cx="648493" cy="276999"/>
          </a:xfrm>
          <a:prstGeom prst="rect">
            <a:avLst/>
          </a:prstGeom>
          <a:noFill/>
        </p:spPr>
        <p:txBody>
          <a:bodyPr wrap="square" rtlCol="0">
            <a:spAutoFit/>
          </a:bodyPr>
          <a:lstStyle/>
          <a:p>
            <a:r>
              <a:rPr lang="en-US" dirty="0" smtClean="0"/>
              <a:t>Link 7</a:t>
            </a:r>
            <a:endParaRPr lang="en-US" dirty="0"/>
          </a:p>
        </p:txBody>
      </p:sp>
      <p:sp>
        <p:nvSpPr>
          <p:cNvPr id="65" name="矩形 64"/>
          <p:cNvSpPr/>
          <p:nvPr/>
        </p:nvSpPr>
        <p:spPr bwMode="auto">
          <a:xfrm>
            <a:off x="3891261" y="4035366"/>
            <a:ext cx="10668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Data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6" name="矩形 65"/>
          <p:cNvSpPr/>
          <p:nvPr/>
        </p:nvSpPr>
        <p:spPr bwMode="auto">
          <a:xfrm>
            <a:off x="5186661" y="4035366"/>
            <a:ext cx="5334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7" name="矩形 66"/>
          <p:cNvSpPr/>
          <p:nvPr/>
        </p:nvSpPr>
        <p:spPr bwMode="auto">
          <a:xfrm>
            <a:off x="5947868" y="4035366"/>
            <a:ext cx="1066800" cy="3048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Data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8" name="文本框 67"/>
          <p:cNvSpPr txBox="1"/>
          <p:nvPr/>
        </p:nvSpPr>
        <p:spPr>
          <a:xfrm>
            <a:off x="7167861" y="3959166"/>
            <a:ext cx="338554" cy="276999"/>
          </a:xfrm>
          <a:prstGeom prst="rect">
            <a:avLst/>
          </a:prstGeom>
          <a:noFill/>
        </p:spPr>
        <p:txBody>
          <a:bodyPr wrap="square" rtlCol="0">
            <a:spAutoFit/>
          </a:bodyPr>
          <a:lstStyle/>
          <a:p>
            <a:r>
              <a:rPr lang="en-US" dirty="0" smtClean="0"/>
              <a:t>…</a:t>
            </a:r>
            <a:endParaRPr lang="en-US" dirty="0"/>
          </a:p>
        </p:txBody>
      </p:sp>
      <p:sp>
        <p:nvSpPr>
          <p:cNvPr id="69" name="矩形 68"/>
          <p:cNvSpPr/>
          <p:nvPr/>
        </p:nvSpPr>
        <p:spPr bwMode="auto">
          <a:xfrm>
            <a:off x="3886200" y="5533460"/>
            <a:ext cx="1066800" cy="33528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Data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0" name="矩形 69"/>
          <p:cNvSpPr/>
          <p:nvPr/>
        </p:nvSpPr>
        <p:spPr bwMode="auto">
          <a:xfrm>
            <a:off x="5181600" y="5533460"/>
            <a:ext cx="533400" cy="33528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1" name="矩形 70"/>
          <p:cNvSpPr/>
          <p:nvPr/>
        </p:nvSpPr>
        <p:spPr bwMode="auto">
          <a:xfrm>
            <a:off x="5942807" y="5533460"/>
            <a:ext cx="1066800" cy="33528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Data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2" name="文本框 71"/>
          <p:cNvSpPr txBox="1"/>
          <p:nvPr/>
        </p:nvSpPr>
        <p:spPr>
          <a:xfrm>
            <a:off x="7162800" y="5458650"/>
            <a:ext cx="338554" cy="304699"/>
          </a:xfrm>
          <a:prstGeom prst="rect">
            <a:avLst/>
          </a:prstGeom>
          <a:noFill/>
        </p:spPr>
        <p:txBody>
          <a:bodyPr wrap="square" rtlCol="0">
            <a:spAutoFit/>
          </a:bodyPr>
          <a:lstStyle/>
          <a:p>
            <a:r>
              <a:rPr lang="en-US" dirty="0" smtClean="0"/>
              <a:t>…</a:t>
            </a:r>
            <a:endParaRPr lang="en-US" dirty="0"/>
          </a:p>
        </p:txBody>
      </p:sp>
      <p:sp>
        <p:nvSpPr>
          <p:cNvPr id="73" name="文本框 72"/>
          <p:cNvSpPr txBox="1"/>
          <p:nvPr/>
        </p:nvSpPr>
        <p:spPr>
          <a:xfrm>
            <a:off x="2337253" y="5943701"/>
            <a:ext cx="338554" cy="304699"/>
          </a:xfrm>
          <a:prstGeom prst="rect">
            <a:avLst/>
          </a:prstGeom>
          <a:noFill/>
        </p:spPr>
        <p:txBody>
          <a:bodyPr wrap="square" rtlCol="0">
            <a:spAutoFit/>
          </a:bodyPr>
          <a:lstStyle/>
          <a:p>
            <a:r>
              <a:rPr lang="en-US" dirty="0" smtClean="0"/>
              <a:t>…</a:t>
            </a:r>
            <a:endParaRPr lang="en-US" dirty="0"/>
          </a:p>
        </p:txBody>
      </p:sp>
      <p:sp>
        <p:nvSpPr>
          <p:cNvPr id="10" name="文本框 9"/>
          <p:cNvSpPr txBox="1"/>
          <p:nvPr/>
        </p:nvSpPr>
        <p:spPr>
          <a:xfrm>
            <a:off x="897534" y="4419600"/>
            <a:ext cx="397866" cy="276999"/>
          </a:xfrm>
          <a:prstGeom prst="rect">
            <a:avLst/>
          </a:prstGeom>
          <a:noFill/>
        </p:spPr>
        <p:txBody>
          <a:bodyPr wrap="none" rtlCol="0">
            <a:spAutoFit/>
          </a:bodyPr>
          <a:lstStyle/>
          <a:p>
            <a:r>
              <a:rPr lang="en-US" dirty="0" smtClean="0"/>
              <a:t>OR</a:t>
            </a:r>
            <a:endParaRPr lang="en-US" dirty="0"/>
          </a:p>
        </p:txBody>
      </p:sp>
    </p:spTree>
    <p:extLst>
      <p:ext uri="{BB962C8B-B14F-4D97-AF65-F5344CB8AC3E}">
        <p14:creationId xmlns:p14="http://schemas.microsoft.com/office/powerpoint/2010/main" val="38538704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752600"/>
            <a:ext cx="7926387" cy="4114800"/>
          </a:xfrm>
        </p:spPr>
        <p:txBody>
          <a:bodyPr/>
          <a:lstStyle/>
          <a:p>
            <a:r>
              <a:rPr lang="en-US" altLang="zh-CN" sz="2000" dirty="0"/>
              <a:t>No matter single primary link, multiple primary links or no primary link for ML, each link may has a primary 20MHz sub-channel</a:t>
            </a:r>
            <a:r>
              <a:rPr lang="en-US" sz="2000" dirty="0" smtClean="0"/>
              <a:t>;</a:t>
            </a:r>
          </a:p>
          <a:p>
            <a:pPr lvl="1"/>
            <a:r>
              <a:rPr lang="en-US" sz="1800" dirty="0" smtClean="0"/>
              <a:t>It will be convenient </a:t>
            </a:r>
            <a:r>
              <a:rPr lang="en-US" sz="1800" dirty="0" smtClean="0"/>
              <a:t>to support dynamic bandwidth, otherwise receiver side </a:t>
            </a:r>
            <a:r>
              <a:rPr lang="en-US" sz="1800" dirty="0" smtClean="0"/>
              <a:t>will needs </a:t>
            </a:r>
            <a:r>
              <a:rPr lang="en-US" sz="1800" dirty="0" smtClean="0"/>
              <a:t>multiple decoder in each link</a:t>
            </a:r>
          </a:p>
          <a:p>
            <a:r>
              <a:rPr lang="en-US" sz="2000" dirty="0" smtClean="0"/>
              <a:t>TXOP bandwidth on each link is </a:t>
            </a:r>
            <a:r>
              <a:rPr lang="en-US" sz="2000" dirty="0" smtClean="0"/>
              <a:t>base on </a:t>
            </a:r>
            <a:r>
              <a:rPr lang="en-US" sz="2000" dirty="0" smtClean="0"/>
              <a:t>bandwidth negotiation on its own link;</a:t>
            </a:r>
          </a:p>
          <a:p>
            <a:endParaRPr lang="en-US" dirty="0"/>
          </a:p>
          <a:p>
            <a:pPr marL="0" indent="0">
              <a:buNone/>
            </a:pPr>
            <a:endParaRPr lang="en-US"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solidFill>
                  <a:schemeClr val="tx1"/>
                </a:solidFill>
              </a:rPr>
              <a:t>Primary 20MHz and BW on each link</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 xmlns:a16="http://schemas.microsoft.com/office/drawing/2014/main" id="{03265076-FD70-4C31-B264-554CB894DA91}"/>
              </a:ext>
            </a:extLst>
          </p:cNvPr>
          <p:cNvSpPr>
            <a:spLocks noGrp="1"/>
          </p:cNvSpPr>
          <p:nvPr>
            <p:ph type="dt" sz="half" idx="10"/>
          </p:nvPr>
        </p:nvSpPr>
        <p:spPr>
          <a:xfrm>
            <a:off x="696913" y="332601"/>
            <a:ext cx="878446" cy="276999"/>
          </a:xfrm>
        </p:spPr>
        <p:txBody>
          <a:bodyPr/>
          <a:lstStyle/>
          <a:p>
            <a:pPr>
              <a:defRPr/>
            </a:pPr>
            <a:r>
              <a:rPr lang="en-US" altLang="en-US" dirty="0" smtClean="0"/>
              <a:t>Sep </a:t>
            </a:r>
            <a:r>
              <a:rPr lang="en-US" altLang="en-US" dirty="0"/>
              <a:t>2019</a:t>
            </a:r>
            <a:endParaRPr lang="en-GB" altLang="en-US" dirty="0"/>
          </a:p>
        </p:txBody>
      </p:sp>
      <p:cxnSp>
        <p:nvCxnSpPr>
          <p:cNvPr id="9" name="直接连接符 8"/>
          <p:cNvCxnSpPr/>
          <p:nvPr/>
        </p:nvCxnSpPr>
        <p:spPr bwMode="auto">
          <a:xfrm>
            <a:off x="1066800" y="5242215"/>
            <a:ext cx="6781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0" name="矩形 9"/>
          <p:cNvSpPr/>
          <p:nvPr/>
        </p:nvSpPr>
        <p:spPr bwMode="auto">
          <a:xfrm>
            <a:off x="1676400" y="5013615"/>
            <a:ext cx="609600" cy="2286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RTS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1" name="矩形 10"/>
          <p:cNvSpPr/>
          <p:nvPr/>
        </p:nvSpPr>
        <p:spPr bwMode="auto">
          <a:xfrm>
            <a:off x="2514600" y="5013615"/>
            <a:ext cx="609600" cy="2286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t>C</a:t>
            </a:r>
            <a:r>
              <a:rPr lang="en-US" dirty="0" smtClean="0"/>
              <a:t>TS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2" name="矩形 11"/>
          <p:cNvSpPr/>
          <p:nvPr/>
        </p:nvSpPr>
        <p:spPr bwMode="auto">
          <a:xfrm>
            <a:off x="3352800" y="4732541"/>
            <a:ext cx="1066800" cy="509674"/>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Data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3" name="矩形 12"/>
          <p:cNvSpPr/>
          <p:nvPr/>
        </p:nvSpPr>
        <p:spPr bwMode="auto">
          <a:xfrm>
            <a:off x="4648200" y="4732541"/>
            <a:ext cx="533400" cy="509674"/>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4" name="矩形 13"/>
          <p:cNvSpPr/>
          <p:nvPr/>
        </p:nvSpPr>
        <p:spPr bwMode="auto">
          <a:xfrm>
            <a:off x="5409407" y="4740585"/>
            <a:ext cx="1066800" cy="50163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Data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5" name="文本框 14"/>
          <p:cNvSpPr txBox="1"/>
          <p:nvPr/>
        </p:nvSpPr>
        <p:spPr>
          <a:xfrm>
            <a:off x="6668833" y="4814994"/>
            <a:ext cx="338554" cy="276999"/>
          </a:xfrm>
          <a:prstGeom prst="rect">
            <a:avLst/>
          </a:prstGeom>
          <a:noFill/>
        </p:spPr>
        <p:txBody>
          <a:bodyPr wrap="square" rtlCol="0">
            <a:spAutoFit/>
          </a:bodyPr>
          <a:lstStyle/>
          <a:p>
            <a:r>
              <a:rPr lang="en-US" dirty="0" smtClean="0"/>
              <a:t>…</a:t>
            </a:r>
            <a:endParaRPr lang="en-US" dirty="0"/>
          </a:p>
        </p:txBody>
      </p:sp>
      <p:cxnSp>
        <p:nvCxnSpPr>
          <p:cNvPr id="22" name="直接连接符 21"/>
          <p:cNvCxnSpPr/>
          <p:nvPr/>
        </p:nvCxnSpPr>
        <p:spPr bwMode="auto">
          <a:xfrm>
            <a:off x="1066800" y="6385215"/>
            <a:ext cx="678180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23" name="矩形 22"/>
          <p:cNvSpPr/>
          <p:nvPr/>
        </p:nvSpPr>
        <p:spPr bwMode="auto">
          <a:xfrm>
            <a:off x="1676400" y="6156615"/>
            <a:ext cx="609600" cy="2286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RTS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4" name="矩形 23"/>
          <p:cNvSpPr/>
          <p:nvPr/>
        </p:nvSpPr>
        <p:spPr bwMode="auto">
          <a:xfrm>
            <a:off x="2514600" y="6156615"/>
            <a:ext cx="609600" cy="2286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t>C</a:t>
            </a:r>
            <a:r>
              <a:rPr lang="en-US" dirty="0" smtClean="0"/>
              <a:t>TS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5" name="矩形 24"/>
          <p:cNvSpPr/>
          <p:nvPr/>
        </p:nvSpPr>
        <p:spPr bwMode="auto">
          <a:xfrm>
            <a:off x="3352800" y="6156615"/>
            <a:ext cx="1066800" cy="2286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Data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6" name="矩形 25"/>
          <p:cNvSpPr/>
          <p:nvPr/>
        </p:nvSpPr>
        <p:spPr bwMode="auto">
          <a:xfrm>
            <a:off x="4648200" y="6156615"/>
            <a:ext cx="533400" cy="2286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BA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7" name="矩形 26"/>
          <p:cNvSpPr/>
          <p:nvPr/>
        </p:nvSpPr>
        <p:spPr bwMode="auto">
          <a:xfrm>
            <a:off x="5409407" y="6156615"/>
            <a:ext cx="1066800" cy="2286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Data</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8" name="文本框 27"/>
          <p:cNvSpPr txBox="1"/>
          <p:nvPr/>
        </p:nvSpPr>
        <p:spPr>
          <a:xfrm>
            <a:off x="6629400" y="6004215"/>
            <a:ext cx="338554" cy="276999"/>
          </a:xfrm>
          <a:prstGeom prst="rect">
            <a:avLst/>
          </a:prstGeom>
          <a:noFill/>
        </p:spPr>
        <p:txBody>
          <a:bodyPr wrap="square" rtlCol="0">
            <a:spAutoFit/>
          </a:bodyPr>
          <a:lstStyle/>
          <a:p>
            <a:r>
              <a:rPr lang="en-US" dirty="0" smtClean="0"/>
              <a:t>…</a:t>
            </a:r>
            <a:endParaRPr lang="en-US" dirty="0"/>
          </a:p>
        </p:txBody>
      </p:sp>
      <p:sp>
        <p:nvSpPr>
          <p:cNvPr id="29" name="文本框 28"/>
          <p:cNvSpPr txBox="1"/>
          <p:nvPr/>
        </p:nvSpPr>
        <p:spPr>
          <a:xfrm>
            <a:off x="430908" y="4697517"/>
            <a:ext cx="648493" cy="276999"/>
          </a:xfrm>
          <a:prstGeom prst="rect">
            <a:avLst/>
          </a:prstGeom>
          <a:noFill/>
        </p:spPr>
        <p:txBody>
          <a:bodyPr wrap="square" rtlCol="0">
            <a:spAutoFit/>
          </a:bodyPr>
          <a:lstStyle/>
          <a:p>
            <a:r>
              <a:rPr lang="en-US" dirty="0" smtClean="0"/>
              <a:t>Link 1</a:t>
            </a:r>
            <a:endParaRPr lang="en-US" dirty="0"/>
          </a:p>
        </p:txBody>
      </p:sp>
      <p:sp>
        <p:nvSpPr>
          <p:cNvPr id="32" name="文本框 31"/>
          <p:cNvSpPr txBox="1"/>
          <p:nvPr/>
        </p:nvSpPr>
        <p:spPr>
          <a:xfrm>
            <a:off x="457200" y="5735733"/>
            <a:ext cx="648493" cy="276999"/>
          </a:xfrm>
          <a:prstGeom prst="rect">
            <a:avLst/>
          </a:prstGeom>
          <a:noFill/>
        </p:spPr>
        <p:txBody>
          <a:bodyPr wrap="square" rtlCol="0">
            <a:spAutoFit/>
          </a:bodyPr>
          <a:lstStyle/>
          <a:p>
            <a:r>
              <a:rPr lang="en-US" dirty="0" smtClean="0"/>
              <a:t>Link 2</a:t>
            </a:r>
            <a:endParaRPr lang="en-US" dirty="0"/>
          </a:p>
        </p:txBody>
      </p:sp>
      <p:cxnSp>
        <p:nvCxnSpPr>
          <p:cNvPr id="33" name="直接连接符 32"/>
          <p:cNvCxnSpPr/>
          <p:nvPr/>
        </p:nvCxnSpPr>
        <p:spPr bwMode="auto">
          <a:xfrm>
            <a:off x="2286000" y="3962400"/>
            <a:ext cx="0" cy="228600"/>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4" name="直接连接符 33"/>
          <p:cNvCxnSpPr/>
          <p:nvPr/>
        </p:nvCxnSpPr>
        <p:spPr bwMode="auto">
          <a:xfrm>
            <a:off x="7391400" y="3962400"/>
            <a:ext cx="0" cy="2422815"/>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5" name="直接连接符 34"/>
          <p:cNvCxnSpPr/>
          <p:nvPr/>
        </p:nvCxnSpPr>
        <p:spPr bwMode="auto">
          <a:xfrm>
            <a:off x="2286000" y="4038600"/>
            <a:ext cx="5105400" cy="38100"/>
          </a:xfrm>
          <a:prstGeom prst="line">
            <a:avLst/>
          </a:prstGeom>
          <a:solidFill>
            <a:schemeClr val="accent1"/>
          </a:solidFill>
          <a:ln w="12700" cap="flat" cmpd="sng" algn="ctr">
            <a:solidFill>
              <a:schemeClr val="tx1"/>
            </a:solidFill>
            <a:prstDash val="solid"/>
            <a:round/>
            <a:headEnd type="arrow" w="sm" len="sm"/>
            <a:tailEnd type="arrow" w="sm" len="sm"/>
          </a:ln>
          <a:effectLst/>
        </p:spPr>
      </p:cxnSp>
      <p:sp>
        <p:nvSpPr>
          <p:cNvPr id="36" name="文本框 35"/>
          <p:cNvSpPr txBox="1"/>
          <p:nvPr/>
        </p:nvSpPr>
        <p:spPr>
          <a:xfrm>
            <a:off x="4533107" y="4038600"/>
            <a:ext cx="648493" cy="276999"/>
          </a:xfrm>
          <a:prstGeom prst="rect">
            <a:avLst/>
          </a:prstGeom>
          <a:noFill/>
        </p:spPr>
        <p:txBody>
          <a:bodyPr wrap="square" rtlCol="0">
            <a:spAutoFit/>
          </a:bodyPr>
          <a:lstStyle/>
          <a:p>
            <a:r>
              <a:rPr lang="en-US" dirty="0" smtClean="0"/>
              <a:t>TXOP</a:t>
            </a:r>
            <a:endParaRPr lang="en-US" dirty="0"/>
          </a:p>
        </p:txBody>
      </p:sp>
      <p:sp>
        <p:nvSpPr>
          <p:cNvPr id="39" name="矩形 38"/>
          <p:cNvSpPr/>
          <p:nvPr/>
        </p:nvSpPr>
        <p:spPr bwMode="auto">
          <a:xfrm>
            <a:off x="1670217" y="4740585"/>
            <a:ext cx="609600" cy="2286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RTS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0" name="矩形 39"/>
          <p:cNvSpPr/>
          <p:nvPr/>
        </p:nvSpPr>
        <p:spPr bwMode="auto">
          <a:xfrm>
            <a:off x="1670217" y="4467555"/>
            <a:ext cx="609600" cy="2286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RTS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1" name="矩形 40"/>
          <p:cNvSpPr/>
          <p:nvPr/>
        </p:nvSpPr>
        <p:spPr bwMode="auto">
          <a:xfrm>
            <a:off x="1670217" y="4175415"/>
            <a:ext cx="609600" cy="2286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RTS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2" name="矩形 41"/>
          <p:cNvSpPr/>
          <p:nvPr/>
        </p:nvSpPr>
        <p:spPr bwMode="auto">
          <a:xfrm>
            <a:off x="2514600" y="4732541"/>
            <a:ext cx="609600" cy="2286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t>C</a:t>
            </a:r>
            <a:r>
              <a:rPr lang="en-US" dirty="0" smtClean="0"/>
              <a:t>TS</a:t>
            </a: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43" name="直接连接符 42"/>
          <p:cNvCxnSpPr/>
          <p:nvPr/>
        </p:nvCxnSpPr>
        <p:spPr bwMode="auto">
          <a:xfrm>
            <a:off x="2286000" y="5382108"/>
            <a:ext cx="0" cy="228600"/>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45" name="矩形 44"/>
          <p:cNvSpPr/>
          <p:nvPr/>
        </p:nvSpPr>
        <p:spPr bwMode="auto">
          <a:xfrm>
            <a:off x="1670217" y="5872025"/>
            <a:ext cx="609600" cy="2286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RTS</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6" name="矩形 45"/>
          <p:cNvSpPr/>
          <p:nvPr/>
        </p:nvSpPr>
        <p:spPr bwMode="auto">
          <a:xfrm>
            <a:off x="1670217" y="5598995"/>
            <a:ext cx="609600" cy="228600"/>
          </a:xfrm>
          <a:prstGeom prst="rect">
            <a:avLst/>
          </a:prstGeom>
          <a:no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7" name="矩形 46"/>
          <p:cNvSpPr/>
          <p:nvPr/>
        </p:nvSpPr>
        <p:spPr bwMode="auto">
          <a:xfrm>
            <a:off x="1670217" y="5306855"/>
            <a:ext cx="609600" cy="228600"/>
          </a:xfrm>
          <a:prstGeom prst="rect">
            <a:avLst/>
          </a:prstGeom>
          <a:no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8" name="文本框 47"/>
          <p:cNvSpPr txBox="1"/>
          <p:nvPr/>
        </p:nvSpPr>
        <p:spPr>
          <a:xfrm>
            <a:off x="993359" y="4972786"/>
            <a:ext cx="873541" cy="276999"/>
          </a:xfrm>
          <a:prstGeom prst="rect">
            <a:avLst/>
          </a:prstGeom>
          <a:noFill/>
        </p:spPr>
        <p:txBody>
          <a:bodyPr wrap="square" rtlCol="0">
            <a:spAutoFit/>
          </a:bodyPr>
          <a:lstStyle/>
          <a:p>
            <a:r>
              <a:rPr lang="en-US" dirty="0" smtClean="0"/>
              <a:t>P 20MHz</a:t>
            </a:r>
            <a:endParaRPr lang="en-US" dirty="0"/>
          </a:p>
        </p:txBody>
      </p:sp>
      <p:sp>
        <p:nvSpPr>
          <p:cNvPr id="49" name="文本框 48"/>
          <p:cNvSpPr txBox="1"/>
          <p:nvPr/>
        </p:nvSpPr>
        <p:spPr>
          <a:xfrm>
            <a:off x="985892" y="6123801"/>
            <a:ext cx="873541" cy="276999"/>
          </a:xfrm>
          <a:prstGeom prst="rect">
            <a:avLst/>
          </a:prstGeom>
          <a:noFill/>
        </p:spPr>
        <p:txBody>
          <a:bodyPr wrap="square" rtlCol="0">
            <a:spAutoFit/>
          </a:bodyPr>
          <a:lstStyle/>
          <a:p>
            <a:r>
              <a:rPr lang="en-US" dirty="0" smtClean="0"/>
              <a:t>P 20MHz</a:t>
            </a:r>
            <a:endParaRPr lang="en-US" dirty="0"/>
          </a:p>
        </p:txBody>
      </p:sp>
    </p:spTree>
    <p:extLst>
      <p:ext uri="{BB962C8B-B14F-4D97-AF65-F5344CB8AC3E}">
        <p14:creationId xmlns:p14="http://schemas.microsoft.com/office/powerpoint/2010/main" val="9949856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676401"/>
            <a:ext cx="8078787" cy="1676400"/>
          </a:xfrm>
        </p:spPr>
        <p:txBody>
          <a:bodyPr/>
          <a:lstStyle/>
          <a:p>
            <a:r>
              <a:rPr lang="en-US" dirty="0" smtClean="0"/>
              <a:t>Non-AP ML entity (MLE)1 only obtains link 1 after </a:t>
            </a:r>
            <a:r>
              <a:rPr lang="en-US" dirty="0" err="1" smtClean="0"/>
              <a:t>backoff</a:t>
            </a:r>
            <a:r>
              <a:rPr lang="en-US" dirty="0" smtClean="0"/>
              <a:t> finished, and transmits PPDU 1 to AP MLE; </a:t>
            </a:r>
          </a:p>
          <a:p>
            <a:r>
              <a:rPr lang="en-US" dirty="0" smtClean="0"/>
              <a:t>Later, non-AP MLE 2 sends PPDU2 on link 2 to the same AP MLE during the transmission period of PPDU1; </a:t>
            </a:r>
          </a:p>
          <a:p>
            <a:r>
              <a:rPr lang="en-US" dirty="0" smtClean="0"/>
              <a:t>AP MLE can not replies BA for PPDU 1 in link 1 in this case. How to handle that?</a:t>
            </a:r>
            <a:endParaRPr lang="en-US"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6</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smtClean="0">
                <a:solidFill>
                  <a:schemeClr val="tx1"/>
                </a:solidFill>
              </a:rPr>
              <a:t>Problem Statement</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a16="http://schemas.microsoft.com/office/drawing/2014/main" xmlns="" id="{03265076-FD70-4C31-B264-554CB894DA91}"/>
              </a:ext>
            </a:extLst>
          </p:cNvPr>
          <p:cNvSpPr>
            <a:spLocks noGrp="1"/>
          </p:cNvSpPr>
          <p:nvPr>
            <p:ph type="dt" sz="half" idx="10"/>
          </p:nvPr>
        </p:nvSpPr>
        <p:spPr>
          <a:xfrm>
            <a:off x="696913" y="332601"/>
            <a:ext cx="878446" cy="276999"/>
          </a:xfrm>
        </p:spPr>
        <p:txBody>
          <a:bodyPr/>
          <a:lstStyle/>
          <a:p>
            <a:pPr>
              <a:defRPr/>
            </a:pPr>
            <a:r>
              <a:rPr lang="en-US" altLang="en-US" dirty="0" smtClean="0"/>
              <a:t>Sep </a:t>
            </a:r>
            <a:r>
              <a:rPr lang="en-US" altLang="en-US" dirty="0"/>
              <a:t>2019</a:t>
            </a:r>
            <a:endParaRPr lang="en-GB" altLang="en-US" dirty="0"/>
          </a:p>
        </p:txBody>
      </p:sp>
      <p:cxnSp>
        <p:nvCxnSpPr>
          <p:cNvPr id="4" name="直接连接符 3"/>
          <p:cNvCxnSpPr/>
          <p:nvPr/>
        </p:nvCxnSpPr>
        <p:spPr bwMode="auto">
          <a:xfrm flipV="1">
            <a:off x="1600200" y="4959442"/>
            <a:ext cx="6629400" cy="126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1" name="矩形 10"/>
          <p:cNvSpPr/>
          <p:nvPr/>
        </p:nvSpPr>
        <p:spPr bwMode="auto">
          <a:xfrm>
            <a:off x="2286000" y="4579706"/>
            <a:ext cx="2590800" cy="3810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PPDU 1</a:t>
            </a: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15" name="矩形 14"/>
          <p:cNvSpPr/>
          <p:nvPr/>
        </p:nvSpPr>
        <p:spPr bwMode="auto">
          <a:xfrm>
            <a:off x="5181600" y="4579705"/>
            <a:ext cx="608012" cy="375423"/>
          </a:xfrm>
          <a:prstGeom prst="rect">
            <a:avLst/>
          </a:prstGeom>
          <a:pattFill prst="ltVert">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BA</a:t>
            </a: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16" name="文本框 15"/>
          <p:cNvSpPr txBox="1"/>
          <p:nvPr/>
        </p:nvSpPr>
        <p:spPr>
          <a:xfrm>
            <a:off x="914400" y="4732106"/>
            <a:ext cx="591829" cy="276999"/>
          </a:xfrm>
          <a:prstGeom prst="rect">
            <a:avLst/>
          </a:prstGeom>
          <a:noFill/>
        </p:spPr>
        <p:txBody>
          <a:bodyPr wrap="none" rtlCol="0">
            <a:spAutoFit/>
          </a:bodyPr>
          <a:lstStyle/>
          <a:p>
            <a:r>
              <a:rPr lang="en-US" altLang="zh-CN" smtClean="0"/>
              <a:t>Link 1</a:t>
            </a:r>
            <a:endParaRPr lang="zh-CN" altLang="en-US"/>
          </a:p>
        </p:txBody>
      </p:sp>
      <p:cxnSp>
        <p:nvCxnSpPr>
          <p:cNvPr id="17" name="直接连接符 16"/>
          <p:cNvCxnSpPr/>
          <p:nvPr/>
        </p:nvCxnSpPr>
        <p:spPr bwMode="auto">
          <a:xfrm flipV="1">
            <a:off x="1600200" y="5444443"/>
            <a:ext cx="6629400" cy="126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8" name="矩形 17"/>
          <p:cNvSpPr/>
          <p:nvPr/>
        </p:nvSpPr>
        <p:spPr bwMode="auto">
          <a:xfrm>
            <a:off x="3200400" y="5064707"/>
            <a:ext cx="2819400" cy="381000"/>
          </a:xfrm>
          <a:prstGeom prst="rect">
            <a:avLst/>
          </a:prstGeom>
          <a:pattFill prst="pct5">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PPDU 2</a:t>
            </a: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0" name="文本框 19"/>
          <p:cNvSpPr txBox="1"/>
          <p:nvPr/>
        </p:nvSpPr>
        <p:spPr>
          <a:xfrm>
            <a:off x="914400" y="5217107"/>
            <a:ext cx="591829" cy="276999"/>
          </a:xfrm>
          <a:prstGeom prst="rect">
            <a:avLst/>
          </a:prstGeom>
          <a:noFill/>
        </p:spPr>
        <p:txBody>
          <a:bodyPr wrap="none" rtlCol="0">
            <a:spAutoFit/>
          </a:bodyPr>
          <a:lstStyle/>
          <a:p>
            <a:r>
              <a:rPr lang="en-US" altLang="zh-CN" smtClean="0"/>
              <a:t>Link 2</a:t>
            </a:r>
            <a:endParaRPr lang="zh-CN" altLang="en-US"/>
          </a:p>
        </p:txBody>
      </p:sp>
      <p:sp>
        <p:nvSpPr>
          <p:cNvPr id="21" name="矩形 20"/>
          <p:cNvSpPr/>
          <p:nvPr/>
        </p:nvSpPr>
        <p:spPr bwMode="auto">
          <a:xfrm>
            <a:off x="1447800" y="5701944"/>
            <a:ext cx="483874" cy="3810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2" name="矩形 21"/>
          <p:cNvSpPr/>
          <p:nvPr/>
        </p:nvSpPr>
        <p:spPr bwMode="auto">
          <a:xfrm>
            <a:off x="3744530" y="5684085"/>
            <a:ext cx="496094" cy="381000"/>
          </a:xfrm>
          <a:prstGeom prst="rect">
            <a:avLst/>
          </a:prstGeom>
          <a:pattFill prst="pct5">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4" name="矩形 23"/>
          <p:cNvSpPr/>
          <p:nvPr/>
        </p:nvSpPr>
        <p:spPr bwMode="auto">
          <a:xfrm>
            <a:off x="6185580" y="5684085"/>
            <a:ext cx="493444" cy="375423"/>
          </a:xfrm>
          <a:prstGeom prst="rect">
            <a:avLst/>
          </a:prstGeom>
          <a:pattFill prst="ltVert">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5" name="文本框 24"/>
          <p:cNvSpPr txBox="1"/>
          <p:nvPr/>
        </p:nvSpPr>
        <p:spPr>
          <a:xfrm>
            <a:off x="1969422" y="5725952"/>
            <a:ext cx="1486112" cy="276999"/>
          </a:xfrm>
          <a:prstGeom prst="rect">
            <a:avLst/>
          </a:prstGeom>
          <a:noFill/>
        </p:spPr>
        <p:txBody>
          <a:bodyPr wrap="none" rtlCol="0">
            <a:spAutoFit/>
          </a:bodyPr>
          <a:lstStyle/>
          <a:p>
            <a:r>
              <a:rPr lang="en-US" altLang="zh-CN" smtClean="0"/>
              <a:t>Non-AP ML Entity 1</a:t>
            </a:r>
            <a:endParaRPr lang="zh-CN" altLang="en-US"/>
          </a:p>
        </p:txBody>
      </p:sp>
      <p:sp>
        <p:nvSpPr>
          <p:cNvPr id="26" name="文本框 25"/>
          <p:cNvSpPr txBox="1"/>
          <p:nvPr/>
        </p:nvSpPr>
        <p:spPr>
          <a:xfrm>
            <a:off x="4202609" y="5730350"/>
            <a:ext cx="1486112" cy="276999"/>
          </a:xfrm>
          <a:prstGeom prst="rect">
            <a:avLst/>
          </a:prstGeom>
          <a:noFill/>
        </p:spPr>
        <p:txBody>
          <a:bodyPr wrap="none" rtlCol="0">
            <a:spAutoFit/>
          </a:bodyPr>
          <a:lstStyle/>
          <a:p>
            <a:r>
              <a:rPr lang="en-US" altLang="zh-CN" smtClean="0"/>
              <a:t>Non-AP ML Entity 2</a:t>
            </a:r>
            <a:endParaRPr lang="zh-CN" altLang="en-US"/>
          </a:p>
        </p:txBody>
      </p:sp>
      <p:sp>
        <p:nvSpPr>
          <p:cNvPr id="27" name="文本框 26"/>
          <p:cNvSpPr txBox="1"/>
          <p:nvPr/>
        </p:nvSpPr>
        <p:spPr>
          <a:xfrm>
            <a:off x="6755224" y="5748807"/>
            <a:ext cx="1093376" cy="276999"/>
          </a:xfrm>
          <a:prstGeom prst="rect">
            <a:avLst/>
          </a:prstGeom>
          <a:noFill/>
        </p:spPr>
        <p:txBody>
          <a:bodyPr wrap="none" rtlCol="0">
            <a:spAutoFit/>
          </a:bodyPr>
          <a:lstStyle/>
          <a:p>
            <a:r>
              <a:rPr lang="en-US" altLang="zh-CN" smtClean="0"/>
              <a:t>AP ML Entity</a:t>
            </a:r>
            <a:endParaRPr lang="zh-CN" altLang="en-US"/>
          </a:p>
        </p:txBody>
      </p:sp>
      <p:sp>
        <p:nvSpPr>
          <p:cNvPr id="28" name="文本框 27"/>
          <p:cNvSpPr txBox="1"/>
          <p:nvPr/>
        </p:nvSpPr>
        <p:spPr>
          <a:xfrm>
            <a:off x="6185580" y="4343400"/>
            <a:ext cx="253596" cy="276999"/>
          </a:xfrm>
          <a:prstGeom prst="rect">
            <a:avLst/>
          </a:prstGeom>
          <a:noFill/>
        </p:spPr>
        <p:txBody>
          <a:bodyPr wrap="none" rtlCol="0">
            <a:spAutoFit/>
          </a:bodyPr>
          <a:lstStyle/>
          <a:p>
            <a:r>
              <a:rPr lang="en-US" altLang="zh-CN" smtClean="0"/>
              <a:t>?</a:t>
            </a:r>
            <a:endParaRPr lang="zh-CN" altLang="en-US"/>
          </a:p>
        </p:txBody>
      </p:sp>
      <p:cxnSp>
        <p:nvCxnSpPr>
          <p:cNvPr id="30" name="直接连接符 29"/>
          <p:cNvCxnSpPr>
            <a:stCxn id="15" idx="3"/>
            <a:endCxn id="28" idx="1"/>
          </p:cNvCxnSpPr>
          <p:nvPr/>
        </p:nvCxnSpPr>
        <p:spPr bwMode="auto">
          <a:xfrm flipV="1">
            <a:off x="5789612" y="4481900"/>
            <a:ext cx="395968" cy="285517"/>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32" name="矩形 31"/>
          <p:cNvSpPr/>
          <p:nvPr/>
        </p:nvSpPr>
        <p:spPr bwMode="auto">
          <a:xfrm>
            <a:off x="1849129" y="5064707"/>
            <a:ext cx="762000" cy="381000"/>
          </a:xfrm>
          <a:prstGeom prst="rect">
            <a:avLst/>
          </a:prstGeom>
          <a:pattFill prst="ltUpDiag">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Busy</a:t>
            </a:r>
            <a:endParaRPr kumimoji="0" lang="zh-CN" altLang="en-US" sz="12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95420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676400"/>
            <a:ext cx="8078787" cy="1912705"/>
          </a:xfrm>
        </p:spPr>
        <p:txBody>
          <a:bodyPr/>
          <a:lstStyle/>
          <a:p>
            <a:r>
              <a:rPr lang="en-US" dirty="0" smtClean="0"/>
              <a:t>When non-AP MLE2 receives PPDU 1 on link 1 and identifies it as an intra-BSS PPDU, the non-AP MLE2 defers EDCA contention on link 2 after the TXOP set by PPDU 1;</a:t>
            </a:r>
            <a:endParaRPr lang="en-US"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7</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smtClean="0">
                <a:solidFill>
                  <a:schemeClr val="tx1"/>
                </a:solidFill>
              </a:rPr>
              <a:t>Intra BSS solution 1</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a16="http://schemas.microsoft.com/office/drawing/2014/main" xmlns="" id="{03265076-FD70-4C31-B264-554CB894DA91}"/>
              </a:ext>
            </a:extLst>
          </p:cNvPr>
          <p:cNvSpPr>
            <a:spLocks noGrp="1"/>
          </p:cNvSpPr>
          <p:nvPr>
            <p:ph type="dt" sz="half" idx="10"/>
          </p:nvPr>
        </p:nvSpPr>
        <p:spPr>
          <a:xfrm>
            <a:off x="696913" y="332601"/>
            <a:ext cx="878446" cy="276999"/>
          </a:xfrm>
        </p:spPr>
        <p:txBody>
          <a:bodyPr/>
          <a:lstStyle/>
          <a:p>
            <a:pPr>
              <a:defRPr/>
            </a:pPr>
            <a:r>
              <a:rPr lang="en-US" altLang="en-US" dirty="0" smtClean="0"/>
              <a:t>Sep </a:t>
            </a:r>
            <a:r>
              <a:rPr lang="en-US" altLang="en-US" dirty="0"/>
              <a:t>2019</a:t>
            </a:r>
            <a:endParaRPr lang="en-GB" altLang="en-US" dirty="0"/>
          </a:p>
        </p:txBody>
      </p:sp>
      <p:cxnSp>
        <p:nvCxnSpPr>
          <p:cNvPr id="4" name="直接连接符 3"/>
          <p:cNvCxnSpPr/>
          <p:nvPr/>
        </p:nvCxnSpPr>
        <p:spPr bwMode="auto">
          <a:xfrm flipV="1">
            <a:off x="1600200" y="5188042"/>
            <a:ext cx="6629400" cy="126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1" name="矩形 10"/>
          <p:cNvSpPr/>
          <p:nvPr/>
        </p:nvSpPr>
        <p:spPr bwMode="auto">
          <a:xfrm>
            <a:off x="2084790" y="4807995"/>
            <a:ext cx="1676400" cy="3810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PPDU 1</a:t>
            </a: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15" name="矩形 14"/>
          <p:cNvSpPr/>
          <p:nvPr/>
        </p:nvSpPr>
        <p:spPr bwMode="auto">
          <a:xfrm>
            <a:off x="4038600" y="4808305"/>
            <a:ext cx="533400" cy="375423"/>
          </a:xfrm>
          <a:prstGeom prst="rect">
            <a:avLst/>
          </a:prstGeom>
          <a:pattFill prst="ltVert">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BA</a:t>
            </a: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16" name="文本框 15"/>
          <p:cNvSpPr txBox="1"/>
          <p:nvPr/>
        </p:nvSpPr>
        <p:spPr>
          <a:xfrm>
            <a:off x="914400" y="4960706"/>
            <a:ext cx="591829" cy="276999"/>
          </a:xfrm>
          <a:prstGeom prst="rect">
            <a:avLst/>
          </a:prstGeom>
          <a:noFill/>
        </p:spPr>
        <p:txBody>
          <a:bodyPr wrap="none" rtlCol="0">
            <a:spAutoFit/>
          </a:bodyPr>
          <a:lstStyle/>
          <a:p>
            <a:r>
              <a:rPr lang="en-US" altLang="zh-CN" smtClean="0"/>
              <a:t>Link 1</a:t>
            </a:r>
            <a:endParaRPr lang="zh-CN" altLang="en-US"/>
          </a:p>
        </p:txBody>
      </p:sp>
      <p:cxnSp>
        <p:nvCxnSpPr>
          <p:cNvPr id="17" name="直接连接符 16"/>
          <p:cNvCxnSpPr/>
          <p:nvPr/>
        </p:nvCxnSpPr>
        <p:spPr bwMode="auto">
          <a:xfrm flipV="1">
            <a:off x="1600200" y="5673043"/>
            <a:ext cx="6629400" cy="126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8" name="矩形 17"/>
          <p:cNvSpPr/>
          <p:nvPr/>
        </p:nvSpPr>
        <p:spPr bwMode="auto">
          <a:xfrm>
            <a:off x="6477000" y="5292043"/>
            <a:ext cx="1447800" cy="381000"/>
          </a:xfrm>
          <a:prstGeom prst="rect">
            <a:avLst/>
          </a:prstGeom>
          <a:pattFill prst="pct5">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PPDU 2</a:t>
            </a: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0" name="文本框 19"/>
          <p:cNvSpPr txBox="1"/>
          <p:nvPr/>
        </p:nvSpPr>
        <p:spPr>
          <a:xfrm>
            <a:off x="914400" y="5445707"/>
            <a:ext cx="591829" cy="276999"/>
          </a:xfrm>
          <a:prstGeom prst="rect">
            <a:avLst/>
          </a:prstGeom>
          <a:noFill/>
        </p:spPr>
        <p:txBody>
          <a:bodyPr wrap="none" rtlCol="0">
            <a:spAutoFit/>
          </a:bodyPr>
          <a:lstStyle/>
          <a:p>
            <a:r>
              <a:rPr lang="en-US" altLang="zh-CN" smtClean="0"/>
              <a:t>Link 2</a:t>
            </a:r>
            <a:endParaRPr lang="zh-CN" altLang="en-US"/>
          </a:p>
        </p:txBody>
      </p:sp>
      <p:sp>
        <p:nvSpPr>
          <p:cNvPr id="21" name="矩形 20"/>
          <p:cNvSpPr/>
          <p:nvPr/>
        </p:nvSpPr>
        <p:spPr bwMode="auto">
          <a:xfrm>
            <a:off x="1447800" y="5930544"/>
            <a:ext cx="483874" cy="3810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2" name="矩形 21"/>
          <p:cNvSpPr/>
          <p:nvPr/>
        </p:nvSpPr>
        <p:spPr bwMode="auto">
          <a:xfrm>
            <a:off x="3744530" y="5912685"/>
            <a:ext cx="496094" cy="381000"/>
          </a:xfrm>
          <a:prstGeom prst="rect">
            <a:avLst/>
          </a:prstGeom>
          <a:pattFill prst="pct5">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4" name="矩形 23"/>
          <p:cNvSpPr/>
          <p:nvPr/>
        </p:nvSpPr>
        <p:spPr bwMode="auto">
          <a:xfrm>
            <a:off x="6185580" y="5912685"/>
            <a:ext cx="493444" cy="375423"/>
          </a:xfrm>
          <a:prstGeom prst="rect">
            <a:avLst/>
          </a:prstGeom>
          <a:pattFill prst="ltVert">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5" name="文本框 24"/>
          <p:cNvSpPr txBox="1"/>
          <p:nvPr/>
        </p:nvSpPr>
        <p:spPr>
          <a:xfrm>
            <a:off x="1969422" y="5954552"/>
            <a:ext cx="1486112" cy="276999"/>
          </a:xfrm>
          <a:prstGeom prst="rect">
            <a:avLst/>
          </a:prstGeom>
          <a:noFill/>
        </p:spPr>
        <p:txBody>
          <a:bodyPr wrap="none" rtlCol="0">
            <a:spAutoFit/>
          </a:bodyPr>
          <a:lstStyle/>
          <a:p>
            <a:r>
              <a:rPr lang="en-US" altLang="zh-CN" smtClean="0"/>
              <a:t>Non-AP ML Entity 1</a:t>
            </a:r>
            <a:endParaRPr lang="zh-CN" altLang="en-US"/>
          </a:p>
        </p:txBody>
      </p:sp>
      <p:sp>
        <p:nvSpPr>
          <p:cNvPr id="26" name="文本框 25"/>
          <p:cNvSpPr txBox="1"/>
          <p:nvPr/>
        </p:nvSpPr>
        <p:spPr>
          <a:xfrm>
            <a:off x="4202609" y="5958950"/>
            <a:ext cx="1486112" cy="276999"/>
          </a:xfrm>
          <a:prstGeom prst="rect">
            <a:avLst/>
          </a:prstGeom>
          <a:noFill/>
        </p:spPr>
        <p:txBody>
          <a:bodyPr wrap="none" rtlCol="0">
            <a:spAutoFit/>
          </a:bodyPr>
          <a:lstStyle/>
          <a:p>
            <a:r>
              <a:rPr lang="en-US" altLang="zh-CN" smtClean="0"/>
              <a:t>Non-AP ML Entity 2</a:t>
            </a:r>
            <a:endParaRPr lang="zh-CN" altLang="en-US"/>
          </a:p>
        </p:txBody>
      </p:sp>
      <p:sp>
        <p:nvSpPr>
          <p:cNvPr id="27" name="文本框 26"/>
          <p:cNvSpPr txBox="1"/>
          <p:nvPr/>
        </p:nvSpPr>
        <p:spPr>
          <a:xfrm>
            <a:off x="6755224" y="5977407"/>
            <a:ext cx="1093376" cy="276999"/>
          </a:xfrm>
          <a:prstGeom prst="rect">
            <a:avLst/>
          </a:prstGeom>
          <a:noFill/>
        </p:spPr>
        <p:txBody>
          <a:bodyPr wrap="none" rtlCol="0">
            <a:spAutoFit/>
          </a:bodyPr>
          <a:lstStyle/>
          <a:p>
            <a:r>
              <a:rPr lang="en-US" altLang="zh-CN" smtClean="0"/>
              <a:t>AP ML Entity</a:t>
            </a:r>
            <a:endParaRPr lang="zh-CN" altLang="en-US"/>
          </a:p>
        </p:txBody>
      </p:sp>
      <p:sp>
        <p:nvSpPr>
          <p:cNvPr id="3" name="矩形 2"/>
          <p:cNvSpPr/>
          <p:nvPr/>
        </p:nvSpPr>
        <p:spPr bwMode="auto">
          <a:xfrm>
            <a:off x="6386030" y="5290779"/>
            <a:ext cx="90970" cy="382264"/>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9" name="矩形 28"/>
          <p:cNvSpPr/>
          <p:nvPr/>
        </p:nvSpPr>
        <p:spPr bwMode="auto">
          <a:xfrm>
            <a:off x="6293560" y="5290779"/>
            <a:ext cx="90970" cy="380999"/>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31" name="矩形 30"/>
          <p:cNvSpPr/>
          <p:nvPr/>
        </p:nvSpPr>
        <p:spPr bwMode="auto">
          <a:xfrm>
            <a:off x="6208204" y="5290870"/>
            <a:ext cx="90970" cy="382264"/>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33" name="矩形 32"/>
          <p:cNvSpPr/>
          <p:nvPr/>
        </p:nvSpPr>
        <p:spPr bwMode="auto">
          <a:xfrm>
            <a:off x="6115734" y="5290870"/>
            <a:ext cx="90970" cy="380999"/>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cxnSp>
        <p:nvCxnSpPr>
          <p:cNvPr id="10" name="直接箭头连接符 9"/>
          <p:cNvCxnSpPr/>
          <p:nvPr/>
        </p:nvCxnSpPr>
        <p:spPr bwMode="auto">
          <a:xfrm>
            <a:off x="5741926" y="5546782"/>
            <a:ext cx="381000" cy="0"/>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34" name="文本框 33"/>
          <p:cNvSpPr txBox="1"/>
          <p:nvPr/>
        </p:nvSpPr>
        <p:spPr>
          <a:xfrm>
            <a:off x="5670586" y="5276580"/>
            <a:ext cx="516488" cy="276999"/>
          </a:xfrm>
          <a:prstGeom prst="rect">
            <a:avLst/>
          </a:prstGeom>
          <a:noFill/>
        </p:spPr>
        <p:txBody>
          <a:bodyPr wrap="none" rtlCol="0">
            <a:spAutoFit/>
          </a:bodyPr>
          <a:lstStyle/>
          <a:p>
            <a:r>
              <a:rPr lang="en-US" altLang="zh-CN"/>
              <a:t>AIFS</a:t>
            </a:r>
            <a:endParaRPr lang="zh-CN" altLang="en-US"/>
          </a:p>
        </p:txBody>
      </p:sp>
      <p:cxnSp>
        <p:nvCxnSpPr>
          <p:cNvPr id="19" name="直接连接符 18"/>
          <p:cNvCxnSpPr/>
          <p:nvPr/>
        </p:nvCxnSpPr>
        <p:spPr bwMode="auto">
          <a:xfrm>
            <a:off x="3758244" y="4648200"/>
            <a:ext cx="0" cy="159795"/>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5" name="直接连接符 34"/>
          <p:cNvCxnSpPr/>
          <p:nvPr/>
        </p:nvCxnSpPr>
        <p:spPr bwMode="auto">
          <a:xfrm>
            <a:off x="5727551" y="4624580"/>
            <a:ext cx="14375" cy="1047198"/>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37" name="文本框 36"/>
          <p:cNvSpPr txBox="1"/>
          <p:nvPr/>
        </p:nvSpPr>
        <p:spPr>
          <a:xfrm>
            <a:off x="4572000" y="4495800"/>
            <a:ext cx="585417" cy="276999"/>
          </a:xfrm>
          <a:prstGeom prst="rect">
            <a:avLst/>
          </a:prstGeom>
          <a:noFill/>
        </p:spPr>
        <p:txBody>
          <a:bodyPr wrap="none" rtlCol="0">
            <a:spAutoFit/>
          </a:bodyPr>
          <a:lstStyle/>
          <a:p>
            <a:r>
              <a:rPr lang="en-US" altLang="zh-CN" smtClean="0"/>
              <a:t>TXOP</a:t>
            </a:r>
            <a:endParaRPr lang="zh-CN" altLang="en-US"/>
          </a:p>
        </p:txBody>
      </p:sp>
      <p:cxnSp>
        <p:nvCxnSpPr>
          <p:cNvPr id="38" name="直接箭头连接符 37"/>
          <p:cNvCxnSpPr/>
          <p:nvPr/>
        </p:nvCxnSpPr>
        <p:spPr bwMode="auto">
          <a:xfrm flipV="1">
            <a:off x="3758244" y="4728097"/>
            <a:ext cx="1969307" cy="5751"/>
          </a:xfrm>
          <a:prstGeom prst="straightConnector1">
            <a:avLst/>
          </a:prstGeom>
          <a:solidFill>
            <a:schemeClr val="accent1"/>
          </a:solidFill>
          <a:ln w="12700" cap="flat" cmpd="sng" algn="ctr">
            <a:solidFill>
              <a:schemeClr val="tx1"/>
            </a:solidFill>
            <a:prstDash val="solid"/>
            <a:round/>
            <a:headEnd type="triangle"/>
            <a:tailEnd type="triangle"/>
          </a:ln>
          <a:effectLst/>
        </p:spPr>
      </p:cxnSp>
    </p:spTree>
    <p:extLst>
      <p:ext uri="{BB962C8B-B14F-4D97-AF65-F5344CB8AC3E}">
        <p14:creationId xmlns:p14="http://schemas.microsoft.com/office/powerpoint/2010/main" val="7282144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676400"/>
            <a:ext cx="8154988" cy="2494073"/>
          </a:xfrm>
        </p:spPr>
        <p:txBody>
          <a:bodyPr/>
          <a:lstStyle/>
          <a:p>
            <a:r>
              <a:rPr lang="en-US" sz="2200" dirty="0" smtClean="0"/>
              <a:t>When non-AP MLE2 receives PPDU11 and identifies it as an intra-BSS PPDU, the non-AP MLE2 immediately start EDCA contention on link 2. When transmits PPDU21 on link2, its end time should be aligned with the end time of PPDU11;</a:t>
            </a:r>
          </a:p>
          <a:p>
            <a:r>
              <a:rPr lang="en-US" sz="2200" dirty="0" smtClean="0"/>
              <a:t>Non-AP MLE2 doesn’t know the end time of PPDU12, so it needs to first decode the preamble of PPDU12 to get the PPDU length, and then aligns the end times of PPDU22 and PPDU12.</a:t>
            </a:r>
            <a:endParaRPr lang="en-US" sz="2200"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8</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smtClean="0">
                <a:solidFill>
                  <a:schemeClr val="tx1"/>
                </a:solidFill>
              </a:rPr>
              <a:t>Intra BSS solution 2</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a16="http://schemas.microsoft.com/office/drawing/2014/main" xmlns="" id="{03265076-FD70-4C31-B264-554CB894DA91}"/>
              </a:ext>
            </a:extLst>
          </p:cNvPr>
          <p:cNvSpPr>
            <a:spLocks noGrp="1"/>
          </p:cNvSpPr>
          <p:nvPr>
            <p:ph type="dt" sz="half" idx="10"/>
          </p:nvPr>
        </p:nvSpPr>
        <p:spPr>
          <a:xfrm>
            <a:off x="696913" y="332601"/>
            <a:ext cx="878446" cy="276999"/>
          </a:xfrm>
        </p:spPr>
        <p:txBody>
          <a:bodyPr/>
          <a:lstStyle/>
          <a:p>
            <a:pPr>
              <a:defRPr/>
            </a:pPr>
            <a:r>
              <a:rPr lang="en-US" altLang="en-US" dirty="0" smtClean="0"/>
              <a:t>Sep </a:t>
            </a:r>
            <a:r>
              <a:rPr lang="en-US" altLang="en-US" dirty="0"/>
              <a:t>2019</a:t>
            </a:r>
            <a:endParaRPr lang="en-GB" altLang="en-US" dirty="0"/>
          </a:p>
        </p:txBody>
      </p:sp>
      <p:cxnSp>
        <p:nvCxnSpPr>
          <p:cNvPr id="4" name="直接连接符 3"/>
          <p:cNvCxnSpPr/>
          <p:nvPr/>
        </p:nvCxnSpPr>
        <p:spPr bwMode="auto">
          <a:xfrm flipV="1">
            <a:off x="1600200" y="5188042"/>
            <a:ext cx="6629400" cy="126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1" name="矩形 10"/>
          <p:cNvSpPr/>
          <p:nvPr/>
        </p:nvSpPr>
        <p:spPr bwMode="auto">
          <a:xfrm>
            <a:off x="1798095" y="4807995"/>
            <a:ext cx="1963095" cy="3810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PPDU 11</a:t>
            </a: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15" name="矩形 14"/>
          <p:cNvSpPr/>
          <p:nvPr/>
        </p:nvSpPr>
        <p:spPr bwMode="auto">
          <a:xfrm>
            <a:off x="4038600" y="4808305"/>
            <a:ext cx="533400" cy="375423"/>
          </a:xfrm>
          <a:prstGeom prst="rect">
            <a:avLst/>
          </a:prstGeom>
          <a:pattFill prst="ltVert">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BA</a:t>
            </a: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16" name="文本框 15"/>
          <p:cNvSpPr txBox="1"/>
          <p:nvPr/>
        </p:nvSpPr>
        <p:spPr>
          <a:xfrm>
            <a:off x="914400" y="4960706"/>
            <a:ext cx="591829" cy="276999"/>
          </a:xfrm>
          <a:prstGeom prst="rect">
            <a:avLst/>
          </a:prstGeom>
          <a:noFill/>
        </p:spPr>
        <p:txBody>
          <a:bodyPr wrap="none" rtlCol="0">
            <a:spAutoFit/>
          </a:bodyPr>
          <a:lstStyle/>
          <a:p>
            <a:r>
              <a:rPr lang="en-US" altLang="zh-CN" smtClean="0"/>
              <a:t>Link 1</a:t>
            </a:r>
            <a:endParaRPr lang="zh-CN" altLang="en-US"/>
          </a:p>
        </p:txBody>
      </p:sp>
      <p:cxnSp>
        <p:nvCxnSpPr>
          <p:cNvPr id="17" name="直接连接符 16"/>
          <p:cNvCxnSpPr/>
          <p:nvPr/>
        </p:nvCxnSpPr>
        <p:spPr bwMode="auto">
          <a:xfrm flipV="1">
            <a:off x="1600200" y="5673043"/>
            <a:ext cx="6629400" cy="126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8" name="矩形 17"/>
          <p:cNvSpPr/>
          <p:nvPr/>
        </p:nvSpPr>
        <p:spPr bwMode="auto">
          <a:xfrm>
            <a:off x="2848630" y="5292043"/>
            <a:ext cx="902421" cy="381000"/>
          </a:xfrm>
          <a:prstGeom prst="rect">
            <a:avLst/>
          </a:prstGeom>
          <a:pattFill prst="pct5">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PPDU 21</a:t>
            </a: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0" name="文本框 19"/>
          <p:cNvSpPr txBox="1"/>
          <p:nvPr/>
        </p:nvSpPr>
        <p:spPr>
          <a:xfrm>
            <a:off x="914400" y="5445707"/>
            <a:ext cx="591829" cy="276999"/>
          </a:xfrm>
          <a:prstGeom prst="rect">
            <a:avLst/>
          </a:prstGeom>
          <a:noFill/>
        </p:spPr>
        <p:txBody>
          <a:bodyPr wrap="none" rtlCol="0">
            <a:spAutoFit/>
          </a:bodyPr>
          <a:lstStyle/>
          <a:p>
            <a:r>
              <a:rPr lang="en-US" altLang="zh-CN" smtClean="0"/>
              <a:t>Link 2</a:t>
            </a:r>
            <a:endParaRPr lang="zh-CN" altLang="en-US"/>
          </a:p>
        </p:txBody>
      </p:sp>
      <p:sp>
        <p:nvSpPr>
          <p:cNvPr id="21" name="矩形 20"/>
          <p:cNvSpPr/>
          <p:nvPr/>
        </p:nvSpPr>
        <p:spPr bwMode="auto">
          <a:xfrm>
            <a:off x="1447800" y="5930544"/>
            <a:ext cx="483874" cy="3810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2" name="矩形 21"/>
          <p:cNvSpPr/>
          <p:nvPr/>
        </p:nvSpPr>
        <p:spPr bwMode="auto">
          <a:xfrm>
            <a:off x="3744530" y="5912685"/>
            <a:ext cx="496094" cy="381000"/>
          </a:xfrm>
          <a:prstGeom prst="rect">
            <a:avLst/>
          </a:prstGeom>
          <a:pattFill prst="pct5">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4" name="矩形 23"/>
          <p:cNvSpPr/>
          <p:nvPr/>
        </p:nvSpPr>
        <p:spPr bwMode="auto">
          <a:xfrm>
            <a:off x="6185580" y="5912685"/>
            <a:ext cx="493444" cy="375423"/>
          </a:xfrm>
          <a:prstGeom prst="rect">
            <a:avLst/>
          </a:prstGeom>
          <a:pattFill prst="ltVert">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5" name="文本框 24"/>
          <p:cNvSpPr txBox="1"/>
          <p:nvPr/>
        </p:nvSpPr>
        <p:spPr>
          <a:xfrm>
            <a:off x="1969422" y="5954552"/>
            <a:ext cx="1486112" cy="276999"/>
          </a:xfrm>
          <a:prstGeom prst="rect">
            <a:avLst/>
          </a:prstGeom>
          <a:noFill/>
        </p:spPr>
        <p:txBody>
          <a:bodyPr wrap="none" rtlCol="0">
            <a:spAutoFit/>
          </a:bodyPr>
          <a:lstStyle/>
          <a:p>
            <a:r>
              <a:rPr lang="en-US" altLang="zh-CN" smtClean="0"/>
              <a:t>Non-AP ML Entity 1</a:t>
            </a:r>
            <a:endParaRPr lang="zh-CN" altLang="en-US"/>
          </a:p>
        </p:txBody>
      </p:sp>
      <p:sp>
        <p:nvSpPr>
          <p:cNvPr id="26" name="文本框 25"/>
          <p:cNvSpPr txBox="1"/>
          <p:nvPr/>
        </p:nvSpPr>
        <p:spPr>
          <a:xfrm>
            <a:off x="4202609" y="5958950"/>
            <a:ext cx="1486112" cy="276999"/>
          </a:xfrm>
          <a:prstGeom prst="rect">
            <a:avLst/>
          </a:prstGeom>
          <a:noFill/>
        </p:spPr>
        <p:txBody>
          <a:bodyPr wrap="none" rtlCol="0">
            <a:spAutoFit/>
          </a:bodyPr>
          <a:lstStyle/>
          <a:p>
            <a:r>
              <a:rPr lang="en-US" altLang="zh-CN" smtClean="0"/>
              <a:t>Non-AP ML Entity 2</a:t>
            </a:r>
            <a:endParaRPr lang="zh-CN" altLang="en-US"/>
          </a:p>
        </p:txBody>
      </p:sp>
      <p:sp>
        <p:nvSpPr>
          <p:cNvPr id="27" name="文本框 26"/>
          <p:cNvSpPr txBox="1"/>
          <p:nvPr/>
        </p:nvSpPr>
        <p:spPr>
          <a:xfrm>
            <a:off x="6755224" y="5977407"/>
            <a:ext cx="1093376" cy="276999"/>
          </a:xfrm>
          <a:prstGeom prst="rect">
            <a:avLst/>
          </a:prstGeom>
          <a:noFill/>
        </p:spPr>
        <p:txBody>
          <a:bodyPr wrap="none" rtlCol="0">
            <a:spAutoFit/>
          </a:bodyPr>
          <a:lstStyle/>
          <a:p>
            <a:r>
              <a:rPr lang="en-US" altLang="zh-CN" smtClean="0"/>
              <a:t>AP ML Entity</a:t>
            </a:r>
            <a:endParaRPr lang="zh-CN" altLang="en-US"/>
          </a:p>
        </p:txBody>
      </p:sp>
      <p:sp>
        <p:nvSpPr>
          <p:cNvPr id="3" name="矩形 2"/>
          <p:cNvSpPr/>
          <p:nvPr/>
        </p:nvSpPr>
        <p:spPr bwMode="auto">
          <a:xfrm>
            <a:off x="2754308" y="5290779"/>
            <a:ext cx="90970" cy="382264"/>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9" name="矩形 28"/>
          <p:cNvSpPr/>
          <p:nvPr/>
        </p:nvSpPr>
        <p:spPr bwMode="auto">
          <a:xfrm>
            <a:off x="2661838" y="5290779"/>
            <a:ext cx="90970" cy="380999"/>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31" name="矩形 30"/>
          <p:cNvSpPr/>
          <p:nvPr/>
        </p:nvSpPr>
        <p:spPr bwMode="auto">
          <a:xfrm>
            <a:off x="2576482" y="5290870"/>
            <a:ext cx="90970" cy="382264"/>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33" name="矩形 32"/>
          <p:cNvSpPr/>
          <p:nvPr/>
        </p:nvSpPr>
        <p:spPr bwMode="auto">
          <a:xfrm>
            <a:off x="2484012" y="5290870"/>
            <a:ext cx="90970" cy="380999"/>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cxnSp>
        <p:nvCxnSpPr>
          <p:cNvPr id="10" name="直接箭头连接符 9"/>
          <p:cNvCxnSpPr/>
          <p:nvPr/>
        </p:nvCxnSpPr>
        <p:spPr bwMode="auto">
          <a:xfrm>
            <a:off x="2110204" y="5546782"/>
            <a:ext cx="381000" cy="0"/>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34" name="文本框 33"/>
          <p:cNvSpPr txBox="1"/>
          <p:nvPr/>
        </p:nvSpPr>
        <p:spPr>
          <a:xfrm>
            <a:off x="2046605" y="5257800"/>
            <a:ext cx="516488" cy="276999"/>
          </a:xfrm>
          <a:prstGeom prst="rect">
            <a:avLst/>
          </a:prstGeom>
          <a:noFill/>
        </p:spPr>
        <p:txBody>
          <a:bodyPr wrap="none" rtlCol="0">
            <a:spAutoFit/>
          </a:bodyPr>
          <a:lstStyle/>
          <a:p>
            <a:r>
              <a:rPr lang="en-US" altLang="zh-CN"/>
              <a:t>AIFS</a:t>
            </a:r>
            <a:endParaRPr lang="zh-CN" altLang="en-US"/>
          </a:p>
        </p:txBody>
      </p:sp>
      <p:cxnSp>
        <p:nvCxnSpPr>
          <p:cNvPr id="19" name="直接连接符 18"/>
          <p:cNvCxnSpPr/>
          <p:nvPr/>
        </p:nvCxnSpPr>
        <p:spPr bwMode="auto">
          <a:xfrm>
            <a:off x="3758244" y="4648200"/>
            <a:ext cx="0" cy="159795"/>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35" name="直接连接符 34"/>
          <p:cNvCxnSpPr/>
          <p:nvPr/>
        </p:nvCxnSpPr>
        <p:spPr bwMode="auto">
          <a:xfrm>
            <a:off x="8001006" y="4648200"/>
            <a:ext cx="14375" cy="1047198"/>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37" name="文本框 36"/>
          <p:cNvSpPr txBox="1"/>
          <p:nvPr/>
        </p:nvSpPr>
        <p:spPr>
          <a:xfrm>
            <a:off x="4572000" y="4495800"/>
            <a:ext cx="585417" cy="276999"/>
          </a:xfrm>
          <a:prstGeom prst="rect">
            <a:avLst/>
          </a:prstGeom>
          <a:noFill/>
        </p:spPr>
        <p:txBody>
          <a:bodyPr wrap="none" rtlCol="0">
            <a:spAutoFit/>
          </a:bodyPr>
          <a:lstStyle/>
          <a:p>
            <a:r>
              <a:rPr lang="en-US" altLang="zh-CN" smtClean="0"/>
              <a:t>TXOP</a:t>
            </a:r>
            <a:endParaRPr lang="zh-CN" altLang="en-US"/>
          </a:p>
        </p:txBody>
      </p:sp>
      <p:cxnSp>
        <p:nvCxnSpPr>
          <p:cNvPr id="38" name="直接箭头连接符 37"/>
          <p:cNvCxnSpPr/>
          <p:nvPr/>
        </p:nvCxnSpPr>
        <p:spPr bwMode="auto">
          <a:xfrm>
            <a:off x="3758244" y="4733849"/>
            <a:ext cx="4257137" cy="11539"/>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32" name="矩形 31"/>
          <p:cNvSpPr/>
          <p:nvPr/>
        </p:nvSpPr>
        <p:spPr bwMode="auto">
          <a:xfrm>
            <a:off x="4841105" y="4814316"/>
            <a:ext cx="1676400" cy="3810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PPDU 12</a:t>
            </a: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36" name="矩形 35"/>
          <p:cNvSpPr/>
          <p:nvPr/>
        </p:nvSpPr>
        <p:spPr bwMode="auto">
          <a:xfrm>
            <a:off x="6812505" y="4800600"/>
            <a:ext cx="533400" cy="375423"/>
          </a:xfrm>
          <a:prstGeom prst="rect">
            <a:avLst/>
          </a:prstGeom>
          <a:pattFill prst="ltVert">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BA</a:t>
            </a: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39" name="矩形 38"/>
          <p:cNvSpPr/>
          <p:nvPr/>
        </p:nvSpPr>
        <p:spPr bwMode="auto">
          <a:xfrm>
            <a:off x="4038584" y="5290515"/>
            <a:ext cx="533400" cy="375423"/>
          </a:xfrm>
          <a:prstGeom prst="rect">
            <a:avLst/>
          </a:prstGeom>
          <a:pattFill prst="ltVert">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BA</a:t>
            </a: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40" name="矩形 39"/>
          <p:cNvSpPr/>
          <p:nvPr/>
        </p:nvSpPr>
        <p:spPr bwMode="auto">
          <a:xfrm>
            <a:off x="5615084" y="5283678"/>
            <a:ext cx="902421" cy="381000"/>
          </a:xfrm>
          <a:prstGeom prst="rect">
            <a:avLst/>
          </a:prstGeom>
          <a:pattFill prst="pct5">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PPDU 22</a:t>
            </a: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42" name="矩形 41"/>
          <p:cNvSpPr/>
          <p:nvPr/>
        </p:nvSpPr>
        <p:spPr bwMode="auto">
          <a:xfrm>
            <a:off x="6809101" y="5297357"/>
            <a:ext cx="533400" cy="375423"/>
          </a:xfrm>
          <a:prstGeom prst="rect">
            <a:avLst/>
          </a:prstGeom>
          <a:pattFill prst="ltVert">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BA</a:t>
            </a:r>
            <a:endParaRPr kumimoji="0" lang="zh-CN" altLang="en-US" sz="12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1093453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4212" y="1676400"/>
            <a:ext cx="8078787" cy="1912705"/>
          </a:xfrm>
        </p:spPr>
        <p:txBody>
          <a:bodyPr/>
          <a:lstStyle/>
          <a:p>
            <a:r>
              <a:rPr lang="en-US" dirty="0" smtClean="0"/>
              <a:t>When non-AP MLE2 receives PPDU 1 and identifies it as an inter-BSS PPDU, the non-AP MLE2 starts EDCA contention immediately;</a:t>
            </a:r>
          </a:p>
          <a:p>
            <a:r>
              <a:rPr lang="en-US" dirty="0" smtClean="0"/>
              <a:t>The time that identifies PPDU1 as an inter-BSS PPDU could be</a:t>
            </a:r>
          </a:p>
          <a:p>
            <a:pPr lvl="1"/>
            <a:r>
              <a:rPr lang="en-US" dirty="0" smtClean="0"/>
              <a:t>The end time of PHY preamble of PPDU1, or</a:t>
            </a:r>
          </a:p>
          <a:p>
            <a:pPr lvl="1"/>
            <a:r>
              <a:rPr lang="en-US" dirty="0" smtClean="0"/>
              <a:t>The end time of first MPDU in PPDU1, or;</a:t>
            </a:r>
          </a:p>
          <a:p>
            <a:pPr lvl="1"/>
            <a:r>
              <a:rPr lang="en-US" dirty="0" smtClean="0"/>
              <a:t>others.</a:t>
            </a:r>
          </a:p>
          <a:p>
            <a:pPr lvl="1"/>
            <a:endParaRPr lang="en-US"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9</a:t>
            </a:fld>
            <a:endParaRPr lang="en-GB" altLang="en-US" dirty="0"/>
          </a:p>
        </p:txBody>
      </p:sp>
      <p:sp>
        <p:nvSpPr>
          <p:cNvPr id="6" name="Title 5"/>
          <p:cNvSpPr>
            <a:spLocks noGrp="1"/>
          </p:cNvSpPr>
          <p:nvPr>
            <p:ph type="title" idx="4294967295"/>
          </p:nvPr>
        </p:nvSpPr>
        <p:spPr>
          <a:xfrm>
            <a:off x="685800" y="685800"/>
            <a:ext cx="7772400" cy="1066800"/>
          </a:xfrm>
        </p:spPr>
        <p:txBody>
          <a:bodyPr/>
          <a:lstStyle/>
          <a:p>
            <a:r>
              <a:rPr lang="en-US" dirty="0" smtClean="0">
                <a:solidFill>
                  <a:schemeClr val="tx1"/>
                </a:solidFill>
              </a:rPr>
              <a:t>Inter BSS solution</a:t>
            </a:r>
            <a:endParaRPr lang="en-US" dirty="0">
              <a:solidFill>
                <a:schemeClr val="tx1"/>
              </a:solidFill>
            </a:endParaRPr>
          </a:p>
        </p:txBody>
      </p:sp>
      <p:sp>
        <p:nvSpPr>
          <p:cNvPr id="7" name="Footer Placeholder 3"/>
          <p:cNvSpPr>
            <a:spLocks noGrp="1"/>
          </p:cNvSpPr>
          <p:nvPr>
            <p:ph type="ftr" sz="quarter" idx="11"/>
          </p:nvPr>
        </p:nvSpPr>
        <p:spPr>
          <a:xfrm>
            <a:off x="7345905" y="6475413"/>
            <a:ext cx="1198020" cy="184666"/>
          </a:xfrm>
        </p:spPr>
        <p:txBody>
          <a:bodyPr/>
          <a:lstStyle/>
          <a:p>
            <a:pPr>
              <a:defRPr/>
            </a:pPr>
            <a:r>
              <a:rPr lang="en-GB" dirty="0"/>
              <a:t>Yunbo </a:t>
            </a:r>
            <a:r>
              <a:rPr lang="en-GB" dirty="0" smtClean="0"/>
              <a:t>Li (</a:t>
            </a:r>
            <a:r>
              <a:rPr lang="en-US" altLang="zh-CN" dirty="0" smtClean="0"/>
              <a:t>Huawei</a:t>
            </a:r>
            <a:r>
              <a:rPr lang="en-GB" dirty="0" smtClean="0"/>
              <a:t>)</a:t>
            </a:r>
            <a:endParaRPr lang="en-GB" dirty="0"/>
          </a:p>
        </p:txBody>
      </p:sp>
      <p:sp>
        <p:nvSpPr>
          <p:cNvPr id="8" name="Date Placeholder 1">
            <a:extLst>
              <a:ext uri="{FF2B5EF4-FFF2-40B4-BE49-F238E27FC236}">
                <a16:creationId xmlns:a16="http://schemas.microsoft.com/office/drawing/2014/main" xmlns="" id="{03265076-FD70-4C31-B264-554CB894DA91}"/>
              </a:ext>
            </a:extLst>
          </p:cNvPr>
          <p:cNvSpPr>
            <a:spLocks noGrp="1"/>
          </p:cNvSpPr>
          <p:nvPr>
            <p:ph type="dt" sz="half" idx="10"/>
          </p:nvPr>
        </p:nvSpPr>
        <p:spPr>
          <a:xfrm>
            <a:off x="696913" y="332601"/>
            <a:ext cx="878446" cy="276999"/>
          </a:xfrm>
        </p:spPr>
        <p:txBody>
          <a:bodyPr/>
          <a:lstStyle/>
          <a:p>
            <a:pPr>
              <a:defRPr/>
            </a:pPr>
            <a:r>
              <a:rPr lang="en-US" altLang="en-US" dirty="0" smtClean="0"/>
              <a:t>Sep </a:t>
            </a:r>
            <a:r>
              <a:rPr lang="en-US" altLang="en-US" dirty="0"/>
              <a:t>2019</a:t>
            </a:r>
            <a:endParaRPr lang="en-GB" altLang="en-US" dirty="0"/>
          </a:p>
        </p:txBody>
      </p:sp>
      <p:cxnSp>
        <p:nvCxnSpPr>
          <p:cNvPr id="4" name="直接连接符 3"/>
          <p:cNvCxnSpPr/>
          <p:nvPr/>
        </p:nvCxnSpPr>
        <p:spPr bwMode="auto">
          <a:xfrm flipV="1">
            <a:off x="1600200" y="5277298"/>
            <a:ext cx="6629400" cy="126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1" name="矩形 10"/>
          <p:cNvSpPr/>
          <p:nvPr/>
        </p:nvSpPr>
        <p:spPr bwMode="auto">
          <a:xfrm>
            <a:off x="2694390" y="4897251"/>
            <a:ext cx="1676400" cy="3810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PPDU 1</a:t>
            </a: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15" name="矩形 14"/>
          <p:cNvSpPr/>
          <p:nvPr/>
        </p:nvSpPr>
        <p:spPr bwMode="auto">
          <a:xfrm>
            <a:off x="4648200" y="4897561"/>
            <a:ext cx="533400" cy="375423"/>
          </a:xfrm>
          <a:prstGeom prst="rect">
            <a:avLst/>
          </a:prstGeom>
          <a:pattFill prst="ltVert">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BA</a:t>
            </a: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16" name="文本框 15"/>
          <p:cNvSpPr txBox="1"/>
          <p:nvPr/>
        </p:nvSpPr>
        <p:spPr>
          <a:xfrm>
            <a:off x="914400" y="5049962"/>
            <a:ext cx="591829" cy="276999"/>
          </a:xfrm>
          <a:prstGeom prst="rect">
            <a:avLst/>
          </a:prstGeom>
          <a:noFill/>
        </p:spPr>
        <p:txBody>
          <a:bodyPr wrap="none" rtlCol="0">
            <a:spAutoFit/>
          </a:bodyPr>
          <a:lstStyle/>
          <a:p>
            <a:r>
              <a:rPr lang="en-US" altLang="zh-CN" smtClean="0"/>
              <a:t>Link 1</a:t>
            </a:r>
            <a:endParaRPr lang="zh-CN" altLang="en-US"/>
          </a:p>
        </p:txBody>
      </p:sp>
      <p:cxnSp>
        <p:nvCxnSpPr>
          <p:cNvPr id="17" name="直接连接符 16"/>
          <p:cNvCxnSpPr/>
          <p:nvPr/>
        </p:nvCxnSpPr>
        <p:spPr bwMode="auto">
          <a:xfrm flipV="1">
            <a:off x="1600200" y="5762299"/>
            <a:ext cx="6629400" cy="1264"/>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8" name="矩形 17"/>
          <p:cNvSpPr/>
          <p:nvPr/>
        </p:nvSpPr>
        <p:spPr bwMode="auto">
          <a:xfrm>
            <a:off x="3429000" y="5381299"/>
            <a:ext cx="1447800" cy="381000"/>
          </a:xfrm>
          <a:prstGeom prst="rect">
            <a:avLst/>
          </a:prstGeom>
          <a:pattFill prst="pct5">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PPDU 2</a:t>
            </a: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0" name="文本框 19"/>
          <p:cNvSpPr txBox="1"/>
          <p:nvPr/>
        </p:nvSpPr>
        <p:spPr>
          <a:xfrm>
            <a:off x="914400" y="5534963"/>
            <a:ext cx="591829" cy="276999"/>
          </a:xfrm>
          <a:prstGeom prst="rect">
            <a:avLst/>
          </a:prstGeom>
          <a:noFill/>
        </p:spPr>
        <p:txBody>
          <a:bodyPr wrap="none" rtlCol="0">
            <a:spAutoFit/>
          </a:bodyPr>
          <a:lstStyle/>
          <a:p>
            <a:r>
              <a:rPr lang="en-US" altLang="zh-CN" smtClean="0"/>
              <a:t>Link 2</a:t>
            </a:r>
            <a:endParaRPr lang="zh-CN" altLang="en-US"/>
          </a:p>
        </p:txBody>
      </p:sp>
      <p:sp>
        <p:nvSpPr>
          <p:cNvPr id="21" name="矩形 20"/>
          <p:cNvSpPr/>
          <p:nvPr/>
        </p:nvSpPr>
        <p:spPr bwMode="auto">
          <a:xfrm>
            <a:off x="1447800" y="6019800"/>
            <a:ext cx="483874" cy="3810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2" name="矩形 21"/>
          <p:cNvSpPr/>
          <p:nvPr/>
        </p:nvSpPr>
        <p:spPr bwMode="auto">
          <a:xfrm>
            <a:off x="3744530" y="6001941"/>
            <a:ext cx="496094" cy="381000"/>
          </a:xfrm>
          <a:prstGeom prst="rect">
            <a:avLst/>
          </a:prstGeom>
          <a:pattFill prst="pct5">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4" name="矩形 23"/>
          <p:cNvSpPr/>
          <p:nvPr/>
        </p:nvSpPr>
        <p:spPr bwMode="auto">
          <a:xfrm>
            <a:off x="6185580" y="6001941"/>
            <a:ext cx="493444" cy="375423"/>
          </a:xfrm>
          <a:prstGeom prst="rect">
            <a:avLst/>
          </a:prstGeom>
          <a:pattFill prst="ltVert">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5" name="文本框 24"/>
          <p:cNvSpPr txBox="1"/>
          <p:nvPr/>
        </p:nvSpPr>
        <p:spPr>
          <a:xfrm>
            <a:off x="1969422" y="6043808"/>
            <a:ext cx="1486112" cy="276999"/>
          </a:xfrm>
          <a:prstGeom prst="rect">
            <a:avLst/>
          </a:prstGeom>
          <a:noFill/>
        </p:spPr>
        <p:txBody>
          <a:bodyPr wrap="none" rtlCol="0">
            <a:spAutoFit/>
          </a:bodyPr>
          <a:lstStyle/>
          <a:p>
            <a:r>
              <a:rPr lang="en-US" altLang="zh-CN" smtClean="0"/>
              <a:t>Non-AP ML Entity 1</a:t>
            </a:r>
            <a:endParaRPr lang="zh-CN" altLang="en-US"/>
          </a:p>
        </p:txBody>
      </p:sp>
      <p:sp>
        <p:nvSpPr>
          <p:cNvPr id="26" name="文本框 25"/>
          <p:cNvSpPr txBox="1"/>
          <p:nvPr/>
        </p:nvSpPr>
        <p:spPr>
          <a:xfrm>
            <a:off x="4202609" y="6048206"/>
            <a:ext cx="1486112" cy="276999"/>
          </a:xfrm>
          <a:prstGeom prst="rect">
            <a:avLst/>
          </a:prstGeom>
          <a:noFill/>
        </p:spPr>
        <p:txBody>
          <a:bodyPr wrap="none" rtlCol="0">
            <a:spAutoFit/>
          </a:bodyPr>
          <a:lstStyle/>
          <a:p>
            <a:r>
              <a:rPr lang="en-US" altLang="zh-CN" smtClean="0"/>
              <a:t>Non-AP ML Entity 2</a:t>
            </a:r>
            <a:endParaRPr lang="zh-CN" altLang="en-US"/>
          </a:p>
        </p:txBody>
      </p:sp>
      <p:sp>
        <p:nvSpPr>
          <p:cNvPr id="27" name="文本框 26"/>
          <p:cNvSpPr txBox="1"/>
          <p:nvPr/>
        </p:nvSpPr>
        <p:spPr>
          <a:xfrm>
            <a:off x="6755224" y="6066663"/>
            <a:ext cx="1093376" cy="276999"/>
          </a:xfrm>
          <a:prstGeom prst="rect">
            <a:avLst/>
          </a:prstGeom>
          <a:noFill/>
        </p:spPr>
        <p:txBody>
          <a:bodyPr wrap="none" rtlCol="0">
            <a:spAutoFit/>
          </a:bodyPr>
          <a:lstStyle/>
          <a:p>
            <a:r>
              <a:rPr lang="en-US" altLang="zh-CN" smtClean="0"/>
              <a:t>AP ML Entity</a:t>
            </a:r>
            <a:endParaRPr lang="zh-CN" altLang="en-US"/>
          </a:p>
        </p:txBody>
      </p:sp>
      <p:sp>
        <p:nvSpPr>
          <p:cNvPr id="3" name="矩形 2"/>
          <p:cNvSpPr/>
          <p:nvPr/>
        </p:nvSpPr>
        <p:spPr bwMode="auto">
          <a:xfrm>
            <a:off x="3338030" y="5380035"/>
            <a:ext cx="90970" cy="382264"/>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29" name="矩形 28"/>
          <p:cNvSpPr/>
          <p:nvPr/>
        </p:nvSpPr>
        <p:spPr bwMode="auto">
          <a:xfrm>
            <a:off x="3245560" y="5380035"/>
            <a:ext cx="90970" cy="380999"/>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31" name="矩形 30"/>
          <p:cNvSpPr/>
          <p:nvPr/>
        </p:nvSpPr>
        <p:spPr bwMode="auto">
          <a:xfrm>
            <a:off x="3160204" y="5380126"/>
            <a:ext cx="90970" cy="382264"/>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sp>
        <p:nvSpPr>
          <p:cNvPr id="33" name="矩形 32"/>
          <p:cNvSpPr/>
          <p:nvPr/>
        </p:nvSpPr>
        <p:spPr bwMode="auto">
          <a:xfrm>
            <a:off x="3067734" y="5380126"/>
            <a:ext cx="90970" cy="380999"/>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zh-CN" altLang="en-US" sz="1200" b="0" i="0" u="none" strike="noStrike" cap="none" normalizeH="0" baseline="0" smtClean="0">
              <a:ln>
                <a:noFill/>
              </a:ln>
              <a:solidFill>
                <a:schemeClr val="tx1"/>
              </a:solidFill>
              <a:effectLst/>
              <a:latin typeface="Times New Roman" pitchFamily="18" charset="0"/>
            </a:endParaRPr>
          </a:p>
        </p:txBody>
      </p:sp>
      <p:cxnSp>
        <p:nvCxnSpPr>
          <p:cNvPr id="10" name="直接箭头连接符 9"/>
          <p:cNvCxnSpPr/>
          <p:nvPr/>
        </p:nvCxnSpPr>
        <p:spPr bwMode="auto">
          <a:xfrm>
            <a:off x="2693926" y="5636038"/>
            <a:ext cx="381000" cy="0"/>
          </a:xfrm>
          <a:prstGeom prst="straightConnector1">
            <a:avLst/>
          </a:prstGeom>
          <a:solidFill>
            <a:schemeClr val="accent1"/>
          </a:solidFill>
          <a:ln w="12700" cap="flat" cmpd="sng" algn="ctr">
            <a:solidFill>
              <a:schemeClr val="tx1"/>
            </a:solidFill>
            <a:prstDash val="solid"/>
            <a:round/>
            <a:headEnd type="triangle"/>
            <a:tailEnd type="triangle"/>
          </a:ln>
          <a:effectLst/>
        </p:spPr>
      </p:cxnSp>
      <p:sp>
        <p:nvSpPr>
          <p:cNvPr id="34" name="文本框 33"/>
          <p:cNvSpPr txBox="1"/>
          <p:nvPr/>
        </p:nvSpPr>
        <p:spPr>
          <a:xfrm>
            <a:off x="2622586" y="5365836"/>
            <a:ext cx="516488" cy="276999"/>
          </a:xfrm>
          <a:prstGeom prst="rect">
            <a:avLst/>
          </a:prstGeom>
          <a:noFill/>
        </p:spPr>
        <p:txBody>
          <a:bodyPr wrap="none" rtlCol="0">
            <a:spAutoFit/>
          </a:bodyPr>
          <a:lstStyle/>
          <a:p>
            <a:r>
              <a:rPr lang="en-US" altLang="zh-CN"/>
              <a:t>AIFS</a:t>
            </a:r>
            <a:endParaRPr lang="zh-CN" altLang="en-US"/>
          </a:p>
        </p:txBody>
      </p:sp>
      <p:sp>
        <p:nvSpPr>
          <p:cNvPr id="32" name="矩形 31"/>
          <p:cNvSpPr/>
          <p:nvPr/>
        </p:nvSpPr>
        <p:spPr bwMode="auto">
          <a:xfrm>
            <a:off x="2098577" y="4894141"/>
            <a:ext cx="590682" cy="381000"/>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ltLang="zh-CN" smtClean="0"/>
              <a:t>Pre-amble</a:t>
            </a:r>
            <a:endParaRPr kumimoji="0" lang="zh-CN" altLang="en-US" sz="12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713112033"/>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89971</TotalTime>
  <Words>858</Words>
  <Application>Microsoft Office PowerPoint</Application>
  <PresentationFormat>全屏显示(4:3)</PresentationFormat>
  <Paragraphs>219</Paragraphs>
  <Slides>11</Slides>
  <Notes>1</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11</vt:i4>
      </vt:variant>
    </vt:vector>
  </HeadingPairs>
  <TitlesOfParts>
    <vt:vector size="16" baseType="lpstr">
      <vt:lpstr>Qualcomm Office Regular</vt:lpstr>
      <vt:lpstr>Qualcomm Regular</vt:lpstr>
      <vt:lpstr>Arial</vt:lpstr>
      <vt:lpstr>Times New Roman</vt:lpstr>
      <vt:lpstr>802-11-Submission</vt:lpstr>
      <vt:lpstr>Channel Access Design for Synchronized Multi-Links</vt:lpstr>
      <vt:lpstr>Introduction</vt:lpstr>
      <vt:lpstr>TXOP setup</vt:lpstr>
      <vt:lpstr>TXOP setup</vt:lpstr>
      <vt:lpstr>Primary 20MHz and BW on each link</vt:lpstr>
      <vt:lpstr>Problem Statement</vt:lpstr>
      <vt:lpstr>Intra BSS solution 1</vt:lpstr>
      <vt:lpstr>Intra BSS solution 2</vt:lpstr>
      <vt:lpstr>Inter BSS solution</vt:lpstr>
      <vt:lpstr>Summary</vt:lpstr>
      <vt:lpstr>Straw Poll 1</vt:lpstr>
    </vt:vector>
  </TitlesOfParts>
  <Company>Qualcomm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WNG SC Agenda</dc:title>
  <dc:creator>alicel@qti.qualcomm.com</dc:creator>
  <cp:lastModifiedBy>Liyunbo</cp:lastModifiedBy>
  <cp:revision>1885</cp:revision>
  <cp:lastPrinted>1998-02-10T13:28:06Z</cp:lastPrinted>
  <dcterms:created xsi:type="dcterms:W3CDTF">2004-12-02T14:01:45Z</dcterms:created>
  <dcterms:modified xsi:type="dcterms:W3CDTF">2019-09-15T14:07:41Z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2015_ms_pID_725343">
    <vt:lpwstr>(3)SFpiNSrZ1giy9rrxdkGvD5CeX4KZjL9WGucaqTmaYWQeViDyr5NxPiT2VNyXslArNg7MKe8F
kWGnxgDJ4o4DqjX/LF5xbmtcP+kCrGi5X4fceDxXuksDZVHIT9w66UUiS5DVdPUWVzPjYoYw
HxMRg+QBgM6lQU5rGuiFvqIPZhGsszXO4wDtVeNagnl4Gr9ho+sbnBd84Y6es0Crt6z6JTQT
7WDcyroLP5mQTlKyZP</vt:lpwstr>
  </property>
  <property fmtid="{D5CDD505-2E9C-101B-9397-08002B2CF9AE}" pid="4" name="_2015_ms_pID_7253431">
    <vt:lpwstr>1JtyvukQH5lkeb58XxBMtJQkOea9NZe2MtiWtLbo9jrjdMIPOMg6EA
njtF2u9ITFpYfRhHLIrhsaXeq4PXrRzeoBE2gCsJTJYsnQU4FRI+hbigVr/TQVOqkPGopCBy
nQB40i8TKVS3XdqXxzYH2n5nSd9cglM9hBINIRd04biZHHzmAEz05akOjAR5YtmoC+DE4mH+
HsMbaa9Ou7Y2r9FaCMS0GGwaLcCUUPZ1SeD3</vt:lpwstr>
  </property>
  <property fmtid="{D5CDD505-2E9C-101B-9397-08002B2CF9AE}" pid="5" name="_2015_ms_pID_7253432">
    <vt:lpwstr>DGSNi9AJOMgpIH4dPCJOgzE=</vt:lpwstr>
  </property>
  <property fmtid="{D5CDD505-2E9C-101B-9397-08002B2CF9AE}" pid="6" name="_readonly">
    <vt:lpwstr/>
  </property>
  <property fmtid="{D5CDD505-2E9C-101B-9397-08002B2CF9AE}" pid="7" name="_change">
    <vt:lpwstr/>
  </property>
  <property fmtid="{D5CDD505-2E9C-101B-9397-08002B2CF9AE}" pid="8" name="_full-control">
    <vt:lpwstr/>
  </property>
  <property fmtid="{D5CDD505-2E9C-101B-9397-08002B2CF9AE}" pid="9" name="sflag">
    <vt:lpwstr>1566779265</vt:lpwstr>
  </property>
</Properties>
</file>